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45"/>
  </p:notesMasterIdLst>
  <p:sldIdLst>
    <p:sldId id="365" r:id="rId2"/>
    <p:sldId id="366" r:id="rId3"/>
    <p:sldId id="367" r:id="rId4"/>
    <p:sldId id="372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7" r:id="rId13"/>
    <p:sldId id="398" r:id="rId14"/>
    <p:sldId id="396" r:id="rId15"/>
    <p:sldId id="399" r:id="rId16"/>
    <p:sldId id="401" r:id="rId17"/>
    <p:sldId id="402" r:id="rId18"/>
    <p:sldId id="403" r:id="rId19"/>
    <p:sldId id="404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73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5" r:id="rId37"/>
    <p:sldId id="386" r:id="rId38"/>
    <p:sldId id="387" r:id="rId39"/>
    <p:sldId id="405" r:id="rId40"/>
    <p:sldId id="388" r:id="rId41"/>
    <p:sldId id="369" r:id="rId42"/>
    <p:sldId id="270" r:id="rId43"/>
    <p:sldId id="370" r:id="rId4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2705" autoAdjust="0"/>
  </p:normalViewPr>
  <p:slideViewPr>
    <p:cSldViewPr snapToGrid="0">
      <p:cViewPr>
        <p:scale>
          <a:sx n="66" d="100"/>
          <a:sy n="66" d="100"/>
        </p:scale>
        <p:origin x="-77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Derse baişıyoruz. İlk Sunu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</a:t>
            </a:r>
            <a:r>
              <a:rPr lang="tr-TR" baseline="0" dirty="0" smtClean="0"/>
              <a:t> DOĞRULTUSUNDA OLAN İKİ VEKTÖR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0021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07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745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657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722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273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2550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28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22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Kazanımların önemini vurgulayalım. Niye paylaşmaya değer görüyoruz.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48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47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2591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0766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2690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62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9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70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85448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4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3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9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33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6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71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60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6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54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6" y="1124705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9" y="3648319"/>
            <a:ext cx="1014465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7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8887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99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3" y="762003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12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9" y="4191004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9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9" y="4873768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6" y="4191004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7" y="4873767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4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7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5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50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63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78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70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9" y="745071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4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75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4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753537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5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76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379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1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3132670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70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13321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38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11850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3"/>
            <a:ext cx="6510619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68088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5"/>
            <a:ext cx="3644963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4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4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9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49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phet.colorado.edu/sims/collision-lab/collision-lab_tr.html" TargetMode="External"/><Relationship Id="rId7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256" y="2202427"/>
            <a:ext cx="9448800" cy="20329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11. </a:t>
            </a:r>
            <a:r>
              <a:rPr lang="tr-TR" dirty="0" smtClean="0"/>
              <a:t>SInIf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KUVVET </a:t>
            </a:r>
            <a:r>
              <a:rPr lang="tr-TR" cap="none" dirty="0" smtClean="0"/>
              <a:t>VE</a:t>
            </a:r>
            <a:r>
              <a:rPr lang="en-US" dirty="0" smtClean="0"/>
              <a:t> HAREKET </a:t>
            </a:r>
            <a:r>
              <a:rPr lang="tr-TR" dirty="0"/>
              <a:t>U</a:t>
            </a:r>
            <a:r>
              <a:rPr lang="tr-TR" dirty="0" smtClean="0"/>
              <a:t>nitesi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cap="none" dirty="0" smtClean="0"/>
              <a:t>Tork</a:t>
            </a:r>
            <a:endParaRPr lang="tr-TR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0723" y="5469653"/>
            <a:ext cx="9448800" cy="68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tr-TR" dirty="0" smtClean="0"/>
              <a:t>Doç. </a:t>
            </a:r>
            <a:r>
              <a:rPr lang="en-US" dirty="0" smtClean="0"/>
              <a:t>Dr. Ali ERYILMAZ</a:t>
            </a:r>
            <a:endParaRPr lang="tr-TR" dirty="0" smtClean="0"/>
          </a:p>
          <a:p>
            <a:pPr algn="ctr"/>
            <a:r>
              <a:rPr lang="tr-TR" dirty="0" smtClean="0"/>
              <a:t>İlknur AKGÜMÜŞ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Tork (Kuvvet Momenti)</a:t>
            </a:r>
            <a:endParaRPr lang="tr-T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94664" y="1857512"/>
            <a:ext cx="85866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Moment 	Dönme eksenine dik kuvvet ile doğru orantılı</a:t>
            </a:r>
          </a:p>
          <a:p>
            <a:pPr marL="1828800" indent="-1828800">
              <a:lnSpc>
                <a:spcPct val="150000"/>
              </a:lnSpc>
            </a:pPr>
            <a:r>
              <a:rPr lang="tr-TR" sz="2400" dirty="0" smtClean="0"/>
              <a:t>Moment	Uygulanan kuvvetin dönme eksenine dik uzaklığı ile doğru orantılı</a:t>
            </a:r>
            <a:endParaRPr lang="tr-TR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722506" y="4040780"/>
            <a:ext cx="2214474" cy="1051508"/>
            <a:chOff x="3722506" y="4040780"/>
            <a:chExt cx="2214474" cy="1051508"/>
          </a:xfrm>
        </p:grpSpPr>
        <p:sp>
          <p:nvSpPr>
            <p:cNvPr id="6" name="TextBox 5"/>
            <p:cNvSpPr txBox="1"/>
            <p:nvPr/>
          </p:nvSpPr>
          <p:spPr>
            <a:xfrm>
              <a:off x="3796937" y="404078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722506" y="4676789"/>
                  <a:ext cx="9110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tr-TR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2506" y="4676789"/>
                  <a:ext cx="91108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820981" y="4650161"/>
                  <a:ext cx="56374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tr-TR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981" y="4650161"/>
                  <a:ext cx="56374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403051" y="4648270"/>
                  <a:ext cx="53392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tr-TR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051" y="4648270"/>
                  <a:ext cx="53392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4558932" y="4630623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tr-TR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60332" y="4615560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tr-TR" dirty="0"/>
            </a:p>
          </p:txBody>
        </p:sp>
      </p:grpSp>
      <p:sp>
        <p:nvSpPr>
          <p:cNvPr id="25" name="Multiply 24"/>
          <p:cNvSpPr/>
          <p:nvPr/>
        </p:nvSpPr>
        <p:spPr>
          <a:xfrm>
            <a:off x="6948264" y="5286850"/>
            <a:ext cx="1541736" cy="1197526"/>
          </a:xfrm>
          <a:prstGeom prst="mathMultiply">
            <a:avLst/>
          </a:prstGeom>
          <a:solidFill>
            <a:schemeClr val="accent1">
              <a:alpha val="47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22100" y="5666458"/>
                <a:ext cx="10970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 smtClean="0"/>
                  <a:t> =</a:t>
                </a:r>
                <a:endParaRPr lang="tr-TR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100" y="5666458"/>
                <a:ext cx="109703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26667" r="-16111" b="-5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719132" y="5649040"/>
                <a:ext cx="1365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𝐽𝑜𝑢𝑙𝑒</m:t>
                        </m:r>
                      </m:e>
                    </m:d>
                  </m:oMath>
                </a14:m>
                <a:r>
                  <a:rPr lang="en-US" sz="2400" dirty="0" smtClean="0"/>
                  <a:t>   ?</a:t>
                </a:r>
                <a:endParaRPr lang="tr-TR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132" y="5649040"/>
                <a:ext cx="1365117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786" t="-26667" r="-12946" b="-5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Multiply 27"/>
          <p:cNvSpPr/>
          <p:nvPr/>
        </p:nvSpPr>
        <p:spPr>
          <a:xfrm>
            <a:off x="3682010" y="5238715"/>
            <a:ext cx="1541736" cy="1197526"/>
          </a:xfrm>
          <a:prstGeom prst="mathMultiply">
            <a:avLst/>
          </a:prstGeom>
          <a:solidFill>
            <a:schemeClr val="accent1">
              <a:alpha val="47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28"/>
          <p:cNvSpPr txBox="1"/>
          <p:nvPr/>
        </p:nvSpPr>
        <p:spPr>
          <a:xfrm>
            <a:off x="3782394" y="5700947"/>
            <a:ext cx="85119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/>
              <a:t>Tork =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17556" y="5676261"/>
                <a:ext cx="6492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ş   ?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556" y="5676261"/>
                <a:ext cx="649217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3084" t="-4918" r="-9346" b="-278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47421" r="35299" b="43856"/>
          <a:stretch/>
        </p:blipFill>
        <p:spPr bwMode="auto">
          <a:xfrm>
            <a:off x="3517737" y="3793321"/>
            <a:ext cx="4120199" cy="49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9582" y="1364409"/>
            <a:ext cx="5676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prstClr val="black"/>
                </a:solidFill>
              </a:rPr>
              <a:t>Aktivite Sonuçlarını Özetleyelim</a:t>
            </a:r>
            <a:endParaRPr lang="tr-T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 animBg="1"/>
      <p:bldP spid="26" grpId="0"/>
      <p:bldP spid="27" grpId="0"/>
      <p:bldP spid="28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Tork (Kuvvet Momenti)</a:t>
            </a:r>
            <a:endParaRPr lang="tr-TR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681288" y="3866365"/>
            <a:ext cx="5605143" cy="1900444"/>
            <a:chOff x="3716987" y="3811587"/>
            <a:chExt cx="3816375" cy="137626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987" y="3811587"/>
              <a:ext cx="3283572" cy="909638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>
              <a:endCxn id="44" idx="5"/>
            </p:cNvCxnSpPr>
            <p:nvPr/>
          </p:nvCxnSpPr>
          <p:spPr>
            <a:xfrm>
              <a:off x="6426200" y="4114800"/>
              <a:ext cx="919024" cy="88491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44" idx="6"/>
            </p:cNvCxnSpPr>
            <p:nvPr/>
          </p:nvCxnSpPr>
          <p:spPr>
            <a:xfrm>
              <a:off x="6248678" y="4545508"/>
              <a:ext cx="1284684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44" idx="4"/>
            </p:cNvCxnSpPr>
            <p:nvPr/>
          </p:nvCxnSpPr>
          <p:spPr>
            <a:xfrm>
              <a:off x="6869497" y="3903166"/>
              <a:ext cx="21523" cy="128468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44" idx="7"/>
              <a:endCxn id="44" idx="3"/>
            </p:cNvCxnSpPr>
            <p:nvPr/>
          </p:nvCxnSpPr>
          <p:spPr>
            <a:xfrm flipH="1">
              <a:off x="6436816" y="4091304"/>
              <a:ext cx="908408" cy="908408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6248678" y="3903166"/>
              <a:ext cx="1284684" cy="128468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31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6147" y="1529318"/>
            <a:ext cx="5784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Kuvvetin Hangi Büyüklüğünü Alalım?</a:t>
            </a:r>
            <a:endParaRPr lang="tr-TR" sz="2400" dirty="0">
              <a:solidFill>
                <a:prstClr val="black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47421" r="35299" b="43856"/>
          <a:stretch/>
        </p:blipFill>
        <p:spPr bwMode="auto">
          <a:xfrm>
            <a:off x="4575521" y="2533863"/>
            <a:ext cx="6051627" cy="7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0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Tork (Kuvvet Momenti)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605347" y="2238103"/>
            <a:ext cx="607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Hangi Uzunluğu Alalım?</a:t>
            </a:r>
            <a:endParaRPr lang="tr-TR" dirty="0"/>
          </a:p>
        </p:txBody>
      </p:sp>
      <p:grpSp>
        <p:nvGrpSpPr>
          <p:cNvPr id="21" name="Group 20"/>
          <p:cNvGrpSpPr/>
          <p:nvPr/>
        </p:nvGrpSpPr>
        <p:grpSpPr>
          <a:xfrm>
            <a:off x="3705380" y="3711176"/>
            <a:ext cx="3317477" cy="1591867"/>
            <a:chOff x="3705380" y="3711176"/>
            <a:chExt cx="3317477" cy="15918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5380" y="3881437"/>
              <a:ext cx="3283572" cy="909638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 flipV="1">
              <a:off x="6876651" y="4019549"/>
              <a:ext cx="9525" cy="523875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566564" y="4019549"/>
              <a:ext cx="9525" cy="523875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6609357" y="4073525"/>
              <a:ext cx="273644" cy="45720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5292824" y="4073524"/>
              <a:ext cx="273644" cy="45720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074908" y="3711176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</a:t>
              </a:r>
              <a:r>
                <a:rPr lang="en-US" sz="1200" baseline="-25000" dirty="0" smtClean="0"/>
                <a:t>1</a:t>
              </a:r>
              <a:r>
                <a:rPr lang="en-US" sz="1200" dirty="0" smtClean="0"/>
                <a:t>    F</a:t>
              </a:r>
              <a:r>
                <a:rPr lang="en-US" sz="1200" baseline="-25000" dirty="0" smtClean="0"/>
                <a:t>2</a:t>
              </a:r>
              <a:endParaRPr lang="tr-TR" sz="1200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02174" y="3711176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</a:t>
              </a:r>
              <a:r>
                <a:rPr lang="en-US" sz="1200" baseline="-25000" dirty="0" smtClean="0"/>
                <a:t>3</a:t>
              </a:r>
              <a:r>
                <a:rPr lang="en-US" sz="1200" dirty="0" smtClean="0"/>
                <a:t>    F</a:t>
              </a:r>
              <a:r>
                <a:rPr lang="en-US" sz="1200" baseline="-25000" dirty="0" smtClean="0"/>
                <a:t>4</a:t>
              </a:r>
              <a:endParaRPr lang="tr-TR" sz="1200" baseline="-25000" dirty="0"/>
            </a:p>
          </p:txBody>
        </p:sp>
        <p:sp>
          <p:nvSpPr>
            <p:cNvPr id="36" name="Left Brace 35"/>
            <p:cNvSpPr/>
            <p:nvPr/>
          </p:nvSpPr>
          <p:spPr>
            <a:xfrm rot="16200000">
              <a:off x="4719833" y="4225142"/>
              <a:ext cx="309787" cy="138348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Left Brace 36"/>
            <p:cNvSpPr/>
            <p:nvPr/>
          </p:nvSpPr>
          <p:spPr>
            <a:xfrm rot="16200000">
              <a:off x="5378099" y="3798141"/>
              <a:ext cx="309787" cy="270001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162800" y="3689448"/>
            <a:ext cx="2864226" cy="1573268"/>
            <a:chOff x="7162800" y="3689448"/>
            <a:chExt cx="2864226" cy="15732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2800" y="3923704"/>
              <a:ext cx="2857500" cy="848321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 flipV="1">
              <a:off x="9906000" y="4019549"/>
              <a:ext cx="9525" cy="523875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7929163" y="4019549"/>
              <a:ext cx="9525" cy="523875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7646390" y="4079081"/>
              <a:ext cx="273644" cy="45720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9629280" y="4079874"/>
              <a:ext cx="273644" cy="45720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439207" y="3689448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</a:t>
              </a:r>
              <a:r>
                <a:rPr lang="en-US" sz="1400" baseline="-25000" dirty="0" smtClean="0"/>
                <a:t>5</a:t>
              </a:r>
              <a:r>
                <a:rPr lang="en-US" sz="1400" dirty="0" smtClean="0"/>
                <a:t>    F</a:t>
              </a:r>
              <a:r>
                <a:rPr lang="en-US" sz="1400" baseline="-25000" dirty="0" smtClean="0"/>
                <a:t>6</a:t>
              </a:r>
              <a:endParaRPr lang="tr-TR" sz="1400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39017" y="3689448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</a:t>
              </a:r>
              <a:r>
                <a:rPr lang="en-US" sz="1400" baseline="-25000" dirty="0" smtClean="0"/>
                <a:t>7</a:t>
              </a:r>
              <a:r>
                <a:rPr lang="en-US" sz="1400" dirty="0" smtClean="0"/>
                <a:t>    F</a:t>
              </a:r>
              <a:r>
                <a:rPr lang="en-US" sz="1400" baseline="-25000" dirty="0" smtClean="0"/>
                <a:t>8</a:t>
              </a:r>
              <a:endParaRPr lang="tr-TR" sz="1400" baseline="-25000" dirty="0"/>
            </a:p>
          </p:txBody>
        </p:sp>
        <p:sp>
          <p:nvSpPr>
            <p:cNvPr id="38" name="Left Brace 37"/>
            <p:cNvSpPr/>
            <p:nvPr/>
          </p:nvSpPr>
          <p:spPr>
            <a:xfrm rot="16200000">
              <a:off x="8436656" y="3757814"/>
              <a:ext cx="309787" cy="270001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Left Brace 38"/>
            <p:cNvSpPr/>
            <p:nvPr/>
          </p:nvSpPr>
          <p:spPr>
            <a:xfrm rot="16200000">
              <a:off x="9111660" y="4241879"/>
              <a:ext cx="309787" cy="135000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47421" r="35299" b="43856"/>
          <a:stretch/>
        </p:blipFill>
        <p:spPr bwMode="auto">
          <a:xfrm>
            <a:off x="3746059" y="2816032"/>
            <a:ext cx="5312229" cy="63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9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Tork (Kuvvet Momenti)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61919" y="1352419"/>
            <a:ext cx="607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Hangi Açıyı Alalım?</a:t>
            </a:r>
            <a:endParaRPr lang="tr-TR" sz="2400" dirty="0"/>
          </a:p>
        </p:txBody>
      </p:sp>
      <p:pic>
        <p:nvPicPr>
          <p:cNvPr id="31" name="Picture 2" descr="çemberde kosinüs ve sinüs değerleri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863" y="2422769"/>
            <a:ext cx="3970318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500" y="4160495"/>
            <a:ext cx="2880684" cy="16803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47421" r="35299" b="43856"/>
          <a:stretch/>
        </p:blipFill>
        <p:spPr bwMode="auto">
          <a:xfrm>
            <a:off x="3218033" y="1910358"/>
            <a:ext cx="4265827" cy="51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9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Tork (Kuvvet Momenti)</a:t>
            </a:r>
            <a:r>
              <a:rPr lang="tr-TR" sz="2800" b="1" dirty="0" smtClean="0"/>
              <a:t> Yönü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34915" y="1375904"/>
            <a:ext cx="607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Torkun Yönü ve </a:t>
            </a:r>
            <a:r>
              <a:rPr lang="tr-TR" sz="2400" b="1" dirty="0" err="1" smtClean="0"/>
              <a:t>Dönderme</a:t>
            </a:r>
            <a:r>
              <a:rPr lang="tr-TR" sz="2400" b="1" dirty="0" smtClean="0"/>
              <a:t> Yönü</a:t>
            </a:r>
            <a:endParaRPr lang="tr-TR" sz="2400" dirty="0"/>
          </a:p>
        </p:txBody>
      </p:sp>
      <p:sp>
        <p:nvSpPr>
          <p:cNvPr id="59" name="Rectangle 58"/>
          <p:cNvSpPr/>
          <p:nvPr/>
        </p:nvSpPr>
        <p:spPr>
          <a:xfrm>
            <a:off x="3906156" y="4168911"/>
            <a:ext cx="5598446" cy="946151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955" y="4192766"/>
            <a:ext cx="1584496" cy="583676"/>
          </a:xfrm>
          <a:prstGeom prst="rect">
            <a:avLst/>
          </a:prstGeom>
        </p:spPr>
      </p:pic>
      <p:cxnSp>
        <p:nvCxnSpPr>
          <p:cNvPr id="37" name="Straight Arrow Connector 36"/>
          <p:cNvCxnSpPr>
            <a:endCxn id="35" idx="5"/>
          </p:cNvCxnSpPr>
          <p:nvPr/>
        </p:nvCxnSpPr>
        <p:spPr>
          <a:xfrm>
            <a:off x="5429293" y="4387325"/>
            <a:ext cx="443477" cy="56781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962" y="5176812"/>
            <a:ext cx="1584496" cy="583676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endCxn id="41" idx="6"/>
          </p:cNvCxnSpPr>
          <p:nvPr/>
        </p:nvCxnSpPr>
        <p:spPr>
          <a:xfrm>
            <a:off x="5340636" y="5647738"/>
            <a:ext cx="61992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343629" y="4251528"/>
            <a:ext cx="619928" cy="82432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Oval 40"/>
          <p:cNvSpPr/>
          <p:nvPr/>
        </p:nvSpPr>
        <p:spPr>
          <a:xfrm>
            <a:off x="5340636" y="5235574"/>
            <a:ext cx="619928" cy="82432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TextBox 47"/>
          <p:cNvSpPr txBox="1"/>
          <p:nvPr/>
        </p:nvSpPr>
        <p:spPr>
          <a:xfrm>
            <a:off x="6163967" y="4235396"/>
            <a:ext cx="1370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Dışarı Doğru</a:t>
            </a:r>
          </a:p>
          <a:p>
            <a:endParaRPr lang="tr-TR" sz="1600" dirty="0" smtClean="0"/>
          </a:p>
          <a:p>
            <a:r>
              <a:rPr lang="tr-TR" sz="1600" dirty="0" smtClean="0"/>
              <a:t>İçeri Doğru</a:t>
            </a:r>
            <a:endParaRPr lang="tr-TR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6242681" y="5421934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Sıfır. Yön yok.</a:t>
            </a:r>
            <a:endParaRPr lang="tr-TR" sz="1600" dirty="0"/>
          </a:p>
        </p:txBody>
      </p:sp>
      <p:sp>
        <p:nvSpPr>
          <p:cNvPr id="57" name="Rectangle 56"/>
          <p:cNvSpPr/>
          <p:nvPr/>
        </p:nvSpPr>
        <p:spPr>
          <a:xfrm>
            <a:off x="3906156" y="1761060"/>
            <a:ext cx="5598446" cy="1108137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955" y="1951162"/>
            <a:ext cx="1584496" cy="583676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endCxn id="27" idx="4"/>
          </p:cNvCxnSpPr>
          <p:nvPr/>
        </p:nvCxnSpPr>
        <p:spPr>
          <a:xfrm>
            <a:off x="5643207" y="2009924"/>
            <a:ext cx="10386" cy="82432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343629" y="2009924"/>
            <a:ext cx="619928" cy="82432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6169744" y="1791980"/>
            <a:ext cx="1370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Dışarı Doğru</a:t>
            </a:r>
          </a:p>
          <a:p>
            <a:endParaRPr lang="tr-TR" sz="1600" dirty="0" smtClean="0"/>
          </a:p>
          <a:p>
            <a:endParaRPr lang="tr-TR" sz="1600" dirty="0" smtClean="0"/>
          </a:p>
          <a:p>
            <a:r>
              <a:rPr lang="tr-TR" sz="1600" dirty="0" smtClean="0"/>
              <a:t>İçeri Doğru</a:t>
            </a:r>
            <a:endParaRPr lang="tr-TR" sz="16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398" y="1875049"/>
            <a:ext cx="420802" cy="39422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398" y="2459270"/>
            <a:ext cx="382003" cy="38200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034" y="4244009"/>
            <a:ext cx="420802" cy="39422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486" y="4687312"/>
            <a:ext cx="382003" cy="382003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3906156" y="2940054"/>
            <a:ext cx="5598446" cy="1108137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955" y="3006440"/>
            <a:ext cx="1584496" cy="583676"/>
          </a:xfrm>
          <a:prstGeom prst="rect">
            <a:avLst/>
          </a:prstGeom>
        </p:spPr>
      </p:pic>
      <p:cxnSp>
        <p:nvCxnSpPr>
          <p:cNvPr id="34" name="Straight Arrow Connector 33"/>
          <p:cNvCxnSpPr>
            <a:stCxn id="28" idx="7"/>
            <a:endCxn id="28" idx="3"/>
          </p:cNvCxnSpPr>
          <p:nvPr/>
        </p:nvCxnSpPr>
        <p:spPr>
          <a:xfrm flipH="1">
            <a:off x="5434416" y="3185922"/>
            <a:ext cx="438355" cy="5828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343629" y="3065202"/>
            <a:ext cx="619928" cy="82432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TextBox 46"/>
          <p:cNvSpPr txBox="1"/>
          <p:nvPr/>
        </p:nvSpPr>
        <p:spPr>
          <a:xfrm>
            <a:off x="6169744" y="2938756"/>
            <a:ext cx="1370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Dışarı Doğru</a:t>
            </a:r>
          </a:p>
          <a:p>
            <a:endParaRPr lang="tr-TR" sz="1600" dirty="0" smtClean="0"/>
          </a:p>
          <a:p>
            <a:endParaRPr lang="tr-TR" sz="1600" dirty="0" smtClean="0"/>
          </a:p>
          <a:p>
            <a:r>
              <a:rPr lang="tr-TR" sz="1600" dirty="0" smtClean="0"/>
              <a:t>İçeri Doğru</a:t>
            </a:r>
            <a:endParaRPr lang="tr-TR" sz="16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817" y="2958818"/>
            <a:ext cx="420802" cy="39422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817" y="3615629"/>
            <a:ext cx="382003" cy="38200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925324" y="2945284"/>
            <a:ext cx="1579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Okun Ucu</a:t>
            </a:r>
          </a:p>
          <a:p>
            <a:endParaRPr lang="tr-TR" sz="1600" dirty="0" smtClean="0"/>
          </a:p>
          <a:p>
            <a:endParaRPr lang="tr-TR" sz="1600" dirty="0" smtClean="0"/>
          </a:p>
          <a:p>
            <a:r>
              <a:rPr lang="tr-TR" sz="1600" dirty="0" smtClean="0"/>
              <a:t>Okun Kuyruğu</a:t>
            </a:r>
            <a:endParaRPr lang="tr-TR" sz="1600" dirty="0"/>
          </a:p>
        </p:txBody>
      </p:sp>
      <p:sp>
        <p:nvSpPr>
          <p:cNvPr id="60" name="Rectangle 59"/>
          <p:cNvSpPr/>
          <p:nvPr/>
        </p:nvSpPr>
        <p:spPr>
          <a:xfrm>
            <a:off x="3906156" y="5149761"/>
            <a:ext cx="5598446" cy="91014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smtClean="0"/>
              <a:t>Tork (Kuvvet Momenti)</a:t>
            </a:r>
            <a:endParaRPr lang="tr-TR" sz="2800" b="1"/>
          </a:p>
        </p:txBody>
      </p:sp>
      <p:sp>
        <p:nvSpPr>
          <p:cNvPr id="2" name="TextBox 1"/>
          <p:cNvSpPr txBox="1"/>
          <p:nvPr/>
        </p:nvSpPr>
        <p:spPr>
          <a:xfrm>
            <a:off x="2634916" y="1390418"/>
            <a:ext cx="607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Toplam Tork</a:t>
            </a:r>
            <a:endParaRPr lang="tr-T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58647" y="2026639"/>
            <a:ext cx="812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Vektörel büyüklük olduğu için vektörel olarak toplanır.</a:t>
            </a:r>
            <a:endParaRPr lang="tr-T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51484" y="3325816"/>
            <a:ext cx="35654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 </a:t>
            </a:r>
            <a:r>
              <a:rPr lang="tr-TR" dirty="0" smtClean="0"/>
              <a:t>F</a:t>
            </a:r>
            <a:r>
              <a:rPr lang="tr-TR" baseline="-25000" dirty="0" smtClean="0"/>
              <a:t>net</a:t>
            </a:r>
            <a:r>
              <a:rPr lang="tr-TR" dirty="0" smtClean="0"/>
              <a:t> = 0 ise V = 0 veya V sabit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smtClean="0"/>
              <a:t>M</a:t>
            </a:r>
            <a:r>
              <a:rPr lang="tr-TR" baseline="-25000" dirty="0" smtClean="0"/>
              <a:t>net</a:t>
            </a:r>
            <a:r>
              <a:rPr lang="tr-TR" dirty="0" smtClean="0"/>
              <a:t> </a:t>
            </a:r>
            <a:r>
              <a:rPr lang="tr-TR" dirty="0" smtClean="0"/>
              <a:t>= 0 ise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ω = 0 veya ω sabit</a:t>
            </a:r>
            <a:endParaRPr lang="tr-TR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37081" y="3422049"/>
            <a:ext cx="1564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17889" y="3135640"/>
            <a:ext cx="4795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Statik Denge</a:t>
            </a:r>
            <a:r>
              <a:rPr lang="en-US" dirty="0" smtClean="0"/>
              <a:t> (V = 0 </a:t>
            </a:r>
            <a:r>
              <a:rPr lang="en-US" dirty="0" smtClean="0"/>
              <a:t>ve</a:t>
            </a:r>
            <a:r>
              <a:rPr lang="en-US" dirty="0" smtClean="0"/>
              <a:t>/</a:t>
            </a:r>
            <a:r>
              <a:rPr lang="en-US" dirty="0" smtClean="0"/>
              <a:t>veya</a:t>
            </a:r>
            <a:r>
              <a:rPr lang="en-US" dirty="0" smtClean="0"/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ω =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Dinamik Denge</a:t>
            </a:r>
            <a:r>
              <a:rPr lang="en-US" dirty="0"/>
              <a:t> </a:t>
            </a:r>
            <a:r>
              <a:rPr lang="en-US" dirty="0" smtClean="0"/>
              <a:t>(V </a:t>
            </a:r>
            <a:r>
              <a:rPr lang="en-US" dirty="0" smtClean="0"/>
              <a:t>sabit</a:t>
            </a:r>
            <a:r>
              <a:rPr lang="en-US" dirty="0" smtClean="0"/>
              <a:t> </a:t>
            </a:r>
            <a:r>
              <a:rPr lang="en-US" dirty="0"/>
              <a:t>ve</a:t>
            </a:r>
            <a:r>
              <a:rPr lang="en-US" dirty="0"/>
              <a:t>/</a:t>
            </a:r>
            <a:r>
              <a:rPr lang="en-US" dirty="0"/>
              <a:t>veya</a:t>
            </a:r>
            <a:r>
              <a:rPr lang="en-US" dirty="0"/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ω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sabit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dirty="0"/>
          </a:p>
        </p:txBody>
      </p:sp>
      <p:cxnSp>
        <p:nvCxnSpPr>
          <p:cNvPr id="12" name="Curved Connector 11"/>
          <p:cNvCxnSpPr>
            <a:stCxn id="6" idx="0"/>
          </p:cNvCxnSpPr>
          <p:nvPr/>
        </p:nvCxnSpPr>
        <p:spPr>
          <a:xfrm rot="5400000" flipH="1" flipV="1">
            <a:off x="5688168" y="2222352"/>
            <a:ext cx="49480" cy="215744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4634985" y="3352985"/>
            <a:ext cx="2156647" cy="84955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5536465" y="3600214"/>
            <a:ext cx="1255167" cy="50881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5604387" y="4202541"/>
            <a:ext cx="1187245" cy="2794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193351" y="4351925"/>
            <a:ext cx="1564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30436" y="4430483"/>
            <a:ext cx="1564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56497" y="3422049"/>
            <a:ext cx="1564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9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527611"/>
            <a:ext cx="5391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Hangi Tarafa Kapanıyordu?</a:t>
            </a:r>
          </a:p>
          <a:p>
            <a:r>
              <a:rPr lang="tr-TR" sz="2800" b="1" dirty="0" smtClean="0"/>
              <a:t>Evimizi Su Basmasın!!!</a:t>
            </a:r>
            <a:endParaRPr lang="tr-T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77" y="1538261"/>
            <a:ext cx="2238375" cy="2038350"/>
          </a:xfrm>
          <a:prstGeom prst="rect">
            <a:avLst/>
          </a:prstGeom>
        </p:spPr>
      </p:pic>
      <p:pic>
        <p:nvPicPr>
          <p:cNvPr id="1030" name="Picture 6" descr="Image result for musl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49" y="1601326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uslu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32" y="1581097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uslu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121" y="35610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uslu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36" y="1421254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muslu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98" y="429227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muslu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96" y="4207089"/>
            <a:ext cx="1402526" cy="14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muslu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22" y="4354376"/>
            <a:ext cx="1874994" cy="11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muslu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19" y="4398483"/>
            <a:ext cx="1033463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Hangi Tarafa Açılıyordu?</a:t>
            </a:r>
            <a:endParaRPr lang="en-US" sz="2800" b="1" dirty="0" smtClean="0"/>
          </a:p>
          <a:p>
            <a:r>
              <a:rPr lang="en-US" sz="2800" b="1" dirty="0" smtClean="0"/>
              <a:t>Vidamızı Kırmayalım!!!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677" y="1864894"/>
            <a:ext cx="5115304" cy="3831540"/>
          </a:xfrm>
          <a:prstGeom prst="rect">
            <a:avLst/>
          </a:prstGeom>
        </p:spPr>
      </p:pic>
      <p:pic>
        <p:nvPicPr>
          <p:cNvPr id="3074" name="Picture 2" descr="Image result for bijon te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44" y="3487479"/>
            <a:ext cx="5728383" cy="321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2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3889" y="498692"/>
            <a:ext cx="381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Günün Özeti</a:t>
            </a:r>
            <a:endParaRPr lang="tr-T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132" y="1644563"/>
            <a:ext cx="2155068" cy="161422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1" t="35297" r="27565" b="38984"/>
          <a:stretch/>
        </p:blipFill>
        <p:spPr bwMode="auto">
          <a:xfrm>
            <a:off x="8688288" y="2396690"/>
            <a:ext cx="2345304" cy="126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47421" r="35299" b="43856"/>
          <a:stretch/>
        </p:blipFill>
        <p:spPr bwMode="auto">
          <a:xfrm>
            <a:off x="7896200" y="1571612"/>
            <a:ext cx="4120199" cy="49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mage result for muslu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89" y="1467997"/>
            <a:ext cx="2138011" cy="19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3" t="48978" r="23155" b="20949"/>
          <a:stretch/>
        </p:blipFill>
        <p:spPr bwMode="auto">
          <a:xfrm>
            <a:off x="3332576" y="4045704"/>
            <a:ext cx="4386290" cy="162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t="46823" r="3953" b="26589"/>
          <a:stretch/>
        </p:blipFill>
        <p:spPr bwMode="auto">
          <a:xfrm>
            <a:off x="7718865" y="4313608"/>
            <a:ext cx="4360911" cy="109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8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4118" y="443316"/>
            <a:ext cx="35096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Soru Çözümü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6" t="31066" r="23003" b="12316"/>
          <a:stretch/>
        </p:blipFill>
        <p:spPr bwMode="auto">
          <a:xfrm>
            <a:off x="5997388" y="843425"/>
            <a:ext cx="5056094" cy="58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8755159" y="6295236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9950824" y="6146621"/>
            <a:ext cx="176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2018-YKS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4103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2334" y="72227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3" name="Rectangle 2"/>
          <p:cNvSpPr/>
          <p:nvPr/>
        </p:nvSpPr>
        <p:spPr>
          <a:xfrm>
            <a:off x="688257" y="2095989"/>
            <a:ext cx="111792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/>
          </a:p>
          <a:p>
            <a:r>
              <a:rPr lang="tr-TR" sz="2400" b="1" dirty="0"/>
              <a:t>11.1.8. TORK </a:t>
            </a:r>
            <a:endParaRPr lang="tr-TR" sz="2400" dirty="0"/>
          </a:p>
          <a:p>
            <a:r>
              <a:rPr lang="tr-TR" sz="2400" b="1" dirty="0"/>
              <a:t>11.1.8.1. Tork kavramını açıklar. </a:t>
            </a:r>
            <a:endParaRPr lang="tr-TR" sz="2400" dirty="0"/>
          </a:p>
          <a:p>
            <a:r>
              <a:rPr lang="tr-TR" sz="2400" i="1" dirty="0" smtClean="0"/>
              <a:t>	</a:t>
            </a:r>
            <a:r>
              <a:rPr lang="tr-TR" sz="2400" dirty="0" smtClean="0"/>
              <a:t>Torkun </a:t>
            </a:r>
            <a:r>
              <a:rPr lang="tr-TR" sz="2400" dirty="0"/>
              <a:t>yönünü belirlemek için sağ el kuralı verilir. </a:t>
            </a:r>
          </a:p>
          <a:p>
            <a:r>
              <a:rPr lang="tr-TR" sz="2400" b="1" dirty="0"/>
              <a:t>11.1.8.2. Torkun bağlı olduğu değişkenleri analiz eder. </a:t>
            </a:r>
            <a:endParaRPr lang="tr-TR" sz="2400" dirty="0"/>
          </a:p>
          <a:p>
            <a:r>
              <a:rPr lang="tr-TR" sz="2400" dirty="0" smtClean="0"/>
              <a:t>	a</a:t>
            </a:r>
            <a:r>
              <a:rPr lang="tr-TR" sz="2400" dirty="0"/>
              <a:t>) Öğrencilerin deney yaparak veya simülasyonlar kullanarak torkun </a:t>
            </a:r>
            <a:r>
              <a:rPr lang="tr-TR" sz="2400" dirty="0" smtClean="0"/>
              <a:t>	bağlı </a:t>
            </a:r>
            <a:r>
              <a:rPr lang="tr-TR" sz="2400" dirty="0"/>
              <a:t>olduğu </a:t>
            </a:r>
            <a:r>
              <a:rPr lang="tr-TR" sz="2400" dirty="0" smtClean="0"/>
              <a:t>değişkenler </a:t>
            </a:r>
            <a:r>
              <a:rPr lang="tr-TR" sz="2400" dirty="0"/>
              <a:t>ile ilgili sonuçlar çıkarmaları sağlanır. </a:t>
            </a:r>
          </a:p>
          <a:p>
            <a:r>
              <a:rPr lang="tr-TR" sz="2400" dirty="0" smtClean="0"/>
              <a:t>	b</a:t>
            </a:r>
            <a:r>
              <a:rPr lang="tr-TR" sz="2400" dirty="0"/>
              <a:t>) Öğrencilerin tork ile ilgili günlük hayattan problem durumları </a:t>
            </a:r>
            <a:r>
              <a:rPr lang="tr-TR" sz="2400" dirty="0" smtClean="0"/>
              <a:t>	bulmaları </a:t>
            </a:r>
            <a:r>
              <a:rPr lang="tr-TR" sz="2400" dirty="0"/>
              <a:t>ve bunlar </a:t>
            </a:r>
            <a:r>
              <a:rPr lang="tr-TR" sz="2400" dirty="0" smtClean="0"/>
              <a:t>için </a:t>
            </a:r>
            <a:r>
              <a:rPr lang="tr-TR" sz="2400" dirty="0"/>
              <a:t>çözüm yolları üretmeleri sağlanır. </a:t>
            </a:r>
          </a:p>
          <a:p>
            <a:r>
              <a:rPr lang="tr-TR" sz="2400" b="1" dirty="0"/>
              <a:t>11.1.8.3. Tork ile ilgili hesaplamalar yapar.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986" y="1808493"/>
            <a:ext cx="3987749" cy="4909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6132982" y="5929167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229" y="1330841"/>
            <a:ext cx="4150442" cy="5288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130093" y="5948832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502" y="1183546"/>
            <a:ext cx="4077776" cy="5465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7706143" y="5526045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100" y="1330841"/>
            <a:ext cx="5678477" cy="5170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4904643" y="5703026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74" y="1330841"/>
            <a:ext cx="4844384" cy="5482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6595099" y="5634200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1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217" y="1330841"/>
            <a:ext cx="3822138" cy="5376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125217" y="4975438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1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462" y="1419224"/>
            <a:ext cx="3133572" cy="5441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630456" y="5781685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674" y="1291829"/>
            <a:ext cx="3392185" cy="5522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475846" y="5309736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46" y="1330841"/>
            <a:ext cx="4396863" cy="5478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240839" y="5594872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549" y="1330841"/>
            <a:ext cx="3806985" cy="5511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7036469" y="5240911"/>
            <a:ext cx="1547092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0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3889" y="498692"/>
            <a:ext cx="381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Neler Yapacağız?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383889" y="1312393"/>
            <a:ext cx="4960700" cy="511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Musluk Hangi Tarafa Kapanıyordu?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Vida Hangi Tarafa Açılıyordu?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Tork (Kuvvet Momenti) Keşfedelim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Tork (Kuvvet Momenti)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Tork (Kuvvet Momenti) Yönü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Toplam Tork (Kuvvet Momenti)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Evimizi Su Basmasın!!!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Vidamızı Kırmayalım!!!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Soru Çözümü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819" y="1330841"/>
            <a:ext cx="4761271" cy="5475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087223" y="5476885"/>
            <a:ext cx="1923177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4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349" y="1792956"/>
            <a:ext cx="5230205" cy="4167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6977476" y="4995104"/>
            <a:ext cx="701518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1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92" y="1080033"/>
            <a:ext cx="3740769" cy="57562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4699819" y="6165143"/>
            <a:ext cx="3156155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687" y="1330841"/>
            <a:ext cx="3879345" cy="55025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610791" y="6069884"/>
            <a:ext cx="57369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5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92" y="1330841"/>
            <a:ext cx="3996408" cy="5513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4842792" y="6040704"/>
            <a:ext cx="3426137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92" y="1330841"/>
            <a:ext cx="5264769" cy="5350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7547746" y="5811181"/>
            <a:ext cx="1222628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190" y="1041713"/>
            <a:ext cx="3719878" cy="5748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7980365" y="6135646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4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21" y="1330841"/>
            <a:ext cx="5049940" cy="5455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7862379" y="5889840"/>
            <a:ext cx="583531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661" y="1330841"/>
            <a:ext cx="3250023" cy="5395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846766" y="5821015"/>
            <a:ext cx="1025982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6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5682" y="309283"/>
            <a:ext cx="371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28860" r="64033" b="22426"/>
          <a:stretch/>
        </p:blipFill>
        <p:spPr bwMode="auto">
          <a:xfrm>
            <a:off x="4744248" y="832503"/>
            <a:ext cx="5374663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651376" y="5012890"/>
            <a:ext cx="632692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53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75" y="1352419"/>
            <a:ext cx="3057323" cy="244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ollision Lab Screensho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75" y="1352419"/>
            <a:ext cx="3724657" cy="24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27778" r="50000" b="31597"/>
          <a:stretch/>
        </p:blipFill>
        <p:spPr bwMode="auto">
          <a:xfrm>
            <a:off x="9071033" y="1352419"/>
            <a:ext cx="2971090" cy="244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7116" y="5211307"/>
            <a:ext cx="4405774" cy="1186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8029" y="4134999"/>
            <a:ext cx="4773970" cy="932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5286" y="5211307"/>
            <a:ext cx="3619457" cy="387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116" y="4107019"/>
            <a:ext cx="4420974" cy="9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805" y="1730229"/>
            <a:ext cx="4556336" cy="4371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246999" y="5349066"/>
            <a:ext cx="632692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Soru Çözümü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6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3" name="Rectangle 2"/>
          <p:cNvSpPr/>
          <p:nvPr/>
        </p:nvSpPr>
        <p:spPr>
          <a:xfrm>
            <a:off x="688257" y="1981689"/>
            <a:ext cx="1117927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sz="2400" b="1" dirty="0"/>
              <a:t>11.1.8. TORK </a:t>
            </a:r>
            <a:endParaRPr lang="tr-TR" sz="2400" b="1" dirty="0" smtClean="0"/>
          </a:p>
          <a:p>
            <a:endParaRPr lang="tr-TR" sz="2400" dirty="0"/>
          </a:p>
          <a:p>
            <a:r>
              <a:rPr lang="tr-TR" sz="2400" b="1" dirty="0"/>
              <a:t>11.1.8.1. Tork kavramını açıklar. </a:t>
            </a:r>
            <a:endParaRPr lang="tr-TR" sz="2400" dirty="0"/>
          </a:p>
          <a:p>
            <a:r>
              <a:rPr lang="tr-TR" sz="2400" i="1" dirty="0"/>
              <a:t>	</a:t>
            </a:r>
            <a:r>
              <a:rPr lang="tr-TR" sz="2400" dirty="0"/>
              <a:t>Torkun yönünü belirlemek için sağ el kuralı verilir.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b="1" dirty="0" smtClean="0"/>
              <a:t>11.1.8.2</a:t>
            </a:r>
            <a:r>
              <a:rPr lang="tr-TR" sz="2400" b="1" dirty="0"/>
              <a:t>. Torkun bağlı olduğu değişkenleri analiz eder. </a:t>
            </a:r>
            <a:endParaRPr lang="tr-TR" sz="2400" dirty="0"/>
          </a:p>
          <a:p>
            <a:r>
              <a:rPr lang="tr-TR" sz="2400" dirty="0"/>
              <a:t>	a) Öğrencilerin deney yaparak veya simülasyonlar kullanarak torkun </a:t>
            </a:r>
            <a:r>
              <a:rPr lang="tr-TR" sz="2400" dirty="0" smtClean="0"/>
              <a:t>	bağlı </a:t>
            </a:r>
            <a:r>
              <a:rPr lang="tr-TR" sz="2400" dirty="0"/>
              <a:t>olduğu </a:t>
            </a:r>
            <a:r>
              <a:rPr lang="tr-TR" sz="2400" dirty="0" smtClean="0"/>
              <a:t>değişkenler </a:t>
            </a:r>
            <a:r>
              <a:rPr lang="tr-TR" sz="2400" dirty="0"/>
              <a:t>ile ilgili sonuçlar çıkarmaları sağlanır. </a:t>
            </a:r>
          </a:p>
          <a:p>
            <a:r>
              <a:rPr lang="tr-TR" sz="2400" dirty="0"/>
              <a:t>	b) Öğrencilerin tork ile ilgili günlük hayattan problem durumları </a:t>
            </a:r>
            <a:r>
              <a:rPr lang="tr-TR" sz="2400" dirty="0" smtClean="0"/>
              <a:t>	bulmaları </a:t>
            </a:r>
            <a:r>
              <a:rPr lang="tr-TR" sz="2400" dirty="0"/>
              <a:t>ve bunlar </a:t>
            </a:r>
            <a:r>
              <a:rPr lang="tr-TR" sz="2400" dirty="0" smtClean="0"/>
              <a:t> için 	çözüm </a:t>
            </a:r>
            <a:r>
              <a:rPr lang="tr-TR" sz="2400" dirty="0"/>
              <a:t>yolları üretmeleri sağlanır.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b="1" dirty="0"/>
              <a:t>11.1.8.3. Tork ile ilgili hesaplamalar yapar. </a:t>
            </a:r>
            <a:endParaRPr lang="tr-T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96909" y="1458469"/>
            <a:ext cx="10513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</a:t>
            </a:r>
            <a:r>
              <a:rPr lang="en-US" sz="2800" b="1" dirty="0" smtClean="0"/>
              <a:t>UG</a:t>
            </a:r>
            <a:r>
              <a:rPr lang="tr-TR" sz="2800" b="1" dirty="0" smtClean="0"/>
              <a:t>ÜN</a:t>
            </a:r>
            <a:r>
              <a:rPr lang="en-US" sz="2800" b="1" dirty="0" smtClean="0"/>
              <a:t> NE ÖĞRENDİK?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1480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407" y="1430879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ÖNÜMÜZDEKİ HAFTA NE ÖĞRENECEĞİZ?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97407" y="1865611"/>
            <a:ext cx="107045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/>
          </a:p>
          <a:p>
            <a:r>
              <a:rPr lang="da-DK" sz="2400" b="1" dirty="0"/>
              <a:t>11.1.9. DENGE VE DENGE ŞARTLARI </a:t>
            </a:r>
            <a:endParaRPr lang="tr-TR" sz="2400" b="1" dirty="0" smtClean="0"/>
          </a:p>
          <a:p>
            <a:endParaRPr lang="da-DK" sz="2400" dirty="0"/>
          </a:p>
          <a:p>
            <a:r>
              <a:rPr lang="tr-TR" sz="2400" b="1" dirty="0"/>
              <a:t>11.1.9.1. Cisimlerin denge şartlarını açıklar. </a:t>
            </a:r>
            <a:endParaRPr lang="tr-TR" sz="2400" b="1" dirty="0" smtClean="0"/>
          </a:p>
          <a:p>
            <a:endParaRPr lang="tr-TR" sz="2400" dirty="0"/>
          </a:p>
          <a:p>
            <a:r>
              <a:rPr lang="tr-TR" sz="2400" b="1" dirty="0"/>
              <a:t>11.1.9.2. Kütle merkezi ve ağırlık merkezi kavramlarını açıklar. </a:t>
            </a:r>
            <a:endParaRPr lang="tr-TR" sz="2400" dirty="0"/>
          </a:p>
          <a:p>
            <a:r>
              <a:rPr lang="tr-TR" sz="2400" i="1" dirty="0" smtClean="0"/>
              <a:t>	Kütle </a:t>
            </a:r>
            <a:r>
              <a:rPr lang="tr-TR" sz="2400" i="1" dirty="0"/>
              <a:t>ve ağırlık merkezi kavramlarının farklı olduğu durumlara </a:t>
            </a:r>
            <a:r>
              <a:rPr lang="tr-TR" sz="2400" i="1" dirty="0" smtClean="0"/>
              <a:t>	değinilir</a:t>
            </a:r>
            <a:r>
              <a:rPr lang="tr-TR" sz="2400" i="1" dirty="0"/>
              <a:t>. </a:t>
            </a:r>
            <a:endParaRPr lang="tr-TR" sz="2400" i="1" dirty="0" smtClean="0"/>
          </a:p>
          <a:p>
            <a:endParaRPr lang="tr-TR" sz="2400" dirty="0"/>
          </a:p>
          <a:p>
            <a:r>
              <a:rPr lang="tr-TR" sz="2400" b="1" dirty="0"/>
              <a:t>11.1.9.3. Kütle merkezi ve ağırlık merkezi ile ilgili hesaplamalar yapar.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749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231" y="4404045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44528" y="5116317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7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fizik dersi harika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50" y="1039274"/>
            <a:ext cx="5075183" cy="38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Hangi Tarafa Kapanıyordu?</a:t>
            </a:r>
            <a:endParaRPr lang="tr-T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77" y="1538261"/>
            <a:ext cx="2238375" cy="2038350"/>
          </a:xfrm>
          <a:prstGeom prst="rect">
            <a:avLst/>
          </a:prstGeom>
        </p:spPr>
      </p:pic>
      <p:pic>
        <p:nvPicPr>
          <p:cNvPr id="1030" name="Picture 6" descr="Image result for musl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49" y="1601326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uslu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32" y="1581097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uslu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121" y="35610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uslu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210" y="1522673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muslu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98" y="429227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muslu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96" y="4207089"/>
            <a:ext cx="1402526" cy="14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muslu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22" y="4354376"/>
            <a:ext cx="1874994" cy="11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muslu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19" y="4398483"/>
            <a:ext cx="1033463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3924" y="353019"/>
            <a:ext cx="5391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Hangi Tarafa Kapanıyordu?</a:t>
            </a:r>
          </a:p>
          <a:p>
            <a:r>
              <a:rPr lang="tr-TR" sz="2800" b="1" dirty="0" smtClean="0"/>
              <a:t>Bilmezseniz!!!</a:t>
            </a:r>
            <a:endParaRPr lang="tr-TR" sz="2800" b="1" dirty="0"/>
          </a:p>
        </p:txBody>
      </p:sp>
      <p:pic>
        <p:nvPicPr>
          <p:cNvPr id="1026" name="Picture 2" descr="Image result for evı su bast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88" y="1488729"/>
            <a:ext cx="4759872" cy="388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8999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Hangi Tarafa Açılıyordu?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677" y="1864894"/>
            <a:ext cx="5115304" cy="3831540"/>
          </a:xfrm>
          <a:prstGeom prst="rect">
            <a:avLst/>
          </a:prstGeom>
        </p:spPr>
      </p:pic>
      <p:pic>
        <p:nvPicPr>
          <p:cNvPr id="3074" name="Picture 2" descr="Image result for bijon te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44" y="3487479"/>
            <a:ext cx="5728383" cy="321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Hangi Tarafa Açılıyordu?</a:t>
            </a:r>
          </a:p>
          <a:p>
            <a:r>
              <a:rPr lang="tr-TR" sz="2800" b="1" dirty="0" smtClean="0"/>
              <a:t>Bilemezseniz!!!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579" y="1992261"/>
            <a:ext cx="4879158" cy="3253482"/>
          </a:xfrm>
          <a:prstGeom prst="rect">
            <a:avLst/>
          </a:prstGeom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029" y="3359888"/>
            <a:ext cx="5180438" cy="330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Tork (Kuvvet Momenti)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44981" y="2481943"/>
            <a:ext cx="607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Aktivite Zamanı: </a:t>
            </a:r>
            <a:r>
              <a:rPr lang="tr-TR" dirty="0" smtClean="0"/>
              <a:t>Kapıyı en kolay nasıl açarım.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196" y="3279729"/>
            <a:ext cx="5055598" cy="2658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17225</TotalTime>
  <Words>2119</Words>
  <Application>Microsoft Office PowerPoint</Application>
  <PresentationFormat>Custom</PresentationFormat>
  <Paragraphs>560</Paragraphs>
  <Slides>43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Vapor Trail</vt:lpstr>
      <vt:lpstr>11. SInIf KUVVET VE HAREKET Unitesi   Tork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NURTOPU</cp:lastModifiedBy>
  <cp:revision>351</cp:revision>
  <dcterms:created xsi:type="dcterms:W3CDTF">2016-04-01T12:40:28Z</dcterms:created>
  <dcterms:modified xsi:type="dcterms:W3CDTF">2018-12-20T13:50:56Z</dcterms:modified>
</cp:coreProperties>
</file>