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81" r:id="rId1"/>
  </p:sldMasterIdLst>
  <p:notesMasterIdLst>
    <p:notesMasterId r:id="rId36"/>
  </p:notesMasterIdLst>
  <p:handoutMasterIdLst>
    <p:handoutMasterId r:id="rId37"/>
  </p:handoutMasterIdLst>
  <p:sldIdLst>
    <p:sldId id="365" r:id="rId2"/>
    <p:sldId id="366" r:id="rId3"/>
    <p:sldId id="367" r:id="rId4"/>
    <p:sldId id="372" r:id="rId5"/>
    <p:sldId id="545" r:id="rId6"/>
    <p:sldId id="496" r:id="rId7"/>
    <p:sldId id="546" r:id="rId8"/>
    <p:sldId id="574" r:id="rId9"/>
    <p:sldId id="551" r:id="rId10"/>
    <p:sldId id="547" r:id="rId11"/>
    <p:sldId id="573" r:id="rId12"/>
    <p:sldId id="553" r:id="rId13"/>
    <p:sldId id="570" r:id="rId14"/>
    <p:sldId id="555" r:id="rId15"/>
    <p:sldId id="549" r:id="rId16"/>
    <p:sldId id="557" r:id="rId17"/>
    <p:sldId id="575" r:id="rId18"/>
    <p:sldId id="550" r:id="rId19"/>
    <p:sldId id="552" r:id="rId20"/>
    <p:sldId id="490" r:id="rId21"/>
    <p:sldId id="572" r:id="rId22"/>
    <p:sldId id="571" r:id="rId23"/>
    <p:sldId id="577" r:id="rId24"/>
    <p:sldId id="578" r:id="rId25"/>
    <p:sldId id="576" r:id="rId26"/>
    <p:sldId id="567" r:id="rId27"/>
    <p:sldId id="561" r:id="rId28"/>
    <p:sldId id="563" r:id="rId29"/>
    <p:sldId id="562" r:id="rId30"/>
    <p:sldId id="566" r:id="rId31"/>
    <p:sldId id="568" r:id="rId32"/>
    <p:sldId id="429" r:id="rId33"/>
    <p:sldId id="371" r:id="rId34"/>
    <p:sldId id="370" r:id="rId35"/>
  </p:sldIdLst>
  <p:sldSz cx="12192000" cy="6858000"/>
  <p:notesSz cx="6669088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B" lastIdx="3" clrIdx="0">
    <p:extLst>
      <p:ext uri="{19B8F6BF-5375-455C-9EA6-DF929625EA0E}">
        <p15:presenceInfo xmlns:p15="http://schemas.microsoft.com/office/powerpoint/2012/main" userId="Auth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5" autoAdjust="0"/>
    <p:restoredTop sz="86600" autoAdjust="0"/>
  </p:normalViewPr>
  <p:slideViewPr>
    <p:cSldViewPr snapToObjects="1">
      <p:cViewPr varScale="1">
        <p:scale>
          <a:sx n="93" d="100"/>
          <a:sy n="93" d="100"/>
        </p:scale>
        <p:origin x="70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36436-C5E2-40CD-A32F-0358155F7B57}" type="datetimeFigureOut">
              <a:rPr lang="tr-TR" smtClean="0"/>
              <a:pPr/>
              <a:t>10.05.2019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E0D1-4967-4D9C-B770-84B6340C842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0509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ED1A8-8F54-4CFC-A53A-4B1CACC2D8B3}" type="datetimeFigureOut">
              <a:rPr lang="tr-TR" smtClean="0"/>
              <a:pPr/>
              <a:t>10.05.2019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7CE48-F3B0-4932-B93F-8E112BAB355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7350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Derse</a:t>
            </a:r>
            <a:r>
              <a:rPr lang="en-US" dirty="0" smtClean="0"/>
              <a:t> </a:t>
            </a:r>
            <a:r>
              <a:rPr lang="en-US" dirty="0" err="1" smtClean="0"/>
              <a:t>ba</a:t>
            </a:r>
            <a:r>
              <a:rPr lang="tr-TR" dirty="0" err="1" smtClean="0"/>
              <a:t>şlı</a:t>
            </a:r>
            <a:r>
              <a:rPr lang="en-US" dirty="0" err="1" smtClean="0"/>
              <a:t>ıyoruz</a:t>
            </a:r>
            <a:r>
              <a:rPr lang="en-US" dirty="0" smtClean="0"/>
              <a:t>. </a:t>
            </a:r>
            <a:r>
              <a:rPr lang="en-US" dirty="0" err="1" smtClean="0"/>
              <a:t>İlk</a:t>
            </a:r>
            <a:r>
              <a:rPr lang="en-US" dirty="0" smtClean="0"/>
              <a:t> </a:t>
            </a:r>
            <a:r>
              <a:rPr lang="en-US" dirty="0" err="1" smtClean="0"/>
              <a:t>Sunu</a:t>
            </a:r>
            <a:r>
              <a:rPr lang="tr-TR" dirty="0" smtClean="0"/>
              <a:t>…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6578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Kazanımların</a:t>
            </a:r>
            <a:r>
              <a:rPr lang="en-US" dirty="0" smtClean="0"/>
              <a:t> </a:t>
            </a:r>
            <a:r>
              <a:rPr lang="en-US" dirty="0" err="1" smtClean="0"/>
              <a:t>önemini</a:t>
            </a:r>
            <a:r>
              <a:rPr lang="en-US" dirty="0" smtClean="0"/>
              <a:t> </a:t>
            </a:r>
            <a:r>
              <a:rPr lang="en-US" dirty="0" err="1" smtClean="0"/>
              <a:t>vurgulayalım</a:t>
            </a:r>
            <a:r>
              <a:rPr lang="en-US" dirty="0" smtClean="0"/>
              <a:t>. </a:t>
            </a:r>
            <a:r>
              <a:rPr lang="en-US" dirty="0" err="1" smtClean="0"/>
              <a:t>Niye</a:t>
            </a:r>
            <a:r>
              <a:rPr lang="en-US" dirty="0" smtClean="0"/>
              <a:t> </a:t>
            </a:r>
            <a:r>
              <a:rPr lang="en-US" dirty="0" err="1" smtClean="0"/>
              <a:t>paylaşmaya</a:t>
            </a:r>
            <a:r>
              <a:rPr lang="en-US" dirty="0" smtClean="0"/>
              <a:t> </a:t>
            </a:r>
            <a:r>
              <a:rPr lang="en-US" dirty="0" err="1" smtClean="0"/>
              <a:t>değer</a:t>
            </a:r>
            <a:r>
              <a:rPr lang="en-US" dirty="0" smtClean="0"/>
              <a:t> </a:t>
            </a:r>
            <a:r>
              <a:rPr lang="en-US" dirty="0" err="1" smtClean="0"/>
              <a:t>görüyoruz</a:t>
            </a:r>
            <a:r>
              <a:rPr lang="en-US" dirty="0" smtClean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1140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8468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Kazanımların</a:t>
            </a:r>
            <a:r>
              <a:rPr lang="en-US" dirty="0" smtClean="0"/>
              <a:t> </a:t>
            </a:r>
            <a:r>
              <a:rPr lang="en-US" dirty="0" err="1" smtClean="0"/>
              <a:t>önemini</a:t>
            </a:r>
            <a:r>
              <a:rPr lang="en-US" dirty="0" smtClean="0"/>
              <a:t> </a:t>
            </a:r>
            <a:r>
              <a:rPr lang="en-US" dirty="0" err="1" smtClean="0"/>
              <a:t>vurgulayalım</a:t>
            </a:r>
            <a:r>
              <a:rPr lang="en-US" dirty="0" smtClean="0"/>
              <a:t>. </a:t>
            </a:r>
            <a:r>
              <a:rPr lang="en-US" dirty="0" err="1" smtClean="0"/>
              <a:t>Niye</a:t>
            </a:r>
            <a:r>
              <a:rPr lang="en-US" dirty="0" smtClean="0"/>
              <a:t> </a:t>
            </a:r>
            <a:r>
              <a:rPr lang="en-US" dirty="0" err="1" smtClean="0"/>
              <a:t>paylaşmaya</a:t>
            </a:r>
            <a:r>
              <a:rPr lang="en-US" dirty="0" smtClean="0"/>
              <a:t> </a:t>
            </a:r>
            <a:r>
              <a:rPr lang="en-US" dirty="0" err="1" smtClean="0"/>
              <a:t>değer</a:t>
            </a:r>
            <a:r>
              <a:rPr lang="en-US" dirty="0" smtClean="0"/>
              <a:t> </a:t>
            </a:r>
            <a:r>
              <a:rPr lang="en-US" dirty="0" err="1" smtClean="0"/>
              <a:t>görüyoruz</a:t>
            </a:r>
            <a:r>
              <a:rPr lang="en-US" dirty="0" smtClean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1140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0517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3968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8656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929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12</a:t>
            </a:fld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471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W0 </a:t>
            </a:r>
            <a:r>
              <a:rPr lang="en-US" dirty="0" err="1" smtClean="0"/>
              <a:t>değeri</a:t>
            </a:r>
            <a:r>
              <a:rPr lang="en-US" dirty="0" smtClean="0"/>
              <a:t> </a:t>
            </a:r>
            <a:r>
              <a:rPr lang="en-US" dirty="0" err="1" smtClean="0"/>
              <a:t>olduğunu</a:t>
            </a:r>
            <a:r>
              <a:rPr lang="en-US" dirty="0" smtClean="0"/>
              <a:t> </a:t>
            </a:r>
            <a:r>
              <a:rPr lang="en-US" dirty="0" err="1" smtClean="0"/>
              <a:t>vurgulayalım</a:t>
            </a:r>
            <a:r>
              <a:rPr lang="en-US" dirty="0" smtClean="0"/>
              <a:t>. </a:t>
            </a:r>
            <a:r>
              <a:rPr lang="en-US" dirty="0" err="1" smtClean="0"/>
              <a:t>Sistemin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küçük</a:t>
            </a:r>
            <a:r>
              <a:rPr lang="en-US" dirty="0" smtClean="0"/>
              <a:t> </a:t>
            </a:r>
            <a:r>
              <a:rPr lang="en-US" dirty="0" err="1" smtClean="0"/>
              <a:t>direnç</a:t>
            </a:r>
            <a:r>
              <a:rPr lang="en-US" dirty="0" smtClean="0"/>
              <a:t> </a:t>
            </a:r>
            <a:r>
              <a:rPr lang="en-US" dirty="0" err="1" smtClean="0"/>
              <a:t>gösterdiği</a:t>
            </a:r>
            <a:r>
              <a:rPr lang="en-US" dirty="0" smtClean="0"/>
              <a:t> </a:t>
            </a:r>
            <a:r>
              <a:rPr lang="en-US" dirty="0" err="1" smtClean="0"/>
              <a:t>değerdir</a:t>
            </a:r>
            <a:r>
              <a:rPr lang="en-US" dirty="0" smtClean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3295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 Üçgen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1 Grup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6 Serbest Form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7 Serbest Form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10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A160B30-60EE-45FA-8251-617A49E60C36}" type="datetimeFigureOut">
              <a:rPr lang="tr-TR" smtClean="0"/>
              <a:pPr/>
              <a:t>10.05.2019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10.05.2019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10.05.2019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10.05.2019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10.05.2019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Köşeli Çift Ayraç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7 Köşeli Çift Ayraç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10.05.2019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10.05.2019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10.05.2019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10.05.2019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CA160B30-60EE-45FA-8251-617A49E60C36}" type="datetimeFigureOut">
              <a:rPr lang="tr-TR" smtClean="0"/>
              <a:pPr/>
              <a:t>10.05.2019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A160B30-60EE-45FA-8251-617A49E60C36}" type="datetimeFigureOut">
              <a:rPr lang="tr-TR" smtClean="0"/>
              <a:pPr/>
              <a:t>10.05.2019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10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Köşeli Çift Ayraç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12 Köşeli Çift Ayraç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14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A160B30-60EE-45FA-8251-617A49E60C36}" type="datetimeFigureOut">
              <a:rPr lang="tr-TR" smtClean="0"/>
              <a:pPr/>
              <a:t>10.05.2019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hyperlink" Target="https://www.google.com.tr/url?sa=i&amp;rct=j&amp;q=&amp;esrc=s&amp;frm=1&amp;source=images&amp;cd=&amp;cad=rja&amp;uact=8&amp;ved=0ahUKEwjk6LL2wdnTAhUJQBQKHUrVCagQjRwIBw&amp;url=https://www.quora.com/What-is-meant-by-steady-state-current-in-an-AC-circuit&amp;psig=AFQjCNEr3jS88UqE--yqbFEzB_4GtbpBqw&amp;ust=149409964890205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emf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en/simulation/legacy/circuit-construction-kit-ac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9410" y="1340768"/>
            <a:ext cx="9435645" cy="240654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Bookman Old Style" panose="02050604050505020204" pitchFamily="18" charset="0"/>
                <a:cs typeface="Calibri" pitchFamily="34" charset="0"/>
              </a:rPr>
              <a:t>11. </a:t>
            </a:r>
            <a:r>
              <a:rPr lang="tr-TR" dirty="0" smtClean="0">
                <a:latin typeface="Bookman Old Style" panose="02050604050505020204" pitchFamily="18" charset="0"/>
                <a:cs typeface="Calibri" pitchFamily="34" charset="0"/>
              </a:rPr>
              <a:t>SINIF</a:t>
            </a:r>
            <a:r>
              <a:rPr lang="en-US" dirty="0" smtClean="0">
                <a:latin typeface="Bookman Old Style" panose="02050604050505020204" pitchFamily="18" charset="0"/>
                <a:cs typeface="Calibri" pitchFamily="34" charset="0"/>
              </a:rPr>
              <a:t>:</a:t>
            </a:r>
            <a:br>
              <a:rPr lang="en-US" dirty="0" smtClean="0">
                <a:latin typeface="Bookman Old Style" panose="02050604050505020204" pitchFamily="18" charset="0"/>
                <a:cs typeface="Calibri" pitchFamily="34" charset="0"/>
              </a:rPr>
            </a:br>
            <a:r>
              <a:rPr lang="en-US" dirty="0" smtClean="0">
                <a:latin typeface="Bookman Old Style" panose="02050604050505020204" pitchFamily="18" charset="0"/>
                <a:cs typeface="Calibri" pitchFamily="34" charset="0"/>
              </a:rPr>
              <a:t>ELEKTRİK </a:t>
            </a:r>
            <a:r>
              <a:rPr lang="tr-TR" cap="none" dirty="0" smtClean="0">
                <a:latin typeface="Bookman Old Style" panose="02050604050505020204" pitchFamily="18" charset="0"/>
                <a:cs typeface="Calibri" pitchFamily="34" charset="0"/>
              </a:rPr>
              <a:t>ve</a:t>
            </a:r>
            <a:r>
              <a:rPr lang="en-US" dirty="0" smtClean="0">
                <a:latin typeface="Bookman Old Style" panose="02050604050505020204" pitchFamily="18" charset="0"/>
                <a:cs typeface="Calibri" pitchFamily="34" charset="0"/>
              </a:rPr>
              <a:t> MANYETİZMA </a:t>
            </a:r>
            <a:r>
              <a:rPr lang="tr-TR" dirty="0" smtClean="0">
                <a:latin typeface="Bookman Old Style" panose="02050604050505020204" pitchFamily="18" charset="0"/>
                <a:cs typeface="Calibri" pitchFamily="34" charset="0"/>
              </a:rPr>
              <a:t>ÜNİTESİ</a:t>
            </a:r>
            <a:r>
              <a:rPr lang="en-US" dirty="0" smtClean="0">
                <a:latin typeface="Bookman Old Style" panose="02050604050505020204" pitchFamily="18" charset="0"/>
                <a:cs typeface="Calibri" pitchFamily="34" charset="0"/>
              </a:rPr>
              <a:t/>
            </a:r>
            <a:br>
              <a:rPr lang="en-US" dirty="0" smtClean="0">
                <a:latin typeface="Bookman Old Style" panose="02050604050505020204" pitchFamily="18" charset="0"/>
                <a:cs typeface="Calibri" pitchFamily="34" charset="0"/>
              </a:rPr>
            </a:br>
            <a:r>
              <a:rPr lang="en-US" dirty="0">
                <a:latin typeface="Bookman Old Style" panose="02050604050505020204" pitchFamily="18" charset="0"/>
                <a:cs typeface="Calibri" pitchFamily="34" charset="0"/>
              </a:rPr>
              <a:t/>
            </a:r>
            <a:br>
              <a:rPr lang="en-US" dirty="0">
                <a:latin typeface="Bookman Old Style" panose="02050604050505020204" pitchFamily="18" charset="0"/>
                <a:cs typeface="Calibri" pitchFamily="34" charset="0"/>
              </a:rPr>
            </a:br>
            <a:r>
              <a:rPr lang="en-US" dirty="0" smtClean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tr-TR" dirty="0" smtClean="0">
                <a:latin typeface="Bookman Old Style" panose="02050604050505020204" pitchFamily="18" charset="0"/>
                <a:cs typeface="Calibri" pitchFamily="34" charset="0"/>
              </a:rPr>
              <a:t>Alternatif </a:t>
            </a:r>
            <a:r>
              <a:rPr lang="en-US" dirty="0" smtClean="0">
                <a:latin typeface="Bookman Old Style" panose="02050604050505020204" pitchFamily="18" charset="0"/>
                <a:cs typeface="Calibri" pitchFamily="34" charset="0"/>
              </a:rPr>
              <a:t>A</a:t>
            </a:r>
            <a:r>
              <a:rPr lang="tr-TR" dirty="0" err="1" smtClean="0">
                <a:latin typeface="Bookman Old Style" panose="02050604050505020204" pitchFamily="18" charset="0"/>
                <a:cs typeface="Calibri" pitchFamily="34" charset="0"/>
              </a:rPr>
              <a:t>kım</a:t>
            </a:r>
            <a:r>
              <a:rPr lang="tr-TR" dirty="0" smtClean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dirty="0">
                <a:latin typeface="Bookman Old Style" panose="02050604050505020204" pitchFamily="18" charset="0"/>
                <a:cs typeface="Calibri" pitchFamily="34" charset="0"/>
              </a:rPr>
              <a:t>2</a:t>
            </a:r>
            <a:endParaRPr lang="tr-TR" cap="none" dirty="0">
              <a:latin typeface="Bookman Old Style" panose="02050604050505020204" pitchFamily="18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60096" y="4077072"/>
            <a:ext cx="5184576" cy="849835"/>
          </a:xfrm>
        </p:spPr>
        <p:txBody>
          <a:bodyPr>
            <a:noAutofit/>
          </a:bodyPr>
          <a:lstStyle/>
          <a:p>
            <a:pPr algn="l"/>
            <a:r>
              <a:rPr lang="en-US" sz="2400" b="1" dirty="0" err="1" smtClean="0">
                <a:latin typeface="Bookman Old Style" panose="02050604050505020204" pitchFamily="18" charset="0"/>
                <a:cs typeface="Calibri" pitchFamily="34" charset="0"/>
              </a:rPr>
              <a:t>Hazırlayan</a:t>
            </a:r>
            <a:r>
              <a:rPr lang="en-US" sz="2400" b="1" dirty="0" smtClean="0">
                <a:latin typeface="Bookman Old Style" panose="02050604050505020204" pitchFamily="18" charset="0"/>
                <a:cs typeface="Calibri" pitchFamily="34" charset="0"/>
              </a:rPr>
              <a:t>: </a:t>
            </a:r>
            <a:r>
              <a:rPr lang="tr-TR" sz="2400" b="1" dirty="0" smtClean="0">
                <a:latin typeface="Bookman Old Style" panose="02050604050505020204" pitchFamily="18" charset="0"/>
                <a:cs typeface="Calibri" pitchFamily="34" charset="0"/>
              </a:rPr>
              <a:t>AZİZ BEK</a:t>
            </a:r>
            <a:endParaRPr lang="en-US" sz="2400" b="1" dirty="0" smtClean="0">
              <a:latin typeface="Bookman Old Style" panose="02050604050505020204" pitchFamily="18" charset="0"/>
              <a:cs typeface="Calibri" pitchFamily="34" charset="0"/>
            </a:endParaRPr>
          </a:p>
          <a:p>
            <a:pPr algn="l"/>
            <a:r>
              <a:rPr lang="en-US" sz="2400" b="1" dirty="0" err="1">
                <a:latin typeface="Bookman Old Style" panose="02050604050505020204" pitchFamily="18" charset="0"/>
                <a:cs typeface="Calibri" pitchFamily="34" charset="0"/>
              </a:rPr>
              <a:t>Sunan</a:t>
            </a:r>
            <a:r>
              <a:rPr lang="en-US" sz="2400" b="1" dirty="0">
                <a:latin typeface="Bookman Old Style" panose="02050604050505020204" pitchFamily="18" charset="0"/>
                <a:cs typeface="Calibri" pitchFamily="34" charset="0"/>
              </a:rPr>
              <a:t>: </a:t>
            </a:r>
            <a:r>
              <a:rPr lang="en-US" sz="2400" b="1" dirty="0" smtClean="0">
                <a:latin typeface="Bookman Old Style" panose="02050604050505020204" pitchFamily="18" charset="0"/>
                <a:cs typeface="Calibri" pitchFamily="34" charset="0"/>
              </a:rPr>
              <a:t>Prof</a:t>
            </a:r>
            <a:r>
              <a:rPr lang="tr-TR" sz="2400" b="1" dirty="0" smtClean="0">
                <a:latin typeface="Bookman Old Style" panose="02050604050505020204" pitchFamily="18" charset="0"/>
                <a:cs typeface="Calibri" pitchFamily="34" charset="0"/>
              </a:rPr>
              <a:t>. </a:t>
            </a:r>
            <a:r>
              <a:rPr lang="en-US" sz="2400" b="1" dirty="0">
                <a:latin typeface="Bookman Old Style" panose="02050604050505020204" pitchFamily="18" charset="0"/>
                <a:cs typeface="Calibri" pitchFamily="34" charset="0"/>
              </a:rPr>
              <a:t>Dr. Ali ERYILMAZ</a:t>
            </a:r>
            <a:endParaRPr lang="tr-TR" sz="2400" b="1" dirty="0">
              <a:latin typeface="Bookman Old Style" panose="02050604050505020204" pitchFamily="18" charset="0"/>
              <a:cs typeface="Calibri" pitchFamily="34" charset="0"/>
            </a:endParaRPr>
          </a:p>
          <a:p>
            <a:pPr algn="ctr"/>
            <a:endParaRPr lang="tr-TR" sz="2400" b="1" dirty="0" smtClean="0">
              <a:latin typeface="Bookman Old Style" panose="02050604050505020204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99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230976" y="243116"/>
            <a:ext cx="8841688" cy="1817731"/>
          </a:xfrm>
        </p:spPr>
        <p:txBody>
          <a:bodyPr>
            <a:normAutofit fontScale="90000"/>
          </a:bodyPr>
          <a:lstStyle/>
          <a:p>
            <a:r>
              <a:rPr lang="tr-T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Alternatif akım devrelerinde devre direncini etkileyen değişkenler</a:t>
            </a:r>
            <a:r>
              <a:rPr lang="tr-TR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/>
            </a:r>
            <a:br>
              <a:rPr lang="tr-TR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</a:br>
            <a:r>
              <a:rPr lang="en-US" b="0" dirty="0" err="1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Sığaç</a:t>
            </a:r>
            <a:r>
              <a:rPr lang="tr-TR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: </a:t>
            </a:r>
            <a:r>
              <a:rPr lang="tr-TR" sz="1800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Elektrik alanda elektrik enerjisini geçici olarak depolar.</a:t>
            </a:r>
            <a:endParaRPr lang="tr-TR" b="0" dirty="0"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13" name="TextBox 19"/>
          <p:cNvSpPr txBox="1"/>
          <p:nvPr/>
        </p:nvSpPr>
        <p:spPr>
          <a:xfrm>
            <a:off x="10289" y="1439447"/>
            <a:ext cx="2900111" cy="3933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Radyo ayarı ve Güvenlik kapısı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Den</a:t>
            </a:r>
            <a:r>
              <a:rPr lang="en-US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e</a:t>
            </a: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yelim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İndüktans</a:t>
            </a: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i="1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Kapasitans</a:t>
            </a:r>
            <a:endParaRPr lang="tr-TR" sz="1400" b="1" i="1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Empedans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AC ve DC devrelerinde bobin ve </a:t>
            </a:r>
            <a:r>
              <a:rPr lang="tr-TR" sz="1400" dirty="0" err="1" smtClean="0">
                <a:latin typeface="Bookman Old Style" panose="02050604050505020204" pitchFamily="18" charset="0"/>
              </a:rPr>
              <a:t>sığaç</a:t>
            </a:r>
            <a:endParaRPr lang="tr-TR" sz="1400" dirty="0" smtClean="0"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Rezonans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Soru Çözümü</a:t>
            </a:r>
            <a:endParaRPr lang="tr-TR" sz="1400" dirty="0">
              <a:latin typeface="Bookman Old Style" panose="0205060405050502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862" y="2564904"/>
            <a:ext cx="8073259" cy="341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48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68283" y="1475453"/>
            <a:ext cx="3223717" cy="2258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230976" y="243116"/>
            <a:ext cx="7843854" cy="1817731"/>
          </a:xfrm>
        </p:spPr>
        <p:txBody>
          <a:bodyPr>
            <a:normAutofit fontScale="90000"/>
          </a:bodyPr>
          <a:lstStyle/>
          <a:p>
            <a:r>
              <a:rPr lang="tr-T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Alternatif akım devrelerinde devre direncini etkileyen değişkenler</a:t>
            </a:r>
            <a:r>
              <a:rPr lang="tr-TR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/>
            </a:r>
            <a:br>
              <a:rPr lang="tr-TR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</a:br>
            <a:r>
              <a:rPr lang="en-US" b="0" dirty="0" err="1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Sığaçın</a:t>
            </a:r>
            <a:r>
              <a:rPr lang="en-US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tr-TR" b="0" dirty="0" err="1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Kapasitans</a:t>
            </a:r>
            <a:r>
              <a:rPr lang="en-US" b="0" dirty="0" err="1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ı</a:t>
            </a:r>
            <a:r>
              <a:rPr lang="tr-TR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: </a:t>
            </a:r>
            <a:endParaRPr lang="tr-TR" b="0" dirty="0"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13" name="TextBox 19"/>
          <p:cNvSpPr txBox="1"/>
          <p:nvPr/>
        </p:nvSpPr>
        <p:spPr>
          <a:xfrm>
            <a:off x="10289" y="1439447"/>
            <a:ext cx="2900111" cy="3933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Radyo ayarı ve Güvenlik kapısı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Den</a:t>
            </a:r>
            <a:r>
              <a:rPr lang="en-US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e</a:t>
            </a: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yelim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İndüktans</a:t>
            </a: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i="1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Kapasitans</a:t>
            </a:r>
            <a:endParaRPr lang="tr-TR" sz="1400" b="1" i="1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Empedans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AC ve DC devrelerinde bobin ve </a:t>
            </a:r>
            <a:r>
              <a:rPr lang="tr-TR" sz="1400" dirty="0" err="1" smtClean="0">
                <a:latin typeface="Bookman Old Style" panose="02050604050505020204" pitchFamily="18" charset="0"/>
              </a:rPr>
              <a:t>sığaç</a:t>
            </a:r>
            <a:endParaRPr lang="tr-TR" sz="1400" dirty="0" smtClean="0"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Rezonans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Soru Çözümü</a:t>
            </a:r>
            <a:endParaRPr lang="tr-TR" sz="1400" dirty="0">
              <a:latin typeface="Bookman Old Style" panose="02050604050505020204" pitchFamily="18" charset="0"/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3014034" y="2143116"/>
            <a:ext cx="61063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Alternatif akım devresine </a:t>
            </a:r>
            <a:r>
              <a:rPr lang="en-US" dirty="0" err="1" smtClean="0"/>
              <a:t>sığaç</a:t>
            </a:r>
            <a:r>
              <a:rPr lang="en-US" dirty="0" smtClean="0"/>
              <a:t> b</a:t>
            </a:r>
            <a:r>
              <a:rPr lang="tr-TR" dirty="0" smtClean="0"/>
              <a:t>ağladığımızda gösterdiği dirence </a:t>
            </a:r>
            <a:r>
              <a:rPr lang="tr-TR" dirty="0" err="1" smtClean="0"/>
              <a:t>kapasitans</a:t>
            </a:r>
            <a:r>
              <a:rPr lang="tr-TR" dirty="0" smtClean="0"/>
              <a:t> (X</a:t>
            </a:r>
            <a:r>
              <a:rPr lang="tr-TR" baseline="-25000" dirty="0" smtClean="0"/>
              <a:t>C</a:t>
            </a:r>
            <a:r>
              <a:rPr lang="tr-TR" dirty="0" smtClean="0"/>
              <a:t>) denir. </a:t>
            </a:r>
            <a:endParaRPr lang="tr-T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439" y="3148715"/>
            <a:ext cx="1770506" cy="93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47585" y="4725144"/>
            <a:ext cx="4613237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20336" y="5365576"/>
            <a:ext cx="25908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66984" y="2970123"/>
            <a:ext cx="10477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6312024" y="4077072"/>
            <a:ext cx="35365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/>
              <a:t>C</a:t>
            </a:r>
            <a:r>
              <a:rPr lang="en-US" dirty="0" smtClean="0"/>
              <a:t>: </a:t>
            </a:r>
            <a:r>
              <a:rPr lang="en-US" dirty="0" err="1" smtClean="0"/>
              <a:t>Kapasitans</a:t>
            </a:r>
            <a:r>
              <a:rPr lang="en-US" dirty="0" smtClean="0"/>
              <a:t>. </a:t>
            </a:r>
            <a:r>
              <a:rPr lang="en-US" dirty="0" err="1" smtClean="0"/>
              <a:t>Birimi</a:t>
            </a:r>
            <a:r>
              <a:rPr lang="en-US" dirty="0" smtClean="0"/>
              <a:t> ohm (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n-US" dirty="0" smtClean="0"/>
              <a:t>)</a:t>
            </a:r>
          </a:p>
          <a:p>
            <a:r>
              <a:rPr lang="en-US" dirty="0" smtClean="0"/>
              <a:t>C: </a:t>
            </a:r>
            <a:r>
              <a:rPr lang="en-US" dirty="0" err="1" smtClean="0"/>
              <a:t>Sığa</a:t>
            </a:r>
            <a:r>
              <a:rPr lang="en-US" dirty="0" smtClean="0"/>
              <a:t>. </a:t>
            </a:r>
            <a:r>
              <a:rPr lang="en-US" dirty="0" err="1" smtClean="0"/>
              <a:t>Birimi</a:t>
            </a:r>
            <a:r>
              <a:rPr lang="en-US" dirty="0" smtClean="0"/>
              <a:t> Farad (F)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3622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230976" y="243117"/>
            <a:ext cx="7843854" cy="1143000"/>
          </a:xfrm>
        </p:spPr>
        <p:txBody>
          <a:bodyPr>
            <a:normAutofit/>
          </a:bodyPr>
          <a:lstStyle/>
          <a:p>
            <a:r>
              <a:rPr lang="tr-TR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Örnek:</a:t>
            </a:r>
            <a:endParaRPr lang="tr-TR" b="0" dirty="0"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13" name="TextBox 19"/>
          <p:cNvSpPr txBox="1"/>
          <p:nvPr/>
        </p:nvSpPr>
        <p:spPr>
          <a:xfrm>
            <a:off x="10289" y="1511455"/>
            <a:ext cx="2900111" cy="3933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Radyo ayarı ve Güvenlik kapısı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Den</a:t>
            </a:r>
            <a:r>
              <a:rPr lang="en-US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e</a:t>
            </a: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yelim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İndüktans</a:t>
            </a: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i="1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Kapasitans</a:t>
            </a:r>
            <a:endParaRPr lang="tr-TR" sz="1400" b="1" i="1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Empedans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AC ve DC devrelerinde bobin ve </a:t>
            </a:r>
            <a:r>
              <a:rPr lang="tr-TR" sz="1400" dirty="0" err="1" smtClean="0">
                <a:latin typeface="Bookman Old Style" panose="02050604050505020204" pitchFamily="18" charset="0"/>
              </a:rPr>
              <a:t>sığaç</a:t>
            </a:r>
            <a:endParaRPr lang="tr-TR" sz="1400" dirty="0" smtClean="0"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Rezonans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Soru Çözümü</a:t>
            </a:r>
            <a:endParaRPr lang="tr-TR" sz="1400" dirty="0">
              <a:latin typeface="Bookman Old Style" panose="020506040505050202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4166" y="1285860"/>
            <a:ext cx="8984287" cy="175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97964" y="5224071"/>
            <a:ext cx="7410489" cy="76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96462" y="3857628"/>
            <a:ext cx="2233624" cy="1127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0112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230976" y="243116"/>
            <a:ext cx="7843854" cy="1961747"/>
          </a:xfrm>
        </p:spPr>
        <p:txBody>
          <a:bodyPr>
            <a:normAutofit fontScale="90000"/>
          </a:bodyPr>
          <a:lstStyle/>
          <a:p>
            <a:r>
              <a:rPr lang="tr-T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Alternatif akım devrelerinde devre direncini etkileyen değişkenler</a:t>
            </a:r>
            <a:r>
              <a:rPr lang="tr-TR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/>
            </a:r>
            <a:br>
              <a:rPr lang="tr-TR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</a:br>
            <a:r>
              <a:rPr lang="tr-TR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Empedans </a:t>
            </a:r>
            <a:endParaRPr lang="tr-TR" b="0" dirty="0"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13" name="TextBox 19"/>
          <p:cNvSpPr txBox="1"/>
          <p:nvPr/>
        </p:nvSpPr>
        <p:spPr>
          <a:xfrm>
            <a:off x="10289" y="1188289"/>
            <a:ext cx="2900111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Radyo ayarı ve Güvenlik kapısı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Den</a:t>
            </a:r>
            <a:r>
              <a:rPr lang="en-US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e</a:t>
            </a: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yelim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İndüktans</a:t>
            </a: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Kapasitans</a:t>
            </a:r>
            <a:endParaRPr lang="tr-TR" sz="1400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Empedans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AC ve DC devrelerinde bobin ve </a:t>
            </a:r>
            <a:r>
              <a:rPr lang="tr-TR" sz="1400" dirty="0" err="1" smtClean="0">
                <a:latin typeface="Bookman Old Style" panose="02050604050505020204" pitchFamily="18" charset="0"/>
              </a:rPr>
              <a:t>sığaç</a:t>
            </a:r>
            <a:endParaRPr lang="tr-TR" sz="1400" dirty="0" smtClean="0"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Rezonans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Soru Çözümü</a:t>
            </a:r>
            <a:endParaRPr lang="tr-TR" sz="1400" dirty="0">
              <a:latin typeface="Bookman Old Style" panose="0205060405050502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4590" y="1916832"/>
            <a:ext cx="2745968" cy="1738812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0976" y="2339926"/>
            <a:ext cx="41338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19613" y="2740229"/>
            <a:ext cx="1257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0163" y="3180958"/>
            <a:ext cx="1895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52426" y="4164679"/>
            <a:ext cx="759396" cy="206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920341" y="4961229"/>
            <a:ext cx="2630217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17808" y="3850287"/>
            <a:ext cx="2910240" cy="3004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9320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292706" y="269776"/>
            <a:ext cx="7843854" cy="1143000"/>
          </a:xfrm>
        </p:spPr>
        <p:txBody>
          <a:bodyPr>
            <a:normAutofit/>
          </a:bodyPr>
          <a:lstStyle/>
          <a:p>
            <a:r>
              <a:rPr lang="tr-TR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AC devresinde empedans</a:t>
            </a:r>
            <a:endParaRPr lang="tr-TR" b="0" dirty="0"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13" name="TextBox 19"/>
          <p:cNvSpPr txBox="1"/>
          <p:nvPr/>
        </p:nvSpPr>
        <p:spPr>
          <a:xfrm>
            <a:off x="10289" y="1474906"/>
            <a:ext cx="2900111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Radyo ayarı ve Güvenlik kapısı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Den</a:t>
            </a:r>
            <a:r>
              <a:rPr lang="en-US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e</a:t>
            </a: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yelim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İndüktans</a:t>
            </a: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Kapasitans</a:t>
            </a:r>
            <a:endParaRPr lang="tr-TR" sz="1400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Empedans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AC ve DC devrelerinde bobin ve </a:t>
            </a:r>
            <a:r>
              <a:rPr lang="tr-TR" sz="1400" dirty="0" err="1" smtClean="0">
                <a:latin typeface="Bookman Old Style" panose="02050604050505020204" pitchFamily="18" charset="0"/>
              </a:rPr>
              <a:t>sığaç</a:t>
            </a:r>
            <a:endParaRPr lang="tr-TR" sz="1400" dirty="0" smtClean="0"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Rezonans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Soru Çözümü</a:t>
            </a:r>
            <a:endParaRPr lang="tr-TR" sz="1400" dirty="0">
              <a:latin typeface="Bookman Old Style" panose="020506040505050202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/>
          <a:srcRect t="-3910" b="66055"/>
          <a:stretch/>
        </p:blipFill>
        <p:spPr bwMode="auto">
          <a:xfrm>
            <a:off x="9725023" y="4451759"/>
            <a:ext cx="2466977" cy="237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672" y="1546914"/>
            <a:ext cx="6774883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8554" y="1474906"/>
            <a:ext cx="2271485" cy="143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12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230976" y="243117"/>
            <a:ext cx="7843854" cy="1143000"/>
          </a:xfrm>
        </p:spPr>
        <p:txBody>
          <a:bodyPr>
            <a:normAutofit fontScale="90000"/>
          </a:bodyPr>
          <a:lstStyle/>
          <a:p>
            <a:r>
              <a:rPr lang="tr-TR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DC devrelerinde bobin ve sığacın davranışı  </a:t>
            </a:r>
            <a:endParaRPr lang="tr-TR" b="0" dirty="0"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13" name="TextBox 19"/>
          <p:cNvSpPr txBox="1"/>
          <p:nvPr/>
        </p:nvSpPr>
        <p:spPr>
          <a:xfrm>
            <a:off x="10289" y="1546914"/>
            <a:ext cx="2900111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Radyo ayarı ve Güvenlik kapısı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Den</a:t>
            </a:r>
            <a:r>
              <a:rPr lang="en-US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e</a:t>
            </a: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yelim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İndüktans</a:t>
            </a: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Kapasitans</a:t>
            </a:r>
            <a:endParaRPr lang="tr-TR" sz="1400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Empedans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AC ve DC devrelerinde bobin ve </a:t>
            </a:r>
            <a:r>
              <a:rPr lang="tr-TR" sz="1400" b="1" i="1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sığaç</a:t>
            </a:r>
            <a:endParaRPr lang="tr-TR" sz="1400" b="1" i="1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Rezonans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Soru Çözümü</a:t>
            </a:r>
            <a:endParaRPr lang="tr-TR" sz="1400" dirty="0">
              <a:latin typeface="Bookman Old Style" panose="020506040505050202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040216" y="1556859"/>
            <a:ext cx="3642785" cy="2536697"/>
            <a:chOff x="3424137" y="1907540"/>
            <a:chExt cx="4284308" cy="4097557"/>
          </a:xfrm>
        </p:grpSpPr>
        <p:pic>
          <p:nvPicPr>
            <p:cNvPr id="11266" name="Picture 2" descr="Image result for inductance in ac circuit">
              <a:hlinkClick r:id="rId2"/>
            </p:cNvPr>
            <p:cNvPicPr>
              <a:picLocks noChangeAspect="1" noChangeArrowheads="1"/>
            </p:cNvPicPr>
            <p:nvPr/>
          </p:nvPicPr>
          <p:blipFill rotWithShape="1">
            <a:blip r:embed="rId3"/>
            <a:srcRect l="13140" t="9108" b="5681"/>
            <a:stretch/>
          </p:blipFill>
          <p:spPr bwMode="auto">
            <a:xfrm>
              <a:off x="3424137" y="2404281"/>
              <a:ext cx="4284308" cy="3240361"/>
            </a:xfrm>
            <a:prstGeom prst="rect">
              <a:avLst/>
            </a:prstGeom>
            <a:noFill/>
          </p:spPr>
        </p:pic>
        <p:sp>
          <p:nvSpPr>
            <p:cNvPr id="2" name="TextBox 1"/>
            <p:cNvSpPr txBox="1"/>
            <p:nvPr/>
          </p:nvSpPr>
          <p:spPr>
            <a:xfrm>
              <a:off x="3640161" y="1907540"/>
              <a:ext cx="3799266" cy="4971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400" dirty="0" smtClean="0"/>
                <a:t>Devre Anahtarı Kapandığında Akım</a:t>
              </a:r>
              <a:endParaRPr lang="tr-TR" sz="1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780997" y="5507941"/>
              <a:ext cx="909095" cy="4971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Zaman</a:t>
              </a:r>
              <a:endParaRPr lang="tr-TR" sz="14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094077" y="1556859"/>
            <a:ext cx="3858582" cy="2340846"/>
            <a:chOff x="7945254" y="1546914"/>
            <a:chExt cx="3858582" cy="2340846"/>
          </a:xfrm>
        </p:grpSpPr>
        <p:pic>
          <p:nvPicPr>
            <p:cNvPr id="11267" name="Picture 3"/>
            <p:cNvPicPr>
              <a:picLocks noChangeAspect="1" noChangeArrowheads="1"/>
            </p:cNvPicPr>
            <p:nvPr/>
          </p:nvPicPr>
          <p:blipFill rotWithShape="1">
            <a:blip r:embed="rId4"/>
            <a:srcRect b="57916"/>
            <a:stretch/>
          </p:blipFill>
          <p:spPr bwMode="auto">
            <a:xfrm>
              <a:off x="7945254" y="1546914"/>
              <a:ext cx="3858582" cy="2242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TextBox 3"/>
            <p:cNvSpPr txBox="1"/>
            <p:nvPr/>
          </p:nvSpPr>
          <p:spPr>
            <a:xfrm>
              <a:off x="8069712" y="3265860"/>
              <a:ext cx="106631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Anahtar</a:t>
              </a:r>
              <a:endParaRPr lang="tr-TR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00163" y="3518428"/>
              <a:ext cx="40588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  </a:t>
              </a:r>
              <a:endParaRPr lang="tr-TR" dirty="0"/>
            </a:p>
          </p:txBody>
        </p:sp>
      </p:grpSp>
      <p:pic>
        <p:nvPicPr>
          <p:cNvPr id="1026" name="Picture 2" descr="İlgili resi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693" y="4285517"/>
            <a:ext cx="7973277" cy="257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12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230976" y="243117"/>
            <a:ext cx="7843854" cy="1143000"/>
          </a:xfrm>
        </p:spPr>
        <p:txBody>
          <a:bodyPr>
            <a:normAutofit fontScale="90000"/>
          </a:bodyPr>
          <a:lstStyle/>
          <a:p>
            <a:r>
              <a:rPr lang="tr-TR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AC devrelerinde bobin ve sığacın davranışı  </a:t>
            </a:r>
            <a:endParaRPr lang="tr-TR" b="0" dirty="0"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13" name="TextBox 19"/>
          <p:cNvSpPr txBox="1"/>
          <p:nvPr/>
        </p:nvSpPr>
        <p:spPr>
          <a:xfrm>
            <a:off x="10289" y="1690930"/>
            <a:ext cx="2900111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0070C0"/>
                </a:solidFill>
                <a:latin typeface="Bookman Old Style" panose="02050604050505020204" pitchFamily="18" charset="0"/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Radyo ayarı ve Güvenlik kapısı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Den</a:t>
            </a:r>
            <a:r>
              <a:rPr lang="en-US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e</a:t>
            </a: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yelim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İndüktans</a:t>
            </a: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Kapasitans</a:t>
            </a:r>
            <a:endParaRPr lang="tr-TR" sz="1400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Empedans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AC ve DC devrelerinde bobin ve </a:t>
            </a:r>
            <a:r>
              <a:rPr lang="tr-TR" sz="1400" b="1" i="1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sığaç</a:t>
            </a:r>
            <a:endParaRPr lang="tr-TR" sz="1400" b="1" i="1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Rezonans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Soru Çözümü</a:t>
            </a:r>
            <a:endParaRPr lang="tr-TR" sz="1400" dirty="0">
              <a:latin typeface="Bookman Old Style" panose="020506040505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0976" y="1691516"/>
            <a:ext cx="8021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buFont typeface="Arial" panose="020B0604020202020204" pitchFamily="34" charset="0"/>
              <a:buChar char="•"/>
            </a:pPr>
            <a:r>
              <a:rPr lang="tr-TR" i="1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Akım doğrultma: Alternatif akımı doğrusal akıma çevirmek için kullanılırlar.</a:t>
            </a:r>
            <a:endParaRPr lang="tr-T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0593" y="2368974"/>
            <a:ext cx="6691589" cy="448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12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230976" y="243117"/>
            <a:ext cx="7843854" cy="1143000"/>
          </a:xfrm>
        </p:spPr>
        <p:txBody>
          <a:bodyPr>
            <a:normAutofit fontScale="90000"/>
          </a:bodyPr>
          <a:lstStyle/>
          <a:p>
            <a:r>
              <a:rPr lang="tr-TR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AC devrelerinde bobin ve sığacın davranışı  </a:t>
            </a:r>
            <a:endParaRPr lang="tr-TR" b="0" dirty="0"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13" name="TextBox 19"/>
          <p:cNvSpPr txBox="1"/>
          <p:nvPr/>
        </p:nvSpPr>
        <p:spPr>
          <a:xfrm>
            <a:off x="10289" y="1690930"/>
            <a:ext cx="2900111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0070C0"/>
                </a:solidFill>
                <a:latin typeface="Bookman Old Style" panose="02050604050505020204" pitchFamily="18" charset="0"/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Radyo ayarı ve Güvenlik kapısı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Den</a:t>
            </a:r>
            <a:r>
              <a:rPr lang="en-US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e</a:t>
            </a: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yelim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İndüktans</a:t>
            </a: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Kapasitans</a:t>
            </a:r>
            <a:endParaRPr lang="tr-TR" sz="1400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Empedans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AC ve DC devrelerinde bobin ve </a:t>
            </a:r>
            <a:r>
              <a:rPr lang="tr-TR" sz="1400" b="1" i="1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sığaç</a:t>
            </a:r>
            <a:endParaRPr lang="tr-TR" sz="1400" b="1" i="1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Rezonans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Soru Çözümü</a:t>
            </a:r>
            <a:endParaRPr lang="tr-TR" sz="1400" dirty="0">
              <a:latin typeface="Bookman Old Style" panose="02050604050505020204" pitchFamily="18" charset="0"/>
            </a:endParaRPr>
          </a:p>
        </p:txBody>
      </p:sp>
      <p:pic>
        <p:nvPicPr>
          <p:cNvPr id="4098" name="Picture 2" descr="function of inductor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2217130"/>
            <a:ext cx="3888432" cy="45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31704" y="1554380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buFont typeface="Arial" panose="020B0604020202020204" pitchFamily="34" charset="0"/>
              <a:buChar char="•"/>
            </a:pPr>
            <a:r>
              <a:rPr lang="tr-TR" i="1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Frekans Uyumlaması (akort): Alıcı devrenin frekansını verici devrenin frekansına ayarlama.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7200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230976" y="243117"/>
            <a:ext cx="7843854" cy="1143000"/>
          </a:xfrm>
        </p:spPr>
        <p:txBody>
          <a:bodyPr>
            <a:normAutofit fontScale="90000"/>
          </a:bodyPr>
          <a:lstStyle/>
          <a:p>
            <a:r>
              <a:rPr lang="tr-TR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/>
            </a:r>
            <a:br>
              <a:rPr lang="tr-TR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</a:br>
            <a:r>
              <a:rPr lang="tr-TR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AC akımında rezonans </a:t>
            </a:r>
            <a:endParaRPr lang="tr-TR" b="0" dirty="0"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13" name="TextBox 19"/>
          <p:cNvSpPr txBox="1"/>
          <p:nvPr/>
        </p:nvSpPr>
        <p:spPr>
          <a:xfrm>
            <a:off x="10289" y="1546914"/>
            <a:ext cx="2900111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0070C0"/>
                </a:solidFill>
                <a:latin typeface="Bookman Old Style" panose="02050604050505020204" pitchFamily="18" charset="0"/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Radyo ayarı ve Güvenlik kapısı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Den</a:t>
            </a:r>
            <a:r>
              <a:rPr lang="en-US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e</a:t>
            </a: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yelim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İndüktans</a:t>
            </a: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Kapasitans</a:t>
            </a:r>
            <a:endParaRPr lang="tr-TR" sz="1400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Empedans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AC ve DC devrelerinde bobin ve </a:t>
            </a: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sığaç</a:t>
            </a:r>
            <a:endParaRPr lang="tr-TR" sz="1400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Rezonans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Soru Çözümü</a:t>
            </a:r>
            <a:endParaRPr lang="tr-TR" sz="1400" dirty="0">
              <a:latin typeface="Bookman Old Style" panose="0205060405050502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520" y="3961553"/>
            <a:ext cx="3897626" cy="2028294"/>
          </a:xfrm>
          <a:prstGeom prst="rect">
            <a:avLst/>
          </a:prstGeom>
        </p:spPr>
      </p:pic>
      <p:pic>
        <p:nvPicPr>
          <p:cNvPr id="5" name="Picture 2" descr="how does radio work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520" y="1568911"/>
            <a:ext cx="3143272" cy="239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Metin kutusu"/>
          <p:cNvSpPr txBox="1"/>
          <p:nvPr/>
        </p:nvSpPr>
        <p:spPr>
          <a:xfrm>
            <a:off x="4079776" y="5949280"/>
            <a:ext cx="1428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/>
              <a:t>Z=R</a:t>
            </a:r>
            <a:endParaRPr lang="tr-TR" sz="4000" b="1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75039" y="1772816"/>
            <a:ext cx="460343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7750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230976" y="243117"/>
            <a:ext cx="7843854" cy="1143000"/>
          </a:xfrm>
        </p:spPr>
        <p:txBody>
          <a:bodyPr>
            <a:normAutofit/>
          </a:bodyPr>
          <a:lstStyle/>
          <a:p>
            <a:r>
              <a:rPr lang="tr-TR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Örnek:</a:t>
            </a:r>
            <a:endParaRPr lang="tr-TR" b="0" dirty="0"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13" name="TextBox 19"/>
          <p:cNvSpPr txBox="1"/>
          <p:nvPr/>
        </p:nvSpPr>
        <p:spPr>
          <a:xfrm>
            <a:off x="10289" y="1556792"/>
            <a:ext cx="2900111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Radyo ayarı ve Güvenlik kapısı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Den</a:t>
            </a:r>
            <a:r>
              <a:rPr lang="en-US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e</a:t>
            </a: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yelim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İndüktans</a:t>
            </a: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Kapasitans</a:t>
            </a:r>
            <a:endParaRPr lang="tr-TR" sz="1400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Empedans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AC ve DC devrelerinde bobin ve </a:t>
            </a: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sığaç</a:t>
            </a:r>
            <a:endParaRPr lang="tr-TR" sz="1400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Rezonans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Soru Çözümü</a:t>
            </a:r>
            <a:endParaRPr lang="tr-TR" sz="1400" dirty="0">
              <a:latin typeface="Bookman Old Style" panose="020506040505050202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25" y="1386117"/>
            <a:ext cx="8595184" cy="147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520" y="4857760"/>
            <a:ext cx="7138873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0112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7407" y="472267"/>
            <a:ext cx="679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latin typeface="Bookman Old Style" panose="02050604050505020204" pitchFamily="18" charset="0"/>
              </a:rPr>
              <a:t>Ne Öğreneceğiz: KAZANIMLAR</a:t>
            </a:r>
            <a:endParaRPr lang="tr-TR" sz="2800" b="1" dirty="0">
              <a:latin typeface="Bookman Old Style" panose="02050604050505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7407" y="1302434"/>
            <a:ext cx="11356509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sz="2000" b="1" dirty="0" smtClean="0"/>
              <a:t>11.2.5</a:t>
            </a:r>
            <a:r>
              <a:rPr lang="tr-TR" sz="2000" b="1" dirty="0"/>
              <a:t>. ALTERNATİF AKIM </a:t>
            </a:r>
            <a:endParaRPr lang="tr-TR" sz="2000" dirty="0"/>
          </a:p>
          <a:p>
            <a:pPr marL="1201738" indent="-1201738">
              <a:spcBef>
                <a:spcPts val="600"/>
              </a:spcBef>
              <a:spcAft>
                <a:spcPts val="600"/>
              </a:spcAft>
            </a:pPr>
            <a:r>
              <a:rPr lang="tr-TR" sz="2000" b="1" dirty="0" smtClean="0"/>
              <a:t>11.2.5.3</a:t>
            </a:r>
            <a:r>
              <a:rPr lang="tr-TR" sz="2000" b="1" dirty="0"/>
              <a:t>. Alternatif ve doğru akım devrelerinde direncin, bobinin ve sığacın davranışını açıklar.</a:t>
            </a:r>
            <a:endParaRPr lang="en-US" sz="2000" b="1" dirty="0"/>
          </a:p>
          <a:p>
            <a:pPr marL="803275">
              <a:spcBef>
                <a:spcPts val="600"/>
              </a:spcBef>
              <a:spcAft>
                <a:spcPts val="600"/>
              </a:spcAft>
            </a:pPr>
            <a:r>
              <a:rPr lang="tr-TR" sz="2000" i="1" dirty="0"/>
              <a:t>Öğrencilerin simülasyonlar yardımıyla alternatif ve doğru akım devrelerinde direnç, bobin ve kondansatör davranışlarını ayrı ayrı incelemeleri, değerleri kontrol ederek gerçekleşen değişiklikleri gözlemlemeleri ve yorumlamaları sağlanır. </a:t>
            </a:r>
            <a:endParaRPr lang="en-US" sz="2000" i="1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tr-TR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sz="2000" b="1" dirty="0"/>
              <a:t>11.2.5.4. İndüktans, kapasitans, rezonans ve empedans kavramlarını açıklar. </a:t>
            </a:r>
            <a:endParaRPr lang="tr-TR" sz="2000" dirty="0"/>
          </a:p>
          <a:p>
            <a:pPr marL="1087438" indent="-284163">
              <a:spcBef>
                <a:spcPts val="600"/>
              </a:spcBef>
              <a:spcAft>
                <a:spcPts val="600"/>
              </a:spcAft>
            </a:pPr>
            <a:r>
              <a:rPr lang="tr-TR" sz="2000" i="1" dirty="0"/>
              <a:t>a) Vektörel gösterim yapılmaz. Akım ve gerilimin zamana bağlı değişim grafiklerine girilmez. </a:t>
            </a:r>
            <a:endParaRPr lang="tr-TR" sz="2000" dirty="0"/>
          </a:p>
          <a:p>
            <a:pPr marL="1087438" indent="-284163">
              <a:spcBef>
                <a:spcPts val="600"/>
              </a:spcBef>
              <a:spcAft>
                <a:spcPts val="600"/>
              </a:spcAft>
            </a:pPr>
            <a:r>
              <a:rPr lang="tr-TR" sz="2000" i="1" dirty="0"/>
              <a:t>b) Her devre elemanının kendine has bir ohmik direnci olduğu vurgulanır. </a:t>
            </a:r>
            <a:endParaRPr lang="tr-TR" sz="2000" dirty="0"/>
          </a:p>
          <a:p>
            <a:pPr marL="1087438" indent="-284163">
              <a:spcBef>
                <a:spcPts val="600"/>
              </a:spcBef>
              <a:spcAft>
                <a:spcPts val="600"/>
              </a:spcAft>
            </a:pPr>
            <a:r>
              <a:rPr lang="tr-TR" sz="2000" i="1" dirty="0"/>
              <a:t>c) Alternatif akım devreleri ile ilgili matematiksel hesaplamalara girilmez. 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428800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575720" y="188640"/>
            <a:ext cx="7843854" cy="11430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Günün Özeti</a:t>
            </a:r>
            <a:endParaRPr lang="tr-TR" b="0" dirty="0"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13" name="TextBox 19"/>
          <p:cNvSpPr txBox="1"/>
          <p:nvPr/>
        </p:nvSpPr>
        <p:spPr>
          <a:xfrm>
            <a:off x="10289" y="1556792"/>
            <a:ext cx="2900111" cy="40164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Radyo ayarı ve Güvenlik kapısı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Den</a:t>
            </a:r>
            <a:r>
              <a:rPr lang="en-US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e</a:t>
            </a: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yelim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İndüktans</a:t>
            </a: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Kapasitans</a:t>
            </a:r>
            <a:endParaRPr lang="tr-TR" sz="1400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Empedans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AC ve DC devrelerinde bobin ve </a:t>
            </a: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sığaç</a:t>
            </a:r>
            <a:endParaRPr lang="tr-TR" sz="1400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Rezonans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Soru Çözümü</a:t>
            </a:r>
            <a:endParaRPr lang="tr-TR" sz="1400" dirty="0">
              <a:latin typeface="Bookman Old Style" panose="02050604050505020204" pitchFamily="18" charset="0"/>
            </a:endParaRPr>
          </a:p>
        </p:txBody>
      </p:sp>
      <p:pic>
        <p:nvPicPr>
          <p:cNvPr id="9" name="Picture 2" descr="doğru akım kapasitör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114" y="1386117"/>
            <a:ext cx="7200800" cy="490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25142" y="3851756"/>
            <a:ext cx="129073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r-TR" dirty="0" err="1" smtClean="0"/>
              <a:t>İndüktans</a:t>
            </a:r>
            <a:endParaRPr lang="tr-TR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36354" y="3760424"/>
            <a:ext cx="1428696" cy="551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48270" y="5020191"/>
            <a:ext cx="1496402" cy="79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5549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575720" y="188640"/>
            <a:ext cx="7843854" cy="11430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Günün Özeti</a:t>
            </a:r>
            <a:endParaRPr lang="tr-TR" b="0" dirty="0"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13" name="TextBox 19"/>
          <p:cNvSpPr txBox="1"/>
          <p:nvPr/>
        </p:nvSpPr>
        <p:spPr>
          <a:xfrm>
            <a:off x="10289" y="1556792"/>
            <a:ext cx="2900111" cy="40164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Radyo ayarı ve Güvenlik kapısı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Den</a:t>
            </a:r>
            <a:r>
              <a:rPr lang="en-US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e</a:t>
            </a: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yelim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İndüktans</a:t>
            </a: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Kapasitans</a:t>
            </a:r>
            <a:endParaRPr lang="tr-TR" sz="1400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Empedans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AC ve DC devrelerinde bobin ve </a:t>
            </a: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sığaç</a:t>
            </a:r>
            <a:endParaRPr lang="tr-TR" sz="1400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Rezonans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Soru Çözümü</a:t>
            </a:r>
            <a:endParaRPr lang="tr-TR" sz="1400" dirty="0">
              <a:latin typeface="Bookman Old Style" panose="0205060405050502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3682" y="1207513"/>
            <a:ext cx="2745968" cy="1738812"/>
          </a:xfrm>
          <a:prstGeom prst="rect">
            <a:avLst/>
          </a:prstGeom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9736" y="1444076"/>
            <a:ext cx="2910240" cy="3004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6535" y="3771840"/>
            <a:ext cx="5228154" cy="3063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1704" y="4725144"/>
            <a:ext cx="3897626" cy="202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19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230976" y="44624"/>
            <a:ext cx="7843854" cy="1143000"/>
          </a:xfrm>
        </p:spPr>
        <p:txBody>
          <a:bodyPr>
            <a:normAutofit fontScale="90000"/>
          </a:bodyPr>
          <a:lstStyle/>
          <a:p>
            <a:r>
              <a:rPr lang="tr-TR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Radyo Ayarı ve Güvenlik Kapısı</a:t>
            </a:r>
            <a:endParaRPr lang="tr-TR" b="0" dirty="0"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13" name="TextBox 19"/>
          <p:cNvSpPr txBox="1"/>
          <p:nvPr/>
        </p:nvSpPr>
        <p:spPr>
          <a:xfrm>
            <a:off x="10289" y="1556792"/>
            <a:ext cx="2900111" cy="40164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Radyo ayarı ve Güvenlik kapısı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Den</a:t>
            </a:r>
            <a:r>
              <a:rPr lang="en-US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e</a:t>
            </a: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yelim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İndüktans</a:t>
            </a: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Kapasitans</a:t>
            </a:r>
            <a:endParaRPr lang="tr-TR" sz="1400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Empedans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AC ve DC devrelerinde bobin ve </a:t>
            </a: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sığaç</a:t>
            </a:r>
            <a:endParaRPr lang="tr-TR" sz="1400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Rezonans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Soru Çözümü</a:t>
            </a:r>
            <a:endParaRPr lang="tr-TR" sz="140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2" descr="how does radio work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418" y="1556792"/>
            <a:ext cx="1914525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radyo nasıl çalışır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418" y="3643314"/>
            <a:ext cx="3644067" cy="254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ow does radio work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364" y="3643314"/>
            <a:ext cx="428625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radyo ile ilgili görsel sonuc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1276827"/>
            <a:ext cx="57150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77762" y="1052736"/>
            <a:ext cx="5706669" cy="5956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3147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120" y="692696"/>
            <a:ext cx="4032448" cy="6107283"/>
          </a:xfrm>
          <a:prstGeom prst="rect">
            <a:avLst/>
          </a:prstGeom>
        </p:spPr>
      </p:pic>
      <p:sp>
        <p:nvSpPr>
          <p:cNvPr id="11" name="10 Oval"/>
          <p:cNvSpPr/>
          <p:nvPr/>
        </p:nvSpPr>
        <p:spPr>
          <a:xfrm>
            <a:off x="9480375" y="6381328"/>
            <a:ext cx="1152129" cy="4769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2 Başlık"/>
          <p:cNvSpPr>
            <a:spLocks noGrp="1"/>
          </p:cNvSpPr>
          <p:nvPr>
            <p:ph type="title"/>
          </p:nvPr>
        </p:nvSpPr>
        <p:spPr>
          <a:xfrm>
            <a:off x="3719736" y="283100"/>
            <a:ext cx="7843854" cy="1143000"/>
          </a:xfrm>
        </p:spPr>
        <p:txBody>
          <a:bodyPr>
            <a:normAutofit/>
          </a:bodyPr>
          <a:lstStyle/>
          <a:p>
            <a:r>
              <a:rPr lang="tr-TR" sz="3200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Soru Çözümü</a:t>
            </a:r>
            <a:endParaRPr lang="tr-TR" sz="3200" b="0" dirty="0"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6" name="TextBox 19"/>
          <p:cNvSpPr txBox="1"/>
          <p:nvPr/>
        </p:nvSpPr>
        <p:spPr>
          <a:xfrm>
            <a:off x="10289" y="1618922"/>
            <a:ext cx="2900111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0070C0"/>
                </a:solidFill>
                <a:latin typeface="Bookman Old Style" panose="02050604050505020204" pitchFamily="18" charset="0"/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Radyo ayarı ve Güvenlik kapısı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Den</a:t>
            </a:r>
            <a:r>
              <a:rPr lang="en-US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e</a:t>
            </a: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yelim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İndüktans</a:t>
            </a: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Kapasitans</a:t>
            </a:r>
            <a:endParaRPr lang="tr-TR" sz="1400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Empedans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AC ve DC devrelerinde bobin ve </a:t>
            </a: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sığaç</a:t>
            </a:r>
            <a:endParaRPr lang="tr-TR" sz="1400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Rezonans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Soru Çözümü</a:t>
            </a:r>
            <a:endParaRPr lang="tr-TR" sz="1400" b="1" i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47928" y="6381328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LYS2017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1386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ekran görüntüsü, metin içeren bir resim&#10;&#10;Yüksek güvenilirlikle oluşturulmuş açıklama">
            <a:extLst>
              <a:ext uri="{FF2B5EF4-FFF2-40B4-BE49-F238E27FC236}">
                <a16:creationId xmlns:a16="http://schemas.microsoft.com/office/drawing/2014/main" id="{C6808BD8-B8E4-4706-8951-2A431F5DB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7591" y="1139467"/>
            <a:ext cx="6076949" cy="5177156"/>
          </a:xfrm>
          <a:prstGeom prst="rect">
            <a:avLst/>
          </a:prstGeom>
        </p:spPr>
      </p:pic>
      <p:sp>
        <p:nvSpPr>
          <p:cNvPr id="11" name="10 Oval"/>
          <p:cNvSpPr/>
          <p:nvPr/>
        </p:nvSpPr>
        <p:spPr>
          <a:xfrm>
            <a:off x="6240016" y="5589240"/>
            <a:ext cx="3312368" cy="4769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2 Başlık"/>
          <p:cNvSpPr>
            <a:spLocks noGrp="1"/>
          </p:cNvSpPr>
          <p:nvPr>
            <p:ph type="title"/>
          </p:nvPr>
        </p:nvSpPr>
        <p:spPr>
          <a:xfrm>
            <a:off x="3719736" y="283100"/>
            <a:ext cx="7843854" cy="1143000"/>
          </a:xfrm>
        </p:spPr>
        <p:txBody>
          <a:bodyPr>
            <a:normAutofit/>
          </a:bodyPr>
          <a:lstStyle/>
          <a:p>
            <a:r>
              <a:rPr lang="tr-TR" sz="3200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Soru Çözümü</a:t>
            </a:r>
            <a:endParaRPr lang="tr-TR" sz="3200" b="0" dirty="0"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6" name="TextBox 19"/>
          <p:cNvSpPr txBox="1"/>
          <p:nvPr/>
        </p:nvSpPr>
        <p:spPr>
          <a:xfrm>
            <a:off x="10289" y="1618922"/>
            <a:ext cx="2900111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0070C0"/>
                </a:solidFill>
                <a:latin typeface="Bookman Old Style" panose="02050604050505020204" pitchFamily="18" charset="0"/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Radyo ayarı ve Güvenlik kapısı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Den</a:t>
            </a:r>
            <a:r>
              <a:rPr lang="en-US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e</a:t>
            </a: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yelim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İndüktans</a:t>
            </a: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Kapasitans</a:t>
            </a:r>
            <a:endParaRPr lang="tr-TR" sz="1400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Empedans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AC ve DC devrelerinde bobin ve </a:t>
            </a: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sığaç</a:t>
            </a:r>
            <a:endParaRPr lang="tr-TR" sz="1400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Rezonans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Soru Çözümü</a:t>
            </a:r>
            <a:endParaRPr lang="tr-TR" sz="1400" b="1" i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47928" y="6381328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ÖYS1994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6088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205" y="1102859"/>
            <a:ext cx="4214103" cy="475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Oval"/>
          <p:cNvSpPr/>
          <p:nvPr/>
        </p:nvSpPr>
        <p:spPr>
          <a:xfrm>
            <a:off x="8453454" y="3857628"/>
            <a:ext cx="526192" cy="5386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2 Başlık"/>
          <p:cNvSpPr>
            <a:spLocks noGrp="1"/>
          </p:cNvSpPr>
          <p:nvPr>
            <p:ph type="title"/>
          </p:nvPr>
        </p:nvSpPr>
        <p:spPr>
          <a:xfrm>
            <a:off x="3719736" y="283100"/>
            <a:ext cx="7843854" cy="1143000"/>
          </a:xfrm>
        </p:spPr>
        <p:txBody>
          <a:bodyPr>
            <a:normAutofit/>
          </a:bodyPr>
          <a:lstStyle/>
          <a:p>
            <a:r>
              <a:rPr lang="tr-TR" sz="3200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Soru Çözümü</a:t>
            </a:r>
            <a:endParaRPr lang="tr-TR" sz="3200" b="0" dirty="0"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6" name="TextBox 19"/>
          <p:cNvSpPr txBox="1"/>
          <p:nvPr/>
        </p:nvSpPr>
        <p:spPr>
          <a:xfrm>
            <a:off x="10289" y="1618922"/>
            <a:ext cx="2900111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0070C0"/>
                </a:solidFill>
                <a:latin typeface="Bookman Old Style" panose="02050604050505020204" pitchFamily="18" charset="0"/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Radyo ayarı ve Güvenlik kapısı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Den</a:t>
            </a:r>
            <a:r>
              <a:rPr lang="en-US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e</a:t>
            </a: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yelim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İndüktans</a:t>
            </a: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Kapasitans</a:t>
            </a:r>
            <a:endParaRPr lang="tr-TR" sz="1400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Empedans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AC ve DC devrelerinde bobin ve </a:t>
            </a: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sığaç</a:t>
            </a:r>
            <a:endParaRPr lang="tr-TR" sz="1400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Rezonans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Soru Çözümü</a:t>
            </a:r>
            <a:endParaRPr lang="tr-TR" sz="1400" b="1" i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90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6438" y="1426100"/>
            <a:ext cx="6488916" cy="477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Oval"/>
          <p:cNvSpPr/>
          <p:nvPr/>
        </p:nvSpPr>
        <p:spPr>
          <a:xfrm>
            <a:off x="5426932" y="5572140"/>
            <a:ext cx="526192" cy="5386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2 Başlık"/>
          <p:cNvSpPr>
            <a:spLocks noGrp="1"/>
          </p:cNvSpPr>
          <p:nvPr>
            <p:ph type="title"/>
          </p:nvPr>
        </p:nvSpPr>
        <p:spPr>
          <a:xfrm>
            <a:off x="3719736" y="283100"/>
            <a:ext cx="7843854" cy="1143000"/>
          </a:xfrm>
        </p:spPr>
        <p:txBody>
          <a:bodyPr>
            <a:normAutofit/>
          </a:bodyPr>
          <a:lstStyle/>
          <a:p>
            <a:r>
              <a:rPr lang="tr-TR" sz="3200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Soru Çözümü</a:t>
            </a:r>
            <a:endParaRPr lang="tr-TR" sz="3200" b="0" dirty="0"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6" name="TextBox 19"/>
          <p:cNvSpPr txBox="1"/>
          <p:nvPr/>
        </p:nvSpPr>
        <p:spPr>
          <a:xfrm>
            <a:off x="10289" y="1618922"/>
            <a:ext cx="2900111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0070C0"/>
                </a:solidFill>
                <a:latin typeface="Bookman Old Style" panose="02050604050505020204" pitchFamily="18" charset="0"/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Radyo ayarı ve Güvenlik kapısı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Den</a:t>
            </a:r>
            <a:r>
              <a:rPr lang="en-US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e</a:t>
            </a: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yelim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İndüktans</a:t>
            </a: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Kapasitans</a:t>
            </a:r>
            <a:endParaRPr lang="tr-TR" sz="1400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Empedans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AC ve DC devrelerinde bobin ve </a:t>
            </a: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sığaç</a:t>
            </a:r>
            <a:endParaRPr lang="tr-TR" sz="1400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Rezonans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Soru Çözümü</a:t>
            </a:r>
            <a:endParaRPr lang="tr-TR" sz="1400" b="1" i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35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 l="14436" t="25618" r="9982" b="11155"/>
          <a:stretch>
            <a:fillRect/>
          </a:stretch>
        </p:blipFill>
        <p:spPr bwMode="auto">
          <a:xfrm>
            <a:off x="6964179" y="1227845"/>
            <a:ext cx="4599412" cy="513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Oval"/>
          <p:cNvSpPr/>
          <p:nvPr/>
        </p:nvSpPr>
        <p:spPr>
          <a:xfrm>
            <a:off x="6964179" y="5731450"/>
            <a:ext cx="526192" cy="5386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2 Başlık"/>
          <p:cNvSpPr>
            <a:spLocks noGrp="1"/>
          </p:cNvSpPr>
          <p:nvPr>
            <p:ph type="title"/>
          </p:nvPr>
        </p:nvSpPr>
        <p:spPr>
          <a:xfrm>
            <a:off x="3719736" y="283100"/>
            <a:ext cx="7843854" cy="1143000"/>
          </a:xfrm>
        </p:spPr>
        <p:txBody>
          <a:bodyPr>
            <a:normAutofit/>
          </a:bodyPr>
          <a:lstStyle/>
          <a:p>
            <a:r>
              <a:rPr lang="tr-TR" sz="3200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Soru Çözümü</a:t>
            </a:r>
            <a:endParaRPr lang="tr-TR" sz="3200" b="0" dirty="0"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12" name="TextBox 19"/>
          <p:cNvSpPr txBox="1"/>
          <p:nvPr/>
        </p:nvSpPr>
        <p:spPr>
          <a:xfrm>
            <a:off x="10289" y="1402898"/>
            <a:ext cx="2900111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Radyo ayarı ve Güvenlik kapısı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Den</a:t>
            </a:r>
            <a:r>
              <a:rPr lang="en-US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e</a:t>
            </a: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yelim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İndüktans</a:t>
            </a: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Kapasitans</a:t>
            </a:r>
            <a:endParaRPr lang="tr-TR" sz="1400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Empedans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AC ve DC devrelerinde bobin ve </a:t>
            </a: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sığaç</a:t>
            </a:r>
            <a:endParaRPr lang="tr-TR" sz="1400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Rezonans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Soru Çözümü</a:t>
            </a:r>
            <a:endParaRPr lang="tr-TR" sz="1400" b="1" i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35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9927" y="1167898"/>
            <a:ext cx="6543989" cy="519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Oval"/>
          <p:cNvSpPr/>
          <p:nvPr/>
        </p:nvSpPr>
        <p:spPr>
          <a:xfrm>
            <a:off x="5407746" y="5429264"/>
            <a:ext cx="526192" cy="5386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2 Başlık"/>
          <p:cNvSpPr>
            <a:spLocks noGrp="1"/>
          </p:cNvSpPr>
          <p:nvPr>
            <p:ph type="title"/>
          </p:nvPr>
        </p:nvSpPr>
        <p:spPr>
          <a:xfrm>
            <a:off x="3719736" y="283100"/>
            <a:ext cx="7843854" cy="1143000"/>
          </a:xfrm>
        </p:spPr>
        <p:txBody>
          <a:bodyPr>
            <a:normAutofit/>
          </a:bodyPr>
          <a:lstStyle/>
          <a:p>
            <a:r>
              <a:rPr lang="tr-TR" sz="3200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Soru Çözümü</a:t>
            </a:r>
            <a:endParaRPr lang="tr-TR" sz="3200" b="0" dirty="0"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6" name="TextBox 19"/>
          <p:cNvSpPr txBox="1"/>
          <p:nvPr/>
        </p:nvSpPr>
        <p:spPr>
          <a:xfrm>
            <a:off x="10289" y="1618922"/>
            <a:ext cx="2900111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0070C0"/>
                </a:solidFill>
                <a:latin typeface="Bookman Old Style" panose="02050604050505020204" pitchFamily="18" charset="0"/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Radyo ayarı ve Güvenlik kapısı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Den</a:t>
            </a:r>
            <a:r>
              <a:rPr lang="en-US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e</a:t>
            </a: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yelim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İndüktans</a:t>
            </a: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Kapasitans</a:t>
            </a:r>
            <a:endParaRPr lang="tr-TR" sz="1400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Empedans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AC ve DC devrelerinde bobin ve </a:t>
            </a: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sığaç</a:t>
            </a:r>
            <a:endParaRPr lang="tr-TR" sz="1400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Rezonans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Soru Çözümü</a:t>
            </a:r>
            <a:endParaRPr lang="tr-TR" sz="1400" b="1" i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35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2710" y="1093612"/>
            <a:ext cx="5732202" cy="5335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Oval"/>
          <p:cNvSpPr/>
          <p:nvPr/>
        </p:nvSpPr>
        <p:spPr>
          <a:xfrm>
            <a:off x="7239008" y="5286388"/>
            <a:ext cx="526192" cy="5386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2 Başlık"/>
          <p:cNvSpPr>
            <a:spLocks noGrp="1"/>
          </p:cNvSpPr>
          <p:nvPr>
            <p:ph type="title"/>
          </p:nvPr>
        </p:nvSpPr>
        <p:spPr>
          <a:xfrm>
            <a:off x="3719736" y="283100"/>
            <a:ext cx="7843854" cy="1143000"/>
          </a:xfrm>
        </p:spPr>
        <p:txBody>
          <a:bodyPr>
            <a:normAutofit/>
          </a:bodyPr>
          <a:lstStyle/>
          <a:p>
            <a:r>
              <a:rPr lang="tr-TR" sz="3200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Soru Çözümü</a:t>
            </a:r>
            <a:endParaRPr lang="tr-TR" sz="3200" b="0" dirty="0"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6" name="TextBox 19"/>
          <p:cNvSpPr txBox="1"/>
          <p:nvPr/>
        </p:nvSpPr>
        <p:spPr>
          <a:xfrm>
            <a:off x="0" y="1316070"/>
            <a:ext cx="2900111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0070C0"/>
                </a:solidFill>
                <a:latin typeface="Bookman Old Style" panose="02050604050505020204" pitchFamily="18" charset="0"/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Radyo ayarı ve Güvenlik kapısı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Den</a:t>
            </a:r>
            <a:r>
              <a:rPr lang="en-US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e</a:t>
            </a: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yelim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İndüktans</a:t>
            </a: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Kapasitans</a:t>
            </a:r>
            <a:endParaRPr lang="tr-TR" sz="1400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Empedans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AC ve DC devrelerinde bobin ve </a:t>
            </a: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sığaç</a:t>
            </a:r>
            <a:endParaRPr lang="tr-TR" sz="1400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Rezonans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Soru Çözümü</a:t>
            </a:r>
            <a:endParaRPr lang="tr-TR" sz="1400" b="1" i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35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36648" y="240300"/>
            <a:ext cx="5143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latin typeface="Bookman Old Style" panose="02050604050505020204" pitchFamily="18" charset="0"/>
              </a:rPr>
              <a:t>Bugün Neler Öğreneceğiz?</a:t>
            </a:r>
            <a:endParaRPr lang="tr-TR" sz="2800" b="1" dirty="0">
              <a:latin typeface="Bookman Old Style" panose="02050604050505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36648" y="763520"/>
            <a:ext cx="514372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Bookman Old Style" panose="02050604050505020204" pitchFamily="18" charset="0"/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Bookman Old Style" panose="02050604050505020204" pitchFamily="18" charset="0"/>
              </a:rPr>
              <a:t>Radyo ayarı ve Güvenlik kapısı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ookman Old Style" panose="02050604050505020204" pitchFamily="18" charset="0"/>
              </a:rPr>
              <a:t>D</a:t>
            </a:r>
            <a:r>
              <a:rPr lang="tr-TR" sz="2400" dirty="0" smtClean="0">
                <a:latin typeface="Bookman Old Style" panose="02050604050505020204" pitchFamily="18" charset="0"/>
              </a:rPr>
              <a:t>en</a:t>
            </a:r>
            <a:r>
              <a:rPr lang="en-US" sz="2400" dirty="0" smtClean="0">
                <a:latin typeface="Bookman Old Style" panose="02050604050505020204" pitchFamily="18" charset="0"/>
              </a:rPr>
              <a:t>e</a:t>
            </a:r>
            <a:r>
              <a:rPr lang="tr-TR" sz="2400" dirty="0" smtClean="0">
                <a:latin typeface="Bookman Old Style" panose="02050604050505020204" pitchFamily="18" charset="0"/>
              </a:rPr>
              <a:t>yelim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 err="1" smtClean="0">
                <a:latin typeface="Bookman Old Style" panose="02050604050505020204" pitchFamily="18" charset="0"/>
              </a:rPr>
              <a:t>İndüktans</a:t>
            </a:r>
            <a:r>
              <a:rPr lang="tr-TR" sz="2400" dirty="0" smtClean="0">
                <a:latin typeface="Bookman Old Style" panose="02050604050505020204" pitchFamily="18" charset="0"/>
              </a:rPr>
              <a:t>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 err="1" smtClean="0">
                <a:latin typeface="Bookman Old Style" panose="02050604050505020204" pitchFamily="18" charset="0"/>
              </a:rPr>
              <a:t>Kapasitans</a:t>
            </a:r>
            <a:endParaRPr lang="tr-TR" sz="2400" dirty="0" smtClean="0"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Bookman Old Style" panose="02050604050505020204" pitchFamily="18" charset="0"/>
              </a:rPr>
              <a:t>Empedans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Bookman Old Style" panose="02050604050505020204" pitchFamily="18" charset="0"/>
              </a:rPr>
              <a:t>AC ve DC devrelerinde bobin ve </a:t>
            </a:r>
            <a:r>
              <a:rPr lang="tr-TR" sz="2400" dirty="0" err="1" smtClean="0">
                <a:latin typeface="Bookman Old Style" panose="02050604050505020204" pitchFamily="18" charset="0"/>
              </a:rPr>
              <a:t>sığaç</a:t>
            </a:r>
            <a:endParaRPr lang="tr-TR" sz="2400" dirty="0" smtClean="0"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Bookman Old Style" panose="02050604050505020204" pitchFamily="18" charset="0"/>
              </a:rPr>
              <a:t>Rezonans</a:t>
            </a:r>
            <a:endParaRPr lang="tr-TR" sz="2400" dirty="0"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Bookman Old Style" panose="02050604050505020204" pitchFamily="18" charset="0"/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Bookman Old Style" panose="02050604050505020204" pitchFamily="18" charset="0"/>
              </a:rPr>
              <a:t>Soru Çözümü</a:t>
            </a:r>
            <a:endParaRPr lang="tr-TR" sz="2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74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16" y="1079574"/>
            <a:ext cx="5634274" cy="5278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Oval"/>
          <p:cNvSpPr/>
          <p:nvPr/>
        </p:nvSpPr>
        <p:spPr>
          <a:xfrm>
            <a:off x="9525024" y="5247819"/>
            <a:ext cx="526192" cy="5386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2 Başlık"/>
          <p:cNvSpPr>
            <a:spLocks noGrp="1"/>
          </p:cNvSpPr>
          <p:nvPr>
            <p:ph type="title"/>
          </p:nvPr>
        </p:nvSpPr>
        <p:spPr>
          <a:xfrm>
            <a:off x="3719736" y="283100"/>
            <a:ext cx="7843854" cy="1143000"/>
          </a:xfrm>
        </p:spPr>
        <p:txBody>
          <a:bodyPr>
            <a:normAutofit/>
          </a:bodyPr>
          <a:lstStyle/>
          <a:p>
            <a:r>
              <a:rPr lang="tr-TR" sz="3200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Soru Çözümü</a:t>
            </a:r>
            <a:endParaRPr lang="tr-TR" sz="3200" b="0" dirty="0"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6" name="TextBox 19"/>
          <p:cNvSpPr txBox="1"/>
          <p:nvPr/>
        </p:nvSpPr>
        <p:spPr>
          <a:xfrm>
            <a:off x="12820" y="1733607"/>
            <a:ext cx="2900111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0070C0"/>
                </a:solidFill>
                <a:latin typeface="Bookman Old Style" panose="02050604050505020204" pitchFamily="18" charset="0"/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Radyo ayarı ve Güvenlik kapısı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Den</a:t>
            </a:r>
            <a:r>
              <a:rPr lang="en-US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e</a:t>
            </a: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yelim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İndüktans</a:t>
            </a: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Kapasitans</a:t>
            </a:r>
            <a:endParaRPr lang="tr-TR" sz="1400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Empedans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AC ve DC devrelerinde bobin ve </a:t>
            </a: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sığaç</a:t>
            </a:r>
            <a:endParaRPr lang="tr-TR" sz="1400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Rezonans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Soru Çözümü</a:t>
            </a:r>
            <a:endParaRPr lang="tr-TR" sz="1400" b="1" i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35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7438" y="1428736"/>
            <a:ext cx="5977496" cy="477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Oval"/>
          <p:cNvSpPr/>
          <p:nvPr/>
        </p:nvSpPr>
        <p:spPr>
          <a:xfrm>
            <a:off x="10453718" y="5247819"/>
            <a:ext cx="526192" cy="5386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2 Başlık"/>
          <p:cNvSpPr>
            <a:spLocks noGrp="1"/>
          </p:cNvSpPr>
          <p:nvPr>
            <p:ph type="title"/>
          </p:nvPr>
        </p:nvSpPr>
        <p:spPr>
          <a:xfrm>
            <a:off x="3719736" y="283100"/>
            <a:ext cx="7843854" cy="1143000"/>
          </a:xfrm>
        </p:spPr>
        <p:txBody>
          <a:bodyPr>
            <a:normAutofit/>
          </a:bodyPr>
          <a:lstStyle/>
          <a:p>
            <a:r>
              <a:rPr lang="tr-TR" sz="3200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Soru Çözümü</a:t>
            </a:r>
            <a:endParaRPr lang="tr-TR" sz="3200" b="0" dirty="0"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6" name="TextBox 19"/>
          <p:cNvSpPr txBox="1"/>
          <p:nvPr/>
        </p:nvSpPr>
        <p:spPr>
          <a:xfrm>
            <a:off x="10289" y="1618922"/>
            <a:ext cx="2900111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0070C0"/>
                </a:solidFill>
                <a:latin typeface="Bookman Old Style" panose="02050604050505020204" pitchFamily="18" charset="0"/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Radyo ayarı ve Güvenlik kapısı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Den</a:t>
            </a:r>
            <a:r>
              <a:rPr lang="en-US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e</a:t>
            </a: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yelim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İndüktans</a:t>
            </a: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Kapasitans</a:t>
            </a:r>
            <a:endParaRPr lang="tr-TR" sz="1400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Empedans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AC ve DC devrelerinde bobin ve </a:t>
            </a: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sığaç</a:t>
            </a:r>
            <a:endParaRPr lang="tr-TR" sz="1400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Rezonans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Soru Çözümü</a:t>
            </a:r>
            <a:endParaRPr lang="tr-TR" sz="1400" b="1" i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35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8257" y="830368"/>
            <a:ext cx="679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latin typeface="Bookman Old Style" panose="02050604050505020204" pitchFamily="18" charset="0"/>
              </a:rPr>
              <a:t>Bugün Neler Öğrendik?</a:t>
            </a:r>
            <a:endParaRPr lang="tr-TR" sz="2800" b="1" dirty="0">
              <a:latin typeface="Bookman Old Style" panose="0205060405050502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7407" y="1302434"/>
            <a:ext cx="11356509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sz="2000" b="1" dirty="0" smtClean="0"/>
              <a:t>11.2.5</a:t>
            </a:r>
            <a:r>
              <a:rPr lang="tr-TR" sz="2000" b="1" dirty="0"/>
              <a:t>. ALTERNATİF AKIM </a:t>
            </a:r>
            <a:endParaRPr lang="tr-TR" sz="2000" dirty="0"/>
          </a:p>
          <a:p>
            <a:pPr marL="1201738" indent="-1201738">
              <a:spcBef>
                <a:spcPts val="600"/>
              </a:spcBef>
              <a:spcAft>
                <a:spcPts val="600"/>
              </a:spcAft>
            </a:pPr>
            <a:r>
              <a:rPr lang="tr-TR" sz="2000" b="1" dirty="0" smtClean="0"/>
              <a:t>11.2.5.3</a:t>
            </a:r>
            <a:r>
              <a:rPr lang="tr-TR" sz="2000" b="1" dirty="0"/>
              <a:t>. Alternatif ve doğru akım devrelerinde direncin, bobinin ve sığacın davranışını açıklar.</a:t>
            </a:r>
            <a:endParaRPr lang="en-US" sz="2000" b="1" dirty="0"/>
          </a:p>
          <a:p>
            <a:pPr marL="803275">
              <a:spcBef>
                <a:spcPts val="600"/>
              </a:spcBef>
              <a:spcAft>
                <a:spcPts val="600"/>
              </a:spcAft>
            </a:pPr>
            <a:r>
              <a:rPr lang="tr-TR" sz="2000" i="1" dirty="0"/>
              <a:t>Öğrencilerin simülasyonlar yardımıyla alternatif ve doğru akım devrelerinde direnç, bobin ve kondansatör davranışlarını ayrı ayrı incelemeleri, değerleri kontrol ederek gerçekleşen değişiklikleri gözlemlemeleri ve yorumlamaları sağlanır. </a:t>
            </a:r>
            <a:endParaRPr lang="en-US" sz="2000" i="1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tr-TR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sz="2000" b="1" dirty="0"/>
              <a:t>11.2.5.4. İndüktans, kapasitans, rezonans ve empedans kavramlarını açıklar. </a:t>
            </a:r>
            <a:endParaRPr lang="tr-TR" sz="2000" dirty="0"/>
          </a:p>
          <a:p>
            <a:pPr marL="1087438" indent="-284163">
              <a:spcBef>
                <a:spcPts val="600"/>
              </a:spcBef>
              <a:spcAft>
                <a:spcPts val="600"/>
              </a:spcAft>
            </a:pPr>
            <a:r>
              <a:rPr lang="tr-TR" sz="2000" i="1" dirty="0"/>
              <a:t>a) Vektörel gösterim yapılmaz. Akım ve gerilimin zamana bağlı değişim grafiklerine girilmez. </a:t>
            </a:r>
            <a:endParaRPr lang="tr-TR" sz="2000" dirty="0"/>
          </a:p>
          <a:p>
            <a:pPr marL="1087438" indent="-284163">
              <a:spcBef>
                <a:spcPts val="600"/>
              </a:spcBef>
              <a:spcAft>
                <a:spcPts val="600"/>
              </a:spcAft>
            </a:pPr>
            <a:r>
              <a:rPr lang="tr-TR" sz="2000" i="1" dirty="0"/>
              <a:t>b) Her devre elemanının kendine has bir ohmik direnci olduğu vurgulanır. </a:t>
            </a:r>
            <a:endParaRPr lang="tr-TR" sz="2000" dirty="0"/>
          </a:p>
          <a:p>
            <a:pPr marL="1087438" indent="-284163">
              <a:spcBef>
                <a:spcPts val="600"/>
              </a:spcBef>
              <a:spcAft>
                <a:spcPts val="600"/>
              </a:spcAft>
            </a:pPr>
            <a:r>
              <a:rPr lang="tr-TR" sz="2000" i="1" dirty="0"/>
              <a:t>c) Alternatif akım devreleri ile ilgili matematiksel hesaplamalara girilmez. 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428800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3392" y="1391865"/>
            <a:ext cx="1140324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tr-TR" b="1" dirty="0" smtClean="0"/>
              <a:t>11.2.6</a:t>
            </a:r>
            <a:r>
              <a:rPr lang="tr-TR" b="1" dirty="0"/>
              <a:t>. TRANSFORMATÖRLER </a:t>
            </a:r>
            <a:endParaRPr lang="tr-TR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tr-TR" b="1" dirty="0" smtClean="0"/>
              <a:t>11.2.6.1</a:t>
            </a:r>
            <a:r>
              <a:rPr lang="tr-TR" b="1" dirty="0"/>
              <a:t>. Transformatörlerin çalışma prensibini açıklar. </a:t>
            </a:r>
            <a:endParaRPr lang="tr-TR" dirty="0"/>
          </a:p>
          <a:p>
            <a:pPr marL="1089025" indent="-287338">
              <a:spcBef>
                <a:spcPts val="600"/>
              </a:spcBef>
              <a:spcAft>
                <a:spcPts val="1200"/>
              </a:spcAft>
            </a:pPr>
            <a:r>
              <a:rPr lang="tr-TR" i="1" dirty="0"/>
              <a:t>a) Primer ve sekonder gerilimi, primer ve sekonder akım şiddeti, primer ve sekonder güç kavramları açıklanır. Matematiksel hesaplamalara girilmez. </a:t>
            </a:r>
            <a:endParaRPr lang="tr-TR" dirty="0"/>
          </a:p>
          <a:p>
            <a:pPr marL="801688">
              <a:spcBef>
                <a:spcPts val="600"/>
              </a:spcBef>
              <a:spcAft>
                <a:spcPts val="1200"/>
              </a:spcAft>
            </a:pPr>
            <a:r>
              <a:rPr lang="tr-TR" i="1" dirty="0"/>
              <a:t>b) İdeal ve ideal olmayan transformatörlerin çalışma ilkesi üzerinde durulur. </a:t>
            </a:r>
            <a:endParaRPr lang="tr-TR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tr-TR" b="1" dirty="0"/>
              <a:t>11.2.6.2. Transformatörlerin kullanım amaçlarını açıklar. </a:t>
            </a:r>
            <a:endParaRPr lang="tr-TR" dirty="0"/>
          </a:p>
          <a:p>
            <a:pPr marL="801688">
              <a:spcBef>
                <a:spcPts val="600"/>
              </a:spcBef>
              <a:spcAft>
                <a:spcPts val="1200"/>
              </a:spcAft>
            </a:pPr>
            <a:r>
              <a:rPr lang="tr-TR" i="1" dirty="0"/>
              <a:t>a) Öğrencilerin transformatörlerin kullanıldığı yerleri araştırmaları sağlanır. </a:t>
            </a:r>
            <a:endParaRPr lang="tr-TR" dirty="0"/>
          </a:p>
          <a:p>
            <a:pPr marL="801688">
              <a:spcBef>
                <a:spcPts val="600"/>
              </a:spcBef>
              <a:spcAft>
                <a:spcPts val="1200"/>
              </a:spcAft>
            </a:pPr>
            <a:r>
              <a:rPr lang="sv-SE" i="1" dirty="0"/>
              <a:t>b) Elektrik enerjisinin taşınma sürecinde transformatörlerin rolü vurgulanır. </a:t>
            </a:r>
            <a:endParaRPr lang="sv-SE" dirty="0"/>
          </a:p>
        </p:txBody>
      </p:sp>
      <p:sp>
        <p:nvSpPr>
          <p:cNvPr id="5" name="TextBox 4"/>
          <p:cNvSpPr txBox="1"/>
          <p:nvPr/>
        </p:nvSpPr>
        <p:spPr>
          <a:xfrm>
            <a:off x="597407" y="431086"/>
            <a:ext cx="8704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latin typeface="Bookman Old Style" panose="02050604050505020204" pitchFamily="18" charset="0"/>
              </a:rPr>
              <a:t>ÖNÜMÜZDEKİ HAFTA NE ÖĞRENECEĞİZ?</a:t>
            </a:r>
            <a:endParaRPr lang="tr-TR" sz="28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3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654" y="1357298"/>
            <a:ext cx="9717024" cy="14206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tr-TR" sz="4800" dirty="0" smtClean="0">
                <a:latin typeface="Bookman Old Style" panose="02050604050505020204" pitchFamily="18" charset="0"/>
              </a:rPr>
              <a:t>Önümüzdeki Hafta Görüşürüz</a:t>
            </a:r>
            <a:endParaRPr lang="tr-TR" sz="4800" dirty="0">
              <a:solidFill>
                <a:schemeClr val="accent6">
                  <a:lumMod val="60000"/>
                  <a:lumOff val="4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60704" y="2985348"/>
            <a:ext cx="9717024" cy="1420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tr-TR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tr-TR" sz="4800" dirty="0" smtClean="0">
                <a:latin typeface="Bookman Old Style" panose="02050604050505020204" pitchFamily="18" charset="0"/>
              </a:rPr>
              <a:t>Düzenli Çalışalım ve </a:t>
            </a:r>
            <a:r>
              <a:rPr lang="tr-TR" sz="4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</a:t>
            </a:r>
            <a:endParaRPr lang="tr-TR" sz="4800" dirty="0">
              <a:solidFill>
                <a:schemeClr val="accent6">
                  <a:lumMod val="60000"/>
                  <a:lumOff val="4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4 Gülen Yüz"/>
          <p:cNvSpPr/>
          <p:nvPr/>
        </p:nvSpPr>
        <p:spPr>
          <a:xfrm>
            <a:off x="8775859" y="3040560"/>
            <a:ext cx="1573092" cy="136543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893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67108" y="712236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latin typeface="Bookman Old Style" panose="02050604050505020204" pitchFamily="18" charset="0"/>
              </a:rPr>
              <a:t>Geçen Hafta Neler Öğrendik?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289" y="1085289"/>
            <a:ext cx="2900111" cy="42934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Radyo ayarı ve Güvenlik kapısı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Den</a:t>
            </a:r>
            <a:r>
              <a:rPr lang="en-US" sz="1400" dirty="0" smtClean="0">
                <a:latin typeface="Bookman Old Style" panose="02050604050505020204" pitchFamily="18" charset="0"/>
              </a:rPr>
              <a:t>e</a:t>
            </a:r>
            <a:r>
              <a:rPr lang="tr-TR" sz="1400" dirty="0" smtClean="0">
                <a:latin typeface="Bookman Old Style" panose="02050604050505020204" pitchFamily="18" charset="0"/>
              </a:rPr>
              <a:t>yelim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latin typeface="Bookman Old Style" panose="02050604050505020204" pitchFamily="18" charset="0"/>
              </a:rPr>
              <a:t>İndüktans</a:t>
            </a:r>
            <a:r>
              <a:rPr lang="tr-TR" sz="1400" dirty="0" smtClean="0">
                <a:latin typeface="Bookman Old Style" panose="02050604050505020204" pitchFamily="18" charset="0"/>
              </a:rPr>
              <a:t>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latin typeface="Bookman Old Style" panose="02050604050505020204" pitchFamily="18" charset="0"/>
              </a:rPr>
              <a:t>Kapasitans</a:t>
            </a:r>
            <a:endParaRPr lang="tr-TR" sz="1400" dirty="0" smtClean="0"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Empedans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AC ve DC devrelerinde bobin ve </a:t>
            </a:r>
            <a:r>
              <a:rPr lang="tr-TR" sz="1400" dirty="0" err="1" smtClean="0">
                <a:latin typeface="Bookman Old Style" panose="02050604050505020204" pitchFamily="18" charset="0"/>
              </a:rPr>
              <a:t>sığaç</a:t>
            </a:r>
            <a:endParaRPr lang="tr-TR" sz="1400" dirty="0" smtClean="0"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Rezonans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Soru Çözümü</a:t>
            </a:r>
            <a:endParaRPr lang="tr-TR" sz="1400" dirty="0">
              <a:latin typeface="Bookman Old Style" panose="020506040505050202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5384" y="4938250"/>
            <a:ext cx="4368663" cy="13176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719736" y="5305933"/>
                <a:ext cx="835357" cy="5535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tr-TR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736" y="5305933"/>
                <a:ext cx="835357" cy="5535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353343" y="5319382"/>
                <a:ext cx="851772" cy="5554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tr-TR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3343" y="5319382"/>
                <a:ext cx="851772" cy="5554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265133" y="3546292"/>
                <a:ext cx="20613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i="1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Ꜫ</a:t>
                </a:r>
                <a:r>
                  <a:rPr lang="en-US" i="1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= </a:t>
                </a:r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𝑚𝑎𝑘</m:t>
                        </m:r>
                      </m:sub>
                    </m:sSub>
                  </m:oMath>
                </a14:m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sin(wt) </a:t>
                </a:r>
                <a:endParaRPr lang="tr-TR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133" y="3546292"/>
                <a:ext cx="2061334" cy="276999"/>
              </a:xfrm>
              <a:prstGeom prst="rect">
                <a:avLst/>
              </a:prstGeom>
              <a:blipFill>
                <a:blip r:embed="rId6"/>
                <a:stretch>
                  <a:fillRect l="-7101" t="-31111" r="-5917" b="-533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250293" y="4288111"/>
                <a:ext cx="15991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𝑚𝑎𝑘</m:t>
                        </m:r>
                      </m:sub>
                    </m:sSub>
                  </m:oMath>
                </a14:m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sin(wt) </a:t>
                </a:r>
                <a:endParaRPr lang="tr-TR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293" y="4288111"/>
                <a:ext cx="1599156" cy="276999"/>
              </a:xfrm>
              <a:prstGeom prst="rect">
                <a:avLst/>
              </a:prstGeom>
              <a:blipFill>
                <a:blip r:embed="rId7"/>
                <a:stretch>
                  <a:fillRect l="-8745" t="-30435" r="-7985" b="-4782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375920" y="3823291"/>
                <a:ext cx="1663211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920" y="3823291"/>
                <a:ext cx="1663211" cy="5186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4104" y="1268760"/>
            <a:ext cx="4392488" cy="215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35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0400" y="548680"/>
            <a:ext cx="33999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latin typeface="Bookman Old Style" panose="02050604050505020204" pitchFamily="18" charset="0"/>
              </a:rPr>
              <a:t>Radyo ayarı:</a:t>
            </a:r>
            <a:r>
              <a:rPr lang="tr-TR" sz="2800" dirty="0" smtClean="0">
                <a:latin typeface="Bookman Old Style" panose="02050604050505020204" pitchFamily="18" charset="0"/>
              </a:rPr>
              <a:t>				</a:t>
            </a:r>
            <a:endParaRPr lang="tr-TR" sz="2800" dirty="0">
              <a:latin typeface="Bookman Old Style" panose="02050604050505020204" pitchFamily="18" charset="0"/>
            </a:endParaRPr>
          </a:p>
        </p:txBody>
      </p:sp>
      <p:sp>
        <p:nvSpPr>
          <p:cNvPr id="5" name="TextBox 19"/>
          <p:cNvSpPr txBox="1"/>
          <p:nvPr/>
        </p:nvSpPr>
        <p:spPr>
          <a:xfrm>
            <a:off x="27172" y="1390586"/>
            <a:ext cx="2900111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0070C0"/>
                </a:solidFill>
                <a:latin typeface="Bookman Old Style" panose="02050604050505020204" pitchFamily="18" charset="0"/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Radyo ayarı ve Güvenlik kapısı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Den</a:t>
            </a:r>
            <a:r>
              <a:rPr lang="en-US" sz="1400" dirty="0" smtClean="0">
                <a:latin typeface="Bookman Old Style" panose="02050604050505020204" pitchFamily="18" charset="0"/>
              </a:rPr>
              <a:t>e</a:t>
            </a:r>
            <a:r>
              <a:rPr lang="tr-TR" sz="1400" dirty="0" smtClean="0">
                <a:latin typeface="Bookman Old Style" panose="02050604050505020204" pitchFamily="18" charset="0"/>
              </a:rPr>
              <a:t>yelim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latin typeface="Bookman Old Style" panose="02050604050505020204" pitchFamily="18" charset="0"/>
              </a:rPr>
              <a:t>İndüktans</a:t>
            </a:r>
            <a:r>
              <a:rPr lang="tr-TR" sz="1400" dirty="0" smtClean="0">
                <a:latin typeface="Bookman Old Style" panose="02050604050505020204" pitchFamily="18" charset="0"/>
              </a:rPr>
              <a:t>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latin typeface="Bookman Old Style" panose="02050604050505020204" pitchFamily="18" charset="0"/>
              </a:rPr>
              <a:t>Kapasitans</a:t>
            </a:r>
            <a:endParaRPr lang="tr-TR" sz="1400" dirty="0" smtClean="0"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Empedans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AC ve DC devrelerinde bobin ve </a:t>
            </a:r>
            <a:r>
              <a:rPr lang="tr-TR" sz="1400" dirty="0" err="1" smtClean="0">
                <a:latin typeface="Bookman Old Style" panose="02050604050505020204" pitchFamily="18" charset="0"/>
              </a:rPr>
              <a:t>sığaç</a:t>
            </a:r>
            <a:endParaRPr lang="tr-TR" sz="1400" dirty="0" smtClean="0"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Rezonans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Soru Çözümü</a:t>
            </a:r>
            <a:endParaRPr lang="tr-TR" sz="1400" dirty="0">
              <a:latin typeface="Bookman Old Style" panose="02050604050505020204" pitchFamily="18" charset="0"/>
            </a:endParaRPr>
          </a:p>
        </p:txBody>
      </p:sp>
      <p:pic>
        <p:nvPicPr>
          <p:cNvPr id="1028" name="Picture 4" descr="how does radio work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72" y="3286124"/>
            <a:ext cx="428625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adyo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774" y="1502787"/>
            <a:ext cx="4389485" cy="171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74813" y="1502787"/>
            <a:ext cx="4517187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Dikdörtgen"/>
          <p:cNvSpPr/>
          <p:nvPr/>
        </p:nvSpPr>
        <p:spPr>
          <a:xfrm>
            <a:off x="8524892" y="436479"/>
            <a:ext cx="36671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u="sng" dirty="0" smtClean="0">
                <a:latin typeface="Bookman Old Style" panose="02050604050505020204" pitchFamily="18" charset="0"/>
              </a:rPr>
              <a:t>Metal detektörlü </a:t>
            </a:r>
          </a:p>
          <a:p>
            <a:r>
              <a:rPr lang="tr-TR" sz="2800" b="1" u="sng" dirty="0" smtClean="0">
                <a:latin typeface="Bookman Old Style" panose="02050604050505020204" pitchFamily="18" charset="0"/>
              </a:rPr>
              <a:t>güvenlik kapısı:</a:t>
            </a:r>
            <a:r>
              <a:rPr lang="tr-TR" sz="2800" dirty="0" smtClean="0">
                <a:latin typeface="Bookman Old Style" panose="02050604050505020204" pitchFamily="18" charset="0"/>
              </a:rPr>
              <a:t> </a:t>
            </a:r>
            <a:endParaRPr lang="tr-TR" sz="28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93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8774" y="531840"/>
            <a:ext cx="8817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u="sng" dirty="0" smtClean="0">
                <a:latin typeface="Bookman Old Style" panose="02050604050505020204" pitchFamily="18" charset="0"/>
              </a:rPr>
              <a:t>Deneyerek Öğrenelim</a:t>
            </a:r>
            <a:endParaRPr lang="tr-TR" sz="2800" b="1" u="sng" dirty="0">
              <a:latin typeface="Bookman Old Style" panose="02050604050505020204" pitchFamily="18" charset="0"/>
            </a:endParaRPr>
          </a:p>
        </p:txBody>
      </p:sp>
      <p:sp>
        <p:nvSpPr>
          <p:cNvPr id="6" name="TextBox 19"/>
          <p:cNvSpPr txBox="1"/>
          <p:nvPr/>
        </p:nvSpPr>
        <p:spPr>
          <a:xfrm>
            <a:off x="10289" y="1450436"/>
            <a:ext cx="2900111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Radyo ayarı ve Güvenlik kapısı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Den</a:t>
            </a:r>
            <a:r>
              <a:rPr lang="en-US" sz="14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e</a:t>
            </a:r>
            <a:r>
              <a:rPr lang="tr-TR" sz="14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yelim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latin typeface="Bookman Old Style" panose="02050604050505020204" pitchFamily="18" charset="0"/>
              </a:rPr>
              <a:t>İndüktans</a:t>
            </a:r>
            <a:r>
              <a:rPr lang="tr-TR" sz="1400" dirty="0" smtClean="0">
                <a:latin typeface="Bookman Old Style" panose="02050604050505020204" pitchFamily="18" charset="0"/>
              </a:rPr>
              <a:t>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latin typeface="Bookman Old Style" panose="02050604050505020204" pitchFamily="18" charset="0"/>
              </a:rPr>
              <a:t>Kapasitans</a:t>
            </a:r>
            <a:endParaRPr lang="tr-TR" sz="1400" dirty="0" smtClean="0"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Empedans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AC ve DC devrelerinde bobin ve </a:t>
            </a:r>
            <a:r>
              <a:rPr lang="tr-TR" sz="1400" dirty="0" err="1" smtClean="0">
                <a:latin typeface="Bookman Old Style" panose="02050604050505020204" pitchFamily="18" charset="0"/>
              </a:rPr>
              <a:t>sığaç</a:t>
            </a:r>
            <a:endParaRPr lang="tr-TR" sz="1400" dirty="0" smtClean="0"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Rezonans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Soru Çözümü</a:t>
            </a:r>
            <a:endParaRPr lang="tr-TR" sz="1400" dirty="0">
              <a:latin typeface="Bookman Old Style" panose="02050604050505020204" pitchFamily="18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3791744" y="610432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200" dirty="0" smtClean="0">
                <a:hlinkClick r:id="rId3"/>
              </a:rPr>
              <a:t>https://phet.colorado.edu/en/simulation/legacy/circuit-construction-kit-ac</a:t>
            </a:r>
            <a:r>
              <a:rPr lang="tr-TR" sz="1200" dirty="0" smtClean="0"/>
              <a:t> </a:t>
            </a:r>
            <a:endParaRPr lang="tr-TR" sz="1200" dirty="0"/>
          </a:p>
        </p:txBody>
      </p:sp>
      <p:pic>
        <p:nvPicPr>
          <p:cNvPr id="10242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54412" y="1450436"/>
            <a:ext cx="6086003" cy="453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4660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071664" y="243116"/>
            <a:ext cx="9345744" cy="1889739"/>
          </a:xfrm>
        </p:spPr>
        <p:txBody>
          <a:bodyPr>
            <a:normAutofit fontScale="90000"/>
          </a:bodyPr>
          <a:lstStyle/>
          <a:p>
            <a:r>
              <a:rPr lang="tr-T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Alternatif akım devrelerinde devre direncini etkileyen değişkenler</a:t>
            </a:r>
            <a:r>
              <a:rPr lang="tr-TR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/>
            </a:r>
            <a:br>
              <a:rPr lang="tr-TR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</a:br>
            <a:r>
              <a:rPr lang="tr-TR" sz="2000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Bobin (Akım Makarası): </a:t>
            </a:r>
            <a:r>
              <a:rPr lang="tr-TR" sz="1800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Manyetik alan içerisinde elektrik enerjisini geçici olarak depolar.</a:t>
            </a:r>
            <a:r>
              <a:rPr lang="tr-TR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 </a:t>
            </a:r>
            <a:endParaRPr lang="tr-TR" b="0" dirty="0"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13" name="TextBox 19"/>
          <p:cNvSpPr txBox="1"/>
          <p:nvPr/>
        </p:nvSpPr>
        <p:spPr>
          <a:xfrm>
            <a:off x="20650" y="1600232"/>
            <a:ext cx="2900111" cy="3933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Radyo ayarı ve Güvenlik kapısı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Den</a:t>
            </a:r>
            <a:r>
              <a:rPr lang="en-US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e</a:t>
            </a: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yelim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i="1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İndüktans</a:t>
            </a:r>
            <a:r>
              <a:rPr lang="tr-TR" sz="14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latin typeface="Bookman Old Style" panose="02050604050505020204" pitchFamily="18" charset="0"/>
              </a:rPr>
              <a:t>Kapasitans</a:t>
            </a:r>
            <a:endParaRPr lang="tr-TR" sz="1400" dirty="0" smtClean="0"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Empedans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AC ve DC devrelerinde bobin ve </a:t>
            </a:r>
            <a:r>
              <a:rPr lang="tr-TR" sz="1400" dirty="0" err="1" smtClean="0">
                <a:latin typeface="Bookman Old Style" panose="02050604050505020204" pitchFamily="18" charset="0"/>
              </a:rPr>
              <a:t>sığaç</a:t>
            </a:r>
            <a:endParaRPr lang="tr-TR" sz="1400" dirty="0" smtClean="0"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Rezonans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Soru Çözümü</a:t>
            </a:r>
            <a:endParaRPr lang="tr-TR" sz="1400" dirty="0">
              <a:latin typeface="Bookman Old Style" panose="0205060405050502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704" y="2447928"/>
            <a:ext cx="8352232" cy="371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69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230976" y="243116"/>
            <a:ext cx="7843854" cy="1889739"/>
          </a:xfrm>
        </p:spPr>
        <p:txBody>
          <a:bodyPr>
            <a:normAutofit fontScale="90000"/>
          </a:bodyPr>
          <a:lstStyle/>
          <a:p>
            <a:r>
              <a:rPr lang="tr-T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Alternatif akım devrelerinde devre direncini etkileyen değişkenler</a:t>
            </a:r>
            <a:r>
              <a:rPr lang="tr-TR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/>
            </a:r>
            <a:br>
              <a:rPr lang="tr-TR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</a:br>
            <a:r>
              <a:rPr lang="en-US" b="0" dirty="0" err="1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Bobinin</a:t>
            </a:r>
            <a:r>
              <a:rPr lang="en-US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tr-TR" b="0" dirty="0" err="1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İndüktans</a:t>
            </a:r>
            <a:r>
              <a:rPr lang="en-US" b="0" dirty="0" err="1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ı</a:t>
            </a:r>
            <a:r>
              <a:rPr lang="tr-TR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 </a:t>
            </a:r>
            <a:endParaRPr lang="tr-TR" b="0" dirty="0"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13" name="TextBox 19"/>
          <p:cNvSpPr txBox="1"/>
          <p:nvPr/>
        </p:nvSpPr>
        <p:spPr>
          <a:xfrm>
            <a:off x="20650" y="1600232"/>
            <a:ext cx="2900111" cy="3933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Radyo ayarı ve Güvenlik kapısı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Den</a:t>
            </a:r>
            <a:r>
              <a:rPr lang="en-US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e</a:t>
            </a: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yelim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i="1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İndüktans</a:t>
            </a:r>
            <a:r>
              <a:rPr lang="tr-TR" sz="14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latin typeface="Bookman Old Style" panose="02050604050505020204" pitchFamily="18" charset="0"/>
              </a:rPr>
              <a:t>Kapasitans</a:t>
            </a:r>
            <a:endParaRPr lang="tr-TR" sz="1400" dirty="0" smtClean="0"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Empedans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AC ve DC devrelerinde bobin ve </a:t>
            </a:r>
            <a:r>
              <a:rPr lang="tr-TR" sz="1400" dirty="0" err="1" smtClean="0">
                <a:latin typeface="Bookman Old Style" panose="02050604050505020204" pitchFamily="18" charset="0"/>
              </a:rPr>
              <a:t>sığaç</a:t>
            </a:r>
            <a:endParaRPr lang="tr-TR" sz="1400" dirty="0" smtClean="0"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Rezonans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Soru Çözümü</a:t>
            </a:r>
            <a:endParaRPr lang="tr-TR" sz="1400" dirty="0">
              <a:latin typeface="Bookman Old Style" panose="0205060405050502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25626" y="1916832"/>
            <a:ext cx="2632917" cy="177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6779" y="3303609"/>
            <a:ext cx="1898287" cy="733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Metin kutusu"/>
          <p:cNvSpPr txBox="1"/>
          <p:nvPr/>
        </p:nvSpPr>
        <p:spPr>
          <a:xfrm>
            <a:off x="3024165" y="2132855"/>
            <a:ext cx="49242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Bobinin (akım makarasının) </a:t>
            </a:r>
            <a:r>
              <a:rPr lang="tr-TR" dirty="0" err="1" smtClean="0"/>
              <a:t>alternati</a:t>
            </a:r>
            <a:r>
              <a:rPr lang="en-US" dirty="0" smtClean="0"/>
              <a:t>f</a:t>
            </a:r>
            <a:r>
              <a:rPr lang="tr-TR" dirty="0" smtClean="0"/>
              <a:t> akım devrelerindeki fonksiyonundan dolayı gösterdiği dirence </a:t>
            </a:r>
            <a:r>
              <a:rPr lang="tr-TR" b="1" dirty="0" err="1" smtClean="0"/>
              <a:t>indüktans</a:t>
            </a:r>
            <a:r>
              <a:rPr lang="tr-TR" dirty="0" smtClean="0"/>
              <a:t> </a:t>
            </a:r>
            <a:r>
              <a:rPr lang="en-US" dirty="0" smtClean="0"/>
              <a:t>(X</a:t>
            </a:r>
            <a:r>
              <a:rPr lang="en-US" baseline="-25000" dirty="0" smtClean="0"/>
              <a:t>L</a:t>
            </a:r>
            <a:r>
              <a:rPr lang="en-US" dirty="0" smtClean="0"/>
              <a:t>) </a:t>
            </a:r>
            <a:r>
              <a:rPr lang="tr-TR" dirty="0" smtClean="0"/>
              <a:t>denir.</a:t>
            </a:r>
            <a:endParaRPr lang="tr-T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7728" y="4616679"/>
            <a:ext cx="4776086" cy="2108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88288" y="5345132"/>
            <a:ext cx="25812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0976" y="4143380"/>
            <a:ext cx="1228725" cy="295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05281" y="3317901"/>
            <a:ext cx="1085850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6669643" y="3789040"/>
            <a:ext cx="50193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L</a:t>
            </a:r>
            <a:r>
              <a:rPr lang="en-US" dirty="0" smtClean="0"/>
              <a:t>: </a:t>
            </a:r>
            <a:r>
              <a:rPr lang="en-US" dirty="0" err="1" smtClean="0"/>
              <a:t>İndüktans</a:t>
            </a:r>
            <a:r>
              <a:rPr lang="en-US" dirty="0" smtClean="0"/>
              <a:t>. </a:t>
            </a:r>
            <a:r>
              <a:rPr lang="en-US" dirty="0" err="1" smtClean="0"/>
              <a:t>Birimi</a:t>
            </a:r>
            <a:r>
              <a:rPr lang="en-US" dirty="0" smtClean="0"/>
              <a:t> ohm (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n-US" dirty="0" smtClean="0"/>
              <a:t>)</a:t>
            </a:r>
          </a:p>
          <a:p>
            <a:r>
              <a:rPr lang="en-US" dirty="0" smtClean="0"/>
              <a:t>L: </a:t>
            </a:r>
            <a:r>
              <a:rPr lang="en-US" dirty="0" err="1" smtClean="0"/>
              <a:t>Öz</a:t>
            </a:r>
            <a:r>
              <a:rPr lang="en-US" dirty="0" smtClean="0"/>
              <a:t> </a:t>
            </a:r>
            <a:r>
              <a:rPr lang="en-US" dirty="0" err="1" smtClean="0"/>
              <a:t>indüksiyon</a:t>
            </a:r>
            <a:r>
              <a:rPr lang="en-US" dirty="0" smtClean="0"/>
              <a:t> </a:t>
            </a:r>
            <a:r>
              <a:rPr lang="en-US" dirty="0" err="1" smtClean="0"/>
              <a:t>katsayısı</a:t>
            </a:r>
            <a:r>
              <a:rPr lang="en-US" dirty="0" smtClean="0"/>
              <a:t>. </a:t>
            </a:r>
            <a:r>
              <a:rPr lang="en-US" dirty="0" err="1" smtClean="0"/>
              <a:t>Birimi</a:t>
            </a:r>
            <a:r>
              <a:rPr lang="en-US" dirty="0" smtClean="0"/>
              <a:t> Henry (H)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2391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230976" y="243117"/>
            <a:ext cx="7843854" cy="1143000"/>
          </a:xfrm>
        </p:spPr>
        <p:txBody>
          <a:bodyPr>
            <a:normAutofit/>
          </a:bodyPr>
          <a:lstStyle/>
          <a:p>
            <a:r>
              <a:rPr lang="tr-TR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Örnek:</a:t>
            </a:r>
            <a:endParaRPr lang="tr-TR" b="0" dirty="0"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13" name="TextBox 19"/>
          <p:cNvSpPr txBox="1"/>
          <p:nvPr/>
        </p:nvSpPr>
        <p:spPr>
          <a:xfrm>
            <a:off x="0" y="1484784"/>
            <a:ext cx="2900111" cy="3933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Radyo ayarı ve Güvenlik kapısı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Den</a:t>
            </a:r>
            <a:r>
              <a:rPr lang="en-US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e</a:t>
            </a: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yelim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i="1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İndüktans</a:t>
            </a:r>
            <a:r>
              <a:rPr lang="tr-TR" sz="14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latin typeface="Bookman Old Style" panose="02050604050505020204" pitchFamily="18" charset="0"/>
              </a:rPr>
              <a:t>Kapasitans</a:t>
            </a:r>
            <a:endParaRPr lang="tr-TR" sz="1400" dirty="0" smtClean="0"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Empedans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AC ve DC devrelerinde bobin ve </a:t>
            </a:r>
            <a:r>
              <a:rPr lang="tr-TR" sz="1400" dirty="0" err="1" smtClean="0">
                <a:latin typeface="Bookman Old Style" panose="02050604050505020204" pitchFamily="18" charset="0"/>
              </a:rPr>
              <a:t>sığaç</a:t>
            </a:r>
            <a:endParaRPr lang="tr-TR" sz="1400" dirty="0" smtClean="0"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Rezonans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Soru Çözümü</a:t>
            </a:r>
            <a:endParaRPr lang="tr-TR" sz="1400" dirty="0">
              <a:latin typeface="Bookman Old Style" panose="0205060405050502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604" y="1386116"/>
            <a:ext cx="8687627" cy="161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54339" y="4357694"/>
            <a:ext cx="242889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0112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23601</TotalTime>
  <Words>1368</Words>
  <Application>Microsoft Office PowerPoint</Application>
  <PresentationFormat>Widescreen</PresentationFormat>
  <Paragraphs>392</Paragraphs>
  <Slides>34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Arial</vt:lpstr>
      <vt:lpstr>Bookman Old Style</vt:lpstr>
      <vt:lpstr>Calibri</vt:lpstr>
      <vt:lpstr>Cambria Math</vt:lpstr>
      <vt:lpstr>Helvetica</vt:lpstr>
      <vt:lpstr>Lucida Sans Unicode</vt:lpstr>
      <vt:lpstr>Times New Roman</vt:lpstr>
      <vt:lpstr>Verdana</vt:lpstr>
      <vt:lpstr>Wingdings</vt:lpstr>
      <vt:lpstr>Wingdings 2</vt:lpstr>
      <vt:lpstr>Wingdings 3</vt:lpstr>
      <vt:lpstr>Kalabalık</vt:lpstr>
      <vt:lpstr>11. SINIF: ELEKTRİK ve MANYETİZMA ÜNİTESİ   Alternatif Akım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Alternatif akım devrelerinde devre direncini etkileyen değişkenler Bobin (Akım Makarası): Manyetik alan içerisinde elektrik enerjisini geçici olarak depolar. </vt:lpstr>
      <vt:lpstr>Alternatif akım devrelerinde devre direncini etkileyen değişkenler Bobinin İndüktansı </vt:lpstr>
      <vt:lpstr>Örnek:</vt:lpstr>
      <vt:lpstr>Alternatif akım devrelerinde devre direncini etkileyen değişkenler Sığaç: Elektrik alanda elektrik enerjisini geçici olarak depolar.</vt:lpstr>
      <vt:lpstr>Alternatif akım devrelerinde devre direncini etkileyen değişkenler Sığaçın Kapasitansı: </vt:lpstr>
      <vt:lpstr>Örnek:</vt:lpstr>
      <vt:lpstr>Alternatif akım devrelerinde devre direncini etkileyen değişkenler Empedans </vt:lpstr>
      <vt:lpstr>AC devresinde empedans</vt:lpstr>
      <vt:lpstr>DC devrelerinde bobin ve sığacın davranışı  </vt:lpstr>
      <vt:lpstr>AC devrelerinde bobin ve sığacın davranışı  </vt:lpstr>
      <vt:lpstr>AC devrelerinde bobin ve sığacın davranışı  </vt:lpstr>
      <vt:lpstr> AC akımında rezonans </vt:lpstr>
      <vt:lpstr>Örnek:</vt:lpstr>
      <vt:lpstr>Günün Özeti</vt:lpstr>
      <vt:lpstr>Günün Özeti</vt:lpstr>
      <vt:lpstr>Radyo Ayarı ve Güvenlik Kapısı</vt:lpstr>
      <vt:lpstr>Soru Çözümü</vt:lpstr>
      <vt:lpstr>Soru Çözümü</vt:lpstr>
      <vt:lpstr>Soru Çözümü</vt:lpstr>
      <vt:lpstr>Soru Çözümü</vt:lpstr>
      <vt:lpstr>Soru Çözümü</vt:lpstr>
      <vt:lpstr>Soru Çözümü</vt:lpstr>
      <vt:lpstr>Soru Çözümü</vt:lpstr>
      <vt:lpstr>Soru Çözümü</vt:lpstr>
      <vt:lpstr>Soru Çözümü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</dc:creator>
  <cp:lastModifiedBy>Reviewer</cp:lastModifiedBy>
  <cp:revision>770</cp:revision>
  <cp:lastPrinted>2017-05-06T07:12:06Z</cp:lastPrinted>
  <dcterms:created xsi:type="dcterms:W3CDTF">2016-04-01T12:40:28Z</dcterms:created>
  <dcterms:modified xsi:type="dcterms:W3CDTF">2019-05-10T16:40:03Z</dcterms:modified>
</cp:coreProperties>
</file>