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0" r:id="rId1"/>
  </p:sldMasterIdLst>
  <p:notesMasterIdLst>
    <p:notesMasterId r:id="rId37"/>
  </p:notesMasterIdLst>
  <p:sldIdLst>
    <p:sldId id="256" r:id="rId2"/>
    <p:sldId id="300" r:id="rId3"/>
    <p:sldId id="257" r:id="rId4"/>
    <p:sldId id="301" r:id="rId5"/>
    <p:sldId id="306" r:id="rId6"/>
    <p:sldId id="259" r:id="rId7"/>
    <p:sldId id="261" r:id="rId8"/>
    <p:sldId id="302" r:id="rId9"/>
    <p:sldId id="270" r:id="rId10"/>
    <p:sldId id="278" r:id="rId11"/>
    <p:sldId id="269" r:id="rId12"/>
    <p:sldId id="279" r:id="rId13"/>
    <p:sldId id="280" r:id="rId14"/>
    <p:sldId id="266" r:id="rId15"/>
    <p:sldId id="262" r:id="rId16"/>
    <p:sldId id="263" r:id="rId17"/>
    <p:sldId id="272" r:id="rId18"/>
    <p:sldId id="281" r:id="rId19"/>
    <p:sldId id="273" r:id="rId20"/>
    <p:sldId id="283" r:id="rId21"/>
    <p:sldId id="282" r:id="rId22"/>
    <p:sldId id="274" r:id="rId23"/>
    <p:sldId id="290" r:id="rId24"/>
    <p:sldId id="284" r:id="rId25"/>
    <p:sldId id="286" r:id="rId26"/>
    <p:sldId id="287" r:id="rId27"/>
    <p:sldId id="299" r:id="rId28"/>
    <p:sldId id="289" r:id="rId29"/>
    <p:sldId id="275" r:id="rId30"/>
    <p:sldId id="277" r:id="rId31"/>
    <p:sldId id="303" r:id="rId32"/>
    <p:sldId id="276" r:id="rId33"/>
    <p:sldId id="305" r:id="rId34"/>
    <p:sldId id="304" r:id="rId35"/>
    <p:sldId id="268"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7D6B"/>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647" autoAdjust="0"/>
  </p:normalViewPr>
  <p:slideViewPr>
    <p:cSldViewPr snapToGrid="0">
      <p:cViewPr varScale="1">
        <p:scale>
          <a:sx n="80" d="100"/>
          <a:sy n="80" d="100"/>
        </p:scale>
        <p:origin x="5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86E18-3778-4E42-B46C-7EEC0F07FDE4}" type="datetimeFigureOut">
              <a:rPr lang="tr-TR" smtClean="0"/>
              <a:t>23.2.2018</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8CCFC-4858-470D-A7C3-E1799580D586}" type="slidenum">
              <a:rPr lang="tr-TR" smtClean="0"/>
              <a:t>‹#›</a:t>
            </a:fld>
            <a:endParaRPr lang="tr-TR"/>
          </a:p>
        </p:txBody>
      </p:sp>
    </p:spTree>
    <p:extLst>
      <p:ext uri="{BB962C8B-B14F-4D97-AF65-F5344CB8AC3E}">
        <p14:creationId xmlns:p14="http://schemas.microsoft.com/office/powerpoint/2010/main" val="782318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iki-zero.com/index.php?q=aHR0cHM6Ly90ci53aWtpcGVkaWEub3JnL3dpa2kvR2FsaWxlb19HYWxpbGV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iki-zero.com/index.php?q=aHR0cHM6Ly90ci53aWtpcGVkaWEub3JnL3dpa2kvUHJvdG9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https://www.youtube.com/watch?time_continue=78&amp;v=F66rp-uxdQY</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6</a:t>
            </a:fld>
            <a:endParaRPr lang="tr-TR"/>
          </a:p>
        </p:txBody>
      </p:sp>
    </p:spTree>
    <p:extLst>
      <p:ext uri="{BB962C8B-B14F-4D97-AF65-F5344CB8AC3E}">
        <p14:creationId xmlns:p14="http://schemas.microsoft.com/office/powerpoint/2010/main" val="235367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Videoda düz duvarların olduğu</a:t>
            </a:r>
            <a:r>
              <a:rPr lang="tr-TR" baseline="0" dirty="0" smtClean="0"/>
              <a:t> odalarda düzgün yansıma olduğunu dolayısıyla yankı olduğunu, çıkıntılı duvarların olduğu odada dağınık yansıma olduğundan bahsediliyor.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22</a:t>
            </a:fld>
            <a:endParaRPr lang="tr-TR"/>
          </a:p>
        </p:txBody>
      </p:sp>
    </p:spTree>
    <p:extLst>
      <p:ext uri="{BB962C8B-B14F-4D97-AF65-F5344CB8AC3E}">
        <p14:creationId xmlns:p14="http://schemas.microsoft.com/office/powerpoint/2010/main" val="33732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Kulak olmadan yankı olur. Yankı olması için bizim duyuyor olmamız gerekmiyor.</a:t>
            </a:r>
            <a:r>
              <a:rPr lang="tr-TR" baseline="0" dirty="0" smtClean="0"/>
              <a:t>  Yankı sadece bir yansıma olayıdır. Sesin yansımasıdır. Su dalgalarındaki yansıma ile ya da ışığın yansıması olayı ile tamamen aynıdır. </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23</a:t>
            </a:fld>
            <a:endParaRPr lang="tr-TR"/>
          </a:p>
        </p:txBody>
      </p:sp>
    </p:spTree>
    <p:extLst>
      <p:ext uri="{BB962C8B-B14F-4D97-AF65-F5344CB8AC3E}">
        <p14:creationId xmlns:p14="http://schemas.microsoft.com/office/powerpoint/2010/main" val="47730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-genliği</a:t>
            </a:r>
            <a:r>
              <a:rPr lang="tr-TR" baseline="0" dirty="0" smtClean="0"/>
              <a:t> </a:t>
            </a:r>
            <a:r>
              <a:rPr lang="tr-TR" baseline="0" dirty="0" smtClean="0"/>
              <a:t>küçülür, ses yol alır</a:t>
            </a:r>
            <a:endParaRPr lang="tr-TR" baseline="0" dirty="0" smtClean="0"/>
          </a:p>
          <a:p>
            <a:r>
              <a:rPr lang="tr-TR" baseline="0" dirty="0" smtClean="0"/>
              <a:t>-sesin bulunduğu ortamdaki hızını biliyorsak x=v.t ile bulunabilir. Ses sabit hızla ilerler</a:t>
            </a:r>
            <a:r>
              <a:rPr lang="tr-TR" baseline="0" dirty="0" smtClean="0"/>
              <a:t>.</a:t>
            </a:r>
          </a:p>
          <a:p>
            <a:r>
              <a:rPr lang="tr-TR" baseline="0" dirty="0" smtClean="0"/>
              <a:t>-Çünkü insanların yankıyı duyabilmesi için 0.1 saniyeye ihtiyaçları var. Sesin hava ortamındaki hızı 340 m/s olduğunu biliyoruz. 17x2(gidiş dönüş toplam yol)=0.1x340</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24</a:t>
            </a:fld>
            <a:endParaRPr lang="tr-TR"/>
          </a:p>
        </p:txBody>
      </p:sp>
    </p:spTree>
    <p:extLst>
      <p:ext uri="{BB962C8B-B14F-4D97-AF65-F5344CB8AC3E}">
        <p14:creationId xmlns:p14="http://schemas.microsoft.com/office/powerpoint/2010/main" val="256796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Slayttaki video,</a:t>
            </a:r>
            <a:r>
              <a:rPr lang="tr-TR" baseline="0" dirty="0" smtClean="0"/>
              <a:t> ilk olarak sesin yansımasından bahsediyor. Odada bir müzik aleti varsa, müzik aletinden doğrudan kulağımıza gelen sesin yanı sıra duvarlardan yansıyarak kulağımıza gelenlerde var. Bunu farklı yönlerde atılan toplarla modellemişler. Hem doğrudan kulağımıza gelen, hem de duvardan yansıyarak kulağımıza gelen ses aynı frekansa (çünkü aynı kaynak) ama fazları farklı. Aynı durumu görsel olarak açıklamak için mavi (doğrudan kulağımıza gelen) ve kırmızı (yansıyarak kulağımıza gelen)  dairemsi şekiller ile göstermişler. Yansıma ve doğrudan gelen sesler birbirine karıştığında yıkıcı bir etki oluşuyor ve ortaya çıkan sadece gürültü oluyor. </a:t>
            </a:r>
          </a:p>
          <a:p>
            <a:endParaRPr lang="tr-TR" baseline="0" dirty="0" smtClean="0"/>
          </a:p>
          <a:p>
            <a:r>
              <a:rPr lang="tr-TR" baseline="0" dirty="0" smtClean="0"/>
              <a:t>Daha sonra sesin odada ne kadar hızlı yayıldığından bahsediyor (her saniyede 60 kere) </a:t>
            </a:r>
          </a:p>
          <a:p>
            <a:endParaRPr lang="tr-TR" baseline="0" dirty="0" smtClean="0"/>
          </a:p>
          <a:p>
            <a:r>
              <a:rPr lang="tr-TR" baseline="0" dirty="0" smtClean="0"/>
              <a:t>Odalarımızda sesin akustiğinin daha iyi olması için yansımaması, soğurulması gerektiğini bahsediyor. Bunun için yine fırlatılan top modellemesi kullanılmış. Sesin soğurulması sanki topun duvardan içeri girmesi ve geri fırlatılmaması gibi. Sesin soğurulması yerine, duvarlardan farklı yönlere yansımasını (yayılması) sağlamakta odanın akustiğini iyileştirecektir. Hem sesin soğurulmasını hemde yayılmasını sağlamak akustik açısından en iyi çözümdür.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29</a:t>
            </a:fld>
            <a:endParaRPr lang="tr-TR"/>
          </a:p>
        </p:txBody>
      </p:sp>
    </p:spTree>
    <p:extLst>
      <p:ext uri="{BB962C8B-B14F-4D97-AF65-F5344CB8AC3E}">
        <p14:creationId xmlns:p14="http://schemas.microsoft.com/office/powerpoint/2010/main" val="219575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Birine vurduğumda diğer diyapozonda aynı frekansta titreşecektir. Nedenini ilerleyen slaytlarda öğreneceğiz</a:t>
            </a:r>
            <a:r>
              <a:rPr lang="tr-TR" dirty="0" smtClean="0"/>
              <a:t>.</a:t>
            </a:r>
          </a:p>
          <a:p>
            <a:endParaRPr lang="tr-TR" dirty="0" smtClean="0"/>
          </a:p>
          <a:p>
            <a:r>
              <a:rPr lang="tr-TR" dirty="0" smtClean="0"/>
              <a:t>https://www.youtube.com/watch?v=aCocQa2Bcuc</a:t>
            </a:r>
          </a:p>
          <a:p>
            <a:r>
              <a:rPr lang="tr-TR" dirty="0" smtClean="0"/>
              <a:t>Videodaki diyapozonlar</a:t>
            </a:r>
            <a:r>
              <a:rPr lang="tr-TR" baseline="0" dirty="0" smtClean="0"/>
              <a:t> birbirinin aynısıdır, doğal frekansları aynıdır. Birini tokmak yardımı ile titreştirdiğimizde diğerininde titrediğini görürürüz.  Bir süre sonra diyapozonlarlardan birine ağırlık eklendiğinde diğer diyapozonla rezonansa girmediğini görüyoruz, çünkü ağırlık diyapozonun eski frekansında titremesine engel oluyor. Rezonansa girebilmesi için iki diyapozunun ikiz olması gerekiyor, takılan ağırlık bu kuralı bozuyor.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7</a:t>
            </a:fld>
            <a:endParaRPr lang="tr-TR"/>
          </a:p>
        </p:txBody>
      </p:sp>
    </p:spTree>
    <p:extLst>
      <p:ext uri="{BB962C8B-B14F-4D97-AF65-F5344CB8AC3E}">
        <p14:creationId xmlns:p14="http://schemas.microsoft.com/office/powerpoint/2010/main" val="315028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Her iki bardak</a:t>
            </a:r>
            <a:r>
              <a:rPr lang="tr-TR" baseline="0" dirty="0" smtClean="0"/>
              <a:t> ve kibrit çöpleri titredi. Bunu bardaklara dokunarak hissedebilirim. Bardakların içindeki suyu gözlemleyerek ya da kibritleri gözlemleyerek görebilirim.  Nedenini daha sonra öğreneceğiz. </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8</a:t>
            </a:fld>
            <a:endParaRPr lang="tr-TR"/>
          </a:p>
        </p:txBody>
      </p:sp>
    </p:spTree>
    <p:extLst>
      <p:ext uri="{BB962C8B-B14F-4D97-AF65-F5344CB8AC3E}">
        <p14:creationId xmlns:p14="http://schemas.microsoft.com/office/powerpoint/2010/main" val="43648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Aktivite</a:t>
            </a:r>
            <a:r>
              <a:rPr lang="tr-TR" baseline="0" dirty="0" smtClean="0"/>
              <a:t> 1 ve 2 nin nedenlerinin rezonans olduğunu açıklayalım</a:t>
            </a:r>
            <a:r>
              <a:rPr lang="tr-TR" baseline="0" dirty="0" smtClean="0"/>
              <a:t>.</a:t>
            </a:r>
          </a:p>
          <a:p>
            <a:endParaRPr lang="tr-TR" baseline="0" dirty="0" smtClean="0"/>
          </a:p>
          <a:p>
            <a:r>
              <a:rPr lang="tr-TR" sz="1200" b="0" i="0" kern="1200" dirty="0" smtClean="0">
                <a:solidFill>
                  <a:schemeClr val="tx1"/>
                </a:solidFill>
                <a:effectLst/>
                <a:latin typeface="+mn-lt"/>
                <a:ea typeface="+mn-ea"/>
                <a:cs typeface="+mn-cs"/>
              </a:rPr>
              <a:t>Rezonans, 1602 yılında sarkaç ve müzik aletleri üzerine araştırmaları sonucunda, </a:t>
            </a:r>
            <a:r>
              <a:rPr lang="tr-TR" sz="1200" b="0" i="0" u="none" strike="noStrike" kern="1200" dirty="0" smtClean="0">
                <a:solidFill>
                  <a:schemeClr val="tx1"/>
                </a:solidFill>
                <a:effectLst/>
                <a:latin typeface="+mn-lt"/>
                <a:ea typeface="+mn-ea"/>
                <a:cs typeface="+mn-cs"/>
                <a:hlinkClick r:id="rId3" tooltip="Galileo Galilei"/>
              </a:rPr>
              <a:t>Galileo Galilei</a:t>
            </a:r>
            <a:r>
              <a:rPr lang="tr-TR" sz="1200" b="0" i="0" kern="1200" dirty="0" smtClean="0">
                <a:solidFill>
                  <a:schemeClr val="tx1"/>
                </a:solidFill>
                <a:effectLst/>
                <a:latin typeface="+mn-lt"/>
                <a:ea typeface="+mn-ea"/>
                <a:cs typeface="+mn-cs"/>
              </a:rPr>
              <a:t> tarafından keşfedilmiştir.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9</a:t>
            </a:fld>
            <a:endParaRPr lang="tr-TR"/>
          </a:p>
        </p:txBody>
      </p:sp>
    </p:spTree>
    <p:extLst>
      <p:ext uri="{BB962C8B-B14F-4D97-AF65-F5344CB8AC3E}">
        <p14:creationId xmlns:p14="http://schemas.microsoft.com/office/powerpoint/2010/main" val="337011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Görseller</a:t>
            </a:r>
            <a:r>
              <a:rPr lang="tr-TR" baseline="0" dirty="0" smtClean="0"/>
              <a:t>deki </a:t>
            </a:r>
            <a:r>
              <a:rPr lang="tr-TR" baseline="0" dirty="0" smtClean="0"/>
              <a:t>dış kuvvetleri konuşalım.</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11</a:t>
            </a:fld>
            <a:endParaRPr lang="tr-TR"/>
          </a:p>
        </p:txBody>
      </p:sp>
    </p:spTree>
    <p:extLst>
      <p:ext uri="{BB962C8B-B14F-4D97-AF65-F5344CB8AC3E}">
        <p14:creationId xmlns:p14="http://schemas.microsoft.com/office/powerpoint/2010/main" val="97269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smtClean="0">
                <a:solidFill>
                  <a:schemeClr val="tx1"/>
                </a:solidFill>
                <a:effectLst/>
                <a:latin typeface="+mn-lt"/>
                <a:ea typeface="+mn-ea"/>
                <a:cs typeface="+mn-cs"/>
              </a:rPr>
              <a:t>Radyo:</a:t>
            </a:r>
            <a:r>
              <a:rPr lang="tr-TR" sz="1200" b="0" i="0" kern="1200" baseline="0" dirty="0" smtClean="0">
                <a:solidFill>
                  <a:schemeClr val="tx1"/>
                </a:solidFill>
                <a:effectLst/>
                <a:latin typeface="+mn-lt"/>
                <a:ea typeface="+mn-ea"/>
                <a:cs typeface="+mn-cs"/>
              </a:rPr>
              <a:t> Am: amplitude modulation, fm: Frekans modulation</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Fransa'da Sen Nehri üzerinde bulunan bir asma köprüden uygun adımlarla geçen askerler, köprüyü titreştirmeye başlamış ve köprü titreşim frekansı ile askerin adımları vuruş kuvveti uygun düşünce köprü yıkılmış, asker suya dökülmüştür. </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İkinci olay Amerika'da Washington'daki Tacoma Narrows Köprüsünün titreşim frekansının rüzgarın frekansına eşit olunca, rezonansa geçerek yıkılma hadisesidir. https://www.youtube.com/watch?v=j-zczJXSxnw </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Emar (MR) en etkileyici ve en zararsız görüntüleme yöntemlerinden biridir. Manyetik Rezonans Görüntüleme büyük mıknatıslarla oluşturulan güçlü manyetik alan içinde radyo dalgaları kullanılarak belirli anatomik yapıları, diğer yapılardan net olarak ayırt etmek, sağlıklı ve hastalıklı dokular arasındaki farklılıkları saptamak ve tanımlamak için kullanılan bir tıbbi tekniktir. manyetik alanla vücuttaki hidrojen atomlarının çekirdeklerindeki </a:t>
            </a:r>
            <a:r>
              <a:rPr lang="tr-TR" sz="1200" b="0" i="0" u="none" strike="noStrike" kern="1200" dirty="0" smtClean="0">
                <a:solidFill>
                  <a:schemeClr val="tx1"/>
                </a:solidFill>
                <a:effectLst/>
                <a:latin typeface="+mn-lt"/>
                <a:ea typeface="+mn-ea"/>
                <a:cs typeface="+mn-cs"/>
                <a:hlinkClick r:id="rId3" tooltip="Proton"/>
              </a:rPr>
              <a:t>proton</a:t>
            </a:r>
            <a:r>
              <a:rPr lang="tr-TR" sz="1200" b="0" i="0" kern="1200" dirty="0" smtClean="0">
                <a:solidFill>
                  <a:schemeClr val="tx1"/>
                </a:solidFill>
                <a:effectLst/>
                <a:latin typeface="+mn-lt"/>
                <a:ea typeface="+mn-ea"/>
                <a:cs typeface="+mn-cs"/>
              </a:rPr>
              <a:t>uyarılır. </a:t>
            </a:r>
            <a:r>
              <a:rPr lang="tr-TR" sz="1200" b="0" i="0" kern="1200" dirty="0" smtClean="0">
                <a:solidFill>
                  <a:schemeClr val="tx1"/>
                </a:solidFill>
                <a:effectLst/>
                <a:latin typeface="+mn-lt"/>
                <a:ea typeface="+mn-ea"/>
                <a:cs typeface="+mn-cs"/>
              </a:rPr>
              <a:t> MR cihazı, güçlü mıknatıslar sayesinde çalışır. Bu mıknatıslar, insan hücrelerindeki atom çekirdeklerinin titreşim yaratmasına sebep olur ve vücutta yayılan radyo dalgaları sayesinde spesifik yapılar MR ekranında görüntülenebilir. </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14</a:t>
            </a:fld>
            <a:endParaRPr lang="tr-TR"/>
          </a:p>
        </p:txBody>
      </p:sp>
    </p:spTree>
    <p:extLst>
      <p:ext uri="{BB962C8B-B14F-4D97-AF65-F5344CB8AC3E}">
        <p14:creationId xmlns:p14="http://schemas.microsoft.com/office/powerpoint/2010/main" val="365956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15</a:t>
            </a:fld>
            <a:endParaRPr lang="tr-TR"/>
          </a:p>
        </p:txBody>
      </p:sp>
    </p:spTree>
    <p:extLst>
      <p:ext uri="{BB962C8B-B14F-4D97-AF65-F5344CB8AC3E}">
        <p14:creationId xmlns:p14="http://schemas.microsoft.com/office/powerpoint/2010/main" val="236677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16</a:t>
            </a:fld>
            <a:endParaRPr lang="tr-TR"/>
          </a:p>
        </p:txBody>
      </p:sp>
    </p:spTree>
    <p:extLst>
      <p:ext uri="{BB962C8B-B14F-4D97-AF65-F5344CB8AC3E}">
        <p14:creationId xmlns:p14="http://schemas.microsoft.com/office/powerpoint/2010/main" val="3678775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tr-TR" sz="1200" b="0" i="0" kern="1200" dirty="0" smtClean="0">
                <a:solidFill>
                  <a:schemeClr val="tx1"/>
                </a:solidFill>
                <a:effectLst/>
                <a:latin typeface="+mn-lt"/>
                <a:ea typeface="+mn-ea"/>
                <a:cs typeface="+mn-cs"/>
              </a:rPr>
              <a:t> </a:t>
            </a:r>
            <a:r>
              <a:rPr lang="tr-TR" sz="1200" b="0" i="0" kern="1200" dirty="0" smtClean="0">
                <a:solidFill>
                  <a:schemeClr val="tx1"/>
                </a:solidFill>
                <a:effectLst/>
                <a:latin typeface="+mn-lt"/>
                <a:ea typeface="+mn-ea"/>
                <a:cs typeface="+mn-cs"/>
              </a:rPr>
              <a:t>Yarasalar </a:t>
            </a:r>
            <a:r>
              <a:rPr lang="tr-TR" sz="1200" b="0" i="0" kern="1200" dirty="0" smtClean="0">
                <a:solidFill>
                  <a:schemeClr val="tx1"/>
                </a:solidFill>
                <a:effectLst/>
                <a:latin typeface="+mn-lt"/>
                <a:ea typeface="+mn-ea"/>
                <a:cs typeface="+mn-cs"/>
              </a:rPr>
              <a:t>iyi göremezler. Yönlerini bulabilmek için yüksek titreşimli ses dalgaları gönderir ve sonrasında seslerin yankılanarak geri gelmesini bekler. Beslenmek ve bir ağacı fark edebilmek için de aynı yöntemi kullanırlar. İnsanlar bu sesleri, ultrasonik olduğu için duyamazlar.</a:t>
            </a:r>
          </a:p>
          <a:p>
            <a:r>
              <a:rPr lang="tr-TR" sz="1200" b="0" i="0" kern="1200" dirty="0" smtClean="0">
                <a:solidFill>
                  <a:schemeClr val="tx1"/>
                </a:solidFill>
                <a:effectLst/>
                <a:latin typeface="+mn-lt"/>
                <a:ea typeface="+mn-ea"/>
                <a:cs typeface="+mn-cs"/>
              </a:rPr>
              <a:t/>
            </a:r>
            <a:br>
              <a:rPr lang="tr-TR" sz="1200" b="0" i="0" kern="1200" dirty="0" smtClean="0">
                <a:solidFill>
                  <a:schemeClr val="tx1"/>
                </a:solidFill>
                <a:effectLst/>
                <a:latin typeface="+mn-lt"/>
                <a:ea typeface="+mn-ea"/>
                <a:cs typeface="+mn-cs"/>
              </a:rPr>
            </a:b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18</a:t>
            </a:fld>
            <a:endParaRPr lang="tr-TR"/>
          </a:p>
        </p:txBody>
      </p:sp>
    </p:spTree>
    <p:extLst>
      <p:ext uri="{BB962C8B-B14F-4D97-AF65-F5344CB8AC3E}">
        <p14:creationId xmlns:p14="http://schemas.microsoft.com/office/powerpoint/2010/main" val="265860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044C730E-3596-4B93-BEAD-7F8F92FA1679}" type="datetimeFigureOut">
              <a:rPr lang="tr-TR" smtClean="0"/>
              <a:t>23.2.2018</a:t>
            </a:fld>
            <a:endParaRPr lang="tr-TR"/>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tr-TR"/>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507D17B-CBC4-4D94-BE76-A4427ED14B81}" type="slidenum">
              <a:rPr lang="tr-TR" smtClean="0"/>
              <a:t>‹#›</a:t>
            </a:fld>
            <a:endParaRPr lang="tr-TR"/>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46346167"/>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4C730E-3596-4B93-BEAD-7F8F92FA1679}" type="datetimeFigureOut">
              <a:rPr lang="tr-TR" smtClean="0"/>
              <a:t>23.2.2018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07D17B-CBC4-4D94-BE76-A4427ED14B81}" type="slidenum">
              <a:rPr lang="tr-TR" smtClean="0"/>
              <a:t>‹#›</a:t>
            </a:fld>
            <a:endParaRPr lang="tr-TR"/>
          </a:p>
        </p:txBody>
      </p:sp>
    </p:spTree>
    <p:extLst>
      <p:ext uri="{BB962C8B-B14F-4D97-AF65-F5344CB8AC3E}">
        <p14:creationId xmlns:p14="http://schemas.microsoft.com/office/powerpoint/2010/main" val="147830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044C730E-3596-4B93-BEAD-7F8F92FA1679}" type="datetimeFigureOut">
              <a:rPr lang="tr-TR" smtClean="0"/>
              <a:t>23.2.2018</a:t>
            </a:fld>
            <a:endParaRPr lang="tr-TR"/>
          </a:p>
        </p:txBody>
      </p:sp>
      <p:sp>
        <p:nvSpPr>
          <p:cNvPr id="5" name="Footer Placeholder 4"/>
          <p:cNvSpPr>
            <a:spLocks noGrp="1"/>
          </p:cNvSpPr>
          <p:nvPr>
            <p:ph type="ftr" sz="quarter" idx="11"/>
          </p:nvPr>
        </p:nvSpPr>
        <p:spPr>
          <a:xfrm>
            <a:off x="2933699" y="6296615"/>
            <a:ext cx="5959577" cy="365125"/>
          </a:xfrm>
        </p:spPr>
        <p:txBody>
          <a:bodyPr/>
          <a:lstStyle/>
          <a:p>
            <a:endParaRPr lang="tr-T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507D17B-CBC4-4D94-BE76-A4427ED14B81}" type="slidenum">
              <a:rPr lang="tr-TR" smtClean="0"/>
              <a:t>‹#›</a:t>
            </a:fld>
            <a:endParaRPr lang="tr-TR"/>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21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4C730E-3596-4B93-BEAD-7F8F92FA1679}" type="datetimeFigureOut">
              <a:rPr lang="tr-TR" smtClean="0"/>
              <a:t>23.2.2018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07D17B-CBC4-4D94-BE76-A4427ED14B81}" type="slidenum">
              <a:rPr lang="tr-TR" smtClean="0"/>
              <a:t>‹#›</a:t>
            </a:fld>
            <a:endParaRPr lang="tr-TR"/>
          </a:p>
        </p:txBody>
      </p:sp>
    </p:spTree>
    <p:extLst>
      <p:ext uri="{BB962C8B-B14F-4D97-AF65-F5344CB8AC3E}">
        <p14:creationId xmlns:p14="http://schemas.microsoft.com/office/powerpoint/2010/main" val="280527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044C730E-3596-4B93-BEAD-7F8F92FA1679}" type="datetimeFigureOut">
              <a:rPr lang="tr-TR" smtClean="0"/>
              <a:t>23.2.2018</a:t>
            </a:fld>
            <a:endParaRPr lang="tr-TR"/>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tr-TR"/>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507D17B-CBC4-4D94-BE76-A4427ED14B81}" type="slidenum">
              <a:rPr lang="tr-TR" smtClean="0"/>
              <a:t>‹#›</a:t>
            </a:fld>
            <a:endParaRPr lang="tr-TR"/>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7778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4C730E-3596-4B93-BEAD-7F8F92FA1679}" type="datetimeFigureOut">
              <a:rPr lang="tr-TR" smtClean="0"/>
              <a:t>23.2.2018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07D17B-CBC4-4D94-BE76-A4427ED14B81}" type="slidenum">
              <a:rPr lang="tr-TR" smtClean="0"/>
              <a:t>‹#›</a:t>
            </a:fld>
            <a:endParaRPr lang="tr-TR"/>
          </a:p>
        </p:txBody>
      </p:sp>
    </p:spTree>
    <p:extLst>
      <p:ext uri="{BB962C8B-B14F-4D97-AF65-F5344CB8AC3E}">
        <p14:creationId xmlns:p14="http://schemas.microsoft.com/office/powerpoint/2010/main" val="36927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4C730E-3596-4B93-BEAD-7F8F92FA1679}" type="datetimeFigureOut">
              <a:rPr lang="tr-TR" smtClean="0"/>
              <a:t>23.2.2018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507D17B-CBC4-4D94-BE76-A4427ED14B81}" type="slidenum">
              <a:rPr lang="tr-TR" smtClean="0"/>
              <a:t>‹#›</a:t>
            </a:fld>
            <a:endParaRPr lang="tr-TR"/>
          </a:p>
        </p:txBody>
      </p:sp>
    </p:spTree>
    <p:extLst>
      <p:ext uri="{BB962C8B-B14F-4D97-AF65-F5344CB8AC3E}">
        <p14:creationId xmlns:p14="http://schemas.microsoft.com/office/powerpoint/2010/main" val="223446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4C730E-3596-4B93-BEAD-7F8F92FA1679}" type="datetimeFigureOut">
              <a:rPr lang="tr-TR" smtClean="0"/>
              <a:t>23.2.2018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507D17B-CBC4-4D94-BE76-A4427ED14B81}" type="slidenum">
              <a:rPr lang="tr-TR" smtClean="0"/>
              <a:t>‹#›</a:t>
            </a:fld>
            <a:endParaRPr lang="tr-TR"/>
          </a:p>
        </p:txBody>
      </p:sp>
    </p:spTree>
    <p:extLst>
      <p:ext uri="{BB962C8B-B14F-4D97-AF65-F5344CB8AC3E}">
        <p14:creationId xmlns:p14="http://schemas.microsoft.com/office/powerpoint/2010/main" val="90044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044C730E-3596-4B93-BEAD-7F8F92FA1679}" type="datetimeFigureOut">
              <a:rPr lang="tr-TR" smtClean="0"/>
              <a:t>23.2.2018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507D17B-CBC4-4D94-BE76-A4427ED14B81}" type="slidenum">
              <a:rPr lang="tr-TR" smtClean="0"/>
              <a:t>‹#›</a:t>
            </a:fld>
            <a:endParaRPr lang="tr-TR"/>
          </a:p>
        </p:txBody>
      </p:sp>
    </p:spTree>
    <p:extLst>
      <p:ext uri="{BB962C8B-B14F-4D97-AF65-F5344CB8AC3E}">
        <p14:creationId xmlns:p14="http://schemas.microsoft.com/office/powerpoint/2010/main" val="3981169783"/>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044C730E-3596-4B93-BEAD-7F8F92FA1679}" type="datetimeFigureOut">
              <a:rPr lang="tr-TR" smtClean="0"/>
              <a:t>23.2.2018</a:t>
            </a:fld>
            <a:endParaRPr lang="tr-TR"/>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tr-TR"/>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507D17B-CBC4-4D94-BE76-A4427ED14B81}" type="slidenum">
              <a:rPr lang="tr-TR" smtClean="0"/>
              <a:t>‹#›</a:t>
            </a:fld>
            <a:endParaRPr lang="tr-TR"/>
          </a:p>
        </p:txBody>
      </p:sp>
    </p:spTree>
    <p:extLst>
      <p:ext uri="{BB962C8B-B14F-4D97-AF65-F5344CB8AC3E}">
        <p14:creationId xmlns:p14="http://schemas.microsoft.com/office/powerpoint/2010/main" val="2260078197"/>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044C730E-3596-4B93-BEAD-7F8F92FA1679}" type="datetimeFigureOut">
              <a:rPr lang="tr-TR" smtClean="0"/>
              <a:t>23.2.2018</a:t>
            </a:fld>
            <a:endParaRPr lang="tr-TR"/>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tr-TR"/>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507D17B-CBC4-4D94-BE76-A4427ED14B81}" type="slidenum">
              <a:rPr lang="tr-TR" smtClean="0"/>
              <a:t>‹#›</a:t>
            </a:fld>
            <a:endParaRPr lang="tr-TR"/>
          </a:p>
        </p:txBody>
      </p:sp>
    </p:spTree>
    <p:extLst>
      <p:ext uri="{BB962C8B-B14F-4D97-AF65-F5344CB8AC3E}">
        <p14:creationId xmlns:p14="http://schemas.microsoft.com/office/powerpoint/2010/main" val="371408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044C730E-3596-4B93-BEAD-7F8F92FA1679}" type="datetimeFigureOut">
              <a:rPr lang="tr-TR" smtClean="0"/>
              <a:t>23.2.2018</a:t>
            </a:fld>
            <a:endParaRPr lang="tr-TR"/>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tr-TR"/>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507D17B-CBC4-4D94-BE76-A4427ED14B81}" type="slidenum">
              <a:rPr lang="tr-TR" smtClean="0"/>
              <a:t>‹#›</a:t>
            </a:fld>
            <a:endParaRPr lang="tr-TR"/>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3262144022"/>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3.png"/><Relationship Id="rId7"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gif"/><Relationship Id="rId11" Type="http://schemas.openxmlformats.org/officeDocument/2006/relationships/image" Target="../media/image31.jpeg"/><Relationship Id="rId5" Type="http://schemas.openxmlformats.org/officeDocument/2006/relationships/image" Target="../media/image14.jpeg"/><Relationship Id="rId10"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38951" y="1567872"/>
            <a:ext cx="4853049" cy="2440457"/>
          </a:xfrm>
        </p:spPr>
        <p:txBody>
          <a:bodyPr>
            <a:normAutofit/>
          </a:bodyPr>
          <a:lstStyle/>
          <a:p>
            <a:pPr algn="ctr"/>
            <a:r>
              <a:rPr lang="tr-TR" dirty="0" smtClean="0"/>
              <a:t>Rezonans Olayı- Ses Yankısı ve Yalıtımı</a:t>
            </a:r>
            <a:endParaRPr lang="tr-TR" dirty="0"/>
          </a:p>
        </p:txBody>
      </p:sp>
      <p:sp>
        <p:nvSpPr>
          <p:cNvPr id="3" name="Subtitle 2"/>
          <p:cNvSpPr>
            <a:spLocks noGrp="1"/>
          </p:cNvSpPr>
          <p:nvPr>
            <p:ph type="subTitle" idx="1"/>
          </p:nvPr>
        </p:nvSpPr>
        <p:spPr>
          <a:xfrm>
            <a:off x="8311978" y="4967416"/>
            <a:ext cx="3880022" cy="1150464"/>
          </a:xfrm>
        </p:spPr>
        <p:txBody>
          <a:bodyPr>
            <a:normAutofit fontScale="92500" lnSpcReduction="20000"/>
          </a:bodyPr>
          <a:lstStyle/>
          <a:p>
            <a:pPr algn="r"/>
            <a:r>
              <a:rPr lang="tr-TR" sz="2800" dirty="0" smtClean="0">
                <a:solidFill>
                  <a:schemeClr val="bg1"/>
                </a:solidFill>
              </a:rPr>
              <a:t>Nurgül Kartal</a:t>
            </a:r>
          </a:p>
          <a:p>
            <a:pPr algn="r"/>
            <a:r>
              <a:rPr lang="tr-TR" sz="2800" dirty="0" smtClean="0">
                <a:solidFill>
                  <a:schemeClr val="bg1"/>
                </a:solidFill>
              </a:rPr>
              <a:t>Arş. Gör. Dilber Demirtaş</a:t>
            </a:r>
            <a:endParaRPr lang="tr-TR" sz="2800" dirty="0">
              <a:solidFill>
                <a:schemeClr val="bg1"/>
              </a:solidFill>
            </a:endParaRPr>
          </a:p>
        </p:txBody>
      </p:sp>
    </p:spTree>
    <p:extLst>
      <p:ext uri="{BB962C8B-B14F-4D97-AF65-F5344CB8AC3E}">
        <p14:creationId xmlns:p14="http://schemas.microsoft.com/office/powerpoint/2010/main" val="2479264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Rezonans</a:t>
            </a:r>
          </a:p>
        </p:txBody>
      </p:sp>
      <p:sp>
        <p:nvSpPr>
          <p:cNvPr id="3" name="Content Placeholder 2"/>
          <p:cNvSpPr>
            <a:spLocks noGrp="1"/>
          </p:cNvSpPr>
          <p:nvPr>
            <p:ph idx="1"/>
          </p:nvPr>
        </p:nvSpPr>
        <p:spPr>
          <a:xfrm>
            <a:off x="3004228" y="2438400"/>
            <a:ext cx="8700044" cy="3651504"/>
          </a:xfrm>
        </p:spPr>
        <p:txBody>
          <a:bodyPr>
            <a:normAutofit/>
          </a:bodyPr>
          <a:lstStyle/>
          <a:p>
            <a:r>
              <a:rPr lang="tr-TR" sz="2400" dirty="0">
                <a:solidFill>
                  <a:schemeClr val="tx1"/>
                </a:solidFill>
              </a:rPr>
              <a:t>Ne zaman rezonans olayı gerçekleşir? </a:t>
            </a:r>
            <a:endParaRPr lang="tr-TR" sz="2400" dirty="0" smtClean="0">
              <a:solidFill>
                <a:schemeClr val="tx1"/>
              </a:solidFill>
            </a:endParaRPr>
          </a:p>
          <a:p>
            <a:pPr marL="0" indent="0">
              <a:buNone/>
            </a:pPr>
            <a:endParaRPr lang="tr-TR" sz="2400" dirty="0" smtClean="0">
              <a:solidFill>
                <a:schemeClr val="tx1"/>
              </a:solidFill>
            </a:endParaRPr>
          </a:p>
        </p:txBody>
      </p:sp>
      <p:sp>
        <p:nvSpPr>
          <p:cNvPr id="4" name="AutoShape 2" descr="sound wave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2" name="Picture 4" descr="http://www.mediacollege.com/audio/images/loudspeaker-wavefor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228" y="4264152"/>
            <a:ext cx="485775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axmyperformance.nl/wp-content/uploads/2012/10/reson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899" y="5178646"/>
            <a:ext cx="289560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mg04.blogcu.com/v2/images/big/g/g/w/ggwn/ggwn_13411385808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499" y="2129061"/>
            <a:ext cx="3810000" cy="283845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4139284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602" y="92356"/>
            <a:ext cx="8897565" cy="1560716"/>
          </a:xfrm>
        </p:spPr>
        <p:txBody>
          <a:bodyPr>
            <a:normAutofit fontScale="90000"/>
          </a:bodyPr>
          <a:lstStyle/>
          <a:p>
            <a:r>
              <a:rPr lang="tr-TR" dirty="0" smtClean="0"/>
              <a:t/>
            </a:r>
            <a:br>
              <a:rPr lang="tr-TR" dirty="0" smtClean="0"/>
            </a:br>
            <a:r>
              <a:rPr lang="tr-TR" sz="4900" dirty="0" smtClean="0"/>
              <a:t>Rezonans-</a:t>
            </a:r>
            <a:r>
              <a:rPr lang="tr-TR" sz="3600" dirty="0" smtClean="0"/>
              <a:t>Dış Kuvvet</a:t>
            </a:r>
            <a:r>
              <a:rPr lang="tr-TR" dirty="0"/>
              <a:t/>
            </a:r>
            <a:br>
              <a:rPr lang="tr-TR" dirty="0"/>
            </a:br>
            <a:r>
              <a:rPr lang="tr-TR" dirty="0" smtClean="0"/>
              <a:t/>
            </a:r>
            <a:br>
              <a:rPr lang="tr-TR" dirty="0" smtClean="0"/>
            </a:br>
            <a:endParaRPr lang="tr-TR" dirty="0"/>
          </a:p>
        </p:txBody>
      </p:sp>
      <p:sp>
        <p:nvSpPr>
          <p:cNvPr id="3" name="Content Placeholder 2"/>
          <p:cNvSpPr>
            <a:spLocks noGrp="1"/>
          </p:cNvSpPr>
          <p:nvPr>
            <p:ph idx="1"/>
          </p:nvPr>
        </p:nvSpPr>
        <p:spPr>
          <a:xfrm>
            <a:off x="3120852" y="2169132"/>
            <a:ext cx="8818323" cy="3651504"/>
          </a:xfrm>
        </p:spPr>
        <p:txBody>
          <a:bodyPr/>
          <a:lstStyle/>
          <a:p>
            <a:pPr marL="0" indent="0">
              <a:buNone/>
            </a:pPr>
            <a:r>
              <a:rPr lang="tr-TR" sz="2400" b="1" dirty="0" smtClean="0"/>
              <a:t>Dış </a:t>
            </a:r>
            <a:r>
              <a:rPr lang="tr-TR" sz="2400" b="1" dirty="0"/>
              <a:t>kuvvet </a:t>
            </a:r>
            <a:r>
              <a:rPr lang="tr-TR" sz="2400" b="1" dirty="0" smtClean="0"/>
              <a:t>nedir?</a:t>
            </a:r>
          </a:p>
          <a:p>
            <a:r>
              <a:rPr lang="tr-TR" dirty="0" smtClean="0">
                <a:solidFill>
                  <a:schemeClr val="tx1"/>
                </a:solidFill>
              </a:rPr>
              <a:t>Sisteme uygulanan periyodik bir kuvvettir ve hareket doğrultusunda olmalıdır.</a:t>
            </a:r>
          </a:p>
          <a:p>
            <a:r>
              <a:rPr lang="tr-TR" dirty="0" smtClean="0">
                <a:solidFill>
                  <a:schemeClr val="tx1"/>
                </a:solidFill>
              </a:rPr>
              <a:t>Rüzgar, ses dalgası, deprem dalgaları...</a:t>
            </a:r>
            <a:endParaRPr lang="tr-TR" dirty="0">
              <a:solidFill>
                <a:schemeClr val="tx1"/>
              </a:solidFill>
            </a:endParaRPr>
          </a:p>
        </p:txBody>
      </p:sp>
      <p:pic>
        <p:nvPicPr>
          <p:cNvPr id="5" name="Picture 2" descr="http://l.thumbs.canstockphoto.com/canstock03389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577" y="3934152"/>
            <a:ext cx="2957312" cy="108581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t>Rezonans</a:t>
            </a:r>
          </a:p>
          <a:p>
            <a:pPr lvl="1">
              <a:buFont typeface="Wingdings" panose="05000000000000000000" pitchFamily="2" charset="2"/>
              <a:buChar char="Ø"/>
            </a:pPr>
            <a:r>
              <a:rPr lang="tr-TR" sz="1500" dirty="0"/>
              <a:t>Dış Kuvvet</a:t>
            </a:r>
            <a:endParaRPr lang="tr-TR" sz="1500" dirty="0">
              <a:solidFill>
                <a:schemeClr val="bg1">
                  <a:lumMod val="95000"/>
                </a:schemeClr>
              </a:solidFill>
            </a:endParaRP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pic>
        <p:nvPicPr>
          <p:cNvPr id="7" name="Picture 2" descr="https://encrypted-tbn1.gstatic.com/images?q=tbn:ANd9GcRPAGeP7VPvSvMGiDRMfLfZZ0XQ7uVswbCbQNPApEWf2lpju3UX"/>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89494" y="5141434"/>
            <a:ext cx="1554150" cy="1426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Content Placeholder 5"/>
          <p:cNvPicPr>
            <a:picLocks/>
          </p:cNvPicPr>
          <p:nvPr/>
        </p:nvPicPr>
        <p:blipFill rotWithShape="1">
          <a:blip r:embed="rId6"/>
          <a:srcRect l="14385" t="4411" r="16005" b="12958"/>
          <a:stretch/>
        </p:blipFill>
        <p:spPr bwMode="auto">
          <a:xfrm>
            <a:off x="9120678" y="3934152"/>
            <a:ext cx="1564388" cy="1207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1109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Rezonans-</a:t>
            </a:r>
            <a:r>
              <a:rPr lang="tr-TR" sz="3600" dirty="0" smtClean="0"/>
              <a:t>Doğal Frekans</a:t>
            </a:r>
            <a:endParaRPr lang="tr-TR" sz="3600" dirty="0"/>
          </a:p>
        </p:txBody>
      </p:sp>
      <p:sp>
        <p:nvSpPr>
          <p:cNvPr id="3" name="Content Placeholder 2"/>
          <p:cNvSpPr>
            <a:spLocks noGrp="1"/>
          </p:cNvSpPr>
          <p:nvPr>
            <p:ph idx="1"/>
          </p:nvPr>
        </p:nvSpPr>
        <p:spPr>
          <a:xfrm>
            <a:off x="2933700" y="2190662"/>
            <a:ext cx="8770571" cy="4396635"/>
          </a:xfrm>
        </p:spPr>
        <p:txBody>
          <a:bodyPr>
            <a:normAutofit fontScale="92500" lnSpcReduction="20000"/>
          </a:bodyPr>
          <a:lstStyle/>
          <a:p>
            <a:pPr marL="0" indent="0">
              <a:buNone/>
            </a:pPr>
            <a:r>
              <a:rPr lang="tr-TR" sz="2400" b="1" dirty="0"/>
              <a:t>Doğal frekans nedir</a:t>
            </a:r>
            <a:r>
              <a:rPr lang="tr-TR" sz="2400" b="1" dirty="0" smtClean="0"/>
              <a:t>?</a:t>
            </a:r>
          </a:p>
          <a:p>
            <a:r>
              <a:rPr lang="tr-TR" dirty="0" smtClean="0">
                <a:solidFill>
                  <a:schemeClr val="tx1"/>
                </a:solidFill>
              </a:rPr>
              <a:t>Herhangi bir etki altında cismin titreşme eğilimidir.</a:t>
            </a:r>
          </a:p>
          <a:p>
            <a:r>
              <a:rPr lang="tr-TR" dirty="0" smtClean="0">
                <a:solidFill>
                  <a:schemeClr val="tx1"/>
                </a:solidFill>
              </a:rPr>
              <a:t>Her cismin kendine ait bir/iki doğal frekansı vardır.</a:t>
            </a:r>
          </a:p>
          <a:p>
            <a:r>
              <a:rPr lang="tr-TR" dirty="0" smtClean="0">
                <a:solidFill>
                  <a:schemeClr val="tx1"/>
                </a:solidFill>
              </a:rPr>
              <a:t>Cismin şekline,ağırlığına,yapıldığı maddenin cinsine ve elastikliğine bağlıdır.</a:t>
            </a:r>
          </a:p>
          <a:p>
            <a:r>
              <a:rPr lang="tr-TR" dirty="0" smtClean="0">
                <a:solidFill>
                  <a:schemeClr val="tx1"/>
                </a:solidFill>
              </a:rPr>
              <a:t>Gezegenler, </a:t>
            </a:r>
            <a:r>
              <a:rPr lang="tr-TR" dirty="0" smtClean="0">
                <a:solidFill>
                  <a:schemeClr val="tx1"/>
                </a:solidFill>
              </a:rPr>
              <a:t>atomlar, müzik aletleri</a:t>
            </a:r>
          </a:p>
          <a:p>
            <a:r>
              <a:rPr lang="tr-TR" dirty="0" smtClean="0">
                <a:solidFill>
                  <a:schemeClr val="tx1"/>
                </a:solidFill>
              </a:rPr>
              <a:t>FSM köprüsü : 0,33 </a:t>
            </a:r>
            <a:r>
              <a:rPr lang="tr-TR" dirty="0" smtClean="0">
                <a:solidFill>
                  <a:schemeClr val="tx1"/>
                </a:solidFill>
              </a:rPr>
              <a:t>Hz</a:t>
            </a:r>
            <a:endParaRPr lang="tr-TR" dirty="0" smtClean="0">
              <a:solidFill>
                <a:schemeClr val="tx1"/>
              </a:solidFill>
            </a:endParaRPr>
          </a:p>
          <a:p>
            <a:r>
              <a:rPr lang="tr-TR" dirty="0" smtClean="0">
                <a:solidFill>
                  <a:schemeClr val="tx1"/>
                </a:solidFill>
              </a:rPr>
              <a:t>İnsan omurgasının frekansı : 3-5 Hz</a:t>
            </a:r>
          </a:p>
          <a:p>
            <a:endParaRPr lang="tr-TR" dirty="0" smtClean="0">
              <a:solidFill>
                <a:schemeClr val="tx1"/>
              </a:solidFill>
            </a:endParaRPr>
          </a:p>
          <a:p>
            <a:pPr marL="0" indent="0">
              <a:buNone/>
            </a:pPr>
            <a:r>
              <a:rPr lang="tr-TR" dirty="0">
                <a:solidFill>
                  <a:schemeClr val="tx1"/>
                </a:solidFill>
              </a:rPr>
              <a:t/>
            </a:r>
            <a:br>
              <a:rPr lang="tr-TR" dirty="0">
                <a:solidFill>
                  <a:schemeClr val="tx1"/>
                </a:solidFill>
              </a:rPr>
            </a:br>
            <a:r>
              <a:rPr lang="tr-TR" dirty="0">
                <a:solidFill>
                  <a:schemeClr val="tx1"/>
                </a:solidFill>
              </a:rPr>
              <a:t/>
            </a:r>
            <a:br>
              <a:rPr lang="tr-TR" dirty="0">
                <a:solidFill>
                  <a:schemeClr val="tx1"/>
                </a:solidFill>
              </a:rPr>
            </a:br>
            <a:r>
              <a:rPr lang="tr-TR" dirty="0"/>
              <a:t/>
            </a:r>
            <a:br>
              <a:rPr lang="tr-TR" dirty="0"/>
            </a:br>
            <a:endParaRPr lang="tr-TR" dirty="0"/>
          </a:p>
        </p:txBody>
      </p:sp>
      <p:sp>
        <p:nvSpPr>
          <p:cNvPr id="4"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pic>
        <p:nvPicPr>
          <p:cNvPr id="2050" name="Picture 2" descr="fsm köprüsü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925" y="3978233"/>
            <a:ext cx="3060659" cy="16981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an omurgası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r="55147"/>
          <a:stretch/>
        </p:blipFill>
        <p:spPr bwMode="auto">
          <a:xfrm>
            <a:off x="6282891" y="4873353"/>
            <a:ext cx="1768579" cy="198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786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Rezonans-</a:t>
            </a:r>
            <a:r>
              <a:rPr lang="tr-TR" sz="3600" dirty="0" smtClean="0"/>
              <a:t>Sönümleme</a:t>
            </a:r>
            <a:endParaRPr lang="tr-TR" sz="3600" dirty="0"/>
          </a:p>
        </p:txBody>
      </p:sp>
      <p:sp>
        <p:nvSpPr>
          <p:cNvPr id="3" name="Content Placeholder 2"/>
          <p:cNvSpPr>
            <a:spLocks noGrp="1"/>
          </p:cNvSpPr>
          <p:nvPr>
            <p:ph idx="1"/>
          </p:nvPr>
        </p:nvSpPr>
        <p:spPr>
          <a:xfrm>
            <a:off x="2924583" y="2280768"/>
            <a:ext cx="7929464" cy="3651504"/>
          </a:xfrm>
        </p:spPr>
        <p:txBody>
          <a:bodyPr/>
          <a:lstStyle/>
          <a:p>
            <a:pPr marL="0" indent="0">
              <a:buNone/>
            </a:pPr>
            <a:r>
              <a:rPr lang="tr-TR" sz="2400" b="1" dirty="0" smtClean="0"/>
              <a:t>Sönümleme </a:t>
            </a:r>
            <a:r>
              <a:rPr lang="tr-TR" sz="2400" b="1" dirty="0"/>
              <a:t>nedir?</a:t>
            </a:r>
          </a:p>
          <a:p>
            <a:r>
              <a:rPr lang="tr-TR" dirty="0" smtClean="0">
                <a:solidFill>
                  <a:schemeClr val="tx1"/>
                </a:solidFill>
              </a:rPr>
              <a:t>Dış uyarıcının etkisiyle titreşen cisimler uyarıcı etkisini kaldırdığında genliğini yavaş yavaş küçülterek sıfıra indirir. Bunun nedeni enerjisini kaybetmesidir. Bu olaya sönümleme denir.</a:t>
            </a:r>
            <a:endParaRPr lang="tr-TR" dirty="0">
              <a:solidFill>
                <a:schemeClr val="tx1"/>
              </a:solidFill>
            </a:endParaRPr>
          </a:p>
        </p:txBody>
      </p:sp>
      <p:sp>
        <p:nvSpPr>
          <p:cNvPr id="4"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2646075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373590"/>
            <a:ext cx="8911687" cy="1280890"/>
          </a:xfrm>
        </p:spPr>
        <p:txBody>
          <a:bodyPr>
            <a:normAutofit/>
          </a:bodyPr>
          <a:lstStyle/>
          <a:p>
            <a:r>
              <a:rPr lang="tr-TR" dirty="0" smtClean="0"/>
              <a:t>Rezonans-</a:t>
            </a:r>
            <a:r>
              <a:rPr lang="tr-TR" sz="3600" dirty="0" smtClean="0"/>
              <a:t>Günlük Hayat Örnekleri </a:t>
            </a:r>
            <a:endParaRPr lang="tr-TR" sz="3600" dirty="0"/>
          </a:p>
        </p:txBody>
      </p:sp>
      <p:sp>
        <p:nvSpPr>
          <p:cNvPr id="3" name="Content Placeholder 2"/>
          <p:cNvSpPr>
            <a:spLocks noGrp="1"/>
          </p:cNvSpPr>
          <p:nvPr>
            <p:ph idx="1"/>
          </p:nvPr>
        </p:nvSpPr>
        <p:spPr>
          <a:xfrm>
            <a:off x="2909846" y="2179747"/>
            <a:ext cx="4650832" cy="3615045"/>
          </a:xfrm>
        </p:spPr>
        <p:txBody>
          <a:bodyPr/>
          <a:lstStyle/>
          <a:p>
            <a:r>
              <a:rPr lang="tr-TR" dirty="0" smtClean="0">
                <a:solidFill>
                  <a:schemeClr val="tx1"/>
                </a:solidFill>
              </a:rPr>
              <a:t>Radyo</a:t>
            </a:r>
          </a:p>
          <a:p>
            <a:r>
              <a:rPr lang="tr-TR" dirty="0" smtClean="0">
                <a:solidFill>
                  <a:schemeClr val="tx1"/>
                </a:solidFill>
              </a:rPr>
              <a:t>Tacoma Narrows köprüsü- ABD</a:t>
            </a:r>
          </a:p>
          <a:p>
            <a:r>
              <a:rPr lang="tr-TR" dirty="0" smtClean="0">
                <a:solidFill>
                  <a:schemeClr val="tx1"/>
                </a:solidFill>
              </a:rPr>
              <a:t>Sen Nehri– Fransa</a:t>
            </a:r>
          </a:p>
          <a:p>
            <a:r>
              <a:rPr lang="tr-TR" dirty="0" smtClean="0">
                <a:solidFill>
                  <a:schemeClr val="tx1"/>
                </a:solidFill>
              </a:rPr>
              <a:t>MR (Manyetik Rezonans) </a:t>
            </a:r>
            <a:r>
              <a:rPr lang="tr-TR" dirty="0">
                <a:solidFill>
                  <a:schemeClr val="tx1"/>
                </a:solidFill>
              </a:rPr>
              <a:t>tarayıcı</a:t>
            </a:r>
          </a:p>
          <a:p>
            <a:pPr marL="0" indent="0">
              <a:buNone/>
            </a:pPr>
            <a:endParaRPr lang="tr-TR" dirty="0" smtClean="0"/>
          </a:p>
          <a:p>
            <a:pPr marL="0" indent="0">
              <a:buNone/>
            </a:pPr>
            <a:r>
              <a:rPr lang="tr-TR" dirty="0" smtClean="0"/>
              <a:t> </a:t>
            </a:r>
            <a:endParaRPr lang="tr-TR" dirty="0"/>
          </a:p>
        </p:txBody>
      </p:sp>
      <p:pic>
        <p:nvPicPr>
          <p:cNvPr id="1028" name="Picture 4" descr="http://mcdn01.gittigidiyor.net/18976/tn30/189767447_tn30_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3333"/>
                    </a14:imgEffect>
                  </a14:imgLayer>
                </a14:imgProps>
              </a:ext>
              <a:ext uri="{28A0092B-C50C-407E-A947-70E740481C1C}">
                <a14:useLocalDpi xmlns:a14="http://schemas.microsoft.com/office/drawing/2010/main" val="0"/>
              </a:ext>
            </a:extLst>
          </a:blip>
          <a:srcRect/>
          <a:stretch>
            <a:fillRect/>
          </a:stretch>
        </p:blipFill>
        <p:spPr bwMode="auto">
          <a:xfrm>
            <a:off x="8886614" y="2199622"/>
            <a:ext cx="2857500" cy="1371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3.amazonaws.com/auteurs_production/images/film/tacoma-narrows-bridge-collapse/w448/tacoma-narrows-bridge-collap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246" y="4700307"/>
            <a:ext cx="2012107" cy="14025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aculty.plattsburgh.edu/margaret.campion/seconded/second/Kent/tac09.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3627" y="4700307"/>
            <a:ext cx="2651579" cy="12781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nyetik rezonans ile ilgili görsel sonu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4271" y="4348938"/>
            <a:ext cx="2062187" cy="15676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2057331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Bardak Kırmak </a:t>
            </a:r>
            <a:endParaRPr lang="tr-TR" dirty="0"/>
          </a:p>
        </p:txBody>
      </p:sp>
      <p:pic>
        <p:nvPicPr>
          <p:cNvPr id="4" name="-Wine glass resonance in slow 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80706" y="2227666"/>
            <a:ext cx="7687077" cy="3084435"/>
          </a:xfrm>
        </p:spPr>
      </p:pic>
      <p:sp>
        <p:nvSpPr>
          <p:cNvPr id="5" name="TextBox 4"/>
          <p:cNvSpPr txBox="1"/>
          <p:nvPr/>
        </p:nvSpPr>
        <p:spPr>
          <a:xfrm>
            <a:off x="2980705" y="5410706"/>
            <a:ext cx="7687077" cy="1323439"/>
          </a:xfrm>
          <a:prstGeom prst="rect">
            <a:avLst/>
          </a:prstGeom>
          <a:noFill/>
        </p:spPr>
        <p:txBody>
          <a:bodyPr wrap="square" rtlCol="0">
            <a:spAutoFit/>
          </a:bodyPr>
          <a:lstStyle/>
          <a:p>
            <a:r>
              <a:rPr lang="tr-TR" sz="3200" dirty="0" smtClean="0"/>
              <a:t>Bardak ses ile nasıl kırıldı?</a:t>
            </a:r>
          </a:p>
          <a:p>
            <a:r>
              <a:rPr lang="tr-TR" sz="2400" dirty="0" smtClean="0">
                <a:solidFill>
                  <a:schemeClr val="bg2">
                    <a:lumMod val="50000"/>
                  </a:schemeClr>
                </a:solidFill>
              </a:rPr>
              <a:t>Bardağın doğal frekansı ile aynı frekansta ses verildiği için rezonansa girdi ve bardak kırıldı.</a:t>
            </a:r>
            <a:endParaRPr lang="tr-TR" sz="1400" dirty="0">
              <a:solidFill>
                <a:schemeClr val="bg2">
                  <a:lumMod val="50000"/>
                </a:schemeClr>
              </a:solidFill>
            </a:endParaRPr>
          </a:p>
        </p:txBody>
      </p:sp>
      <p:sp>
        <p:nvSpPr>
          <p:cNvPr id="6"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196412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13636">
                <p:cTn id="14"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9527" y="1231780"/>
            <a:ext cx="6776580" cy="5273457"/>
          </a:xfrm>
        </p:spPr>
        <p:txBody>
          <a:bodyPr>
            <a:normAutofit/>
          </a:bodyPr>
          <a:lstStyle/>
          <a:p>
            <a:r>
              <a:rPr lang="tr-TR" dirty="0" smtClean="0"/>
              <a:t>Soru </a:t>
            </a:r>
            <a:br>
              <a:rPr lang="tr-TR" dirty="0" smtClean="0"/>
            </a:br>
            <a:r>
              <a:rPr lang="tr-TR" sz="2000" dirty="0" smtClean="0">
                <a:solidFill>
                  <a:schemeClr val="tx1"/>
                </a:solidFill>
              </a:rPr>
              <a:t/>
            </a:r>
            <a:br>
              <a:rPr lang="tr-TR" sz="2000" dirty="0" smtClean="0">
                <a:solidFill>
                  <a:schemeClr val="tx1"/>
                </a:solidFill>
              </a:rPr>
            </a:br>
            <a:r>
              <a:rPr lang="tr-TR" sz="2000" dirty="0">
                <a:solidFill>
                  <a:schemeClr val="tx1"/>
                </a:solidFill>
              </a:rPr>
              <a:t>R</a:t>
            </a:r>
            <a:r>
              <a:rPr lang="tr-TR" sz="2000" dirty="0" smtClean="0">
                <a:solidFill>
                  <a:schemeClr val="tx1"/>
                </a:solidFill>
              </a:rPr>
              <a:t>ezonans olayı ile ilgili bazı bilgiler şöyle verilmiştir:</a:t>
            </a:r>
            <a:br>
              <a:rPr lang="tr-TR" sz="2000" dirty="0" smtClean="0">
                <a:solidFill>
                  <a:schemeClr val="tx1"/>
                </a:solidFill>
              </a:rPr>
            </a:br>
            <a:r>
              <a:rPr lang="tr-TR" sz="2000" dirty="0" smtClean="0">
                <a:solidFill>
                  <a:schemeClr val="tx1"/>
                </a:solidFill>
              </a:rPr>
              <a:t/>
            </a:r>
            <a:br>
              <a:rPr lang="tr-TR" sz="2000" dirty="0" smtClean="0">
                <a:solidFill>
                  <a:schemeClr val="tx1"/>
                </a:solidFill>
              </a:rPr>
            </a:br>
            <a:r>
              <a:rPr lang="tr-TR" sz="2000" dirty="0" smtClean="0">
                <a:solidFill>
                  <a:schemeClr val="tx1"/>
                </a:solidFill>
              </a:rPr>
              <a:t> </a:t>
            </a:r>
            <a:r>
              <a:rPr lang="tr-TR" sz="2000" b="1" dirty="0" smtClean="0">
                <a:solidFill>
                  <a:schemeClr val="tx1"/>
                </a:solidFill>
              </a:rPr>
              <a:t>I</a:t>
            </a:r>
            <a:r>
              <a:rPr lang="tr-TR" sz="2000" dirty="0" smtClean="0">
                <a:solidFill>
                  <a:schemeClr val="tx1"/>
                </a:solidFill>
              </a:rPr>
              <a:t>. Uygulanan kuvvetin frekansı ile sistemin frekansı eşitse, resonans olayı gerçekleşir</a:t>
            </a:r>
            <a:r>
              <a:rPr lang="tr-TR" sz="2000" dirty="0" smtClean="0">
                <a:solidFill>
                  <a:schemeClr val="tx1"/>
                </a:solidFill>
                <a:latin typeface="Cambria Math" panose="02040503050406030204" pitchFamily="18" charset="0"/>
                <a:ea typeface="Cambria Math" panose="02040503050406030204" pitchFamily="18" charset="0"/>
              </a:rPr>
              <a:t>.</a:t>
            </a:r>
            <a:br>
              <a:rPr lang="tr-TR" sz="2000" dirty="0" smtClean="0">
                <a:solidFill>
                  <a:schemeClr val="tx1"/>
                </a:solidFill>
                <a:latin typeface="Cambria Math" panose="02040503050406030204" pitchFamily="18" charset="0"/>
                <a:ea typeface="Cambria Math" panose="02040503050406030204" pitchFamily="18" charset="0"/>
              </a:rPr>
            </a:br>
            <a:r>
              <a:rPr lang="tr-TR" sz="2000" dirty="0" smtClean="0">
                <a:solidFill>
                  <a:schemeClr val="tx1"/>
                </a:solidFill>
              </a:rPr>
              <a:t/>
            </a:r>
            <a:br>
              <a:rPr lang="tr-TR" sz="2000" dirty="0" smtClean="0">
                <a:solidFill>
                  <a:schemeClr val="tx1"/>
                </a:solidFill>
              </a:rPr>
            </a:br>
            <a:r>
              <a:rPr lang="tr-TR" sz="2000" b="1" dirty="0" smtClean="0">
                <a:solidFill>
                  <a:schemeClr val="tx1"/>
                </a:solidFill>
              </a:rPr>
              <a:t>II</a:t>
            </a:r>
            <a:r>
              <a:rPr lang="tr-TR" sz="2000" dirty="0" smtClean="0">
                <a:solidFill>
                  <a:schemeClr val="tx1"/>
                </a:solidFill>
              </a:rPr>
              <a:t>.</a:t>
            </a:r>
            <a:r>
              <a:rPr lang="en-US" sz="2000" dirty="0">
                <a:solidFill>
                  <a:schemeClr val="tx1"/>
                </a:solidFill>
              </a:rPr>
              <a:t> </a:t>
            </a:r>
            <a:r>
              <a:rPr lang="tr-TR" sz="2000" dirty="0" smtClean="0">
                <a:solidFill>
                  <a:schemeClr val="tx1"/>
                </a:solidFill>
              </a:rPr>
              <a:t>Resonans olayı her zaman sisteme zarar verir.</a:t>
            </a:r>
            <a:br>
              <a:rPr lang="tr-TR" sz="2000" dirty="0" smtClean="0">
                <a:solidFill>
                  <a:schemeClr val="tx1"/>
                </a:solidFill>
              </a:rPr>
            </a:br>
            <a:r>
              <a:rPr lang="tr-TR" sz="2000" dirty="0" smtClean="0">
                <a:solidFill>
                  <a:schemeClr val="tx1"/>
                </a:solidFill>
              </a:rPr>
              <a:t/>
            </a:r>
            <a:br>
              <a:rPr lang="tr-TR" sz="2000" dirty="0" smtClean="0">
                <a:solidFill>
                  <a:schemeClr val="tx1"/>
                </a:solidFill>
              </a:rPr>
            </a:br>
            <a:r>
              <a:rPr lang="tr-TR" sz="2000" b="1" dirty="0" smtClean="0">
                <a:solidFill>
                  <a:schemeClr val="tx1"/>
                </a:solidFill>
              </a:rPr>
              <a:t>III</a:t>
            </a:r>
            <a:r>
              <a:rPr lang="tr-TR" sz="2000" dirty="0" smtClean="0">
                <a:solidFill>
                  <a:schemeClr val="tx1"/>
                </a:solidFill>
              </a:rPr>
              <a:t>. Eğer sistem resonans halindeyse, o sistem genliğini artırarak salınım yapma eğilimindedir.</a:t>
            </a:r>
            <a:br>
              <a:rPr lang="tr-TR" sz="2000" dirty="0" smtClean="0">
                <a:solidFill>
                  <a:schemeClr val="tx1"/>
                </a:solidFill>
              </a:rPr>
            </a:br>
            <a:r>
              <a:rPr lang="tr-TR" sz="2000" dirty="0" smtClean="0">
                <a:solidFill>
                  <a:schemeClr val="tx1"/>
                </a:solidFill>
              </a:rPr>
              <a:t/>
            </a:r>
            <a:br>
              <a:rPr lang="tr-TR" sz="2000" dirty="0" smtClean="0">
                <a:solidFill>
                  <a:schemeClr val="tx1"/>
                </a:solidFill>
              </a:rPr>
            </a:br>
            <a:r>
              <a:rPr lang="tr-TR" sz="2000" b="1" dirty="0" smtClean="0">
                <a:solidFill>
                  <a:schemeClr val="tx1"/>
                </a:solidFill>
              </a:rPr>
              <a:t>Buna göre,verilen bilgilerden hangisi doğrudur?</a:t>
            </a:r>
            <a:br>
              <a:rPr lang="tr-TR" sz="2000" b="1" dirty="0" smtClean="0">
                <a:solidFill>
                  <a:schemeClr val="tx1"/>
                </a:solidFill>
              </a:rPr>
            </a:br>
            <a:r>
              <a:rPr lang="tr-TR" sz="2000" b="1" dirty="0" smtClean="0">
                <a:solidFill>
                  <a:schemeClr val="tx1"/>
                </a:solidFill>
              </a:rPr>
              <a:t/>
            </a:r>
            <a:br>
              <a:rPr lang="tr-TR" sz="2000" b="1" dirty="0" smtClean="0">
                <a:solidFill>
                  <a:schemeClr val="tx1"/>
                </a:solidFill>
              </a:rPr>
            </a:br>
            <a:r>
              <a:rPr lang="tr-TR" sz="2000" b="1" dirty="0" smtClean="0">
                <a:solidFill>
                  <a:schemeClr val="tx1"/>
                </a:solidFill>
              </a:rPr>
              <a:t>A) </a:t>
            </a:r>
            <a:r>
              <a:rPr lang="tr-TR" sz="2000" dirty="0" smtClean="0">
                <a:solidFill>
                  <a:schemeClr val="tx1"/>
                </a:solidFill>
              </a:rPr>
              <a:t> Yanlız I   </a:t>
            </a:r>
            <a:r>
              <a:rPr lang="tr-TR" sz="2000" b="1" dirty="0" smtClean="0">
                <a:solidFill>
                  <a:schemeClr val="tx1"/>
                </a:solidFill>
              </a:rPr>
              <a:t>B)  I-</a:t>
            </a:r>
            <a:r>
              <a:rPr lang="tr-TR" sz="2000" dirty="0" smtClean="0">
                <a:solidFill>
                  <a:schemeClr val="tx1"/>
                </a:solidFill>
              </a:rPr>
              <a:t>II   </a:t>
            </a:r>
            <a:r>
              <a:rPr lang="tr-TR" sz="2000" b="1" dirty="0" smtClean="0">
                <a:solidFill>
                  <a:schemeClr val="tx1"/>
                </a:solidFill>
              </a:rPr>
              <a:t>C) </a:t>
            </a:r>
            <a:r>
              <a:rPr lang="tr-TR" sz="2000" dirty="0" smtClean="0">
                <a:solidFill>
                  <a:schemeClr val="tx1"/>
                </a:solidFill>
              </a:rPr>
              <a:t>I-III   </a:t>
            </a:r>
            <a:r>
              <a:rPr lang="tr-TR" sz="2000" b="1" dirty="0" smtClean="0">
                <a:solidFill>
                  <a:schemeClr val="tx1"/>
                </a:solidFill>
              </a:rPr>
              <a:t>D) </a:t>
            </a:r>
            <a:r>
              <a:rPr lang="tr-TR" sz="2000" dirty="0" smtClean="0">
                <a:solidFill>
                  <a:schemeClr val="tx1"/>
                </a:solidFill>
              </a:rPr>
              <a:t>II-III   </a:t>
            </a:r>
            <a:r>
              <a:rPr lang="tr-TR" sz="2000" b="1" dirty="0" smtClean="0">
                <a:solidFill>
                  <a:schemeClr val="tx1"/>
                </a:solidFill>
              </a:rPr>
              <a:t>E) </a:t>
            </a:r>
            <a:r>
              <a:rPr lang="tr-TR" sz="2000" dirty="0" smtClean="0">
                <a:solidFill>
                  <a:schemeClr val="tx1"/>
                </a:solidFill>
              </a:rPr>
              <a:t>I-II-III</a:t>
            </a:r>
            <a:r>
              <a:rPr lang="tr-TR" sz="1600" dirty="0" smtClean="0">
                <a:solidFill>
                  <a:schemeClr val="tx1"/>
                </a:solidFill>
              </a:rPr>
              <a:t/>
            </a:r>
            <a:br>
              <a:rPr lang="tr-TR" sz="1600" dirty="0" smtClean="0">
                <a:solidFill>
                  <a:schemeClr val="tx1"/>
                </a:solidFill>
              </a:rPr>
            </a:br>
            <a:endParaRPr lang="tr-TR" sz="1600" b="1" dirty="0">
              <a:solidFill>
                <a:schemeClr val="tx1"/>
              </a:solidFill>
            </a:endParaRPr>
          </a:p>
        </p:txBody>
      </p:sp>
      <p:sp>
        <p:nvSpPr>
          <p:cNvPr id="3" name="Rectangle 2"/>
          <p:cNvSpPr/>
          <p:nvPr/>
        </p:nvSpPr>
        <p:spPr>
          <a:xfrm>
            <a:off x="2889527" y="2203441"/>
            <a:ext cx="7202466" cy="4171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
        <p:nvSpPr>
          <p:cNvPr id="5" name="Oval 4"/>
          <p:cNvSpPr/>
          <p:nvPr/>
        </p:nvSpPr>
        <p:spPr>
          <a:xfrm>
            <a:off x="5522026" y="5869906"/>
            <a:ext cx="415636" cy="380011"/>
          </a:xfrm>
          <a:prstGeom prst="ellipse">
            <a:avLst/>
          </a:prstGeom>
          <a:gradFill>
            <a:gsLst>
              <a:gs pos="6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844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1" y="2254685"/>
            <a:ext cx="5859724" cy="1417609"/>
          </a:xfrm>
        </p:spPr>
        <p:txBody>
          <a:bodyPr/>
          <a:lstStyle/>
          <a:p>
            <a:r>
              <a:rPr lang="tr-TR" dirty="0"/>
              <a:t>Ses Yankısı ve Yalıtımı</a:t>
            </a:r>
          </a:p>
        </p:txBody>
      </p:sp>
    </p:spTree>
    <p:extLst>
      <p:ext uri="{BB962C8B-B14F-4D97-AF65-F5344CB8AC3E}">
        <p14:creationId xmlns:p14="http://schemas.microsoft.com/office/powerpoint/2010/main" val="4150384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Yarasalar </a:t>
            </a:r>
            <a:endParaRPr lang="tr-TR" dirty="0"/>
          </a:p>
        </p:txBody>
      </p:sp>
      <p:pic>
        <p:nvPicPr>
          <p:cNvPr id="4" name="-BAT SENSE - by Nature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06705" y="2224643"/>
            <a:ext cx="7999105" cy="3989679"/>
          </a:xfrm>
        </p:spPr>
      </p:pic>
      <p:sp>
        <p:nvSpPr>
          <p:cNvPr id="3" name="TextBox 2"/>
          <p:cNvSpPr txBox="1"/>
          <p:nvPr/>
        </p:nvSpPr>
        <p:spPr>
          <a:xfrm>
            <a:off x="3244241" y="6214323"/>
            <a:ext cx="6858000" cy="461665"/>
          </a:xfrm>
          <a:prstGeom prst="rect">
            <a:avLst/>
          </a:prstGeom>
          <a:noFill/>
        </p:spPr>
        <p:txBody>
          <a:bodyPr wrap="square" rtlCol="0">
            <a:spAutoFit/>
          </a:bodyPr>
          <a:lstStyle/>
          <a:p>
            <a:r>
              <a:rPr lang="tr-TR" sz="2400" dirty="0" smtClean="0"/>
              <a:t>Yarasalar nasıl yön bulur?</a:t>
            </a:r>
            <a:endParaRPr lang="tr-TR" sz="2400" dirty="0"/>
          </a:p>
        </p:txBody>
      </p:sp>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1758883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endParaRPr lang="tr-TR" dirty="0"/>
          </a:p>
        </p:txBody>
      </p:sp>
      <p:sp>
        <p:nvSpPr>
          <p:cNvPr id="3" name="Content Placeholder 2"/>
          <p:cNvSpPr>
            <a:spLocks noGrp="1"/>
          </p:cNvSpPr>
          <p:nvPr>
            <p:ph idx="1"/>
          </p:nvPr>
        </p:nvSpPr>
        <p:spPr/>
        <p:txBody>
          <a:bodyPr/>
          <a:lstStyle/>
          <a:p>
            <a:r>
              <a:rPr lang="tr-TR" dirty="0" smtClean="0">
                <a:solidFill>
                  <a:schemeClr val="tx1"/>
                </a:solidFill>
              </a:rPr>
              <a:t>Ses dalgalarının sert bir yüzeye çarpıp tekrar kaynağına dönmesi yankı olarak adlandırılır. </a:t>
            </a:r>
          </a:p>
          <a:p>
            <a:r>
              <a:rPr lang="tr-TR" dirty="0">
                <a:solidFill>
                  <a:schemeClr val="tx1"/>
                </a:solidFill>
              </a:rPr>
              <a:t>B</a:t>
            </a:r>
            <a:r>
              <a:rPr lang="tr-TR" dirty="0" smtClean="0">
                <a:solidFill>
                  <a:schemeClr val="tx1"/>
                </a:solidFill>
              </a:rPr>
              <a:t>oş odada ses dalgalarının bir kısmı  odanın duvarlarına çarpar ve tekrar odanın içindeki havada yansır.</a:t>
            </a:r>
          </a:p>
        </p:txBody>
      </p:sp>
      <p:pic>
        <p:nvPicPr>
          <p:cNvPr id="4098" name="Picture 2" descr="http://www.notbak.com/dersnotlari/img/echo-yanki-olusumu.gif"/>
          <p:cNvPicPr>
            <a:picLocks noChangeAspect="1" noChangeArrowheads="1"/>
          </p:cNvPicPr>
          <p:nvPr/>
        </p:nvPicPr>
        <p:blipFill rotWithShape="1">
          <a:blip r:embed="rId2">
            <a:extLst>
              <a:ext uri="{28A0092B-C50C-407E-A947-70E740481C1C}">
                <a14:useLocalDpi xmlns:a14="http://schemas.microsoft.com/office/drawing/2010/main" val="0"/>
              </a:ext>
            </a:extLst>
          </a:blip>
          <a:srcRect l="5744" t="15513" r="3479" b="3184"/>
          <a:stretch/>
        </p:blipFill>
        <p:spPr bwMode="auto">
          <a:xfrm>
            <a:off x="6846693" y="3859252"/>
            <a:ext cx="4271376" cy="271814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1078748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Kazanımlar</a:t>
            </a:r>
            <a:endParaRPr lang="tr-TR" dirty="0"/>
          </a:p>
        </p:txBody>
      </p:sp>
      <p:sp>
        <p:nvSpPr>
          <p:cNvPr id="3" name="Content Placeholder 2"/>
          <p:cNvSpPr>
            <a:spLocks noGrp="1"/>
          </p:cNvSpPr>
          <p:nvPr>
            <p:ph idx="1"/>
          </p:nvPr>
        </p:nvSpPr>
        <p:spPr/>
        <p:txBody>
          <a:bodyPr/>
          <a:lstStyle/>
          <a:p>
            <a:pPr marL="0" lvl="0" indent="0">
              <a:buNone/>
            </a:pPr>
            <a:r>
              <a:rPr lang="tr-TR" b="1" dirty="0"/>
              <a:t>3.3.2. Rezonans olayını açıklayarak rezonansın oluşturabileceği problemleri ve sağlayabileceği avantajları tartışır. </a:t>
            </a:r>
          </a:p>
          <a:p>
            <a:pPr marL="225428" lvl="0" indent="0">
              <a:buNone/>
            </a:pPr>
            <a:r>
              <a:rPr lang="tr-TR" dirty="0" smtClean="0"/>
              <a:t>	a</a:t>
            </a:r>
            <a:r>
              <a:rPr lang="tr-TR" dirty="0"/>
              <a:t>. Öğrencilerin deney ve simülasyonlardan yararlanarak rezonansın </a:t>
            </a:r>
            <a:r>
              <a:rPr lang="tr-TR" dirty="0" smtClean="0"/>
              <a:t>	etkilerini </a:t>
            </a:r>
            <a:r>
              <a:rPr lang="tr-TR" dirty="0"/>
              <a:t>gözlemlemeleri sağlanır.</a:t>
            </a:r>
          </a:p>
          <a:p>
            <a:pPr marL="0" lvl="0" indent="0">
              <a:buNone/>
            </a:pPr>
            <a:r>
              <a:rPr lang="tr-TR" b="1" dirty="0"/>
              <a:t>3.3.3. Yankıyı azaltmak ve ses yalıtımı sağlamak için tasarımlar geliştirir. </a:t>
            </a:r>
          </a:p>
          <a:p>
            <a:pPr marL="166686" lvl="0" indent="0">
              <a:buSzPct val="100000"/>
              <a:buNone/>
            </a:pPr>
            <a:r>
              <a:rPr lang="tr-TR" dirty="0" smtClean="0"/>
              <a:t>	a. Proje </a:t>
            </a:r>
            <a:r>
              <a:rPr lang="tr-TR" dirty="0"/>
              <a:t>tasarımında gruplar oluşturulmasına, ortak kararlar alınmasına, </a:t>
            </a:r>
            <a:r>
              <a:rPr lang="tr-TR" dirty="0" smtClean="0"/>
              <a:t>	görevlerin </a:t>
            </a:r>
            <a:r>
              <a:rPr lang="tr-TR" dirty="0"/>
              <a:t>paylaştırılmasına, sürecin ve ürünün değerlendirilmesine imkân </a:t>
            </a:r>
            <a:r>
              <a:rPr lang="tr-TR" dirty="0" smtClean="0"/>
              <a:t>	verilir</a:t>
            </a:r>
            <a:r>
              <a:rPr lang="tr-TR" dirty="0"/>
              <a:t>.</a:t>
            </a:r>
            <a:endParaRPr lang="en-US" dirty="0"/>
          </a:p>
          <a:p>
            <a:endParaRPr lang="tr-TR" dirty="0"/>
          </a:p>
        </p:txBody>
      </p:sp>
    </p:spTree>
    <p:extLst>
      <p:ext uri="{BB962C8B-B14F-4D97-AF65-F5344CB8AC3E}">
        <p14:creationId xmlns:p14="http://schemas.microsoft.com/office/powerpoint/2010/main" val="860744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600" dirty="0" smtClean="0"/>
              <a:t>Sesin Yansıması</a:t>
            </a:r>
            <a:endParaRPr lang="tr-TR" sz="3600" dirty="0"/>
          </a:p>
        </p:txBody>
      </p:sp>
      <p:sp>
        <p:nvSpPr>
          <p:cNvPr id="4" name="Content Placeholder 3"/>
          <p:cNvSpPr>
            <a:spLocks noGrp="1"/>
          </p:cNvSpPr>
          <p:nvPr>
            <p:ph idx="1"/>
          </p:nvPr>
        </p:nvSpPr>
        <p:spPr>
          <a:xfrm>
            <a:off x="2933700" y="2488504"/>
            <a:ext cx="8770571" cy="3651504"/>
          </a:xfrm>
        </p:spPr>
        <p:txBody>
          <a:bodyPr/>
          <a:lstStyle/>
          <a:p>
            <a:r>
              <a:rPr lang="tr-TR" dirty="0" smtClean="0">
                <a:solidFill>
                  <a:schemeClr val="tx1"/>
                </a:solidFill>
              </a:rPr>
              <a:t>Gelme açısı- yansıma açısı</a:t>
            </a:r>
            <a:endParaRPr lang="tr-TR" dirty="0">
              <a:solidFill>
                <a:schemeClr val="tx1"/>
              </a:solidFill>
            </a:endParaRPr>
          </a:p>
        </p:txBody>
      </p:sp>
      <p:pic>
        <p:nvPicPr>
          <p:cNvPr id="6" name="Picture 2" descr="http://panel2.kmk.net.tr/resimler/resimlerim/109_201271810295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1169" y="3013623"/>
            <a:ext cx="674370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278640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600" dirty="0" smtClean="0"/>
              <a:t>Sesin yansıması </a:t>
            </a:r>
            <a:endParaRPr lang="tr-TR" sz="3600" dirty="0"/>
          </a:p>
        </p:txBody>
      </p:sp>
      <p:sp>
        <p:nvSpPr>
          <p:cNvPr id="3" name="Content Placeholder 2"/>
          <p:cNvSpPr>
            <a:spLocks noGrp="1"/>
          </p:cNvSpPr>
          <p:nvPr>
            <p:ph idx="1"/>
          </p:nvPr>
        </p:nvSpPr>
        <p:spPr/>
        <p:txBody>
          <a:bodyPr/>
          <a:lstStyle/>
          <a:p>
            <a:r>
              <a:rPr lang="tr-TR" dirty="0" smtClean="0"/>
              <a:t>Düz yüzey- pürüzlü yüzey</a:t>
            </a:r>
            <a:endParaRPr lang="tr-TR" dirty="0"/>
          </a:p>
        </p:txBody>
      </p:sp>
      <p:pic>
        <p:nvPicPr>
          <p:cNvPr id="6148" name="Picture 4" descr="http://www.yardimcikaynaklar.com/wp-content/uploads/2016/01/y%C3%BCzey-ile-%C4%B1%C5%9F%C4%B1%C4%9F%C4%B1n-yans%C4%B1mas%C4%B1-ili%C5%9Fki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738" y="3167044"/>
            <a:ext cx="7429500" cy="16954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3693360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600" dirty="0" smtClean="0"/>
              <a:t>Sesin </a:t>
            </a:r>
            <a:r>
              <a:rPr lang="tr-TR" sz="3600" dirty="0"/>
              <a:t>yansıması </a:t>
            </a:r>
            <a:r>
              <a:rPr lang="tr-TR" dirty="0" smtClean="0"/>
              <a:t/>
            </a:r>
            <a:br>
              <a:rPr lang="tr-TR" dirty="0" smtClean="0"/>
            </a:br>
            <a:endParaRPr lang="tr-TR" dirty="0"/>
          </a:p>
        </p:txBody>
      </p:sp>
      <p:pic>
        <p:nvPicPr>
          <p:cNvPr id="4" name="Anechoic and reverberation room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45368" y="2212769"/>
            <a:ext cx="7528667" cy="4234760"/>
          </a:xfrm>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4181718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600" dirty="0" smtClean="0"/>
              <a:t>Sesin yansıması </a:t>
            </a:r>
            <a:endParaRPr lang="tr-TR" dirty="0"/>
          </a:p>
        </p:txBody>
      </p:sp>
      <p:sp>
        <p:nvSpPr>
          <p:cNvPr id="3" name="Content Placeholder 2"/>
          <p:cNvSpPr>
            <a:spLocks noGrp="1"/>
          </p:cNvSpPr>
          <p:nvPr>
            <p:ph idx="1"/>
          </p:nvPr>
        </p:nvSpPr>
        <p:spPr>
          <a:xfrm>
            <a:off x="3247663" y="4218765"/>
            <a:ext cx="4793746" cy="1321656"/>
          </a:xfrm>
        </p:spPr>
        <p:txBody>
          <a:bodyPr>
            <a:normAutofit/>
          </a:bodyPr>
          <a:lstStyle/>
          <a:p>
            <a:r>
              <a:rPr lang="tr-TR" sz="2400" dirty="0">
                <a:solidFill>
                  <a:schemeClr val="tx1"/>
                </a:solidFill>
              </a:rPr>
              <a:t>Piyano kuyruğunun seyircilere dönük açılmasının nedeni nedir? </a:t>
            </a:r>
          </a:p>
          <a:p>
            <a:endParaRPr lang="tr-TR" dirty="0"/>
          </a:p>
        </p:txBody>
      </p:sp>
      <p:pic>
        <p:nvPicPr>
          <p:cNvPr id="8194" name="Picture 2" descr="https://emrenurbeyler.files.wordpress.com/2014/05/6959a-10348212_10201619269593433_4864917655824403772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5028" y="4218765"/>
            <a:ext cx="2690899" cy="211871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
        <p:nvSpPr>
          <p:cNvPr id="6" name="Content Placeholder 2"/>
          <p:cNvSpPr txBox="1">
            <a:spLocks/>
          </p:cNvSpPr>
          <p:nvPr/>
        </p:nvSpPr>
        <p:spPr>
          <a:xfrm>
            <a:off x="3247663" y="2512096"/>
            <a:ext cx="7808264" cy="1323634"/>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tr-TR" sz="2400" dirty="0" smtClean="0">
                <a:solidFill>
                  <a:schemeClr val="tx1"/>
                </a:solidFill>
              </a:rPr>
              <a:t>Peki, kulak olmadan yankı olur mu?</a:t>
            </a:r>
          </a:p>
          <a:p>
            <a:endParaRPr lang="tr-TR" dirty="0"/>
          </a:p>
        </p:txBody>
      </p:sp>
    </p:spTree>
    <p:extLst>
      <p:ext uri="{BB962C8B-B14F-4D97-AF65-F5344CB8AC3E}">
        <p14:creationId xmlns:p14="http://schemas.microsoft.com/office/powerpoint/2010/main" val="174702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6" y="568345"/>
            <a:ext cx="9211123" cy="1560716"/>
          </a:xfrm>
        </p:spPr>
        <p:txBody>
          <a:bodyPr/>
          <a:lstStyle/>
          <a:p>
            <a:r>
              <a:rPr lang="tr-TR" dirty="0" smtClean="0"/>
              <a:t>Yankı-</a:t>
            </a:r>
            <a:r>
              <a:rPr lang="tr-TR" sz="3600" dirty="0" smtClean="0"/>
              <a:t>Ses </a:t>
            </a:r>
            <a:r>
              <a:rPr lang="tr-TR" sz="3600" dirty="0"/>
              <a:t>Y</a:t>
            </a:r>
            <a:r>
              <a:rPr lang="tr-TR" sz="3600" dirty="0" smtClean="0"/>
              <a:t>ansıması </a:t>
            </a:r>
            <a:r>
              <a:rPr lang="tr-TR" sz="3600" dirty="0"/>
              <a:t>ile </a:t>
            </a:r>
            <a:r>
              <a:rPr lang="tr-TR" sz="3600" dirty="0" smtClean="0"/>
              <a:t>Mesafe </a:t>
            </a:r>
            <a:r>
              <a:rPr lang="tr-TR" sz="3600" dirty="0"/>
              <a:t>Ö</a:t>
            </a:r>
            <a:r>
              <a:rPr lang="tr-TR" sz="3600" dirty="0" smtClean="0"/>
              <a:t>lçümü</a:t>
            </a:r>
            <a:endParaRPr lang="tr-TR" sz="3600" dirty="0"/>
          </a:p>
        </p:txBody>
      </p:sp>
      <p:sp>
        <p:nvSpPr>
          <p:cNvPr id="3" name="Content Placeholder 2"/>
          <p:cNvSpPr>
            <a:spLocks noGrp="1"/>
          </p:cNvSpPr>
          <p:nvPr>
            <p:ph idx="1"/>
          </p:nvPr>
        </p:nvSpPr>
        <p:spPr/>
        <p:txBody>
          <a:bodyPr/>
          <a:lstStyle/>
          <a:p>
            <a:r>
              <a:rPr lang="tr-TR" dirty="0" smtClean="0">
                <a:solidFill>
                  <a:schemeClr val="tx1"/>
                </a:solidFill>
              </a:rPr>
              <a:t>Yankı oluşabilen bir bölgede bağırmanız ve sesinizin yankısını duymanız arasında bir zaman geçer. </a:t>
            </a:r>
            <a:r>
              <a:rPr lang="tr-TR" b="1" i="1" dirty="0" smtClean="0">
                <a:solidFill>
                  <a:schemeClr val="tx1"/>
                </a:solidFill>
              </a:rPr>
              <a:t>Bu geçen zaman diliminde ne olur?</a:t>
            </a:r>
          </a:p>
          <a:p>
            <a:endParaRPr lang="tr-TR" b="1" i="1" dirty="0">
              <a:solidFill>
                <a:schemeClr val="tx1"/>
              </a:solidFill>
            </a:endParaRPr>
          </a:p>
          <a:p>
            <a:r>
              <a:rPr lang="tr-TR" b="1" i="1" dirty="0" smtClean="0">
                <a:solidFill>
                  <a:schemeClr val="tx1"/>
                </a:solidFill>
              </a:rPr>
              <a:t>Sesin yankılanmasından cisimlerin uzaklıkları nasıl ölçülür?</a:t>
            </a:r>
          </a:p>
          <a:p>
            <a:endParaRPr lang="tr-TR" b="1" i="1" dirty="0">
              <a:solidFill>
                <a:schemeClr val="tx1"/>
              </a:solidFill>
            </a:endParaRPr>
          </a:p>
          <a:p>
            <a:r>
              <a:rPr lang="tr-TR" dirty="0">
                <a:solidFill>
                  <a:schemeClr val="tx1"/>
                </a:solidFill>
              </a:rPr>
              <a:t>İnsan kulağının, herhangi bir kaynaktan çıkan ses ile bu sesin yankısını birbirinden ayırt edebilmesi </a:t>
            </a:r>
            <a:r>
              <a:rPr lang="tr-TR" dirty="0" smtClean="0">
                <a:solidFill>
                  <a:schemeClr val="tx1"/>
                </a:solidFill>
              </a:rPr>
              <a:t>için </a:t>
            </a:r>
            <a:r>
              <a:rPr lang="tr-TR" dirty="0">
                <a:solidFill>
                  <a:schemeClr val="tx1"/>
                </a:solidFill>
              </a:rPr>
              <a:t>hava ortamında kaynak ile engel arasında en az </a:t>
            </a:r>
            <a:r>
              <a:rPr lang="tr-TR" b="1" dirty="0">
                <a:solidFill>
                  <a:schemeClr val="tx1"/>
                </a:solidFill>
              </a:rPr>
              <a:t>17 metre </a:t>
            </a:r>
            <a:r>
              <a:rPr lang="tr-TR" dirty="0">
                <a:solidFill>
                  <a:schemeClr val="tx1"/>
                </a:solidFill>
              </a:rPr>
              <a:t>mesafe olmalıdır.</a:t>
            </a:r>
          </a:p>
          <a:p>
            <a:endParaRPr lang="tr-TR" b="1" i="1" dirty="0">
              <a:solidFill>
                <a:schemeClr val="tx1"/>
              </a:solidFill>
            </a:endParaRPr>
          </a:p>
        </p:txBody>
      </p:sp>
      <p:sp>
        <p:nvSpPr>
          <p:cNvPr id="4"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244860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600" dirty="0"/>
              <a:t>Günlük Hayat Örnekleri </a:t>
            </a:r>
          </a:p>
        </p:txBody>
      </p:sp>
      <p:sp>
        <p:nvSpPr>
          <p:cNvPr id="3" name="Content Placeholder 2"/>
          <p:cNvSpPr>
            <a:spLocks noGrp="1"/>
          </p:cNvSpPr>
          <p:nvPr>
            <p:ph idx="1"/>
          </p:nvPr>
        </p:nvSpPr>
        <p:spPr>
          <a:xfrm>
            <a:off x="2933701" y="2309528"/>
            <a:ext cx="7611588" cy="4548472"/>
          </a:xfrm>
        </p:spPr>
        <p:txBody>
          <a:bodyPr>
            <a:normAutofit fontScale="85000" lnSpcReduction="10000"/>
          </a:bodyPr>
          <a:lstStyle/>
          <a:p>
            <a:r>
              <a:rPr lang="tr-TR" b="1" dirty="0" smtClean="0">
                <a:solidFill>
                  <a:schemeClr val="tx1"/>
                </a:solidFill>
              </a:rPr>
              <a:t>Radar</a:t>
            </a:r>
            <a:r>
              <a:rPr lang="tr-TR" dirty="0">
                <a:solidFill>
                  <a:schemeClr val="tx1"/>
                </a:solidFill>
              </a:rPr>
              <a:t>:</a:t>
            </a:r>
            <a:r>
              <a:rPr lang="tr-TR" dirty="0" smtClean="0">
                <a:solidFill>
                  <a:schemeClr val="tx1"/>
                </a:solidFill>
              </a:rPr>
              <a:t> uzaktaki </a:t>
            </a:r>
            <a:r>
              <a:rPr lang="tr-TR" dirty="0">
                <a:solidFill>
                  <a:schemeClr val="tx1"/>
                </a:solidFill>
              </a:rPr>
              <a:t>nesneleri radyo dalgalarının yansıması yardımıyla tespit eden cihazdır. </a:t>
            </a:r>
            <a:endParaRPr lang="tr-TR" dirty="0" smtClean="0">
              <a:solidFill>
                <a:schemeClr val="tx1"/>
              </a:solidFill>
            </a:endParaRPr>
          </a:p>
          <a:p>
            <a:r>
              <a:rPr lang="tr-TR" b="1" dirty="0">
                <a:solidFill>
                  <a:schemeClr val="tx1"/>
                </a:solidFill>
              </a:rPr>
              <a:t>RADAR</a:t>
            </a:r>
            <a:r>
              <a:rPr lang="tr-TR" dirty="0">
                <a:solidFill>
                  <a:schemeClr val="tx1"/>
                </a:solidFill>
              </a:rPr>
              <a:t> terimi ismini İngilizce "</a:t>
            </a:r>
            <a:r>
              <a:rPr lang="tr-TR" b="1" dirty="0">
                <a:solidFill>
                  <a:schemeClr val="tx1"/>
                </a:solidFill>
              </a:rPr>
              <a:t>Radio Detection And Ranging</a:t>
            </a:r>
            <a:r>
              <a:rPr lang="tr-TR" dirty="0">
                <a:solidFill>
                  <a:schemeClr val="tx1"/>
                </a:solidFill>
              </a:rPr>
              <a:t>" (Radyo Dalgalarıyla Tespit ve </a:t>
            </a:r>
            <a:r>
              <a:rPr lang="tr-TR" dirty="0" smtClean="0">
                <a:solidFill>
                  <a:schemeClr val="tx1"/>
                </a:solidFill>
              </a:rPr>
              <a:t>Ulaşım) Radarlar</a:t>
            </a:r>
            <a:r>
              <a:rPr lang="tr-TR" dirty="0">
                <a:solidFill>
                  <a:schemeClr val="tx1"/>
                </a:solidFill>
              </a:rPr>
              <a:t>; kullanım alanlarına göre </a:t>
            </a:r>
            <a:r>
              <a:rPr lang="tr-TR" b="1" dirty="0">
                <a:solidFill>
                  <a:schemeClr val="tx1"/>
                </a:solidFill>
              </a:rPr>
              <a:t>hava ve deniz </a:t>
            </a:r>
            <a:r>
              <a:rPr lang="tr-TR" dirty="0">
                <a:solidFill>
                  <a:schemeClr val="tx1"/>
                </a:solidFill>
              </a:rPr>
              <a:t>radarları olmak üzere ikiye ayrılır</a:t>
            </a:r>
            <a:r>
              <a:rPr lang="tr-TR" dirty="0" smtClean="0">
                <a:solidFill>
                  <a:schemeClr val="tx1"/>
                </a:solidFill>
              </a:rPr>
              <a:t>.</a:t>
            </a:r>
          </a:p>
          <a:p>
            <a:r>
              <a:rPr lang="tr-TR" dirty="0">
                <a:solidFill>
                  <a:schemeClr val="tx1"/>
                </a:solidFill>
              </a:rPr>
              <a:t>C</a:t>
            </a:r>
            <a:r>
              <a:rPr lang="tr-TR" dirty="0" smtClean="0">
                <a:solidFill>
                  <a:schemeClr val="tx1"/>
                </a:solidFill>
              </a:rPr>
              <a:t>isimlerin </a:t>
            </a:r>
            <a:r>
              <a:rPr lang="tr-TR" b="1" dirty="0">
                <a:solidFill>
                  <a:schemeClr val="tx1"/>
                </a:solidFill>
              </a:rPr>
              <a:t>davranış, yön, uzunluk ve mesafelerini </a:t>
            </a:r>
            <a:r>
              <a:rPr lang="tr-TR" dirty="0">
                <a:solidFill>
                  <a:schemeClr val="tx1"/>
                </a:solidFill>
              </a:rPr>
              <a:t>elektromanyetik enerjinin yansımasını kullanarak tespit eden elektronik </a:t>
            </a:r>
            <a:r>
              <a:rPr lang="tr-TR" dirty="0" smtClean="0">
                <a:solidFill>
                  <a:schemeClr val="tx1"/>
                </a:solidFill>
              </a:rPr>
              <a:t>teçhizatlar.</a:t>
            </a:r>
          </a:p>
          <a:p>
            <a:r>
              <a:rPr lang="tr-TR" dirty="0" smtClean="0">
                <a:solidFill>
                  <a:schemeClr val="tx1"/>
                </a:solidFill>
              </a:rPr>
              <a:t>Başarılı bir </a:t>
            </a:r>
            <a:r>
              <a:rPr lang="tr-TR" b="1" dirty="0" smtClean="0">
                <a:solidFill>
                  <a:schemeClr val="tx1"/>
                </a:solidFill>
              </a:rPr>
              <a:t>hayalet uçağın </a:t>
            </a:r>
            <a:r>
              <a:rPr lang="tr-TR" dirty="0" smtClean="0">
                <a:solidFill>
                  <a:schemeClr val="tx1"/>
                </a:solidFill>
              </a:rPr>
              <a:t>özel dizayn edilmiş olması ve radyo dalgalarını yansıtmayacak geometride olması gerekir. Fakat tek başına mekanik yapılardaki değişimler radyo dalgalarının tümünü emmekte başarılı olamaz.</a:t>
            </a:r>
          </a:p>
          <a:p>
            <a:r>
              <a:rPr lang="tr-TR" dirty="0">
                <a:solidFill>
                  <a:schemeClr val="tx1"/>
                </a:solidFill>
              </a:rPr>
              <a:t>Uçakları görünmez kılmanın başlıca yolu, radar vericileriyle gönderilen radyo dalgalarının hedeften sekerek alıcı antene dönmesini engellemek</a:t>
            </a:r>
            <a:r>
              <a:rPr lang="tr-TR" dirty="0" smtClean="0">
                <a:solidFill>
                  <a:schemeClr val="tx1"/>
                </a:solidFill>
              </a:rPr>
              <a:t>.</a:t>
            </a:r>
          </a:p>
          <a:p>
            <a:r>
              <a:rPr lang="tr-TR" b="1" dirty="0">
                <a:solidFill>
                  <a:schemeClr val="tx1"/>
                </a:solidFill>
              </a:rPr>
              <a:t>150 km </a:t>
            </a:r>
            <a:r>
              <a:rPr lang="tr-TR" dirty="0">
                <a:solidFill>
                  <a:schemeClr val="tx1"/>
                </a:solidFill>
              </a:rPr>
              <a:t>maksimum menzilli bir radar, normal bir uçağı 120 km'de yakalıyorsa bir hayalet uçağı 3 km'de ancak </a:t>
            </a:r>
            <a:r>
              <a:rPr lang="tr-TR" dirty="0" smtClean="0">
                <a:solidFill>
                  <a:schemeClr val="tx1"/>
                </a:solidFill>
              </a:rPr>
              <a:t>yakalayabilecektir. </a:t>
            </a:r>
            <a:endParaRPr lang="tr-TR" dirty="0">
              <a:solidFill>
                <a:schemeClr val="tx1"/>
              </a:solidFill>
            </a:endParaRPr>
          </a:p>
        </p:txBody>
      </p:sp>
      <p:pic>
        <p:nvPicPr>
          <p:cNvPr id="1028" name="Picture 4" descr="http://1.bp.blogspot.com/_A7UAC6jnDW4/TMH73QyhARI/AAAAAAAAGRI/Lrp_1qHaIII/s1600/5572dcbc090badaa3eb92fb27b219b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53" t="8704" r="11569" b="15096"/>
          <a:stretch/>
        </p:blipFill>
        <p:spPr bwMode="auto">
          <a:xfrm>
            <a:off x="10576793" y="2309528"/>
            <a:ext cx="1615207" cy="2396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c/c3/B2_spirit.jpg/400px-B2_spirit.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0" r="5453" b="40963"/>
          <a:stretch/>
        </p:blipFill>
        <p:spPr bwMode="auto">
          <a:xfrm>
            <a:off x="10281583" y="5058888"/>
            <a:ext cx="1910417" cy="86689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endParaRPr lang="tr-TR" sz="1800" dirty="0">
              <a:solidFill>
                <a:schemeClr val="bg1">
                  <a:lumMod val="95000"/>
                </a:schemeClr>
              </a:solidFill>
            </a:endParaRPr>
          </a:p>
        </p:txBody>
      </p:sp>
    </p:spTree>
    <p:extLst>
      <p:ext uri="{BB962C8B-B14F-4D97-AF65-F5344CB8AC3E}">
        <p14:creationId xmlns:p14="http://schemas.microsoft.com/office/powerpoint/2010/main" val="4036840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200" dirty="0" smtClean="0"/>
              <a:t>Günlük Hayat Örnekleri</a:t>
            </a:r>
            <a:endParaRPr lang="tr-TR" sz="3200" dirty="0"/>
          </a:p>
        </p:txBody>
      </p:sp>
      <p:sp>
        <p:nvSpPr>
          <p:cNvPr id="3" name="Content Placeholder 2"/>
          <p:cNvSpPr>
            <a:spLocks noGrp="1"/>
          </p:cNvSpPr>
          <p:nvPr>
            <p:ph idx="1"/>
          </p:nvPr>
        </p:nvSpPr>
        <p:spPr>
          <a:xfrm>
            <a:off x="2933700" y="2429685"/>
            <a:ext cx="8770571" cy="3651504"/>
          </a:xfrm>
        </p:spPr>
        <p:txBody>
          <a:bodyPr>
            <a:normAutofit/>
          </a:bodyPr>
          <a:lstStyle/>
          <a:p>
            <a:r>
              <a:rPr lang="tr-TR" b="1" dirty="0">
                <a:solidFill>
                  <a:schemeClr val="tx1"/>
                </a:solidFill>
              </a:rPr>
              <a:t>Yarasalar</a:t>
            </a:r>
            <a:r>
              <a:rPr lang="tr-TR" dirty="0">
                <a:solidFill>
                  <a:schemeClr val="tx1"/>
                </a:solidFill>
              </a:rPr>
              <a:t>ın gözleri iyi görmez. Yollarını bulmak için çıkardıkları ses dalgaların­dan yararlanırlar. Çıkardıkları sesler çevrelerindeki nesnelere çarparak </a:t>
            </a:r>
            <a:r>
              <a:rPr lang="tr-TR" dirty="0" smtClean="0">
                <a:solidFill>
                  <a:schemeClr val="tx1"/>
                </a:solidFill>
              </a:rPr>
              <a:t>geri </a:t>
            </a:r>
            <a:r>
              <a:rPr lang="tr-TR" dirty="0">
                <a:solidFill>
                  <a:schemeClr val="tx1"/>
                </a:solidFill>
              </a:rPr>
              <a:t>yansır ve kulaklarına gelir. Geniş ve hassas kulakları ile gelen sesleri topla­yarak nesnelerin haritasını </a:t>
            </a:r>
            <a:r>
              <a:rPr lang="tr-TR" dirty="0" smtClean="0">
                <a:solidFill>
                  <a:schemeClr val="tx1"/>
                </a:solidFill>
              </a:rPr>
              <a:t>çıkarırlar.</a:t>
            </a:r>
            <a:endParaRPr lang="tr-TR" dirty="0" smtClean="0">
              <a:solidFill>
                <a:schemeClr val="tx1"/>
              </a:solidFill>
            </a:endParaRPr>
          </a:p>
          <a:p>
            <a:r>
              <a:rPr lang="tr-TR" b="1" dirty="0">
                <a:solidFill>
                  <a:schemeClr val="tx1"/>
                </a:solidFill>
              </a:rPr>
              <a:t>Yunuslar</a:t>
            </a:r>
            <a:r>
              <a:rPr lang="tr-TR" dirty="0">
                <a:solidFill>
                  <a:schemeClr val="tx1"/>
                </a:solidFill>
              </a:rPr>
              <a:t> ses dalgalarını kullanarak av­larının yerlerini bulurlar. Yunuslarda ya­rasalar gibi ses dalgalar yayarlar. </a:t>
            </a:r>
            <a:r>
              <a:rPr lang="tr-TR" dirty="0" smtClean="0">
                <a:solidFill>
                  <a:schemeClr val="tx1"/>
                </a:solidFill>
              </a:rPr>
              <a:t>Yansıyan </a:t>
            </a:r>
            <a:r>
              <a:rPr lang="tr-TR" dirty="0">
                <a:solidFill>
                  <a:schemeClr val="tx1"/>
                </a:solidFill>
              </a:rPr>
              <a:t>sesleri kulakları ile toplayarak sesin yankılandığı bölgenin haritasını çıkarır</a:t>
            </a:r>
            <a:r>
              <a:rPr lang="tr-TR" dirty="0" smtClean="0">
                <a:solidFill>
                  <a:schemeClr val="tx1"/>
                </a:solidFill>
              </a:rPr>
              <a:t>.</a:t>
            </a:r>
          </a:p>
          <a:p>
            <a:pPr marL="0" indent="0">
              <a:buNone/>
            </a:pPr>
            <a:endParaRPr lang="tr-TR" dirty="0">
              <a:solidFill>
                <a:schemeClr val="tx1"/>
              </a:solidFill>
            </a:endParaRPr>
          </a:p>
        </p:txBody>
      </p:sp>
      <p:sp>
        <p:nvSpPr>
          <p:cNvPr id="4"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endParaRPr lang="tr-TR" sz="1800" dirty="0">
              <a:solidFill>
                <a:schemeClr val="bg1">
                  <a:lumMod val="95000"/>
                </a:schemeClr>
              </a:solidFill>
            </a:endParaRPr>
          </a:p>
        </p:txBody>
      </p:sp>
    </p:spTree>
    <p:extLst>
      <p:ext uri="{BB962C8B-B14F-4D97-AF65-F5344CB8AC3E}">
        <p14:creationId xmlns:p14="http://schemas.microsoft.com/office/powerpoint/2010/main" val="1937755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Yankı-</a:t>
            </a:r>
            <a:r>
              <a:rPr lang="tr-TR" sz="3600" dirty="0"/>
              <a:t>Günlük Hayat Örnekleri</a:t>
            </a:r>
          </a:p>
        </p:txBody>
      </p:sp>
      <p:sp>
        <p:nvSpPr>
          <p:cNvPr id="3" name="Content Placeholder 2"/>
          <p:cNvSpPr>
            <a:spLocks noGrp="1"/>
          </p:cNvSpPr>
          <p:nvPr>
            <p:ph idx="1"/>
          </p:nvPr>
        </p:nvSpPr>
        <p:spPr>
          <a:xfrm>
            <a:off x="2898074" y="2212768"/>
            <a:ext cx="7706591" cy="4419600"/>
          </a:xfrm>
        </p:spPr>
        <p:txBody>
          <a:bodyPr>
            <a:normAutofit/>
          </a:bodyPr>
          <a:lstStyle/>
          <a:p>
            <a:r>
              <a:rPr lang="tr-TR" b="1" dirty="0">
                <a:solidFill>
                  <a:schemeClr val="tx1"/>
                </a:solidFill>
              </a:rPr>
              <a:t>Trafik radarları </a:t>
            </a:r>
            <a:r>
              <a:rPr lang="tr-TR" dirty="0">
                <a:solidFill>
                  <a:schemeClr val="tx1"/>
                </a:solidFill>
              </a:rPr>
              <a:t>sinyal gönderme ve gönderilen sinyalin geri alınması prensibine dayanmakadır</a:t>
            </a:r>
            <a:r>
              <a:rPr lang="tr-TR" dirty="0" smtClean="0">
                <a:solidFill>
                  <a:schemeClr val="tx1"/>
                </a:solidFill>
              </a:rPr>
              <a:t>.</a:t>
            </a:r>
          </a:p>
          <a:p>
            <a:r>
              <a:rPr lang="tr-TR" dirty="0">
                <a:solidFill>
                  <a:schemeClr val="tx1"/>
                </a:solidFill>
              </a:rPr>
              <a:t>İki çeşidi vardır. </a:t>
            </a:r>
            <a:r>
              <a:rPr lang="tr-TR" b="1" dirty="0">
                <a:solidFill>
                  <a:schemeClr val="tx1"/>
                </a:solidFill>
              </a:rPr>
              <a:t>Radyo sinyali </a:t>
            </a:r>
            <a:r>
              <a:rPr lang="tr-TR" dirty="0">
                <a:solidFill>
                  <a:schemeClr val="tx1"/>
                </a:solidFill>
              </a:rPr>
              <a:t>gönderen radarlar, </a:t>
            </a:r>
            <a:r>
              <a:rPr lang="tr-TR" b="1" dirty="0">
                <a:solidFill>
                  <a:schemeClr val="tx1"/>
                </a:solidFill>
              </a:rPr>
              <a:t>Lazer sinyali </a:t>
            </a:r>
            <a:r>
              <a:rPr lang="tr-TR" dirty="0">
                <a:solidFill>
                  <a:schemeClr val="tx1"/>
                </a:solidFill>
              </a:rPr>
              <a:t>gönderen radarlar</a:t>
            </a:r>
            <a:r>
              <a:rPr lang="tr-TR" dirty="0" smtClean="0">
                <a:solidFill>
                  <a:schemeClr val="tx1"/>
                </a:solidFill>
              </a:rPr>
              <a:t>. Prensip</a:t>
            </a:r>
            <a:r>
              <a:rPr lang="tr-TR" dirty="0" smtClean="0">
                <a:solidFill>
                  <a:schemeClr val="tx1"/>
                </a:solidFill>
              </a:rPr>
              <a:t>; Kendisine </a:t>
            </a:r>
            <a:r>
              <a:rPr lang="tr-TR" dirty="0">
                <a:solidFill>
                  <a:schemeClr val="tx1"/>
                </a:solidFill>
              </a:rPr>
              <a:t>doğru gelmekte olan aracın plakasına denk gelecek şekilde iki farklı zaman da iki farklı sinyal göndermektir</a:t>
            </a:r>
            <a:r>
              <a:rPr lang="tr-TR" dirty="0" smtClean="0">
                <a:solidFill>
                  <a:schemeClr val="tx1"/>
                </a:solidFill>
              </a:rPr>
              <a:t>. İlk </a:t>
            </a:r>
            <a:r>
              <a:rPr lang="tr-TR" dirty="0">
                <a:solidFill>
                  <a:schemeClr val="tx1"/>
                </a:solidFill>
              </a:rPr>
              <a:t>gönderilen sinyalin geri </a:t>
            </a:r>
            <a:r>
              <a:rPr lang="tr-TR" b="1" dirty="0">
                <a:solidFill>
                  <a:schemeClr val="tx1"/>
                </a:solidFill>
              </a:rPr>
              <a:t>dönüş hızı </a:t>
            </a:r>
            <a:r>
              <a:rPr lang="tr-TR" dirty="0">
                <a:solidFill>
                  <a:schemeClr val="tx1"/>
                </a:solidFill>
              </a:rPr>
              <a:t>ile ikinci gönderilen sinyalin geri dönüş hızı arasındaki fark dedektör decoderlerinden geçer ve yaklaşık %10 sapmayla ortalama hız bulunur</a:t>
            </a:r>
            <a:r>
              <a:rPr lang="tr-TR" dirty="0" smtClean="0">
                <a:solidFill>
                  <a:schemeClr val="tx1"/>
                </a:solidFill>
              </a:rPr>
              <a:t>.</a:t>
            </a:r>
          </a:p>
          <a:p>
            <a:r>
              <a:rPr lang="tr-TR" dirty="0">
                <a:solidFill>
                  <a:schemeClr val="tx1"/>
                </a:solidFill>
              </a:rPr>
              <a:t> Araç plakaları kaliteli bir reflektörden yapılırlar ve üzerine hangi ışın gönderirilirse gönderilsin </a:t>
            </a:r>
            <a:r>
              <a:rPr lang="tr-TR" dirty="0" smtClean="0">
                <a:solidFill>
                  <a:schemeClr val="tx1"/>
                </a:solidFill>
              </a:rPr>
              <a:t>yansıtma özelliğine </a:t>
            </a:r>
            <a:r>
              <a:rPr lang="tr-TR" dirty="0">
                <a:solidFill>
                  <a:schemeClr val="tx1"/>
                </a:solidFill>
              </a:rPr>
              <a:t>sahiptirler.</a:t>
            </a:r>
          </a:p>
        </p:txBody>
      </p:sp>
      <p:pic>
        <p:nvPicPr>
          <p:cNvPr id="2052" name="Picture 4" descr="opplanet-stalker-radar-led-display-solo-2-radar-gun-package-8270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7857" y="3778332"/>
            <a:ext cx="2074143" cy="173973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endParaRPr lang="tr-TR" sz="1800" dirty="0">
              <a:solidFill>
                <a:schemeClr val="bg1">
                  <a:lumMod val="95000"/>
                </a:schemeClr>
              </a:solidFill>
            </a:endParaRPr>
          </a:p>
        </p:txBody>
      </p:sp>
    </p:spTree>
    <p:extLst>
      <p:ext uri="{BB962C8B-B14F-4D97-AF65-F5344CB8AC3E}">
        <p14:creationId xmlns:p14="http://schemas.microsoft.com/office/powerpoint/2010/main" val="3938784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Yankı-</a:t>
            </a:r>
            <a:r>
              <a:rPr lang="tr-TR" sz="3600" dirty="0"/>
              <a:t>Günlük Hayat Örnekleri</a:t>
            </a:r>
          </a:p>
        </p:txBody>
      </p:sp>
      <p:sp>
        <p:nvSpPr>
          <p:cNvPr id="3" name="Content Placeholder 2"/>
          <p:cNvSpPr>
            <a:spLocks noGrp="1"/>
          </p:cNvSpPr>
          <p:nvPr>
            <p:ph idx="1"/>
          </p:nvPr>
        </p:nvSpPr>
        <p:spPr/>
        <p:txBody>
          <a:bodyPr>
            <a:normAutofit/>
          </a:bodyPr>
          <a:lstStyle/>
          <a:p>
            <a:r>
              <a:rPr lang="tr-TR" b="1" dirty="0" smtClean="0">
                <a:solidFill>
                  <a:schemeClr val="tx1"/>
                </a:solidFill>
              </a:rPr>
              <a:t>Hava </a:t>
            </a:r>
            <a:r>
              <a:rPr lang="tr-TR" b="1" dirty="0">
                <a:solidFill>
                  <a:schemeClr val="tx1"/>
                </a:solidFill>
              </a:rPr>
              <a:t>tahmin </a:t>
            </a:r>
            <a:r>
              <a:rPr lang="tr-TR" dirty="0">
                <a:solidFill>
                  <a:schemeClr val="tx1"/>
                </a:solidFill>
              </a:rPr>
              <a:t>raporları çok hızlı şekil­de yapılır</a:t>
            </a:r>
            <a:r>
              <a:rPr lang="tr-TR" dirty="0" smtClean="0">
                <a:solidFill>
                  <a:schemeClr val="tx1"/>
                </a:solidFill>
              </a:rPr>
              <a:t>.</a:t>
            </a:r>
            <a:r>
              <a:rPr lang="tr-TR" dirty="0"/>
              <a:t> </a:t>
            </a:r>
            <a:r>
              <a:rPr lang="tr-TR" dirty="0">
                <a:solidFill>
                  <a:schemeClr val="tx1"/>
                </a:solidFill>
              </a:rPr>
              <a:t>R</a:t>
            </a:r>
            <a:r>
              <a:rPr lang="tr-TR" dirty="0" smtClean="0">
                <a:solidFill>
                  <a:schemeClr val="tx1"/>
                </a:solidFill>
              </a:rPr>
              <a:t>adardan </a:t>
            </a:r>
            <a:r>
              <a:rPr lang="tr-TR" dirty="0">
                <a:solidFill>
                  <a:schemeClr val="tx1"/>
                </a:solidFill>
              </a:rPr>
              <a:t>gönderilen </a:t>
            </a:r>
            <a:r>
              <a:rPr lang="tr-TR" b="1" dirty="0">
                <a:solidFill>
                  <a:schemeClr val="tx1"/>
                </a:solidFill>
              </a:rPr>
              <a:t>elektromanyetik sinyal yağmur zerrecikleri, kar taneleri, dolu gibi hidrometeorlarla temas ettiğinde elektromanyetik saçılmaya maruz kalır</a:t>
            </a:r>
            <a:r>
              <a:rPr lang="tr-TR" dirty="0">
                <a:solidFill>
                  <a:schemeClr val="tx1"/>
                </a:solidFill>
              </a:rPr>
              <a:t>. Saçılan bu elektromanyetik dalgalar, radarların hassas alıcıları tarafından algılanıp işlenerek, yazılımlar vasıtasıyla kullanıcıya görsel bir ürün olarak sunulurlar.</a:t>
            </a:r>
          </a:p>
          <a:p>
            <a:r>
              <a:rPr lang="tr-TR" b="1" dirty="0" smtClean="0">
                <a:solidFill>
                  <a:schemeClr val="tx1"/>
                </a:solidFill>
              </a:rPr>
              <a:t>Sanayide</a:t>
            </a:r>
            <a:r>
              <a:rPr lang="tr-TR" dirty="0" smtClean="0">
                <a:solidFill>
                  <a:schemeClr val="tx1"/>
                </a:solidFill>
              </a:rPr>
              <a:t>, ses </a:t>
            </a:r>
            <a:r>
              <a:rPr lang="tr-TR" dirty="0">
                <a:solidFill>
                  <a:schemeClr val="tx1"/>
                </a:solidFill>
              </a:rPr>
              <a:t>kullanarak çalışan bazı araçlar kali­te kontrol aşamasında kullanılır. Sesin yansıma özelliğini kullanarak ürünlerin üzerindeki gözle görülemeyecek kadar küçük çatlaklar yada malzeme hataları bulunur.</a:t>
            </a:r>
          </a:p>
          <a:p>
            <a:pPr marL="0" indent="0">
              <a:buNone/>
            </a:pPr>
            <a:endParaRPr lang="tr-TR" dirty="0"/>
          </a:p>
        </p:txBody>
      </p:sp>
      <p:sp>
        <p:nvSpPr>
          <p:cNvPr id="4"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endParaRPr lang="tr-TR" sz="1800" dirty="0">
              <a:solidFill>
                <a:schemeClr val="bg1">
                  <a:lumMod val="95000"/>
                </a:schemeClr>
              </a:solidFill>
            </a:endParaRPr>
          </a:p>
        </p:txBody>
      </p:sp>
    </p:spTree>
    <p:extLst>
      <p:ext uri="{BB962C8B-B14F-4D97-AF65-F5344CB8AC3E}">
        <p14:creationId xmlns:p14="http://schemas.microsoft.com/office/powerpoint/2010/main" val="3975199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600" dirty="0"/>
              <a:t>S</a:t>
            </a:r>
            <a:r>
              <a:rPr lang="tr-TR" sz="3600" dirty="0" smtClean="0"/>
              <a:t>esin Soğurulması</a:t>
            </a:r>
            <a:r>
              <a:rPr lang="tr-TR" dirty="0" smtClean="0"/>
              <a:t/>
            </a:r>
            <a:br>
              <a:rPr lang="tr-TR" dirty="0" smtClean="0"/>
            </a:br>
            <a:endParaRPr lang="tr-TR" dirty="0"/>
          </a:p>
        </p:txBody>
      </p:sp>
      <p:pic>
        <p:nvPicPr>
          <p:cNvPr id="4" name="-How Sound Works (In Room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69119" y="2260271"/>
            <a:ext cx="7778050" cy="4375034"/>
          </a:xfrm>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2260919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Neler Öğreneceğiz?</a:t>
            </a:r>
            <a:endParaRPr lang="tr-TR" dirty="0"/>
          </a:p>
        </p:txBody>
      </p:sp>
      <p:sp>
        <p:nvSpPr>
          <p:cNvPr id="3" name="Content Placeholder 2"/>
          <p:cNvSpPr>
            <a:spLocks noGrp="1"/>
          </p:cNvSpPr>
          <p:nvPr>
            <p:ph idx="1"/>
          </p:nvPr>
        </p:nvSpPr>
        <p:spPr>
          <a:xfrm>
            <a:off x="2589212" y="1265129"/>
            <a:ext cx="3799713" cy="5361139"/>
          </a:xfrm>
        </p:spPr>
        <p:txBody>
          <a:bodyPr>
            <a:normAutofit fontScale="70000" lnSpcReduction="20000"/>
          </a:bodyPr>
          <a:lstStyle/>
          <a:p>
            <a:pPr>
              <a:lnSpc>
                <a:spcPct val="121000"/>
              </a:lnSpc>
              <a:buFont typeface="Wingdings" panose="05000000000000000000" pitchFamily="2" charset="2"/>
              <a:buChar char="Ø"/>
            </a:pPr>
            <a:r>
              <a:rPr lang="tr-TR" dirty="0" smtClean="0"/>
              <a:t>Geçen Haftanın Özeti</a:t>
            </a:r>
          </a:p>
          <a:p>
            <a:pPr>
              <a:lnSpc>
                <a:spcPct val="121000"/>
              </a:lnSpc>
              <a:buFont typeface="Wingdings" panose="05000000000000000000" pitchFamily="2" charset="2"/>
              <a:buChar char="Ø"/>
            </a:pPr>
            <a:r>
              <a:rPr lang="tr-TR" dirty="0" smtClean="0"/>
              <a:t>Bardak </a:t>
            </a:r>
            <a:r>
              <a:rPr lang="tr-TR" dirty="0" smtClean="0"/>
              <a:t>Kırmak</a:t>
            </a:r>
            <a:endParaRPr lang="tr-TR" dirty="0"/>
          </a:p>
          <a:p>
            <a:pPr>
              <a:buFont typeface="Wingdings" panose="05000000000000000000" pitchFamily="2" charset="2"/>
              <a:buChar char="Ø"/>
            </a:pPr>
            <a:r>
              <a:rPr lang="tr-TR" dirty="0" smtClean="0"/>
              <a:t>Aktivite 1</a:t>
            </a:r>
            <a:r>
              <a:rPr lang="tr-TR" dirty="0"/>
              <a:t>: Diyapozon</a:t>
            </a:r>
          </a:p>
          <a:p>
            <a:pPr>
              <a:buFont typeface="Wingdings" panose="05000000000000000000" pitchFamily="2" charset="2"/>
              <a:buChar char="Ø"/>
            </a:pPr>
            <a:r>
              <a:rPr lang="tr-TR" dirty="0" smtClean="0"/>
              <a:t>Aktivite </a:t>
            </a:r>
            <a:r>
              <a:rPr lang="tr-TR" dirty="0" smtClean="0"/>
              <a:t>2: </a:t>
            </a:r>
            <a:r>
              <a:rPr lang="tr-TR" dirty="0" smtClean="0"/>
              <a:t>Kibrit Çöpleri</a:t>
            </a:r>
          </a:p>
          <a:p>
            <a:pPr>
              <a:buFont typeface="Wingdings" panose="05000000000000000000" pitchFamily="2" charset="2"/>
              <a:buChar char="Ø"/>
            </a:pPr>
            <a:r>
              <a:rPr lang="tr-TR" dirty="0" smtClean="0"/>
              <a:t>Rezonans</a:t>
            </a:r>
          </a:p>
          <a:p>
            <a:pPr lvl="1">
              <a:buFont typeface="Wingdings" panose="05000000000000000000" pitchFamily="2" charset="2"/>
              <a:buChar char="Ø"/>
            </a:pPr>
            <a:r>
              <a:rPr lang="tr-TR" dirty="0" smtClean="0"/>
              <a:t>Dış </a:t>
            </a:r>
            <a:r>
              <a:rPr lang="tr-TR" dirty="0" smtClean="0"/>
              <a:t>Kuvvet</a:t>
            </a:r>
          </a:p>
          <a:p>
            <a:pPr lvl="1">
              <a:buFont typeface="Wingdings" panose="05000000000000000000" pitchFamily="2" charset="2"/>
              <a:buChar char="Ø"/>
            </a:pPr>
            <a:r>
              <a:rPr lang="tr-TR" dirty="0" smtClean="0"/>
              <a:t>Doğal Frekans</a:t>
            </a:r>
          </a:p>
          <a:p>
            <a:pPr lvl="1">
              <a:buFont typeface="Wingdings" panose="05000000000000000000" pitchFamily="2" charset="2"/>
              <a:buChar char="Ø"/>
            </a:pPr>
            <a:r>
              <a:rPr lang="tr-TR" dirty="0" smtClean="0"/>
              <a:t>Sönümleme</a:t>
            </a:r>
          </a:p>
          <a:p>
            <a:pPr lvl="1">
              <a:buFont typeface="Wingdings" panose="05000000000000000000" pitchFamily="2" charset="2"/>
              <a:buChar char="Ø"/>
            </a:pPr>
            <a:r>
              <a:rPr lang="tr-TR" dirty="0" smtClean="0"/>
              <a:t>Günlük Hayat Örnekleri</a:t>
            </a:r>
          </a:p>
          <a:p>
            <a:pPr>
              <a:buFont typeface="Wingdings" panose="05000000000000000000" pitchFamily="2" charset="2"/>
              <a:buChar char="Ø"/>
            </a:pPr>
            <a:r>
              <a:rPr lang="tr-TR" dirty="0" smtClean="0"/>
              <a:t>Yarasalar</a:t>
            </a:r>
          </a:p>
          <a:p>
            <a:pPr>
              <a:buFont typeface="Wingdings" panose="05000000000000000000" pitchFamily="2" charset="2"/>
              <a:buChar char="Ø"/>
            </a:pPr>
            <a:r>
              <a:rPr lang="tr-TR" dirty="0" smtClean="0"/>
              <a:t>Yankı</a:t>
            </a:r>
          </a:p>
          <a:p>
            <a:pPr lvl="1">
              <a:buFont typeface="Wingdings" panose="05000000000000000000" pitchFamily="2" charset="2"/>
              <a:buChar char="Ø"/>
            </a:pPr>
            <a:r>
              <a:rPr lang="tr-TR" dirty="0"/>
              <a:t>Sesin </a:t>
            </a:r>
            <a:r>
              <a:rPr lang="tr-TR" dirty="0" smtClean="0"/>
              <a:t>Yansıması </a:t>
            </a:r>
          </a:p>
          <a:p>
            <a:pPr lvl="1">
              <a:buFont typeface="Wingdings" panose="05000000000000000000" pitchFamily="2" charset="2"/>
              <a:buChar char="Ø"/>
            </a:pPr>
            <a:r>
              <a:rPr lang="tr-TR" dirty="0"/>
              <a:t>Günlük Hayat </a:t>
            </a:r>
            <a:r>
              <a:rPr lang="tr-TR" dirty="0" smtClean="0"/>
              <a:t>Örnekleri</a:t>
            </a:r>
          </a:p>
          <a:p>
            <a:pPr lvl="1">
              <a:buFont typeface="Wingdings" panose="05000000000000000000" pitchFamily="2" charset="2"/>
              <a:buChar char="Ø"/>
            </a:pPr>
            <a:r>
              <a:rPr lang="tr-TR" dirty="0"/>
              <a:t>Sesin </a:t>
            </a:r>
            <a:r>
              <a:rPr lang="tr-TR" dirty="0" smtClean="0"/>
              <a:t>Soğurulması </a:t>
            </a:r>
            <a:r>
              <a:rPr lang="tr-TR" dirty="0"/>
              <a:t>ve Y</a:t>
            </a:r>
            <a:r>
              <a:rPr lang="tr-TR" dirty="0" smtClean="0"/>
              <a:t>alıtımı</a:t>
            </a:r>
          </a:p>
          <a:p>
            <a:pPr lvl="1">
              <a:buFont typeface="Wingdings" panose="05000000000000000000" pitchFamily="2" charset="2"/>
              <a:buChar char="Ø"/>
            </a:pPr>
            <a:r>
              <a:rPr lang="tr-TR" dirty="0"/>
              <a:t>Günlük Hayat </a:t>
            </a:r>
            <a:r>
              <a:rPr lang="tr-TR" dirty="0" smtClean="0"/>
              <a:t>Örnekleri</a:t>
            </a:r>
          </a:p>
          <a:p>
            <a:pPr>
              <a:buFont typeface="Wingdings" panose="05000000000000000000" pitchFamily="2" charset="2"/>
              <a:buChar char="Ø"/>
            </a:pPr>
            <a:r>
              <a:rPr lang="tr-TR" dirty="0" smtClean="0"/>
              <a:t>Özet </a:t>
            </a:r>
          </a:p>
          <a:p>
            <a:pPr>
              <a:buFont typeface="Wingdings" panose="05000000000000000000" pitchFamily="2" charset="2"/>
              <a:buChar char="Ø"/>
            </a:pPr>
            <a:r>
              <a:rPr lang="tr-TR" dirty="0" smtClean="0"/>
              <a:t>Soru Çözümü</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en-US" dirty="0" smtClean="0">
              <a:solidFill>
                <a:schemeClr val="tx1">
                  <a:lumMod val="95000"/>
                  <a:lumOff val="5000"/>
                </a:schemeClr>
              </a:solidFill>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812538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3600" dirty="0" smtClean="0"/>
              <a:t>Günlük Hayat Örnekleri</a:t>
            </a:r>
            <a:endParaRPr lang="tr-TR" sz="3600" dirty="0"/>
          </a:p>
        </p:txBody>
      </p:sp>
      <p:sp>
        <p:nvSpPr>
          <p:cNvPr id="4" name="Content Placeholder 3"/>
          <p:cNvSpPr>
            <a:spLocks noGrp="1"/>
          </p:cNvSpPr>
          <p:nvPr>
            <p:ph idx="1"/>
          </p:nvPr>
        </p:nvSpPr>
        <p:spPr/>
        <p:txBody>
          <a:bodyPr/>
          <a:lstStyle/>
          <a:p>
            <a:r>
              <a:rPr lang="tr-TR" dirty="0" smtClean="0">
                <a:solidFill>
                  <a:schemeClr val="tx1"/>
                </a:solidFill>
              </a:rPr>
              <a:t>Kar yağarken ya da her yer karla kaplıyken neden ortam sessiz olur?</a:t>
            </a:r>
          </a:p>
          <a:p>
            <a:r>
              <a:rPr lang="tr-TR" dirty="0" smtClean="0">
                <a:solidFill>
                  <a:schemeClr val="tx1"/>
                </a:solidFill>
              </a:rPr>
              <a:t>Tren istasyonlarının çatılarını incelediniz mi?</a:t>
            </a:r>
          </a:p>
          <a:p>
            <a:endParaRPr lang="tr-TR" dirty="0" smtClean="0">
              <a:solidFill>
                <a:schemeClr val="tx1"/>
              </a:solidFill>
            </a:endParaRPr>
          </a:p>
          <a:p>
            <a:endParaRPr lang="tr-TR" dirty="0">
              <a:solidFill>
                <a:schemeClr val="tx1"/>
              </a:solidFill>
            </a:endParaRPr>
          </a:p>
        </p:txBody>
      </p:sp>
      <p:pic>
        <p:nvPicPr>
          <p:cNvPr id="6" name="Picture 2" descr="https://pekericli.files.wordpress.com/2009/09/20090912-9564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549" y="3455626"/>
            <a:ext cx="5224134" cy="24425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spTree>
    <p:extLst>
      <p:ext uri="{BB962C8B-B14F-4D97-AF65-F5344CB8AC3E}">
        <p14:creationId xmlns:p14="http://schemas.microsoft.com/office/powerpoint/2010/main" val="3473545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Özet</a:t>
            </a:r>
            <a:endParaRPr lang="tr-TR" dirty="0"/>
          </a:p>
        </p:txBody>
      </p:sp>
      <p:sp>
        <p:nvSpPr>
          <p:cNvPr id="7"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t>Özet </a:t>
            </a:r>
          </a:p>
          <a:p>
            <a:pPr>
              <a:buFont typeface="Wingdings" panose="05000000000000000000" pitchFamily="2" charset="2"/>
              <a:buChar char="Ø"/>
            </a:pPr>
            <a:r>
              <a:rPr lang="tr-TR" sz="1800" dirty="0"/>
              <a:t>Soru Çözümü</a:t>
            </a:r>
          </a:p>
        </p:txBody>
      </p:sp>
      <p:pic>
        <p:nvPicPr>
          <p:cNvPr id="8" name="Content Placeholder 5"/>
          <p:cNvPicPr>
            <a:picLocks noGrp="1"/>
          </p:cNvPicPr>
          <p:nvPr>
            <p:ph sz="half" idx="1"/>
          </p:nvPr>
        </p:nvPicPr>
        <p:blipFill rotWithShape="1">
          <a:blip r:embed="rId2"/>
          <a:srcRect l="14385" t="4411" r="16005" b="12958"/>
          <a:stretch/>
        </p:blipFill>
        <p:spPr bwMode="auto">
          <a:xfrm>
            <a:off x="2959095" y="3130108"/>
            <a:ext cx="1106221" cy="795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TextBox 4"/>
          <p:cNvSpPr txBox="1"/>
          <p:nvPr/>
        </p:nvSpPr>
        <p:spPr>
          <a:xfrm>
            <a:off x="2806706" y="2223008"/>
            <a:ext cx="8897565" cy="714160"/>
          </a:xfrm>
          <a:prstGeom prst="rect">
            <a:avLst/>
          </a:prstGeom>
          <a:noFill/>
        </p:spPr>
        <p:txBody>
          <a:bodyPr vert="horz" wrap="square" lIns="91440" tIns="45720" rIns="91440" bIns="45720" rtlCol="0">
            <a:normAutofit/>
          </a:bodyPr>
          <a:lstStyle/>
          <a:p>
            <a:r>
              <a:rPr lang="tr-TR" dirty="0" smtClean="0"/>
              <a:t>Rezonans: Belirli bir frekansta titreşen bir sistemin, aynı frekanstaki dış kuvvet/ etki tesirinde kalarak yüksek genlikte titreşmesi olayıdır.</a:t>
            </a:r>
          </a:p>
          <a:p>
            <a:endParaRPr lang="tr-TR" dirty="0"/>
          </a:p>
        </p:txBody>
      </p:sp>
      <p:pic>
        <p:nvPicPr>
          <p:cNvPr id="9" name="Picture 4" descr="http://mcdn01.gittigidiyor.net/18976/tn30/189767447_tn30_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3333"/>
                    </a14:imgEffect>
                  </a14:imgLayer>
                </a14:imgProps>
              </a:ext>
              <a:ext uri="{28A0092B-C50C-407E-A947-70E740481C1C}">
                <a14:useLocalDpi xmlns:a14="http://schemas.microsoft.com/office/drawing/2010/main" val="0"/>
              </a:ext>
            </a:extLst>
          </a:blip>
          <a:srcRect/>
          <a:stretch>
            <a:fillRect/>
          </a:stretch>
        </p:blipFill>
        <p:spPr bwMode="auto">
          <a:xfrm>
            <a:off x="4267645" y="3084832"/>
            <a:ext cx="1337508" cy="8245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3.amazonaws.com/auteurs_production/images/film/tacoma-narrows-bridge-collapse/w448/tacoma-narrows-bridge-collap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0802" y="3130108"/>
            <a:ext cx="1159448" cy="808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faculty.plattsburgh.edu/margaret.campion/seconded/second/Kent/tac09.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0628" y="3220195"/>
            <a:ext cx="1220937" cy="588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nyetik rezonans ile ilgili gö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9487" y="3130108"/>
            <a:ext cx="1117165" cy="8492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06705" y="4357155"/>
            <a:ext cx="8897565" cy="629049"/>
          </a:xfrm>
          <a:prstGeom prst="rect">
            <a:avLst/>
          </a:prstGeom>
          <a:noFill/>
        </p:spPr>
        <p:txBody>
          <a:bodyPr vert="horz" wrap="square" lIns="91440" tIns="45720" rIns="91440" bIns="45720" rtlCol="0">
            <a:normAutofit lnSpcReduction="10000"/>
          </a:bodyPr>
          <a:lstStyle/>
          <a:p>
            <a:r>
              <a:rPr lang="tr-TR" dirty="0" smtClean="0"/>
              <a:t>Yankı: Ses dalgalarının sert bir yüzeye çarpıp tekrar kaynağına dönmesi yankı olarak adlandırılır. </a:t>
            </a:r>
          </a:p>
          <a:p>
            <a:endParaRPr lang="tr-TR" dirty="0"/>
          </a:p>
        </p:txBody>
      </p:sp>
      <p:pic>
        <p:nvPicPr>
          <p:cNvPr id="15" name="Picture 4" descr="http://1.bp.blogspot.com/_A7UAC6jnDW4/TMH73QyhARI/AAAAAAAAGRI/Lrp_1qHaIII/s1600/5572dcbc090badaa3eb92fb27b219b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53" t="8704" r="11569" b="15096"/>
          <a:stretch/>
        </p:blipFill>
        <p:spPr bwMode="auto">
          <a:xfrm>
            <a:off x="3026403" y="5225143"/>
            <a:ext cx="966319" cy="14337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opplanet-stalker-radar-led-display-solo-2-radar-gun-package-8270006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0871" y="5303990"/>
            <a:ext cx="1278539" cy="10724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pekericli.files.wordpress.com/2009/09/20090912-9564000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1933" y="5353901"/>
            <a:ext cx="2386772" cy="11159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yarasa ile ilgili görsel sonuc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20250" y="5353901"/>
            <a:ext cx="1597044" cy="111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5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50"/>
                                        </p:tgtEl>
                                        <p:attrNameLst>
                                          <p:attrName>style.visibility</p:attrName>
                                        </p:attrNameLst>
                                      </p:cBhvr>
                                      <p:to>
                                        <p:strVal val="visible"/>
                                      </p:to>
                                    </p:set>
                                    <p:anim calcmode="lin" valueType="num">
                                      <p:cBhvr additive="base">
                                        <p:cTn id="67" dur="500" fill="hold"/>
                                        <p:tgtEl>
                                          <p:spTgt spid="2050"/>
                                        </p:tgtEl>
                                        <p:attrNameLst>
                                          <p:attrName>ppt_x</p:attrName>
                                        </p:attrNameLst>
                                      </p:cBhvr>
                                      <p:tavLst>
                                        <p:tav tm="0">
                                          <p:val>
                                            <p:strVal val="#ppt_x"/>
                                          </p:val>
                                        </p:tav>
                                        <p:tav tm="100000">
                                          <p:val>
                                            <p:strVal val="#ppt_x"/>
                                          </p:val>
                                        </p:tav>
                                      </p:tavLst>
                                    </p:anim>
                                    <p:anim calcmode="lin" valueType="num">
                                      <p:cBhvr additive="base">
                                        <p:cTn id="6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Soru </a:t>
            </a:r>
            <a:r>
              <a:rPr lang="tr-TR" dirty="0" smtClean="0"/>
              <a:t>Çözümü</a:t>
            </a:r>
            <a:endParaRPr lang="tr-TR" dirty="0"/>
          </a:p>
        </p:txBody>
      </p:sp>
      <p:pic>
        <p:nvPicPr>
          <p:cNvPr id="4" name="Content Placeholder 3"/>
          <p:cNvPicPr>
            <a:picLocks noGrp="1"/>
          </p:cNvPicPr>
          <p:nvPr>
            <p:ph idx="1"/>
          </p:nvPr>
        </p:nvPicPr>
        <p:blipFill rotWithShape="1">
          <a:blip r:embed="rId2"/>
          <a:srcRect l="36541" t="10587" r="3935" b="21486"/>
          <a:stretch/>
        </p:blipFill>
        <p:spPr bwMode="auto">
          <a:xfrm>
            <a:off x="3170710" y="2541320"/>
            <a:ext cx="6823513" cy="3996616"/>
          </a:xfrm>
          <a:prstGeom prst="rect">
            <a:avLst/>
          </a:prstGeom>
          <a:ln>
            <a:noFill/>
          </a:ln>
          <a:extLst>
            <a:ext uri="{53640926-AAD7-44D8-BBD7-CCE9431645EC}">
              <a14:shadowObscured xmlns:a14="http://schemas.microsoft.com/office/drawing/2010/main"/>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t>Soru Çözümü</a:t>
            </a:r>
          </a:p>
        </p:txBody>
      </p:sp>
      <p:sp>
        <p:nvSpPr>
          <p:cNvPr id="3" name="Oval 2"/>
          <p:cNvSpPr/>
          <p:nvPr/>
        </p:nvSpPr>
        <p:spPr>
          <a:xfrm>
            <a:off x="3325091" y="3526971"/>
            <a:ext cx="415636" cy="380011"/>
          </a:xfrm>
          <a:prstGeom prst="ellipse">
            <a:avLst/>
          </a:prstGeom>
          <a:gradFill>
            <a:gsLst>
              <a:gs pos="6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8011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Soru Çözümü</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7610" y="2434442"/>
            <a:ext cx="6020790" cy="442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t>Soru Çözümü</a:t>
            </a:r>
          </a:p>
        </p:txBody>
      </p:sp>
      <p:sp>
        <p:nvSpPr>
          <p:cNvPr id="6" name="Oval 5"/>
          <p:cNvSpPr/>
          <p:nvPr/>
        </p:nvSpPr>
        <p:spPr>
          <a:xfrm>
            <a:off x="6127668" y="5118264"/>
            <a:ext cx="415636" cy="380011"/>
          </a:xfrm>
          <a:prstGeom prst="ellipse">
            <a:avLst/>
          </a:prstGeom>
          <a:gradFill>
            <a:gsLst>
              <a:gs pos="6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802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Gelecek Ders</a:t>
            </a:r>
            <a:endParaRPr lang="tr-TR" dirty="0"/>
          </a:p>
        </p:txBody>
      </p:sp>
      <p:sp>
        <p:nvSpPr>
          <p:cNvPr id="3" name="Content Placeholder 2"/>
          <p:cNvSpPr>
            <a:spLocks noGrp="1"/>
          </p:cNvSpPr>
          <p:nvPr>
            <p:ph idx="1"/>
          </p:nvPr>
        </p:nvSpPr>
        <p:spPr/>
        <p:txBody>
          <a:bodyPr/>
          <a:lstStyle/>
          <a:p>
            <a:pPr marL="0" indent="0">
              <a:buNone/>
            </a:pPr>
            <a:r>
              <a:rPr lang="tr-TR" b="1" dirty="0"/>
              <a:t>3.4.1. Deprem dalgasını tanımlar ve oluşum sebeplerini açıklar.</a:t>
            </a:r>
          </a:p>
          <a:p>
            <a:pPr marL="0" indent="0">
              <a:buNone/>
            </a:pPr>
            <a:r>
              <a:rPr lang="tr-TR" dirty="0" smtClean="0"/>
              <a:t>	a</a:t>
            </a:r>
            <a:r>
              <a:rPr lang="tr-TR" dirty="0"/>
              <a:t>. Öğrencilerin yay, su, ses ve deprem dalgalarının özelliklerini </a:t>
            </a:r>
            <a:r>
              <a:rPr lang="tr-TR" dirty="0" smtClean="0"/>
              <a:t>	karşılaştırmaları </a:t>
            </a:r>
            <a:r>
              <a:rPr lang="tr-TR" dirty="0"/>
              <a:t>sağlanır.</a:t>
            </a:r>
          </a:p>
          <a:p>
            <a:pPr marL="0" indent="0">
              <a:buNone/>
            </a:pPr>
            <a:r>
              <a:rPr lang="tr-TR" dirty="0" smtClean="0"/>
              <a:t>	b</a:t>
            </a:r>
            <a:r>
              <a:rPr lang="tr-TR" dirty="0"/>
              <a:t>. Öğrenciler deprem kaynaklı can, mal kaybını önleyecek yapı modeli </a:t>
            </a:r>
            <a:r>
              <a:rPr lang="tr-TR" dirty="0" smtClean="0"/>
              <a:t>	oluşturur</a:t>
            </a:r>
            <a:r>
              <a:rPr lang="tr-TR" dirty="0"/>
              <a:t>.</a:t>
            </a:r>
          </a:p>
          <a:p>
            <a:pPr marL="0" indent="0">
              <a:buNone/>
            </a:pPr>
            <a:r>
              <a:rPr lang="tr-TR" dirty="0" smtClean="0"/>
              <a:t>	c</a:t>
            </a:r>
            <a:r>
              <a:rPr lang="tr-TR" dirty="0"/>
              <a:t>. Depremlerde dalga çeşitlerine girilmez.</a:t>
            </a:r>
          </a:p>
          <a:p>
            <a:endParaRPr lang="tr-TR" dirty="0"/>
          </a:p>
        </p:txBody>
      </p:sp>
    </p:spTree>
    <p:extLst>
      <p:ext uri="{BB962C8B-B14F-4D97-AF65-F5344CB8AC3E}">
        <p14:creationId xmlns:p14="http://schemas.microsoft.com/office/powerpoint/2010/main" val="1198144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319397" y="1691014"/>
            <a:ext cx="5586608" cy="3494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3366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Geçen Haftanın Özeti</a:t>
            </a:r>
            <a:endParaRPr lang="tr-TR" dirty="0"/>
          </a:p>
        </p:txBody>
      </p:sp>
      <p:pic>
        <p:nvPicPr>
          <p:cNvPr id="4" name="Picture 5"/>
          <p:cNvPicPr>
            <a:picLocks noChangeAspect="1"/>
          </p:cNvPicPr>
          <p:nvPr/>
        </p:nvPicPr>
        <p:blipFill>
          <a:blip r:embed="rId2">
            <a:lum bright="-50000"/>
            <a:alphaModFix/>
          </a:blip>
          <a:srcRect/>
          <a:stretch>
            <a:fillRect/>
          </a:stretch>
        </p:blipFill>
        <p:spPr>
          <a:xfrm>
            <a:off x="3270308" y="2247623"/>
            <a:ext cx="2347262" cy="1337049"/>
          </a:xfrm>
          <a:prstGeom prst="rect">
            <a:avLst/>
          </a:prstGeom>
          <a:noFill/>
          <a:ln cap="flat">
            <a:noFill/>
          </a:ln>
        </p:spPr>
      </p:pic>
      <p:sp>
        <p:nvSpPr>
          <p:cNvPr id="5" name="Rectangle 6"/>
          <p:cNvSpPr/>
          <p:nvPr/>
        </p:nvSpPr>
        <p:spPr>
          <a:xfrm>
            <a:off x="5734128" y="2938338"/>
            <a:ext cx="283763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000000"/>
                </a:solidFill>
                <a:uFillTx/>
                <a:latin typeface="Calibri"/>
              </a:rPr>
              <a:t>Yüksek frekans = İnce ses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000000"/>
                </a:solidFill>
                <a:uFillTx/>
                <a:latin typeface="Calibri"/>
              </a:rPr>
              <a:t>Düşük frekans = kalın ses</a:t>
            </a:r>
          </a:p>
        </p:txBody>
      </p:sp>
      <p:sp>
        <p:nvSpPr>
          <p:cNvPr id="6" name="Rectangle 7"/>
          <p:cNvSpPr/>
          <p:nvPr/>
        </p:nvSpPr>
        <p:spPr>
          <a:xfrm>
            <a:off x="5734128" y="2130952"/>
            <a:ext cx="3132597"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000000"/>
                </a:solidFill>
                <a:uFillTx/>
                <a:latin typeface="Calibri"/>
              </a:rPr>
              <a:t>Sesin Şiddeti – Dalganın Genliği</a:t>
            </a:r>
          </a:p>
        </p:txBody>
      </p:sp>
      <p:pic>
        <p:nvPicPr>
          <p:cNvPr id="7" name="Picture 9"/>
          <p:cNvPicPr>
            <a:picLocks noChangeAspect="1"/>
          </p:cNvPicPr>
          <p:nvPr/>
        </p:nvPicPr>
        <p:blipFill>
          <a:blip r:embed="rId3">
            <a:lum bright="-50000"/>
            <a:alphaModFix/>
          </a:blip>
          <a:srcRect/>
          <a:stretch>
            <a:fillRect/>
          </a:stretch>
        </p:blipFill>
        <p:spPr>
          <a:xfrm>
            <a:off x="3270308" y="3855398"/>
            <a:ext cx="2808344" cy="1797257"/>
          </a:xfrm>
          <a:prstGeom prst="rect">
            <a:avLst/>
          </a:prstGeom>
          <a:noFill/>
          <a:ln cap="flat">
            <a:noFill/>
          </a:ln>
        </p:spPr>
      </p:pic>
      <p:pic>
        <p:nvPicPr>
          <p:cNvPr id="8" name="Picture 10"/>
          <p:cNvPicPr>
            <a:picLocks noChangeAspect="1"/>
          </p:cNvPicPr>
          <p:nvPr/>
        </p:nvPicPr>
        <p:blipFill>
          <a:blip r:embed="rId4">
            <a:lum bright="-50000"/>
            <a:alphaModFix/>
          </a:blip>
          <a:srcRect/>
          <a:stretch>
            <a:fillRect/>
          </a:stretch>
        </p:blipFill>
        <p:spPr>
          <a:xfrm>
            <a:off x="6219861" y="3855397"/>
            <a:ext cx="3185396" cy="1813707"/>
          </a:xfrm>
          <a:prstGeom prst="rect">
            <a:avLst/>
          </a:prstGeom>
          <a:noFill/>
          <a:ln cap="flat">
            <a:noFill/>
          </a:ln>
        </p:spPr>
      </p:pic>
      <p:sp>
        <p:nvSpPr>
          <p:cNvPr id="9" name="Content Placeholder 8"/>
          <p:cNvSpPr>
            <a:spLocks noGrp="1"/>
          </p:cNvSpPr>
          <p:nvPr>
            <p:ph idx="1"/>
          </p:nvPr>
        </p:nvSpPr>
        <p:spPr>
          <a:xfrm>
            <a:off x="5734128" y="2510617"/>
            <a:ext cx="3932797" cy="369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000000"/>
                </a:solidFill>
                <a:uFillTx/>
                <a:latin typeface="Calibri"/>
              </a:rPr>
              <a:t>Sesin Yüksekliği – Dalganın Frekansı</a:t>
            </a:r>
          </a:p>
        </p:txBody>
      </p:sp>
      <p:sp>
        <p:nvSpPr>
          <p:cNvPr id="10"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smtClean="0"/>
              <a:t>Bardak Kırmak</a:t>
            </a:r>
          </a:p>
          <a:p>
            <a:pPr>
              <a:buFont typeface="Wingdings" panose="05000000000000000000" pitchFamily="2" charset="2"/>
              <a:buChar char="Ø"/>
            </a:pPr>
            <a:r>
              <a:rPr lang="tr-TR" sz="1800" dirty="0" smtClean="0"/>
              <a:t>Aktivite 1: </a:t>
            </a:r>
            <a:r>
              <a:rPr lang="tr-TR" sz="1800" dirty="0"/>
              <a:t>Diyapozon</a:t>
            </a:r>
          </a:p>
          <a:p>
            <a:pPr>
              <a:buFont typeface="Wingdings" panose="05000000000000000000" pitchFamily="2" charset="2"/>
              <a:buChar char="Ø"/>
            </a:pPr>
            <a:r>
              <a:rPr lang="tr-TR" sz="1800" dirty="0" smtClean="0"/>
              <a:t>Aktivite </a:t>
            </a:r>
            <a:r>
              <a:rPr lang="tr-TR" sz="1800" dirty="0" smtClean="0"/>
              <a:t>2: </a:t>
            </a:r>
            <a:r>
              <a:rPr lang="tr-TR" sz="1800" dirty="0"/>
              <a:t>Kibrit </a:t>
            </a:r>
            <a:r>
              <a:rPr lang="tr-TR" sz="1800" dirty="0" smtClean="0"/>
              <a:t>Çöpleri</a:t>
            </a:r>
            <a:endParaRPr lang="tr-TR" sz="1800" dirty="0" smtClean="0"/>
          </a:p>
          <a:p>
            <a:pPr>
              <a:buFont typeface="Wingdings" panose="05000000000000000000" pitchFamily="2" charset="2"/>
              <a:buChar char="Ø"/>
            </a:pPr>
            <a:r>
              <a:rPr lang="tr-TR" sz="1800" dirty="0" smtClean="0"/>
              <a:t>Rezonans</a:t>
            </a:r>
            <a:endParaRPr lang="tr-TR" sz="1800" dirty="0" smtClean="0"/>
          </a:p>
          <a:p>
            <a:pPr lvl="1">
              <a:buFont typeface="Wingdings" panose="05000000000000000000" pitchFamily="2" charset="2"/>
              <a:buChar char="Ø"/>
            </a:pPr>
            <a:r>
              <a:rPr lang="tr-TR" sz="1500" dirty="0" smtClean="0"/>
              <a:t>Dış Kuvvet</a:t>
            </a:r>
          </a:p>
          <a:p>
            <a:pPr lvl="1">
              <a:buFont typeface="Wingdings" panose="05000000000000000000" pitchFamily="2" charset="2"/>
              <a:buChar char="Ø"/>
            </a:pPr>
            <a:r>
              <a:rPr lang="tr-TR" sz="1500" dirty="0" smtClean="0"/>
              <a:t>Doğal Frekans</a:t>
            </a:r>
          </a:p>
          <a:p>
            <a:pPr lvl="1">
              <a:buFont typeface="Wingdings" panose="05000000000000000000" pitchFamily="2" charset="2"/>
              <a:buChar char="Ø"/>
            </a:pPr>
            <a:r>
              <a:rPr lang="tr-TR" sz="1500" dirty="0" smtClean="0"/>
              <a:t>Sönümleme</a:t>
            </a:r>
          </a:p>
          <a:p>
            <a:pPr lvl="1">
              <a:buFont typeface="Wingdings" panose="05000000000000000000" pitchFamily="2" charset="2"/>
              <a:buChar char="Ø"/>
            </a:pPr>
            <a:r>
              <a:rPr lang="tr-TR" sz="1500" dirty="0" smtClean="0"/>
              <a:t>Günlük Hayat Örnekleri</a:t>
            </a:r>
          </a:p>
          <a:p>
            <a:pPr>
              <a:buFont typeface="Wingdings" panose="05000000000000000000" pitchFamily="2" charset="2"/>
              <a:buChar char="Ø"/>
            </a:pPr>
            <a:r>
              <a:rPr lang="tr-TR" sz="1800" dirty="0" smtClean="0"/>
              <a:t>Yarasalar</a:t>
            </a:r>
          </a:p>
          <a:p>
            <a:pPr>
              <a:buFont typeface="Wingdings" panose="05000000000000000000" pitchFamily="2" charset="2"/>
              <a:buChar char="Ø"/>
            </a:pPr>
            <a:r>
              <a:rPr lang="tr-TR" sz="1800" dirty="0" smtClean="0"/>
              <a:t>Yankı</a:t>
            </a:r>
          </a:p>
          <a:p>
            <a:pPr lvl="1">
              <a:buFont typeface="Wingdings" panose="05000000000000000000" pitchFamily="2" charset="2"/>
              <a:buChar char="Ø"/>
            </a:pPr>
            <a:r>
              <a:rPr lang="tr-TR" sz="1500" dirty="0" smtClean="0"/>
              <a:t>Sesin Yansıması </a:t>
            </a:r>
          </a:p>
          <a:p>
            <a:pPr lvl="1">
              <a:buFont typeface="Wingdings" panose="05000000000000000000" pitchFamily="2" charset="2"/>
              <a:buChar char="Ø"/>
            </a:pPr>
            <a:r>
              <a:rPr lang="tr-TR" sz="1500" dirty="0" smtClean="0"/>
              <a:t>Günlük Hayat Örnekleri</a:t>
            </a:r>
          </a:p>
          <a:p>
            <a:pPr lvl="1">
              <a:buFont typeface="Wingdings" panose="05000000000000000000" pitchFamily="2" charset="2"/>
              <a:buChar char="Ø"/>
            </a:pPr>
            <a:r>
              <a:rPr lang="tr-TR" sz="1500" dirty="0" smtClean="0"/>
              <a:t>Sesin Soğurulması ve Yalıtımı</a:t>
            </a:r>
          </a:p>
          <a:p>
            <a:pPr lvl="1">
              <a:buFont typeface="Wingdings" panose="05000000000000000000" pitchFamily="2" charset="2"/>
              <a:buChar char="Ø"/>
            </a:pPr>
            <a:r>
              <a:rPr lang="tr-TR" sz="1500" dirty="0" smtClean="0"/>
              <a:t>Günlük Hayat Örnekleri</a:t>
            </a:r>
          </a:p>
          <a:p>
            <a:pPr>
              <a:buFont typeface="Wingdings" panose="05000000000000000000" pitchFamily="2" charset="2"/>
              <a:buChar char="Ø"/>
            </a:pPr>
            <a:r>
              <a:rPr lang="tr-TR" sz="1800" dirty="0" smtClean="0"/>
              <a:t>Özet </a:t>
            </a:r>
          </a:p>
          <a:p>
            <a:pPr>
              <a:buFont typeface="Wingdings" panose="05000000000000000000" pitchFamily="2" charset="2"/>
              <a:buChar char="Ø"/>
            </a:pPr>
            <a:r>
              <a:rPr lang="tr-TR" sz="1800" dirty="0" smtClean="0"/>
              <a:t>Soru Çözümü</a:t>
            </a: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en-US" dirty="0" smtClean="0">
              <a:solidFill>
                <a:schemeClr val="tx1">
                  <a:lumMod val="95000"/>
                  <a:lumOff val="5000"/>
                </a:schemeClr>
              </a:solidFill>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23687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1" y="2254685"/>
            <a:ext cx="5859724" cy="1417609"/>
          </a:xfrm>
        </p:spPr>
        <p:txBody>
          <a:bodyPr/>
          <a:lstStyle/>
          <a:p>
            <a:r>
              <a:rPr lang="tr-TR" dirty="0" smtClean="0"/>
              <a:t>Rezonans</a:t>
            </a:r>
            <a:endParaRPr lang="tr-TR" dirty="0"/>
          </a:p>
        </p:txBody>
      </p:sp>
    </p:spTree>
    <p:extLst>
      <p:ext uri="{BB962C8B-B14F-4D97-AF65-F5344CB8AC3E}">
        <p14:creationId xmlns:p14="http://schemas.microsoft.com/office/powerpoint/2010/main" val="2855099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376" y="536518"/>
            <a:ext cx="9487164" cy="1560716"/>
          </a:xfrm>
        </p:spPr>
        <p:txBody>
          <a:bodyPr/>
          <a:lstStyle/>
          <a:p>
            <a:r>
              <a:rPr lang="tr-TR" sz="3600" dirty="0"/>
              <a:t>B</a:t>
            </a:r>
            <a:r>
              <a:rPr lang="tr-TR" sz="3600" dirty="0" smtClean="0"/>
              <a:t>ardak </a:t>
            </a:r>
            <a:r>
              <a:rPr lang="tr-TR" sz="3600" dirty="0"/>
              <a:t>K</a:t>
            </a:r>
            <a:r>
              <a:rPr lang="tr-TR" sz="3600" dirty="0" smtClean="0"/>
              <a:t>ırmak</a:t>
            </a:r>
            <a:r>
              <a:rPr lang="tr-TR" dirty="0">
                <a:solidFill>
                  <a:schemeClr val="tx1">
                    <a:lumMod val="95000"/>
                    <a:lumOff val="5000"/>
                  </a:schemeClr>
                </a:solidFill>
              </a:rPr>
              <a:t/>
            </a:r>
            <a:br>
              <a:rPr lang="tr-TR" dirty="0">
                <a:solidFill>
                  <a:schemeClr val="tx1">
                    <a:lumMod val="95000"/>
                    <a:lumOff val="5000"/>
                  </a:schemeClr>
                </a:solidFill>
              </a:rPr>
            </a:br>
            <a:endParaRPr lang="tr-TR" dirty="0"/>
          </a:p>
        </p:txBody>
      </p:sp>
      <p:pic>
        <p:nvPicPr>
          <p:cNvPr id="6" name="-Wine glass resonance in slow motion">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2858376" y="2186430"/>
            <a:ext cx="6162805" cy="3594968"/>
          </a:xfrm>
        </p:spPr>
      </p:pic>
      <p:sp>
        <p:nvSpPr>
          <p:cNvPr id="3" name="Content Placeholder 2"/>
          <p:cNvSpPr>
            <a:spLocks noGrp="1"/>
          </p:cNvSpPr>
          <p:nvPr>
            <p:ph sz="half" idx="2"/>
          </p:nvPr>
        </p:nvSpPr>
        <p:spPr/>
        <p:txBody>
          <a:bodyPr/>
          <a:lstStyle/>
          <a:p>
            <a:endParaRPr lang="tr-TR"/>
          </a:p>
        </p:txBody>
      </p:sp>
      <p:sp>
        <p:nvSpPr>
          <p:cNvPr id="4" name="TextBox 3"/>
          <p:cNvSpPr txBox="1"/>
          <p:nvPr/>
        </p:nvSpPr>
        <p:spPr>
          <a:xfrm>
            <a:off x="2656495" y="5959791"/>
            <a:ext cx="6745184" cy="584775"/>
          </a:xfrm>
          <a:prstGeom prst="rect">
            <a:avLst/>
          </a:prstGeom>
          <a:noFill/>
        </p:spPr>
        <p:txBody>
          <a:bodyPr wrap="square" rtlCol="0">
            <a:spAutoFit/>
          </a:bodyPr>
          <a:lstStyle/>
          <a:p>
            <a:r>
              <a:rPr lang="tr-TR" sz="3200" dirty="0" smtClean="0"/>
              <a:t>Ses ile bardak kırılabilir mi?</a:t>
            </a:r>
            <a:endParaRPr lang="tr-TR" dirty="0"/>
          </a:p>
        </p:txBody>
      </p:sp>
      <p:sp>
        <p:nvSpPr>
          <p:cNvPr id="7"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smtClean="0"/>
              <a:t>Bardak Kırmak</a:t>
            </a:r>
          </a:p>
          <a:p>
            <a:pPr>
              <a:buFont typeface="Wingdings" panose="05000000000000000000" pitchFamily="2" charset="2"/>
              <a:buChar char="Ø"/>
            </a:pPr>
            <a:r>
              <a:rPr lang="tr-TR" sz="1800" dirty="0" smtClean="0">
                <a:solidFill>
                  <a:schemeClr val="bg1">
                    <a:lumMod val="95000"/>
                  </a:schemeClr>
                </a:solidFill>
              </a:rPr>
              <a:t>Aktivite 1: </a:t>
            </a:r>
            <a:r>
              <a:rPr lang="tr-TR" sz="1800" dirty="0">
                <a:solidFill>
                  <a:schemeClr val="bg1">
                    <a:lumMod val="95000"/>
                  </a:schemeClr>
                </a:solidFill>
              </a:rPr>
              <a:t>Diyapozon</a:t>
            </a:r>
          </a:p>
          <a:p>
            <a:pPr>
              <a:buFont typeface="Wingdings" panose="05000000000000000000" pitchFamily="2" charset="2"/>
              <a:buChar char="Ø"/>
            </a:pPr>
            <a:r>
              <a:rPr lang="tr-TR" sz="1800" dirty="0" smtClean="0">
                <a:solidFill>
                  <a:schemeClr val="bg1">
                    <a:lumMod val="95000"/>
                  </a:schemeClr>
                </a:solidFill>
              </a:rPr>
              <a:t>Aktivite </a:t>
            </a:r>
            <a:r>
              <a:rPr lang="tr-TR" sz="1800" dirty="0" smtClean="0">
                <a:solidFill>
                  <a:schemeClr val="bg1">
                    <a:lumMod val="95000"/>
                  </a:schemeClr>
                </a:solidFill>
              </a:rPr>
              <a:t>2: </a:t>
            </a:r>
            <a:r>
              <a:rPr lang="tr-TR" sz="1800" dirty="0">
                <a:solidFill>
                  <a:schemeClr val="bg1">
                    <a:lumMod val="95000"/>
                  </a:schemeClr>
                </a:solidFill>
              </a:rPr>
              <a:t>Kibrit </a:t>
            </a:r>
            <a:r>
              <a:rPr lang="tr-TR" sz="1800" dirty="0" smtClean="0">
                <a:solidFill>
                  <a:schemeClr val="bg1">
                    <a:lumMod val="95000"/>
                  </a:schemeClr>
                </a:solidFill>
              </a:rPr>
              <a:t>Çöpleri</a:t>
            </a:r>
            <a:endParaRPr lang="tr-TR" sz="1800" dirty="0" smtClean="0">
              <a:solidFill>
                <a:schemeClr val="bg1">
                  <a:lumMod val="95000"/>
                </a:schemeClr>
              </a:solidFill>
            </a:endParaRPr>
          </a:p>
          <a:p>
            <a:pPr>
              <a:buFont typeface="Wingdings" panose="05000000000000000000" pitchFamily="2" charset="2"/>
              <a:buChar char="Ø"/>
            </a:pPr>
            <a:r>
              <a:rPr lang="tr-TR" sz="1800" dirty="0" smtClean="0">
                <a:solidFill>
                  <a:schemeClr val="bg1">
                    <a:lumMod val="95000"/>
                  </a:schemeClr>
                </a:solidFill>
              </a:rPr>
              <a:t>Rezonans</a:t>
            </a:r>
            <a:endParaRPr lang="tr-TR" sz="1800" dirty="0" smtClean="0">
              <a:solidFill>
                <a:schemeClr val="bg1">
                  <a:lumMod val="95000"/>
                </a:schemeClr>
              </a:solidFill>
            </a:endParaRPr>
          </a:p>
          <a:p>
            <a:pPr lvl="1">
              <a:buFont typeface="Wingdings" panose="05000000000000000000" pitchFamily="2" charset="2"/>
              <a:buChar char="Ø"/>
            </a:pPr>
            <a:r>
              <a:rPr lang="tr-TR" sz="1500" dirty="0" smtClean="0">
                <a:solidFill>
                  <a:schemeClr val="bg1">
                    <a:lumMod val="95000"/>
                  </a:schemeClr>
                </a:solidFill>
              </a:rPr>
              <a:t>Dış Kuvvet</a:t>
            </a:r>
          </a:p>
          <a:p>
            <a:pPr lvl="1">
              <a:buFont typeface="Wingdings" panose="05000000000000000000" pitchFamily="2" charset="2"/>
              <a:buChar char="Ø"/>
            </a:pPr>
            <a:r>
              <a:rPr lang="tr-TR" sz="1500" dirty="0" smtClean="0">
                <a:solidFill>
                  <a:schemeClr val="bg1">
                    <a:lumMod val="95000"/>
                  </a:schemeClr>
                </a:solidFill>
              </a:rPr>
              <a:t>Doğal Frekans</a:t>
            </a:r>
          </a:p>
          <a:p>
            <a:pPr lvl="1">
              <a:buFont typeface="Wingdings" panose="05000000000000000000" pitchFamily="2" charset="2"/>
              <a:buChar char="Ø"/>
            </a:pPr>
            <a:r>
              <a:rPr lang="tr-TR" sz="1500" dirty="0" smtClean="0">
                <a:solidFill>
                  <a:schemeClr val="bg1">
                    <a:lumMod val="95000"/>
                  </a:schemeClr>
                </a:solidFill>
              </a:rPr>
              <a:t>Sönümleme</a:t>
            </a:r>
          </a:p>
          <a:p>
            <a:pPr lvl="1">
              <a:buFont typeface="Wingdings" panose="05000000000000000000" pitchFamily="2" charset="2"/>
              <a:buChar char="Ø"/>
            </a:pPr>
            <a:r>
              <a:rPr lang="tr-TR" sz="1500" dirty="0" smtClean="0">
                <a:solidFill>
                  <a:schemeClr val="bg1">
                    <a:lumMod val="95000"/>
                  </a:schemeClr>
                </a:solidFill>
              </a:rPr>
              <a:t>Günlük Hayat Örnekleri</a:t>
            </a:r>
          </a:p>
          <a:p>
            <a:pPr>
              <a:buFont typeface="Wingdings" panose="05000000000000000000" pitchFamily="2" charset="2"/>
              <a:buChar char="Ø"/>
            </a:pPr>
            <a:r>
              <a:rPr lang="tr-TR" sz="1800" dirty="0" smtClean="0">
                <a:solidFill>
                  <a:schemeClr val="bg1">
                    <a:lumMod val="95000"/>
                  </a:schemeClr>
                </a:solidFill>
              </a:rPr>
              <a:t>Yarasalar</a:t>
            </a:r>
          </a:p>
          <a:p>
            <a:pPr>
              <a:buFont typeface="Wingdings" panose="05000000000000000000" pitchFamily="2" charset="2"/>
              <a:buChar char="Ø"/>
            </a:pPr>
            <a:r>
              <a:rPr lang="tr-TR" sz="1800" dirty="0" smtClean="0">
                <a:solidFill>
                  <a:schemeClr val="bg1">
                    <a:lumMod val="95000"/>
                  </a:schemeClr>
                </a:solidFill>
              </a:rPr>
              <a:t>Yankı</a:t>
            </a:r>
          </a:p>
          <a:p>
            <a:pPr lvl="1">
              <a:buFont typeface="Wingdings" panose="05000000000000000000" pitchFamily="2" charset="2"/>
              <a:buChar char="Ø"/>
            </a:pPr>
            <a:r>
              <a:rPr lang="tr-TR" sz="1500" dirty="0" smtClean="0">
                <a:solidFill>
                  <a:schemeClr val="bg1">
                    <a:lumMod val="95000"/>
                  </a:schemeClr>
                </a:solidFill>
              </a:rPr>
              <a:t>Sesin Yansıması </a:t>
            </a:r>
          </a:p>
          <a:p>
            <a:pPr lvl="1">
              <a:buFont typeface="Wingdings" panose="05000000000000000000" pitchFamily="2" charset="2"/>
              <a:buChar char="Ø"/>
            </a:pPr>
            <a:r>
              <a:rPr lang="tr-TR" sz="1500" dirty="0" smtClean="0">
                <a:solidFill>
                  <a:schemeClr val="bg1">
                    <a:lumMod val="95000"/>
                  </a:schemeClr>
                </a:solidFill>
              </a:rPr>
              <a:t>Günlük Hayat Örnekleri</a:t>
            </a:r>
          </a:p>
          <a:p>
            <a:pPr lvl="1">
              <a:buFont typeface="Wingdings" panose="05000000000000000000" pitchFamily="2" charset="2"/>
              <a:buChar char="Ø"/>
            </a:pPr>
            <a:r>
              <a:rPr lang="tr-TR" sz="1500" dirty="0" smtClean="0">
                <a:solidFill>
                  <a:schemeClr val="bg1">
                    <a:lumMod val="95000"/>
                  </a:schemeClr>
                </a:solidFill>
              </a:rPr>
              <a:t>Sesin Soğurulması ve Yalıtımı</a:t>
            </a:r>
          </a:p>
          <a:p>
            <a:pPr lvl="1">
              <a:buFont typeface="Wingdings" panose="05000000000000000000" pitchFamily="2" charset="2"/>
              <a:buChar char="Ø"/>
            </a:pPr>
            <a:r>
              <a:rPr lang="tr-TR" sz="1500" dirty="0" smtClean="0">
                <a:solidFill>
                  <a:schemeClr val="bg1">
                    <a:lumMod val="95000"/>
                  </a:schemeClr>
                </a:solidFill>
              </a:rPr>
              <a:t>Günlük Hayat Örnekleri</a:t>
            </a:r>
          </a:p>
          <a:p>
            <a:pPr>
              <a:buFont typeface="Wingdings" panose="05000000000000000000" pitchFamily="2" charset="2"/>
              <a:buChar char="Ø"/>
            </a:pPr>
            <a:r>
              <a:rPr lang="tr-TR" sz="1800" dirty="0" smtClean="0">
                <a:solidFill>
                  <a:schemeClr val="bg1">
                    <a:lumMod val="95000"/>
                  </a:schemeClr>
                </a:solidFill>
              </a:rPr>
              <a:t>Özet </a:t>
            </a:r>
          </a:p>
          <a:p>
            <a:pPr>
              <a:buFont typeface="Wingdings" panose="05000000000000000000" pitchFamily="2" charset="2"/>
              <a:buChar char="Ø"/>
            </a:pPr>
            <a:r>
              <a:rPr lang="tr-TR" sz="1800" dirty="0" smtClean="0">
                <a:solidFill>
                  <a:schemeClr val="bg1">
                    <a:lumMod val="95000"/>
                  </a:schemeClr>
                </a:solidFill>
              </a:rPr>
              <a:t>Soru Çözümü</a:t>
            </a: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en-US" dirty="0" smtClean="0">
              <a:solidFill>
                <a:schemeClr val="tx1">
                  <a:lumMod val="95000"/>
                  <a:lumOff val="5000"/>
                </a:schemeClr>
              </a:solidFill>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1469610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03" y="325677"/>
            <a:ext cx="6237963" cy="1064711"/>
          </a:xfrm>
        </p:spPr>
        <p:txBody>
          <a:bodyPr>
            <a:normAutofit/>
          </a:bodyPr>
          <a:lstStyle/>
          <a:p>
            <a:r>
              <a:rPr lang="tr-TR" dirty="0" smtClean="0"/>
              <a:t>Aktivite </a:t>
            </a:r>
            <a:r>
              <a:rPr lang="tr-TR" dirty="0" smtClean="0"/>
              <a:t>1: </a:t>
            </a:r>
            <a:r>
              <a:rPr lang="tr-TR" dirty="0" smtClean="0"/>
              <a:t>Diyapozon </a:t>
            </a:r>
            <a:br>
              <a:rPr lang="tr-TR" dirty="0" smtClean="0"/>
            </a:br>
            <a:r>
              <a:rPr lang="tr-TR" sz="2000" dirty="0" smtClean="0"/>
              <a:t>             </a:t>
            </a:r>
            <a:endParaRPr lang="tr-TR" sz="2000" dirty="0"/>
          </a:p>
        </p:txBody>
      </p:sp>
      <p:pic>
        <p:nvPicPr>
          <p:cNvPr id="1026" name="Picture 2" descr="https://encrypted-tbn1.gstatic.com/images?q=tbn:ANd9GcRPAGeP7VPvSvMGiDRMfLfZZ0XQ7uVswbCbQNPApEWf2lpju3UX"/>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96603" y="2177143"/>
            <a:ext cx="3895594" cy="3575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lstStyle/>
          <a:p>
            <a:r>
              <a:rPr lang="tr-TR" dirty="0" smtClean="0"/>
              <a:t>Frekansı aynı olan iki adet diyapozon alalım.</a:t>
            </a:r>
          </a:p>
          <a:p>
            <a:r>
              <a:rPr lang="tr-TR" dirty="0" smtClean="0"/>
              <a:t>Diyapozanlardan birine çubuk yardımı ile vurursak ne olur?</a:t>
            </a:r>
          </a:p>
          <a:p>
            <a:r>
              <a:rPr lang="tr-TR" dirty="0" smtClean="0"/>
              <a:t>Vuralım.</a:t>
            </a:r>
          </a:p>
          <a:p>
            <a:r>
              <a:rPr lang="tr-TR" dirty="0" smtClean="0"/>
              <a:t>Ne gözledik?</a:t>
            </a:r>
            <a:endParaRPr lang="tr-TR" dirty="0"/>
          </a:p>
        </p:txBody>
      </p:sp>
      <p:sp>
        <p:nvSpPr>
          <p:cNvPr id="7"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en-US" dirty="0" smtClean="0">
              <a:solidFill>
                <a:schemeClr val="tx1">
                  <a:lumMod val="95000"/>
                  <a:lumOff val="5000"/>
                </a:schemeClr>
              </a:solidFill>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273152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03" y="325677"/>
            <a:ext cx="7253222" cy="1004359"/>
          </a:xfrm>
        </p:spPr>
        <p:txBody>
          <a:bodyPr>
            <a:normAutofit fontScale="90000"/>
          </a:bodyPr>
          <a:lstStyle/>
          <a:p>
            <a:r>
              <a:rPr lang="tr-TR" dirty="0" smtClean="0"/>
              <a:t>Aktivite </a:t>
            </a:r>
            <a:r>
              <a:rPr lang="tr-TR" dirty="0" smtClean="0"/>
              <a:t>2: </a:t>
            </a:r>
            <a:r>
              <a:rPr lang="tr-TR" dirty="0" smtClean="0"/>
              <a:t>Kibrit çöpleri </a:t>
            </a:r>
            <a:br>
              <a:rPr lang="tr-TR" dirty="0" smtClean="0"/>
            </a:br>
            <a:r>
              <a:rPr lang="tr-TR" sz="2000" dirty="0" smtClean="0"/>
              <a:t>             </a:t>
            </a:r>
            <a:endParaRPr lang="tr-TR" sz="2000" dirty="0"/>
          </a:p>
        </p:txBody>
      </p:sp>
      <p:pic>
        <p:nvPicPr>
          <p:cNvPr id="6" name="Content Placeholder 5"/>
          <p:cNvPicPr>
            <a:picLocks noGrp="1"/>
          </p:cNvPicPr>
          <p:nvPr>
            <p:ph sz="half" idx="1"/>
          </p:nvPr>
        </p:nvPicPr>
        <p:blipFill rotWithShape="1">
          <a:blip r:embed="rId3"/>
          <a:srcRect l="14385" t="4411" r="16005" b="12958"/>
          <a:stretch/>
        </p:blipFill>
        <p:spPr bwMode="auto">
          <a:xfrm>
            <a:off x="8075431" y="2225331"/>
            <a:ext cx="3669102" cy="3575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3" name="Content Placeholder 2"/>
          <p:cNvSpPr>
            <a:spLocks noGrp="1"/>
          </p:cNvSpPr>
          <p:nvPr>
            <p:ph sz="half" idx="2"/>
          </p:nvPr>
        </p:nvSpPr>
        <p:spPr>
          <a:xfrm>
            <a:off x="2793303" y="2438399"/>
            <a:ext cx="5282128" cy="3819897"/>
          </a:xfrm>
        </p:spPr>
        <p:txBody>
          <a:bodyPr>
            <a:normAutofit fontScale="92500" lnSpcReduction="10000"/>
          </a:bodyPr>
          <a:lstStyle/>
          <a:p>
            <a:r>
              <a:rPr lang="tr-TR" dirty="0" smtClean="0"/>
              <a:t>İki adet ayaklı bardağı eşit seviyede su ile dolduralım.</a:t>
            </a:r>
          </a:p>
          <a:p>
            <a:r>
              <a:rPr lang="tr-TR" dirty="0" smtClean="0"/>
              <a:t>Bardaklardan birinin ağzına yandaki fotoğrafta gösterildiği gibi iki adet kibrit çöpü koyalım.</a:t>
            </a:r>
          </a:p>
          <a:p>
            <a:r>
              <a:rPr lang="tr-TR" dirty="0" smtClean="0"/>
              <a:t>İşaret parmağımızı ıslayalım.</a:t>
            </a:r>
          </a:p>
          <a:p>
            <a:r>
              <a:rPr lang="tr-TR" dirty="0"/>
              <a:t>Islak </a:t>
            </a:r>
            <a:r>
              <a:rPr lang="tr-TR" dirty="0" smtClean="0"/>
              <a:t>parmağımı </a:t>
            </a:r>
            <a:r>
              <a:rPr lang="tr-TR" dirty="0"/>
              <a:t>ağzı boş olan bardağın ağzında </a:t>
            </a:r>
            <a:r>
              <a:rPr lang="tr-TR" dirty="0" smtClean="0"/>
              <a:t>dolaştırsam ne olur?</a:t>
            </a:r>
          </a:p>
          <a:p>
            <a:r>
              <a:rPr lang="tr-TR" dirty="0" smtClean="0"/>
              <a:t>Islak parmağımızı ağzı boş olan bardağın ağzında dolaştıralım</a:t>
            </a:r>
          </a:p>
          <a:p>
            <a:r>
              <a:rPr lang="tr-TR" dirty="0" smtClean="0"/>
              <a:t>Ne gözlemledik?</a:t>
            </a:r>
            <a:endParaRPr lang="tr-TR" dirty="0"/>
          </a:p>
          <a:p>
            <a:pPr marL="0" indent="0">
              <a:buNone/>
            </a:pPr>
            <a:endParaRPr lang="tr-TR" dirty="0"/>
          </a:p>
        </p:txBody>
      </p:sp>
      <p:sp>
        <p:nvSpPr>
          <p:cNvPr id="10"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t>Aktivite 2: Kibrit Çöpleri</a:t>
            </a:r>
          </a:p>
          <a:p>
            <a:pPr>
              <a:buFont typeface="Wingdings" panose="05000000000000000000" pitchFamily="2" charset="2"/>
              <a:buChar char="Ø"/>
            </a:pPr>
            <a:r>
              <a:rPr lang="tr-TR" sz="1800" dirty="0">
                <a:solidFill>
                  <a:schemeClr val="bg1">
                    <a:lumMod val="95000"/>
                  </a:schemeClr>
                </a:solidFill>
              </a:rPr>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en-US" dirty="0" smtClean="0">
              <a:solidFill>
                <a:schemeClr val="tx1">
                  <a:lumMod val="95000"/>
                  <a:lumOff val="5000"/>
                </a:schemeClr>
              </a:solidFill>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13448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Rezonans </a:t>
            </a:r>
            <a:br>
              <a:rPr lang="tr-TR" dirty="0" smtClean="0"/>
            </a:br>
            <a:r>
              <a:rPr lang="tr-TR" dirty="0" smtClean="0"/>
              <a:t/>
            </a:r>
            <a:br>
              <a:rPr lang="tr-TR" dirty="0" smtClean="0"/>
            </a:br>
            <a:r>
              <a:rPr lang="tr-TR" dirty="0" smtClean="0"/>
              <a:t/>
            </a:r>
            <a:br>
              <a:rPr lang="tr-TR" dirty="0" smtClean="0"/>
            </a:br>
            <a:endParaRPr lang="tr-TR" dirty="0"/>
          </a:p>
        </p:txBody>
      </p:sp>
      <p:sp>
        <p:nvSpPr>
          <p:cNvPr id="3" name="Content Placeholder 2"/>
          <p:cNvSpPr>
            <a:spLocks noGrp="1"/>
          </p:cNvSpPr>
          <p:nvPr>
            <p:ph idx="1"/>
          </p:nvPr>
        </p:nvSpPr>
        <p:spPr>
          <a:xfrm>
            <a:off x="2605413" y="2460304"/>
            <a:ext cx="8755693" cy="3651504"/>
          </a:xfrm>
        </p:spPr>
        <p:txBody>
          <a:bodyPr/>
          <a:lstStyle/>
          <a:p>
            <a:r>
              <a:rPr lang="tr-TR" dirty="0" smtClean="0">
                <a:solidFill>
                  <a:schemeClr val="tx1"/>
                </a:solidFill>
              </a:rPr>
              <a:t>Belirli bir frekansta titreşen bir sistemin, aynı frekanstaki dış kuvvet/ etki tesirinde kalarak yüksek genlikte titreşmesi olayıdır.</a:t>
            </a:r>
          </a:p>
          <a:p>
            <a:r>
              <a:rPr lang="tr-TR" dirty="0" smtClean="0">
                <a:solidFill>
                  <a:schemeClr val="tx1"/>
                </a:solidFill>
              </a:rPr>
              <a:t>Rezonans durumunda cismin genliği her titreşimde artar ve nihayet maksimum seviyeye ulaşır.</a:t>
            </a:r>
          </a:p>
          <a:p>
            <a:r>
              <a:rPr lang="tr-TR" dirty="0">
                <a:solidFill>
                  <a:schemeClr val="tx1"/>
                </a:solidFill>
              </a:rPr>
              <a:t>Küçük kuvvet ile büyük etki </a:t>
            </a:r>
            <a:r>
              <a:rPr lang="tr-TR" dirty="0" smtClean="0">
                <a:solidFill>
                  <a:schemeClr val="tx1"/>
                </a:solidFill>
              </a:rPr>
              <a:t>oluşturulur.</a:t>
            </a:r>
          </a:p>
          <a:p>
            <a:r>
              <a:rPr lang="tr-TR" dirty="0" smtClean="0">
                <a:solidFill>
                  <a:schemeClr val="tx1"/>
                </a:solidFill>
              </a:rPr>
              <a:t>Galileo </a:t>
            </a:r>
            <a:r>
              <a:rPr lang="tr-TR" dirty="0" smtClean="0">
                <a:solidFill>
                  <a:schemeClr val="tx1"/>
                </a:solidFill>
              </a:rPr>
              <a:t>– 1602 </a:t>
            </a:r>
            <a:endParaRPr lang="tr-TR" dirty="0">
              <a:solidFill>
                <a:schemeClr val="tx1"/>
              </a:solidFill>
            </a:endParaRPr>
          </a:p>
        </p:txBody>
      </p:sp>
      <p:sp>
        <p:nvSpPr>
          <p:cNvPr id="4" name="Content Placeholder 2"/>
          <p:cNvSpPr txBox="1">
            <a:spLocks/>
          </p:cNvSpPr>
          <p:nvPr/>
        </p:nvSpPr>
        <p:spPr>
          <a:xfrm>
            <a:off x="0" y="0"/>
            <a:ext cx="2656495" cy="6857999"/>
          </a:xfrm>
          <a:prstGeom prst="rect">
            <a:avLst/>
          </a:prstGeom>
          <a:solidFill>
            <a:schemeClr val="tx2">
              <a:lumMod val="10000"/>
              <a:lumOff val="90000"/>
            </a:schemeClr>
          </a:solidFill>
          <a:ln>
            <a:solidFill>
              <a:schemeClr val="tx1">
                <a:lumMod val="95000"/>
                <a:lumOff val="5000"/>
              </a:schemeClr>
            </a:solidFill>
          </a:ln>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21000"/>
              </a:lnSpc>
              <a:buFont typeface="Wingdings" panose="05000000000000000000" pitchFamily="2" charset="2"/>
              <a:buChar char="Ø"/>
            </a:pPr>
            <a:r>
              <a:rPr lang="tr-TR" sz="1800" dirty="0">
                <a:solidFill>
                  <a:schemeClr val="bg1">
                    <a:lumMod val="95000"/>
                  </a:schemeClr>
                </a:solidFill>
              </a:rPr>
              <a:t>Bardak Kırmak</a:t>
            </a:r>
          </a:p>
          <a:p>
            <a:pPr>
              <a:buFont typeface="Wingdings" panose="05000000000000000000" pitchFamily="2" charset="2"/>
              <a:buChar char="Ø"/>
            </a:pPr>
            <a:r>
              <a:rPr lang="tr-TR" sz="1800" dirty="0">
                <a:solidFill>
                  <a:schemeClr val="bg1">
                    <a:lumMod val="95000"/>
                  </a:schemeClr>
                </a:solidFill>
              </a:rPr>
              <a:t>Aktivite 1: Diyapozon</a:t>
            </a:r>
          </a:p>
          <a:p>
            <a:pPr>
              <a:buFont typeface="Wingdings" panose="05000000000000000000" pitchFamily="2" charset="2"/>
              <a:buChar char="Ø"/>
            </a:pPr>
            <a:r>
              <a:rPr lang="tr-TR" sz="1800" dirty="0">
                <a:solidFill>
                  <a:schemeClr val="bg1">
                    <a:lumMod val="95000"/>
                  </a:schemeClr>
                </a:solidFill>
              </a:rPr>
              <a:t>Aktivite 2: Kibrit Çöpleri</a:t>
            </a:r>
          </a:p>
          <a:p>
            <a:pPr>
              <a:buFont typeface="Wingdings" panose="05000000000000000000" pitchFamily="2" charset="2"/>
              <a:buChar char="Ø"/>
            </a:pPr>
            <a:r>
              <a:rPr lang="tr-TR" sz="1800" dirty="0"/>
              <a:t>Rezonans</a:t>
            </a:r>
          </a:p>
          <a:p>
            <a:pPr lvl="1">
              <a:buFont typeface="Wingdings" panose="05000000000000000000" pitchFamily="2" charset="2"/>
              <a:buChar char="Ø"/>
            </a:pPr>
            <a:r>
              <a:rPr lang="tr-TR" sz="1500" dirty="0">
                <a:solidFill>
                  <a:schemeClr val="bg1">
                    <a:lumMod val="95000"/>
                  </a:schemeClr>
                </a:solidFill>
              </a:rPr>
              <a:t>Dış Kuvvet</a:t>
            </a:r>
          </a:p>
          <a:p>
            <a:pPr lvl="1">
              <a:buFont typeface="Wingdings" panose="05000000000000000000" pitchFamily="2" charset="2"/>
              <a:buChar char="Ø"/>
            </a:pPr>
            <a:r>
              <a:rPr lang="tr-TR" sz="1500" dirty="0">
                <a:solidFill>
                  <a:schemeClr val="bg1">
                    <a:lumMod val="95000"/>
                  </a:schemeClr>
                </a:solidFill>
              </a:rPr>
              <a:t>Doğal Frekans</a:t>
            </a:r>
          </a:p>
          <a:p>
            <a:pPr lvl="1">
              <a:buFont typeface="Wingdings" panose="05000000000000000000" pitchFamily="2" charset="2"/>
              <a:buChar char="Ø"/>
            </a:pPr>
            <a:r>
              <a:rPr lang="tr-TR" sz="1500" dirty="0">
                <a:solidFill>
                  <a:schemeClr val="bg1">
                    <a:lumMod val="95000"/>
                  </a:schemeClr>
                </a:solidFill>
              </a:rPr>
              <a:t>Sönümleme</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Yarasalar</a:t>
            </a:r>
          </a:p>
          <a:p>
            <a:pPr>
              <a:buFont typeface="Wingdings" panose="05000000000000000000" pitchFamily="2" charset="2"/>
              <a:buChar char="Ø"/>
            </a:pPr>
            <a:r>
              <a:rPr lang="tr-TR" sz="1800" dirty="0">
                <a:solidFill>
                  <a:schemeClr val="bg1">
                    <a:lumMod val="95000"/>
                  </a:schemeClr>
                </a:solidFill>
              </a:rPr>
              <a:t>Yankı</a:t>
            </a:r>
          </a:p>
          <a:p>
            <a:pPr lvl="1">
              <a:buFont typeface="Wingdings" panose="05000000000000000000" pitchFamily="2" charset="2"/>
              <a:buChar char="Ø"/>
            </a:pPr>
            <a:r>
              <a:rPr lang="tr-TR" sz="1500" dirty="0">
                <a:solidFill>
                  <a:schemeClr val="bg1">
                    <a:lumMod val="95000"/>
                  </a:schemeClr>
                </a:solidFill>
              </a:rPr>
              <a:t>Sesin Yansıması </a:t>
            </a:r>
          </a:p>
          <a:p>
            <a:pPr lvl="1">
              <a:buFont typeface="Wingdings" panose="05000000000000000000" pitchFamily="2" charset="2"/>
              <a:buChar char="Ø"/>
            </a:pPr>
            <a:r>
              <a:rPr lang="tr-TR" sz="1500" dirty="0">
                <a:solidFill>
                  <a:schemeClr val="bg1">
                    <a:lumMod val="95000"/>
                  </a:schemeClr>
                </a:solidFill>
              </a:rPr>
              <a:t>Günlük Hayat Örnekleri</a:t>
            </a:r>
          </a:p>
          <a:p>
            <a:pPr lvl="1">
              <a:buFont typeface="Wingdings" panose="05000000000000000000" pitchFamily="2" charset="2"/>
              <a:buChar char="Ø"/>
            </a:pPr>
            <a:r>
              <a:rPr lang="tr-TR" sz="1500" dirty="0">
                <a:solidFill>
                  <a:schemeClr val="bg1">
                    <a:lumMod val="95000"/>
                  </a:schemeClr>
                </a:solidFill>
              </a:rPr>
              <a:t>Sesin Soğurulması ve Yalıtımı</a:t>
            </a:r>
          </a:p>
          <a:p>
            <a:pPr lvl="1">
              <a:buFont typeface="Wingdings" panose="05000000000000000000" pitchFamily="2" charset="2"/>
              <a:buChar char="Ø"/>
            </a:pPr>
            <a:r>
              <a:rPr lang="tr-TR" sz="1500" dirty="0">
                <a:solidFill>
                  <a:schemeClr val="bg1">
                    <a:lumMod val="95000"/>
                  </a:schemeClr>
                </a:solidFill>
              </a:rPr>
              <a:t>Günlük Hayat Örnekleri</a:t>
            </a:r>
          </a:p>
          <a:p>
            <a:pPr>
              <a:buFont typeface="Wingdings" panose="05000000000000000000" pitchFamily="2" charset="2"/>
              <a:buChar char="Ø"/>
            </a:pPr>
            <a:r>
              <a:rPr lang="tr-TR" sz="1800" dirty="0">
                <a:solidFill>
                  <a:schemeClr val="bg1">
                    <a:lumMod val="95000"/>
                  </a:schemeClr>
                </a:solidFill>
              </a:rPr>
              <a:t>Özet </a:t>
            </a:r>
          </a:p>
          <a:p>
            <a:pPr>
              <a:buFont typeface="Wingdings" panose="05000000000000000000" pitchFamily="2" charset="2"/>
              <a:buChar char="Ø"/>
            </a:pPr>
            <a:r>
              <a:rPr lang="tr-TR" sz="1800" dirty="0">
                <a:solidFill>
                  <a:schemeClr val="bg1">
                    <a:lumMod val="95000"/>
                  </a:schemeClr>
                </a:solidFill>
              </a:rPr>
              <a:t>Soru Çözümü</a:t>
            </a:r>
          </a:p>
        </p:txBody>
      </p:sp>
      <p:pic>
        <p:nvPicPr>
          <p:cNvPr id="5" name="Picture 2" descr="https://encrypted-tbn1.gstatic.com/images?q=tbn:ANd9GcRPAGeP7VPvSvMGiDRMfLfZZ0XQ7uVswbCbQNPApEWf2lpju3UX"/>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469092" y="5058888"/>
            <a:ext cx="1701279" cy="1561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Content Placeholder 5"/>
          <p:cNvPicPr>
            <a:picLocks/>
          </p:cNvPicPr>
          <p:nvPr/>
        </p:nvPicPr>
        <p:blipFill rotWithShape="1">
          <a:blip r:embed="rId5"/>
          <a:srcRect l="14385" t="4411" r="16005" b="12958"/>
          <a:stretch/>
        </p:blipFill>
        <p:spPr bwMode="auto">
          <a:xfrm>
            <a:off x="9844855" y="5058888"/>
            <a:ext cx="1769213" cy="1561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9697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E1217"/>
      </a:dk2>
      <a:lt2>
        <a:srgbClr val="FAFDFD"/>
      </a:lt2>
      <a:accent1>
        <a:srgbClr val="78475D"/>
      </a:accent1>
      <a:accent2>
        <a:srgbClr val="A7D068"/>
      </a:accent2>
      <a:accent3>
        <a:srgbClr val="78C5CF"/>
      </a:accent3>
      <a:accent4>
        <a:srgbClr val="D36E88"/>
      </a:accent4>
      <a:accent5>
        <a:srgbClr val="D3C588"/>
      </a:accent5>
      <a:accent6>
        <a:srgbClr val="ED9E57"/>
      </a:accent6>
      <a:hlink>
        <a:srgbClr val="78C5CF"/>
      </a:hlink>
      <a:folHlink>
        <a:srgbClr val="D36E88"/>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solidFill>
          <a:schemeClr val="tx2">
            <a:lumMod val="10000"/>
            <a:lumOff val="90000"/>
          </a:schemeClr>
        </a:solidFill>
      </a:spPr>
      <a:bodyPr vert="horz" lIns="91440" tIns="45720" rIns="91440" bIns="45720" rtlCol="0">
        <a:normAutofit/>
      </a:bodyPr>
      <a:lstStyle>
        <a:defPPr>
          <a:lnSpc>
            <a:spcPct val="121000"/>
          </a:lnSpc>
          <a:buFont typeface="Wingdings" panose="05000000000000000000" pitchFamily="2" charset="2"/>
          <a:buChar char="Ø"/>
          <a:defRPr sz="1800" dirty="0" smtClean="0"/>
        </a:defPPr>
      </a:lstStyle>
    </a:txDef>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3749</TotalTime>
  <Words>2320</Words>
  <Application>Microsoft Office PowerPoint</Application>
  <PresentationFormat>Widescreen</PresentationFormat>
  <Paragraphs>652</Paragraphs>
  <Slides>35</Slides>
  <Notes>13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 Math</vt:lpstr>
      <vt:lpstr>Century Schoolbook</vt:lpstr>
      <vt:lpstr>Corbel</vt:lpstr>
      <vt:lpstr>Wingdings</vt:lpstr>
      <vt:lpstr>Feathered</vt:lpstr>
      <vt:lpstr>Rezonans Olayı- Ses Yankısı ve Yalıtımı</vt:lpstr>
      <vt:lpstr>Kazanımlar</vt:lpstr>
      <vt:lpstr>Neler Öğreneceğiz?</vt:lpstr>
      <vt:lpstr>Geçen Haftanın Özeti</vt:lpstr>
      <vt:lpstr>Rezonans</vt:lpstr>
      <vt:lpstr>Bardak Kırmak </vt:lpstr>
      <vt:lpstr>Aktivite 1: Diyapozon               </vt:lpstr>
      <vt:lpstr>Aktivite 2: Kibrit çöpleri               </vt:lpstr>
      <vt:lpstr>Rezonans    </vt:lpstr>
      <vt:lpstr>Rezonans</vt:lpstr>
      <vt:lpstr> Rezonans-Dış Kuvvet  </vt:lpstr>
      <vt:lpstr>Rezonans-Doğal Frekans</vt:lpstr>
      <vt:lpstr>Rezonans-Sönümleme</vt:lpstr>
      <vt:lpstr>Rezonans-Günlük Hayat Örnekleri </vt:lpstr>
      <vt:lpstr>Bardak Kırmak </vt:lpstr>
      <vt:lpstr>Soru   Rezonans olayı ile ilgili bazı bilgiler şöyle verilmiştir:   I. Uygulanan kuvvetin frekansı ile sistemin frekansı eşitse, resonans olayı gerçekleşir.  II. Resonans olayı her zaman sisteme zarar verir.  III. Eğer sistem resonans halindeyse, o sistem genliğini artırarak salınım yapma eğilimindedir.  Buna göre,verilen bilgilerden hangisi doğrudur?  A)  Yanlız I   B)  I-II   C) I-III   D) II-III   E) I-II-III </vt:lpstr>
      <vt:lpstr>Ses Yankısı ve Yalıtımı</vt:lpstr>
      <vt:lpstr>Yarasalar </vt:lpstr>
      <vt:lpstr>Yankı</vt:lpstr>
      <vt:lpstr>Yankı-Sesin Yansıması</vt:lpstr>
      <vt:lpstr>Yankı-Sesin yansıması </vt:lpstr>
      <vt:lpstr>Yankı-Sesin yansıması  </vt:lpstr>
      <vt:lpstr>Yankı-Sesin yansıması </vt:lpstr>
      <vt:lpstr>Yankı-Ses Yansıması ile Mesafe Ölçümü</vt:lpstr>
      <vt:lpstr>Yankı-Günlük Hayat Örnekleri </vt:lpstr>
      <vt:lpstr>Yankı-Günlük Hayat Örnekleri</vt:lpstr>
      <vt:lpstr>Yankı-Günlük Hayat Örnekleri</vt:lpstr>
      <vt:lpstr>Yankı-Günlük Hayat Örnekleri</vt:lpstr>
      <vt:lpstr>Yankı-Sesin Soğurulması </vt:lpstr>
      <vt:lpstr>Yankı-Günlük Hayat Örnekleri</vt:lpstr>
      <vt:lpstr>Özet</vt:lpstr>
      <vt:lpstr>Soru Çözümü</vt:lpstr>
      <vt:lpstr>Soru Çözümü</vt:lpstr>
      <vt:lpstr>Gelecek Ders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RESONANCE</dc:title>
  <dc:creator>Nurgul</dc:creator>
  <cp:lastModifiedBy>Dilber</cp:lastModifiedBy>
  <cp:revision>154</cp:revision>
  <dcterms:created xsi:type="dcterms:W3CDTF">2015-11-09T21:19:02Z</dcterms:created>
  <dcterms:modified xsi:type="dcterms:W3CDTF">2018-02-23T14:39:46Z</dcterms:modified>
</cp:coreProperties>
</file>