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37"/>
  </p:notesMasterIdLst>
  <p:sldIdLst>
    <p:sldId id="259" r:id="rId2"/>
    <p:sldId id="323" r:id="rId3"/>
    <p:sldId id="265" r:id="rId4"/>
    <p:sldId id="371" r:id="rId5"/>
    <p:sldId id="416" r:id="rId6"/>
    <p:sldId id="382" r:id="rId7"/>
    <p:sldId id="395" r:id="rId8"/>
    <p:sldId id="408" r:id="rId9"/>
    <p:sldId id="429" r:id="rId10"/>
    <p:sldId id="409" r:id="rId11"/>
    <p:sldId id="430" r:id="rId12"/>
    <p:sldId id="410" r:id="rId13"/>
    <p:sldId id="431" r:id="rId14"/>
    <p:sldId id="412" r:id="rId15"/>
    <p:sldId id="427" r:id="rId16"/>
    <p:sldId id="433" r:id="rId17"/>
    <p:sldId id="432" r:id="rId18"/>
    <p:sldId id="411" r:id="rId19"/>
    <p:sldId id="414" r:id="rId20"/>
    <p:sldId id="434" r:id="rId21"/>
    <p:sldId id="425" r:id="rId22"/>
    <p:sldId id="439" r:id="rId23"/>
    <p:sldId id="435" r:id="rId24"/>
    <p:sldId id="436" r:id="rId25"/>
    <p:sldId id="438" r:id="rId26"/>
    <p:sldId id="437" r:id="rId27"/>
    <p:sldId id="421" r:id="rId28"/>
    <p:sldId id="372" r:id="rId29"/>
    <p:sldId id="426" r:id="rId30"/>
    <p:sldId id="375" r:id="rId31"/>
    <p:sldId id="418" r:id="rId32"/>
    <p:sldId id="419" r:id="rId33"/>
    <p:sldId id="383" r:id="rId34"/>
    <p:sldId id="270" r:id="rId35"/>
    <p:sldId id="329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4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637"/>
    <a:srgbClr val="E5224E"/>
    <a:srgbClr val="E12761"/>
    <a:srgbClr val="B65271"/>
    <a:srgbClr val="CA057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4" autoAdjust="0"/>
    <p:restoredTop sz="82047" autoAdjust="0"/>
  </p:normalViewPr>
  <p:slideViewPr>
    <p:cSldViewPr snapToGrid="0">
      <p:cViewPr varScale="1">
        <p:scale>
          <a:sx n="76" d="100"/>
          <a:sy n="76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8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http://www.physicsclassroom.com/Physics-Interactives/Static-Electricity/Coulomb-s-Law/Coulomb-s-Law-Interactive</a:t>
            </a:r>
            <a:endParaRPr lang="tr-TR" dirty="0" smtClean="0"/>
          </a:p>
          <a:p>
            <a:r>
              <a:rPr lang="tr-TR" dirty="0" smtClean="0"/>
              <a:t>Bağımsız Değişken: Elektriksel Yük 1</a:t>
            </a:r>
          </a:p>
          <a:p>
            <a:r>
              <a:rPr lang="tr-TR" dirty="0" smtClean="0"/>
              <a:t>Bağımlı Değişken: Elektriksel Kuvvet Büyüklüğü</a:t>
            </a:r>
          </a:p>
          <a:p>
            <a:r>
              <a:rPr lang="tr-TR" dirty="0" smtClean="0"/>
              <a:t>Kontrol Edilen Değişkenler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31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http://www.physicsclassroom.com/Physics-Interactives/Static-Electricity/Coulomb-s-Law/Coulomb-s-Law-Interactive</a:t>
            </a:r>
            <a:endParaRPr lang="tr-TR" dirty="0" smtClean="0"/>
          </a:p>
          <a:p>
            <a:r>
              <a:rPr lang="tr-TR" dirty="0" smtClean="0"/>
              <a:t>Bağımsız Değişken: Elektriksel Yük 1</a:t>
            </a:r>
          </a:p>
          <a:p>
            <a:r>
              <a:rPr lang="tr-TR" dirty="0" smtClean="0"/>
              <a:t>Bağımlı Değişken: Elektriksel Kuvvet Büyüklüğü</a:t>
            </a:r>
          </a:p>
          <a:p>
            <a:r>
              <a:rPr lang="tr-TR" dirty="0" smtClean="0"/>
              <a:t>Kontrol Edilen Değişkenler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6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852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821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932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757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274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725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561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9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19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764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884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574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https://www.youtube.com/watch?v=spnv1PIW6v0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66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Elektriksel</a:t>
            </a:r>
            <a:r>
              <a:rPr lang="tr-TR" baseline="0" dirty="0" smtClean="0"/>
              <a:t> yüklenmiş boya metale yapışır ve her tarafına düzgün dağılır</a:t>
            </a:r>
            <a:endParaRPr lang="tr-TR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78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dirty="0" smtClean="0"/>
              <a:t>Geçen</a:t>
            </a:r>
            <a:r>
              <a:rPr lang="tr-TR" baseline="0" dirty="0" smtClean="0"/>
              <a:t> </a:t>
            </a:r>
            <a:r>
              <a:rPr lang="tr-TR" baseline="0" dirty="0" smtClean="0"/>
              <a:t>hafta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soru</a:t>
            </a:r>
            <a:endParaRPr lang="tr-TR" baseline="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08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4395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969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006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44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100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48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786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79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http://www.physicsclassroom.com/Physics-Interactives/Static-Electricity/Coulomb-s-Law/Coulomb-s-Law-Interactive</a:t>
            </a:r>
            <a:endParaRPr lang="tr-TR" dirty="0" smtClean="0"/>
          </a:p>
          <a:p>
            <a:r>
              <a:rPr lang="tr-TR" dirty="0" smtClean="0"/>
              <a:t>Bağımsız Değişken: Elektriksel Yük 1</a:t>
            </a:r>
          </a:p>
          <a:p>
            <a:r>
              <a:rPr lang="tr-TR" dirty="0" smtClean="0"/>
              <a:t>Bağımlı Değişken: Elektriksel Kuvvet Büyüklüğü</a:t>
            </a:r>
          </a:p>
          <a:p>
            <a:r>
              <a:rPr lang="tr-TR" dirty="0" smtClean="0"/>
              <a:t>Kontrol Edilen Değişkenler</a:t>
            </a:r>
          </a:p>
          <a:p>
            <a:r>
              <a:rPr lang="tr-TR" dirty="0" smtClean="0"/>
              <a:t>Grafikleri ikileyip çiz</a:t>
            </a:r>
          </a:p>
          <a:p>
            <a:endParaRPr lang="tr-TR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92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http://www.physicsclassroom.com/Physics-Interactives/Static-Electricity/Coulomb-s-Law/Coulomb-s-Law-Interactive</a:t>
            </a:r>
            <a:endParaRPr lang="tr-TR" dirty="0" smtClean="0"/>
          </a:p>
          <a:p>
            <a:r>
              <a:rPr lang="tr-TR" dirty="0" smtClean="0"/>
              <a:t>Bağımsız Değişken: Elektriksel Yük 1</a:t>
            </a:r>
          </a:p>
          <a:p>
            <a:r>
              <a:rPr lang="tr-TR" dirty="0" smtClean="0"/>
              <a:t>Bağımlı Değişken: Elektriksel Kuvvet Büyüklüğü</a:t>
            </a:r>
          </a:p>
          <a:p>
            <a:r>
              <a:rPr lang="tr-TR" dirty="0" smtClean="0"/>
              <a:t>Kontrol Edilen Değişkenler</a:t>
            </a:r>
          </a:p>
          <a:p>
            <a:r>
              <a:rPr lang="tr-TR" dirty="0" smtClean="0"/>
              <a:t>Grafikleri ikileyip çiz</a:t>
            </a:r>
          </a:p>
          <a:p>
            <a:endParaRPr lang="tr-TR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2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http://www.physicsclassroom.com/Physics-Interactives/Static-Electricity/Coulomb-s-Law/Coulomb-s-Law-Interactive</a:t>
            </a:r>
            <a:endParaRPr lang="tr-TR" dirty="0" smtClean="0"/>
          </a:p>
          <a:p>
            <a:r>
              <a:rPr lang="tr-TR" dirty="0" smtClean="0"/>
              <a:t>Bağımsız Değişken: Elektriksel Yük 1</a:t>
            </a:r>
          </a:p>
          <a:p>
            <a:r>
              <a:rPr lang="tr-TR" dirty="0" smtClean="0"/>
              <a:t>Bağımlı Değişken: Elektriksel Kuvvet Büyüklüğü</a:t>
            </a:r>
          </a:p>
          <a:p>
            <a:r>
              <a:rPr lang="tr-TR" dirty="0" smtClean="0"/>
              <a:t>Kontrol Edilen Değişkenler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74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http://www.physicsclassroom.com/Physics-Interactives/Static-Electricity/Coulomb-s-Law/Coulomb-s-Law-Interactive</a:t>
            </a:r>
            <a:endParaRPr lang="tr-TR" dirty="0" smtClean="0"/>
          </a:p>
          <a:p>
            <a:r>
              <a:rPr lang="tr-TR" dirty="0" smtClean="0"/>
              <a:t>Bağımsız Değişken: Elektriksel Yük 1</a:t>
            </a:r>
          </a:p>
          <a:p>
            <a:r>
              <a:rPr lang="tr-TR" dirty="0" smtClean="0"/>
              <a:t>Bağımlı Değişken: Elektriksel Kuvvet Büyüklüğü</a:t>
            </a:r>
          </a:p>
          <a:p>
            <a:r>
              <a:rPr lang="tr-TR" dirty="0" smtClean="0"/>
              <a:t>Kontrol Edilen Değişkenler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82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667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28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9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7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98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85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44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8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1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48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55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6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97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402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7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5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s://www.youtube.com/watch?v=spnv1PIW6v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hyperlink" Target="http://www.physicsclassroom.com/Physics-Interactives/Static-Electricity/Name-That-Charge/Name-That-Charge-Interactive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apiWpg0G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classroom.com/Physics-Interactives/Static-Electricity/Coulomb-s-Law/Coulomb-s-Law-Interactiv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Elektriksel Kuvvet ve Alan</a:t>
            </a:r>
            <a:endParaRPr lang="tr-T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256" y="4351529"/>
            <a:ext cx="9448800" cy="685800"/>
          </a:xfrm>
        </p:spPr>
        <p:txBody>
          <a:bodyPr/>
          <a:lstStyle/>
          <a:p>
            <a:r>
              <a:rPr lang="tr-TR" dirty="0" smtClean="0"/>
              <a:t>Baygeldi ATAYEV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Elektriksel Kuvvet nelere bağlı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7329" y="1645920"/>
            <a:ext cx="53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Etkinlik 2: 2. Elektrik Yükü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5126" t="15852" r="41907" b="23693"/>
          <a:stretch/>
        </p:blipFill>
        <p:spPr>
          <a:xfrm>
            <a:off x="3567824" y="2802066"/>
            <a:ext cx="2465654" cy="25421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629" y="2466375"/>
            <a:ext cx="5596769" cy="321349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899563" y="1429788"/>
            <a:ext cx="487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Bağımsız </a:t>
            </a:r>
            <a:r>
              <a:rPr lang="tr-TR" sz="1600" dirty="0" smtClean="0"/>
              <a:t>Değişken: </a:t>
            </a:r>
            <a:r>
              <a:rPr lang="tr-TR" sz="1600" b="1" dirty="0" smtClean="0">
                <a:solidFill>
                  <a:srgbClr val="FF0000"/>
                </a:solidFill>
              </a:rPr>
              <a:t>q</a:t>
            </a:r>
            <a:r>
              <a:rPr lang="tr-TR" sz="1600" b="1" baseline="-25000" dirty="0">
                <a:solidFill>
                  <a:srgbClr val="FF0000"/>
                </a:solidFill>
              </a:rPr>
              <a:t>2</a:t>
            </a:r>
            <a:endParaRPr lang="tr-TR" sz="1600" b="1" dirty="0">
              <a:solidFill>
                <a:srgbClr val="FF0000"/>
              </a:solidFill>
            </a:endParaRPr>
          </a:p>
          <a:p>
            <a:r>
              <a:rPr lang="tr-TR" sz="1600" dirty="0" smtClean="0"/>
              <a:t>Bağımlı değişken: </a:t>
            </a:r>
            <a:r>
              <a:rPr lang="tr-TR" sz="1600" b="1" dirty="0" smtClean="0">
                <a:solidFill>
                  <a:srgbClr val="FF0000"/>
                </a:solidFill>
              </a:rPr>
              <a:t>Elektriksel Kuvvet </a:t>
            </a:r>
          </a:p>
          <a:p>
            <a:r>
              <a:rPr lang="tr-TR" sz="1600" dirty="0" smtClean="0"/>
              <a:t>Kontrol Edilen Değişkenler: </a:t>
            </a:r>
            <a:r>
              <a:rPr lang="tr-TR" sz="1600" b="1" dirty="0" smtClean="0">
                <a:solidFill>
                  <a:srgbClr val="FF0000"/>
                </a:solidFill>
              </a:rPr>
              <a:t>Ortam, mesafe ve q</a:t>
            </a:r>
            <a:r>
              <a:rPr lang="tr-TR" sz="1600" b="1" baseline="-25000" dirty="0">
                <a:solidFill>
                  <a:srgbClr val="FF0000"/>
                </a:solidFill>
              </a:rPr>
              <a:t>1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Elektriksel Kuvvet nelere bağlı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7329" y="1645920"/>
            <a:ext cx="53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Etkinlik 2: 2. Elektrik Yükü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5126" t="15852" r="41907" b="23693"/>
          <a:stretch/>
        </p:blipFill>
        <p:spPr>
          <a:xfrm>
            <a:off x="3567824" y="2802066"/>
            <a:ext cx="2465654" cy="25421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685" y="2802066"/>
            <a:ext cx="4401480" cy="25421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Elektriksel Kuvvet nelere bağlı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7329" y="1645920"/>
            <a:ext cx="53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Etkinlik 3: Elektriksel Yükler arası mesafe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5126" t="15852" r="41907" b="23693"/>
          <a:stretch/>
        </p:blipFill>
        <p:spPr>
          <a:xfrm>
            <a:off x="3567824" y="2802066"/>
            <a:ext cx="2465654" cy="25421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629" y="2340957"/>
            <a:ext cx="5358938" cy="3176439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5169281" y="5611712"/>
            <a:ext cx="487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Bağımsız </a:t>
            </a:r>
            <a:r>
              <a:rPr lang="tr-TR" sz="1600" dirty="0" smtClean="0"/>
              <a:t>Değişken: </a:t>
            </a:r>
            <a:r>
              <a:rPr lang="tr-TR" sz="1600" b="1" dirty="0" smtClean="0">
                <a:solidFill>
                  <a:srgbClr val="FF0000"/>
                </a:solidFill>
              </a:rPr>
              <a:t>mesafe</a:t>
            </a:r>
            <a:endParaRPr lang="tr-TR" sz="1600" b="1" dirty="0">
              <a:solidFill>
                <a:srgbClr val="FF0000"/>
              </a:solidFill>
            </a:endParaRPr>
          </a:p>
          <a:p>
            <a:r>
              <a:rPr lang="tr-TR" sz="1600" dirty="0" smtClean="0"/>
              <a:t>Bağımlı değişken: </a:t>
            </a:r>
            <a:r>
              <a:rPr lang="tr-TR" sz="1600" b="1" dirty="0" smtClean="0">
                <a:solidFill>
                  <a:srgbClr val="FF0000"/>
                </a:solidFill>
              </a:rPr>
              <a:t>Elektriksel Kuvvet </a:t>
            </a:r>
          </a:p>
          <a:p>
            <a:r>
              <a:rPr lang="tr-TR" sz="1600" dirty="0" smtClean="0"/>
              <a:t>Kontrol Edilen Değişkenler: </a:t>
            </a:r>
            <a:r>
              <a:rPr lang="tr-TR" sz="1600" b="1" dirty="0" smtClean="0">
                <a:solidFill>
                  <a:srgbClr val="FF0000"/>
                </a:solidFill>
              </a:rPr>
              <a:t>Ortam, q</a:t>
            </a:r>
            <a:r>
              <a:rPr lang="tr-TR" sz="1600" b="1" baseline="-25000" dirty="0" smtClean="0">
                <a:solidFill>
                  <a:srgbClr val="FF0000"/>
                </a:solidFill>
              </a:rPr>
              <a:t>1</a:t>
            </a:r>
            <a:r>
              <a:rPr lang="tr-TR" sz="1600" b="1" dirty="0" smtClean="0">
                <a:solidFill>
                  <a:srgbClr val="FF0000"/>
                </a:solidFill>
              </a:rPr>
              <a:t> ve q</a:t>
            </a:r>
            <a:r>
              <a:rPr lang="tr-TR" sz="1600" b="1" baseline="-25000" dirty="0" smtClean="0">
                <a:solidFill>
                  <a:srgbClr val="FF0000"/>
                </a:solidFill>
              </a:rPr>
              <a:t>2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Elektriksel Kuvvet nelere bağlı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7329" y="1645920"/>
            <a:ext cx="53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Etkinlik 3: Elektriksel Yükler arası mesafe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5126" t="15852" r="41907" b="23693"/>
          <a:stretch/>
        </p:blipFill>
        <p:spPr>
          <a:xfrm>
            <a:off x="3567824" y="2802066"/>
            <a:ext cx="2465654" cy="25421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055" y="2796372"/>
            <a:ext cx="4276401" cy="2547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Elektriksel Kuvvet nelere bağlı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7329" y="1645920"/>
            <a:ext cx="53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Toparlayalım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5789288" y="2019429"/>
                <a:ext cx="2588786" cy="1107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sz="5400" dirty="0" smtClean="0"/>
                  <a:t>F</a:t>
                </a:r>
                <a14:m>
                  <m:oMath xmlns:m="http://schemas.openxmlformats.org/officeDocument/2006/math">
                    <m:r>
                      <a:rPr lang="tr-TR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tr-TR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5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l-GR" sz="5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5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tr-TR" sz="5400" dirty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288" y="2019429"/>
                <a:ext cx="2588786" cy="1107483"/>
              </a:xfrm>
              <a:prstGeom prst="rect">
                <a:avLst/>
              </a:prstGeom>
              <a:blipFill rotWithShape="0">
                <a:blip r:embed="rId3"/>
                <a:stretch>
                  <a:fillRect l="-16274" t="-12088" b="-192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5495425" y="4422838"/>
                <a:ext cx="3176511" cy="11074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tr-TR" sz="5400" dirty="0" smtClean="0"/>
                  <a:t>F </a:t>
                </a:r>
                <a14:m>
                  <m:oMath xmlns:m="http://schemas.openxmlformats.org/officeDocument/2006/math">
                    <m:r>
                      <a:rPr lang="tr-TR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tr-TR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5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l-GR" sz="5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5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tr-TR" sz="5400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425" y="4422838"/>
                <a:ext cx="3176511" cy="1107483"/>
              </a:xfrm>
              <a:prstGeom prst="rect">
                <a:avLst/>
              </a:prstGeom>
              <a:blipFill rotWithShape="0">
                <a:blip r:embed="rId4"/>
                <a:stretch>
                  <a:fillRect l="-12786" t="-12022" b="-185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Elektriksel Kuvvet nelere bağlı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3906982" y="1562793"/>
                <a:ext cx="7148945" cy="107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>
                    <a:solidFill>
                      <a:srgbClr val="FF0000"/>
                    </a:solidFill>
                  </a:rPr>
                  <a:t>Ortam Etkisi:</a:t>
                </a:r>
              </a:p>
              <a:p>
                <a:endParaRPr lang="tr-TR" dirty="0" smtClean="0"/>
              </a:p>
              <a:p>
                <a:r>
                  <a:rPr lang="tr-TR" dirty="0" smtClean="0"/>
                  <a:t>k sabiti ortama bağlı olup, boşluk için değeri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  <m:f>
                      <m:fPr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sSup>
                          <m:sSupPr>
                            <m:ctrlP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b="1" dirty="0" smtClean="0"/>
                  <a:t> </a:t>
                </a:r>
                <a:endParaRPr lang="tr-TR" b="1" dirty="0"/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982" y="1562793"/>
                <a:ext cx="7148945" cy="1078500"/>
              </a:xfrm>
              <a:prstGeom prst="rect">
                <a:avLst/>
              </a:prstGeom>
              <a:blipFill rotWithShape="0">
                <a:blip r:embed="rId3"/>
                <a:stretch>
                  <a:fillRect l="-767" t="-2825" b="-28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3906982" y="3067981"/>
                <a:ext cx="7148945" cy="1767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 smtClean="0"/>
                  <a:t>k sabitinin açılımı:</a:t>
                </a:r>
              </a:p>
              <a:p>
                <a:endParaRPr lang="tr-T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tr-T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b="1" dirty="0" smtClean="0"/>
              </a:p>
              <a:p>
                <a:pPr algn="ctr"/>
                <a:endParaRPr lang="tr-TR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dirty="0" smtClean="0"/>
                  <a:t>Boşluğun yalıtkanlık sabiti</a:t>
                </a:r>
                <a:endParaRPr lang="tr-TR" dirty="0"/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982" y="3067981"/>
                <a:ext cx="7148945" cy="1767792"/>
              </a:xfrm>
              <a:prstGeom prst="rect">
                <a:avLst/>
              </a:prstGeom>
              <a:blipFill rotWithShape="0">
                <a:blip r:embed="rId4"/>
                <a:stretch>
                  <a:fillRect t="-1724" b="-44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6314179" y="5262461"/>
                <a:ext cx="2410725" cy="56284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sup>
                      </m:sSup>
                      <m:f>
                        <m:fPr>
                          <m:ctrlP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tr-T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sSup>
                            <m:sSup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tr-T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b="1" dirty="0"/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179" y="5262461"/>
                <a:ext cx="2410725" cy="5628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2400" y="5308600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[F/m]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136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Elektriksel Kuvvet nelere bağlı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830782" y="1372293"/>
            <a:ext cx="714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Farklı </a:t>
            </a:r>
            <a:r>
              <a:rPr lang="tr-TR" b="1" dirty="0" smtClean="0"/>
              <a:t>ortamlar için </a:t>
            </a:r>
            <a:r>
              <a:rPr lang="en-US" b="1" dirty="0" smtClean="0"/>
              <a:t>göreceli </a:t>
            </a:r>
            <a:r>
              <a:rPr lang="tr-TR" b="1" dirty="0" smtClean="0"/>
              <a:t>yalıtkanlık sabitleri</a:t>
            </a:r>
            <a:endParaRPr lang="tr-TR" b="1" dirty="0" smtClean="0"/>
          </a:p>
          <a:p>
            <a:endParaRPr lang="tr-TR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68" y="1933400"/>
            <a:ext cx="501015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452012" y="1372293"/>
                <a:ext cx="1787488" cy="8111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012" y="1372293"/>
                <a:ext cx="1787488" cy="8111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961166" y="2997200"/>
                <a:ext cx="3262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: Göreceli yalıtkanlık sabiti</a:t>
                </a:r>
                <a:endParaRPr lang="tr-TR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66" y="2997200"/>
                <a:ext cx="3262047" cy="369332"/>
              </a:xfrm>
              <a:prstGeom prst="rect">
                <a:avLst/>
              </a:prstGeom>
              <a:blipFill>
                <a:blip r:embed="rId5"/>
                <a:stretch>
                  <a:fillRect t="-10000" r="-1308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6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Elektriksel Kuvvet nelere bağlı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o 7"/>
              <p:cNvGraphicFramePr>
                <a:graphicFrameLocks noGrp="1"/>
              </p:cNvGraphicFramePr>
              <p:nvPr/>
            </p:nvGraphicFramePr>
            <p:xfrm>
              <a:off x="3640975" y="2243472"/>
              <a:ext cx="8127999" cy="2701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186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Kavram</a:t>
                          </a:r>
                          <a:endParaRPr lang="tr-T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Birim</a:t>
                          </a:r>
                          <a:endParaRPr lang="tr-TR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F</a:t>
                          </a:r>
                          <a:endParaRPr lang="tr-T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Newton</a:t>
                          </a:r>
                          <a:endParaRPr lang="tr-TR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q</a:t>
                          </a:r>
                          <a:endParaRPr lang="tr-T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err="1" smtClean="0"/>
                            <a:t>Coulomb</a:t>
                          </a:r>
                          <a:endParaRPr lang="tr-TR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k</a:t>
                          </a:r>
                          <a:endParaRPr lang="tr-T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sSup>
                                      <m:sSupPr>
                                        <m:ctrlP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p>
                                        <m: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p>
                                        <m: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  <m:t>𝑵𝒎</m:t>
                                        </m:r>
                                      </m:e>
                                      <m:sup>
                                        <m:r>
                                          <a:rPr lang="tr-TR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o 7"/>
              <p:cNvGraphicFramePr>
                <a:graphicFrameLocks noGrp="1"/>
              </p:cNvGraphicFramePr>
              <p:nvPr/>
            </p:nvGraphicFramePr>
            <p:xfrm>
              <a:off x="3640975" y="2243472"/>
              <a:ext cx="8127999" cy="2701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5418666"/>
                  </a:tblGrid>
                  <a:tr h="46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Kavram</a:t>
                          </a:r>
                          <a:endParaRPr lang="tr-T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Birim</a:t>
                          </a:r>
                          <a:endParaRPr lang="tr-TR" b="1" dirty="0"/>
                        </a:p>
                      </a:txBody>
                      <a:tcPr anchor="ctr"/>
                    </a:tc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F</a:t>
                          </a:r>
                          <a:endParaRPr lang="tr-T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Newton</a:t>
                          </a:r>
                          <a:endParaRPr lang="tr-TR" b="1" dirty="0"/>
                        </a:p>
                      </a:txBody>
                      <a:tcPr anchor="ctr"/>
                    </a:tc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q</a:t>
                          </a:r>
                          <a:endParaRPr lang="tr-T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err="1" smtClean="0"/>
                            <a:t>Coulomb</a:t>
                          </a:r>
                          <a:endParaRPr lang="tr-TR" b="1" dirty="0"/>
                        </a:p>
                      </a:txBody>
                      <a:tcPr anchor="ctr"/>
                    </a:tc>
                  </a:tr>
                  <a:tr h="64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k</a:t>
                          </a:r>
                          <a:endParaRPr lang="tr-T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169" t="-219811" r="-450" b="-102830"/>
                          </a:stretch>
                        </a:blipFill>
                      </a:tcPr>
                    </a:tc>
                  </a:tr>
                  <a:tr h="64884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5" t="-316822" r="-200674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169" t="-316822" r="-450" b="-18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Metin kutusu 8"/>
          <p:cNvSpPr txBox="1"/>
          <p:nvPr/>
        </p:nvSpPr>
        <p:spPr>
          <a:xfrm>
            <a:off x="3524597" y="1695796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Birimler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 Alanı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17" y="1774275"/>
            <a:ext cx="8135514" cy="163394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016" y="3704497"/>
            <a:ext cx="8135053" cy="2496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9526" y="5725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Elektrik Alanı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37648" t="61761" r="38457" b="20057"/>
          <a:stretch/>
        </p:blipFill>
        <p:spPr>
          <a:xfrm>
            <a:off x="6078901" y="3168482"/>
            <a:ext cx="3176511" cy="1358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6078902" y="1590189"/>
                <a:ext cx="3176511" cy="11074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tr-TR" sz="5400" dirty="0" smtClean="0"/>
                  <a:t>F </a:t>
                </a:r>
                <a14:m>
                  <m:oMath xmlns:m="http://schemas.openxmlformats.org/officeDocument/2006/math">
                    <m:r>
                      <a:rPr lang="tr-TR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tr-TR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5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l-GR" sz="5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5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tr-TR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tr-TR" sz="5400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902" y="1590189"/>
                <a:ext cx="3176511" cy="1107483"/>
              </a:xfrm>
              <a:prstGeom prst="rect">
                <a:avLst/>
              </a:prstGeom>
              <a:blipFill rotWithShape="0">
                <a:blip r:embed="rId4"/>
                <a:stretch>
                  <a:fillRect l="-12811" t="-11957" b="-179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7248697" y="1530668"/>
            <a:ext cx="1662545" cy="157829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6485614" y="4998229"/>
                <a:ext cx="2363083" cy="75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tr-T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tr-TR" sz="4400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614" y="4998229"/>
                <a:ext cx="2363083" cy="7593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la Bükülü Ok 4"/>
          <p:cNvSpPr/>
          <p:nvPr/>
        </p:nvSpPr>
        <p:spPr>
          <a:xfrm rot="20696582">
            <a:off x="9127375" y="2460567"/>
            <a:ext cx="931025" cy="15960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Sola Bükülü Ok 4"/>
          <p:cNvSpPr/>
          <p:nvPr/>
        </p:nvSpPr>
        <p:spPr>
          <a:xfrm rot="20696582" flipH="1">
            <a:off x="4611169" y="2357362"/>
            <a:ext cx="1462808" cy="35584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3485" y="548011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Öğretim Programındaki Kazanımlar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2200193"/>
            <a:ext cx="113686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tr-TR" sz="2000" b="1" dirty="0" smtClean="0"/>
              <a:t>10.2.1.4</a:t>
            </a:r>
            <a:r>
              <a:rPr lang="tr-TR" sz="2000" b="1" dirty="0"/>
              <a:t>. Yüklü cisimler arasındaki etkileşimi açıklar.</a:t>
            </a:r>
          </a:p>
          <a:p>
            <a:pPr marL="987425" indent="-987425"/>
            <a:endParaRPr lang="tr-TR" sz="2000" dirty="0"/>
          </a:p>
          <a:p>
            <a:pPr marL="342900" indent="-342900"/>
            <a:r>
              <a:rPr lang="tr-TR" sz="2000" b="1" dirty="0"/>
              <a:t>a. </a:t>
            </a:r>
            <a:r>
              <a:rPr lang="tr-TR" sz="2000" dirty="0"/>
              <a:t>Öğrencilerin deneyler yaparak yüklü cisimler arasındaki etkileşimi (</a:t>
            </a:r>
            <a:r>
              <a:rPr lang="tr-TR" sz="2000" dirty="0" err="1"/>
              <a:t>Coulomb</a:t>
            </a:r>
            <a:r>
              <a:rPr lang="tr-TR" sz="2000" dirty="0"/>
              <a:t> Kuvveti) irdelemeleri sağlanır.</a:t>
            </a:r>
          </a:p>
          <a:p>
            <a:pPr marL="342900" indent="-342900"/>
            <a:endParaRPr lang="tr-TR" sz="2000" dirty="0"/>
          </a:p>
          <a:p>
            <a:pPr marL="342900" indent="-342900"/>
            <a:r>
              <a:rPr lang="tr-TR" sz="2000" b="1" dirty="0"/>
              <a:t>b. </a:t>
            </a:r>
            <a:r>
              <a:rPr lang="tr-TR" sz="2000" dirty="0"/>
              <a:t>Yüklerin etkileşimi ile ilgili matematiksel işlemlere girilmez.</a:t>
            </a:r>
          </a:p>
          <a:p>
            <a:pPr marL="342900" indent="-342900"/>
            <a:endParaRPr lang="tr-TR" sz="2000" dirty="0"/>
          </a:p>
          <a:p>
            <a:pPr marL="342900" indent="-342900"/>
            <a:r>
              <a:rPr lang="tr-TR" sz="2000" b="1" dirty="0"/>
              <a:t>c. </a:t>
            </a:r>
            <a:r>
              <a:rPr lang="tr-TR" sz="2000" dirty="0"/>
              <a:t>Öğrencilerin elektrik alan kavramını anlamaları ve yüklü cisimler arasındaki etkileşim ile ilişkilendirmeleri sağlanır.</a:t>
            </a:r>
          </a:p>
          <a:p>
            <a:pPr marL="342900" indent="-342900"/>
            <a:endParaRPr lang="tr-TR" sz="2000" dirty="0"/>
          </a:p>
          <a:p>
            <a:pPr marL="342900" indent="-342900"/>
            <a:r>
              <a:rPr lang="tr-TR" sz="2000" b="1" dirty="0"/>
              <a:t>ç. </a:t>
            </a:r>
            <a:r>
              <a:rPr lang="tr-TR" sz="2000" dirty="0"/>
              <a:t>Elektrik alanla ilgili matematiksel işlemlere girilmez.</a:t>
            </a:r>
          </a:p>
        </p:txBody>
      </p:sp>
    </p:spTree>
    <p:extLst>
      <p:ext uri="{BB962C8B-B14F-4D97-AF65-F5344CB8AC3E}">
        <p14:creationId xmlns:p14="http://schemas.microsoft.com/office/powerpoint/2010/main" val="9248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 Alanı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7328" y="1645920"/>
            <a:ext cx="81833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tr-TR" sz="2400" b="1" dirty="0" smtClean="0"/>
              <a:t>Elektrik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yüküne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elektrik</a:t>
            </a:r>
            <a:r>
              <a:rPr lang="tr-TR" sz="2400" b="1" dirty="0" smtClean="0"/>
              <a:t> </a:t>
            </a:r>
            <a:r>
              <a:rPr lang="tr-TR" sz="2400" b="1" dirty="0" smtClean="0"/>
              <a:t>kuvvetinin etki ettiği her yer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tr-TR" sz="2400" b="1" dirty="0" smtClean="0"/>
              <a:t>Birim elektriksel yüke (1C) etki eden Elektriksel Kuvvet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tr-TR" sz="2400" b="1" dirty="0" smtClean="0"/>
              <a:t>Elektriksel Alan çizgileri + yüklerde dışarı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b="1" dirty="0"/>
              <a:t> </a:t>
            </a:r>
            <a:r>
              <a:rPr lang="tr-TR" sz="2400" b="1" dirty="0" smtClean="0"/>
              <a:t>                                            - yüklerde içeri olacak    	şekilde modellenmiştir.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b="1" dirty="0" smtClean="0"/>
              <a:t>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9526" y="7884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Elektrik Alanı</a:t>
            </a:r>
          </a:p>
        </p:txBody>
      </p:sp>
      <p:sp>
        <p:nvSpPr>
          <p:cNvPr id="8" name="Rectangle 7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2" name="Picture 4" descr="https://manyetizma.files.wordpress.com/2012/05/640px-electric_field_lines-svg.png?w=620&amp;h=2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8"/>
          <a:stretch/>
        </p:blipFill>
        <p:spPr bwMode="auto">
          <a:xfrm>
            <a:off x="4131537" y="2095080"/>
            <a:ext cx="6220273" cy="350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9526" y="5725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Elektrik Alanı</a:t>
            </a:r>
          </a:p>
        </p:txBody>
      </p:sp>
      <p:pic>
        <p:nvPicPr>
          <p:cNvPr id="1026" name="Picture 2" descr="elektrik alan çizgi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57" y="1627389"/>
            <a:ext cx="34385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ektrik alan çizgile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61" y="1627390"/>
            <a:ext cx="33909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ktrik alan çizgile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36" y="3908432"/>
            <a:ext cx="41433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9526" y="5725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 Alanı Hesaplayalım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3707476" y="1663777"/>
                <a:ext cx="7913717" cy="1703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b="1" dirty="0" smtClean="0">
                    <a:solidFill>
                      <a:srgbClr val="FF0000"/>
                    </a:solidFill>
                  </a:rPr>
                  <a:t>Soru:1</a:t>
                </a:r>
              </a:p>
              <a:p>
                <a:endParaRPr lang="tr-TR" sz="2000" b="1" dirty="0" smtClean="0">
                  <a:solidFill>
                    <a:srgbClr val="FF0000"/>
                  </a:solidFill>
                </a:endParaRPr>
              </a:p>
              <a:p>
                <a:r>
                  <a:rPr lang="tr-TR" dirty="0" smtClean="0"/>
                  <a:t>Elektrik yükleri verilmiş olan K ve L noktasal yükleri şekildeki gibi yerleştirilmiştir. Buna Göre O noktasında oluşan net Elektrik Alanı kaç N/C olur? (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tr-T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  <m:f>
                      <m:f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sSup>
                          <m:sSupPr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dirty="0" smtClean="0"/>
                  <a:t>)</a:t>
                </a:r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476" y="1663777"/>
                <a:ext cx="7913717" cy="1703287"/>
              </a:xfrm>
              <a:prstGeom prst="rect">
                <a:avLst/>
              </a:prstGeom>
              <a:blipFill rotWithShape="0">
                <a:blip r:embed="rId3"/>
                <a:stretch>
                  <a:fillRect l="-770" t="-2151" b="-10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476" y="3929177"/>
            <a:ext cx="7191375" cy="1209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3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9526" y="5725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Elektrik </a:t>
            </a:r>
            <a:r>
              <a:rPr lang="tr-TR" sz="2800" b="1" dirty="0" smtClean="0"/>
              <a:t>Alanı</a:t>
            </a:r>
            <a:r>
              <a:rPr lang="en-US" sz="2800" b="1" dirty="0" smtClean="0"/>
              <a:t> </a:t>
            </a:r>
            <a:r>
              <a:rPr lang="en-US" sz="2800" b="1" dirty="0" err="1"/>
              <a:t>Hesaplayalım</a:t>
            </a:r>
            <a:endParaRPr lang="tr-TR" sz="28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3707476" y="1663777"/>
            <a:ext cx="791371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Soru:2</a:t>
            </a:r>
          </a:p>
          <a:p>
            <a:endParaRPr lang="tr-TR" sz="2000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6q ve 24q yükleri şekildeki gibi aralarında 9d mesafe olacak şekilde yerleştirilmiştir. Buna göre 6q dan kaç d uzaklıkta net Elektrik Alan büyüklüğü sıfır olur?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476" y="4232275"/>
            <a:ext cx="7654791" cy="962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7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2948" y="567409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FABRİKA BACALARINDAN ÇIKAN DUMAN NASIL </a:t>
            </a:r>
            <a:r>
              <a:rPr lang="tr-TR" sz="2800" b="1" dirty="0" smtClean="0"/>
              <a:t>TEMİZLENİR</a:t>
            </a:r>
            <a:r>
              <a:rPr lang="en-US" sz="2800" b="1" dirty="0" smtClean="0"/>
              <a:t>?</a:t>
            </a:r>
            <a:r>
              <a:rPr lang="tr-TR" sz="2800" b="1" dirty="0" smtClean="0"/>
              <a:t> </a:t>
            </a:r>
            <a:endParaRPr lang="tr-TR" sz="2800" b="1" dirty="0" smtClean="0"/>
          </a:p>
        </p:txBody>
      </p:sp>
      <p:pic>
        <p:nvPicPr>
          <p:cNvPr id="1028" name="Picture 4" descr="fabrika bacaları filtresiz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19" y="1623116"/>
            <a:ext cx="2771419" cy="41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997" y="2544004"/>
            <a:ext cx="5739140" cy="32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Metalin arka tarafı nasıl boyandı?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3020" t="19261" r="35008" b="18693"/>
          <a:stretch/>
        </p:blipFill>
        <p:spPr>
          <a:xfrm>
            <a:off x="3523913" y="1535983"/>
            <a:ext cx="8063345" cy="453875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913" y="4914540"/>
            <a:ext cx="714839" cy="714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  <a:endParaRPr lang="tr-TR" sz="28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6693" t="55398" r="55707" b="22329"/>
          <a:stretch/>
        </p:blipFill>
        <p:spPr>
          <a:xfrm>
            <a:off x="4006734" y="1681561"/>
            <a:ext cx="2278927" cy="103395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37648" t="61761" r="38457" b="20057"/>
          <a:stretch/>
        </p:blipFill>
        <p:spPr>
          <a:xfrm>
            <a:off x="4006734" y="3604020"/>
            <a:ext cx="2278927" cy="974943"/>
          </a:xfrm>
          <a:prstGeom prst="rect">
            <a:avLst/>
          </a:prstGeom>
        </p:spPr>
      </p:pic>
      <p:pic>
        <p:nvPicPr>
          <p:cNvPr id="13" name="Picture 2" descr="elektrik alan çizgile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80" y="3452604"/>
            <a:ext cx="1788819" cy="10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lektrik alan çizgile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07" y="3433685"/>
            <a:ext cx="1796897" cy="10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lektrik alan çizgile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55" y="4967971"/>
            <a:ext cx="2495666" cy="12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Metin kutusu 15"/>
              <p:cNvSpPr txBox="1"/>
              <p:nvPr/>
            </p:nvSpPr>
            <p:spPr>
              <a:xfrm>
                <a:off x="4006734" y="5411758"/>
                <a:ext cx="2363083" cy="75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tr-T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tr-TR" sz="4400" dirty="0"/>
              </a:p>
            </p:txBody>
          </p:sp>
        </mc:Choice>
        <mc:Fallback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34" y="5411758"/>
                <a:ext cx="2363083" cy="759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4" descr="https://manyetizma.files.wordpress.com/2012/05/640px-electric_field_lines-svg.png?w=620&amp;h=24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8"/>
          <a:stretch/>
        </p:blipFill>
        <p:spPr bwMode="auto">
          <a:xfrm>
            <a:off x="7952707" y="1588091"/>
            <a:ext cx="2421941" cy="136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7" y="8118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804584" y="6286286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(2017-LYS)</a:t>
            </a:r>
            <a:endParaRPr lang="tr-TR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/>
          <a:srcRect l="10988" t="19798" r="75585" b="38617"/>
          <a:stretch/>
        </p:blipFill>
        <p:spPr>
          <a:xfrm>
            <a:off x="3841880" y="1426345"/>
            <a:ext cx="4040716" cy="500566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3"/>
          <a:srcRect l="10988" t="62887" r="75585" b="9592"/>
          <a:stretch/>
        </p:blipFill>
        <p:spPr>
          <a:xfrm>
            <a:off x="7925182" y="1335071"/>
            <a:ext cx="3893054" cy="319178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775564" y="1813096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7" y="8118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804584" y="6286286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(2012-LYS)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4009" t="25853" r="51235" b="11647"/>
          <a:stretch/>
        </p:blipFill>
        <p:spPr>
          <a:xfrm>
            <a:off x="4800391" y="1485641"/>
            <a:ext cx="4522123" cy="4572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56254" y="5622217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4831" y="551583"/>
            <a:ext cx="57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700944" y="1364188"/>
            <a:ext cx="783945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Duman Nasıl Temizlenir</a:t>
            </a:r>
            <a:r>
              <a:rPr lang="tr-TR" dirty="0" smtClean="0"/>
              <a:t>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Arka Tarafı Nasıl Boyandı?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de Coulomb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Elektriksel Kuvvet Nelere Bağlıdır?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Elektrik Alanı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Elektrik Alanı Hesaplayalım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Duman Nasıl Temizlenir?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Arka Tarafı Nasıl Boyandı?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Soru Çözümü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Önümüzdeki Hafta Neler Öğreneceğiz?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51959" t="11534" r="21208" b="17557"/>
          <a:stretch/>
        </p:blipFill>
        <p:spPr>
          <a:xfrm>
            <a:off x="5518668" y="1021902"/>
            <a:ext cx="4353041" cy="518714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89223" y="4796454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9804584" y="6286286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(2008-ÖSS)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0188001" y="5962652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2004-ÖSS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52726" t="13125" r="17246" b="17784"/>
          <a:stretch/>
        </p:blipFill>
        <p:spPr>
          <a:xfrm>
            <a:off x="5219587" y="1022482"/>
            <a:ext cx="4388531" cy="567707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714612" y="5804997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0188001" y="5962652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2004-ÖSS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1931" t="15624" r="52513" b="18921"/>
          <a:stretch/>
        </p:blipFill>
        <p:spPr>
          <a:xfrm>
            <a:off x="5491492" y="1059967"/>
            <a:ext cx="3985015" cy="57384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96587" y="5156603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3463635" y="1831861"/>
            <a:ext cx="84734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tr-TR" b="1" dirty="0"/>
              <a:t>Kazanımlar:</a:t>
            </a:r>
          </a:p>
          <a:p>
            <a:pPr marL="987425" indent="-987425"/>
            <a:endParaRPr lang="tr-TR" dirty="0"/>
          </a:p>
          <a:p>
            <a:pPr marL="346075" indent="-346075"/>
            <a:r>
              <a:rPr lang="tr-TR" b="1" dirty="0"/>
              <a:t>10.2.1.4. Yüklü cisimler arasındaki etkileşimi açıklar.</a:t>
            </a:r>
          </a:p>
          <a:p>
            <a:pPr marL="346075" indent="-346075"/>
            <a:endParaRPr lang="tr-TR" dirty="0"/>
          </a:p>
          <a:p>
            <a:pPr marL="346075" indent="-346075"/>
            <a:r>
              <a:rPr lang="tr-TR" b="1" dirty="0"/>
              <a:t>a. </a:t>
            </a:r>
            <a:r>
              <a:rPr lang="tr-TR" dirty="0"/>
              <a:t>Öğrencilerin deneyler yaparak yüklü cisimler arasındaki etkileşimi (</a:t>
            </a:r>
            <a:r>
              <a:rPr lang="tr-TR" dirty="0" err="1"/>
              <a:t>Coulomb</a:t>
            </a:r>
            <a:r>
              <a:rPr lang="tr-TR" dirty="0"/>
              <a:t> Kuvveti) irdelemeleri sağlanır.</a:t>
            </a:r>
          </a:p>
          <a:p>
            <a:pPr marL="346075" indent="-346075"/>
            <a:endParaRPr lang="tr-TR" dirty="0"/>
          </a:p>
          <a:p>
            <a:pPr marL="346075" indent="-346075"/>
            <a:r>
              <a:rPr lang="tr-TR" b="1" dirty="0"/>
              <a:t>b. </a:t>
            </a:r>
            <a:r>
              <a:rPr lang="tr-TR" dirty="0"/>
              <a:t>Yüklerin etkileşimi ile ilgili matematiksel işlemlere girilmez.</a:t>
            </a:r>
          </a:p>
          <a:p>
            <a:pPr marL="346075" indent="-346075"/>
            <a:endParaRPr lang="tr-TR" dirty="0"/>
          </a:p>
          <a:p>
            <a:pPr marL="346075" indent="-346075"/>
            <a:r>
              <a:rPr lang="tr-TR" b="1" dirty="0"/>
              <a:t>c. </a:t>
            </a:r>
            <a:r>
              <a:rPr lang="tr-TR" dirty="0"/>
              <a:t>Öğrencilerin elektrik alan kavramını anlamaları ve yüklü cisimler arasındaki etkileşim ile ilişkilendirmeleri sağlanır.</a:t>
            </a:r>
          </a:p>
          <a:p>
            <a:pPr marL="346075" indent="-346075"/>
            <a:endParaRPr lang="tr-TR" dirty="0"/>
          </a:p>
          <a:p>
            <a:pPr marL="346075" indent="-346075"/>
            <a:r>
              <a:rPr lang="tr-TR" b="1" dirty="0"/>
              <a:t>ç. </a:t>
            </a:r>
            <a:r>
              <a:rPr lang="tr-TR" dirty="0"/>
              <a:t>Elektrik alanla ilgili matematiksel işlemlere girilmez.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575" y="626207"/>
            <a:ext cx="690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621024" y="1997839"/>
            <a:ext cx="83027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/>
            <a:r>
              <a:rPr lang="tr-TR" sz="2000" b="1" dirty="0"/>
              <a:t>10.2.2.1. Elektrik akımı, direnç ve potansiyel farkı kavramlarını açıklar.</a:t>
            </a:r>
            <a:endParaRPr lang="tr-TR" sz="2000" dirty="0"/>
          </a:p>
          <a:p>
            <a:pPr marL="568325" indent="-301625">
              <a:lnSpc>
                <a:spcPct val="150000"/>
              </a:lnSpc>
            </a:pPr>
            <a:r>
              <a:rPr lang="tr-TR" sz="2000" b="1" dirty="0"/>
              <a:t>a. </a:t>
            </a:r>
            <a:r>
              <a:rPr lang="tr-TR" sz="2000" dirty="0"/>
              <a:t>Öğrenicilerin elektroliz kabını kullanarak elektrik yükünün hareketi üzerinden elektrik akımı kavramını açıklamaları için ortam hazırlanır.</a:t>
            </a:r>
          </a:p>
          <a:p>
            <a:pPr marL="568325" indent="-301625">
              <a:lnSpc>
                <a:spcPct val="150000"/>
              </a:lnSpc>
            </a:pPr>
            <a:r>
              <a:rPr lang="tr-TR" sz="2000" b="1" dirty="0"/>
              <a:t>b. </a:t>
            </a:r>
            <a:r>
              <a:rPr lang="tr-TR" sz="2000" dirty="0"/>
              <a:t>Öğrencilerin katılar, sıvılar ve gazlar için elektrik akımını tartışmaları sağlanır.</a:t>
            </a:r>
          </a:p>
          <a:p>
            <a:pPr marL="568325" indent="-301625">
              <a:lnSpc>
                <a:spcPct val="150000"/>
              </a:lnSpc>
            </a:pPr>
            <a:r>
              <a:rPr lang="tr-TR" sz="2000" b="1" dirty="0"/>
              <a:t>c. </a:t>
            </a:r>
            <a:r>
              <a:rPr lang="tr-TR" sz="2000" dirty="0"/>
              <a:t>Öğrencilerin deneyler yaparak bir iletkenin direncinin bağlı olduğu değişkenleri analiz etmeleri sağlanır.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/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pic>
        <p:nvPicPr>
          <p:cNvPr id="14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1729" t="4814" r="28448" b="53814"/>
          <a:stretch/>
        </p:blipFill>
        <p:spPr>
          <a:xfrm>
            <a:off x="3885438" y="1479666"/>
            <a:ext cx="2576946" cy="1396538"/>
          </a:xfrm>
          <a:prstGeom prst="rect">
            <a:avLst/>
          </a:prstGeom>
        </p:spPr>
      </p:pic>
      <p:pic>
        <p:nvPicPr>
          <p:cNvPr id="15" name="Picture 2" descr="JPEG - 15 k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49" y="1753545"/>
            <a:ext cx="1872848" cy="11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4"/>
          <a:stretch/>
        </p:blipFill>
        <p:spPr>
          <a:xfrm>
            <a:off x="9446762" y="1225513"/>
            <a:ext cx="1480591" cy="1650691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438" y="3106917"/>
            <a:ext cx="1456792" cy="1498414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2230" y="3286664"/>
            <a:ext cx="881164" cy="113892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054" y="3376928"/>
            <a:ext cx="1051569" cy="958392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6805" y="3346010"/>
            <a:ext cx="1164713" cy="971703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6762" y="3346010"/>
            <a:ext cx="1211301" cy="891837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2812" y="4836044"/>
            <a:ext cx="1178929" cy="1663421"/>
          </a:xfrm>
          <a:prstGeom prst="rect">
            <a:avLst/>
          </a:prstGeom>
        </p:spPr>
      </p:pic>
      <p:pic>
        <p:nvPicPr>
          <p:cNvPr id="25" name="Picture 2" descr="Faraday kafesinin ortaya çıkışına yol açan gelişmeleri ile ilgili görsel sonuc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15" y="4957363"/>
            <a:ext cx="1954776" cy="154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8345" y="1760219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2948" y="567409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FABRİKA BACALARINDAN ÇIKAN DUMAN NASIL TEMİZLENİR </a:t>
            </a:r>
          </a:p>
        </p:txBody>
      </p:sp>
      <p:pic>
        <p:nvPicPr>
          <p:cNvPr id="1028" name="Picture 4" descr="fabrika bacaları filtresiz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81" y="1809383"/>
            <a:ext cx="2771419" cy="41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345" y="1760219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Duman Nasıl Temizlenir</a:t>
            </a:r>
            <a:r>
              <a:rPr lang="tr-TR" sz="1400" dirty="0" smtClean="0">
                <a:solidFill>
                  <a:srgbClr val="FFC000"/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1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Metalin arka tarafı nasıl boyandı?</a:t>
            </a:r>
          </a:p>
        </p:txBody>
      </p:sp>
      <p:pic>
        <p:nvPicPr>
          <p:cNvPr id="6" name="Resim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020" t="19261" r="35008" b="18693"/>
          <a:stretch/>
        </p:blipFill>
        <p:spPr>
          <a:xfrm>
            <a:off x="3523913" y="1535983"/>
            <a:ext cx="8063345" cy="453875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913" y="4914540"/>
            <a:ext cx="714839" cy="714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8345" y="1760219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0851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Charles-</a:t>
            </a:r>
            <a:r>
              <a:rPr lang="tr-TR" sz="2800" b="1" dirty="0" err="1"/>
              <a:t>Augustin</a:t>
            </a:r>
            <a:r>
              <a:rPr lang="tr-TR" sz="2800" b="1" dirty="0"/>
              <a:t> de </a:t>
            </a:r>
            <a:r>
              <a:rPr lang="tr-TR" sz="2800" b="1" dirty="0" err="1"/>
              <a:t>Coulomb</a:t>
            </a:r>
            <a:endParaRPr lang="tr-T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58228" y="1645920"/>
            <a:ext cx="53400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1736-1806 yılları arasında yaşamış olan Fransız bilim insanı </a:t>
            </a:r>
            <a:r>
              <a:rPr lang="tr-TR" dirty="0"/>
              <a:t>Charles-</a:t>
            </a:r>
            <a:r>
              <a:rPr lang="tr-TR" dirty="0" err="1"/>
              <a:t>Augustin</a:t>
            </a:r>
            <a:r>
              <a:rPr lang="tr-TR" dirty="0"/>
              <a:t> de </a:t>
            </a:r>
            <a:r>
              <a:rPr lang="tr-TR" dirty="0" err="1" smtClean="0"/>
              <a:t>Coulomb</a:t>
            </a:r>
            <a:r>
              <a:rPr lang="tr-TR" dirty="0" smtClean="0"/>
              <a:t>, fiziğin mekanik, elektrik ve manyetizma alanlarındaki keşifleri ile ün salmıştır.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Elektrik alanındaki en büyük keşiflerinden biri de elektrik yükler arasındaki etkileşimin nelere bağlı olduğunun belirlemesidir.</a:t>
            </a:r>
            <a:endParaRPr lang="tr-TR" dirty="0"/>
          </a:p>
          <a:p>
            <a:endParaRPr lang="tr-T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/>
          </a:p>
        </p:txBody>
      </p:sp>
      <p:pic>
        <p:nvPicPr>
          <p:cNvPr id="2" name="Picture 2" descr="Charles de coul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1645920"/>
            <a:ext cx="2058232" cy="279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0/04/Bcoulo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48" y="4441685"/>
            <a:ext cx="1769456" cy="22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Elektriksel Kuvvet nelere bağlı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7329" y="1645920"/>
            <a:ext cx="53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Etkinlik 1: 1. Elektrik Yükü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/>
          </a:p>
        </p:txBody>
      </p:sp>
      <p:pic>
        <p:nvPicPr>
          <p:cNvPr id="2" name="Resim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5126" t="15852" r="41907" b="23693"/>
          <a:stretch/>
        </p:blipFill>
        <p:spPr>
          <a:xfrm>
            <a:off x="3134243" y="2802066"/>
            <a:ext cx="2899235" cy="29891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376" y="2802066"/>
            <a:ext cx="5333573" cy="309997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99563" y="1429788"/>
            <a:ext cx="487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Bağımsız </a:t>
            </a:r>
            <a:r>
              <a:rPr lang="tr-TR" sz="1600" dirty="0" smtClean="0"/>
              <a:t>Değişken: </a:t>
            </a:r>
            <a:r>
              <a:rPr lang="tr-TR" sz="1600" b="1" dirty="0" smtClean="0">
                <a:solidFill>
                  <a:srgbClr val="FF0000"/>
                </a:solidFill>
              </a:rPr>
              <a:t>q</a:t>
            </a:r>
            <a:r>
              <a:rPr lang="tr-TR" sz="1600" b="1" baseline="-25000" dirty="0" smtClean="0">
                <a:solidFill>
                  <a:srgbClr val="FF0000"/>
                </a:solidFill>
              </a:rPr>
              <a:t>1</a:t>
            </a:r>
            <a:endParaRPr lang="tr-TR" sz="1600" b="1" dirty="0">
              <a:solidFill>
                <a:srgbClr val="FF0000"/>
              </a:solidFill>
            </a:endParaRPr>
          </a:p>
          <a:p>
            <a:r>
              <a:rPr lang="tr-TR" sz="1600" dirty="0" smtClean="0"/>
              <a:t>Bağımlı değişken: </a:t>
            </a:r>
            <a:r>
              <a:rPr lang="tr-TR" sz="1600" b="1" dirty="0" smtClean="0">
                <a:solidFill>
                  <a:srgbClr val="FF0000"/>
                </a:solidFill>
              </a:rPr>
              <a:t>Elektriksel Kuvvet </a:t>
            </a:r>
          </a:p>
          <a:p>
            <a:r>
              <a:rPr lang="tr-TR" sz="1600" dirty="0" smtClean="0"/>
              <a:t>Kontrol Edilen Değişkenler: </a:t>
            </a:r>
            <a:r>
              <a:rPr lang="tr-TR" sz="1600" b="1" dirty="0" smtClean="0">
                <a:solidFill>
                  <a:srgbClr val="FF0000"/>
                </a:solidFill>
              </a:rPr>
              <a:t>Ortam, mesafe ve q</a:t>
            </a:r>
            <a:r>
              <a:rPr lang="tr-TR" sz="1600" b="1" baseline="-25000" dirty="0" smtClean="0">
                <a:solidFill>
                  <a:srgbClr val="FF0000"/>
                </a:solidFill>
              </a:rPr>
              <a:t>2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154" y="612885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Elektriksel Kuvvet nelere bağlı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7329" y="1645920"/>
            <a:ext cx="53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Etkinlik 1: 1. Elektrik Yükü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5126" t="15852" r="41907" b="23693"/>
          <a:stretch/>
        </p:blipFill>
        <p:spPr>
          <a:xfrm>
            <a:off x="3567824" y="2802066"/>
            <a:ext cx="2465654" cy="25421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1" y="2802066"/>
            <a:ext cx="4635731" cy="2714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345" y="1666700"/>
            <a:ext cx="29559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Geçen Hafta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Duman Nasıl Temizlenir</a:t>
            </a:r>
            <a:r>
              <a:rPr lang="tr-TR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2">
                    <a:lumMod val="90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de Coulomb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Kuvvet Nelere Bağlıdır?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Elektrik Alanı Hesaplayalım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Duman Nasıl Temizlenir?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Arka Tarafı Nasıl Boyandı?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Günün Özeti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 Çözümü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Bugün Neler Öğrendik?</a:t>
            </a:r>
          </a:p>
          <a:p>
            <a:pPr marL="176213" indent="-1762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Önümüzdeki Hafta Neler Öğreneceğiz?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12770</TotalTime>
  <Words>2290</Words>
  <Application>Microsoft Office PowerPoint</Application>
  <PresentationFormat>Widescreen</PresentationFormat>
  <Paragraphs>601</Paragraphs>
  <Slides>35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Century Gothic</vt:lpstr>
      <vt:lpstr>Courier New</vt:lpstr>
      <vt:lpstr>Wingdings</vt:lpstr>
      <vt:lpstr>Vapor Trail</vt:lpstr>
      <vt:lpstr>Elektriksel Kuvvet ve Alan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501</cp:revision>
  <dcterms:created xsi:type="dcterms:W3CDTF">2016-04-01T12:40:28Z</dcterms:created>
  <dcterms:modified xsi:type="dcterms:W3CDTF">2017-11-17T22:45:05Z</dcterms:modified>
</cp:coreProperties>
</file>