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  <p:sldMasterId id="2147484232" r:id="rId2"/>
    <p:sldMasterId id="2147484468" r:id="rId3"/>
  </p:sldMasterIdLst>
  <p:notesMasterIdLst>
    <p:notesMasterId r:id="rId38"/>
  </p:notesMasterIdLst>
  <p:sldIdLst>
    <p:sldId id="301" r:id="rId4"/>
    <p:sldId id="309" r:id="rId5"/>
    <p:sldId id="311" r:id="rId6"/>
    <p:sldId id="312" r:id="rId7"/>
    <p:sldId id="291" r:id="rId8"/>
    <p:sldId id="292" r:id="rId9"/>
    <p:sldId id="290" r:id="rId10"/>
    <p:sldId id="296" r:id="rId11"/>
    <p:sldId id="297" r:id="rId12"/>
    <p:sldId id="298" r:id="rId13"/>
    <p:sldId id="316" r:id="rId14"/>
    <p:sldId id="303" r:id="rId15"/>
    <p:sldId id="261" r:id="rId16"/>
    <p:sldId id="318" r:id="rId17"/>
    <p:sldId id="317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6" r:id="rId35"/>
    <p:sldId id="306" r:id="rId36"/>
    <p:sldId id="314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ECFF"/>
    <a:srgbClr val="808080"/>
    <a:srgbClr val="DDDDDD"/>
    <a:srgbClr val="2020CC"/>
    <a:srgbClr val="9595C1"/>
    <a:srgbClr val="C2BB94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2" autoAdjust="0"/>
    <p:restoredTop sz="92943"/>
  </p:normalViewPr>
  <p:slideViewPr>
    <p:cSldViewPr>
      <p:cViewPr varScale="1">
        <p:scale>
          <a:sx n="92" d="100"/>
          <a:sy n="92" d="100"/>
        </p:scale>
        <p:origin x="5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44444444444502E-2"/>
          <c:y val="4.1275797373358299E-2"/>
          <c:w val="0.864646464646465"/>
          <c:h val="0.88555347091932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Blue Balls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FF00" mc:Ignorable="a14" a14:legacySpreadsheetColorIndex="13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0541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108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26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Sheet1!$B$2:$E$2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 </c:v>
                </c:pt>
                <c:pt idx="3">
                  <c:v>April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4-437F-8983-0D89705DB061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Red Balls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339966" mc:Ignorable="a14" a14:legacySpreadsheetColorIndex="5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7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0541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108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26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Sheet1!$B$2:$E$2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 </c:v>
                </c:pt>
                <c:pt idx="3">
                  <c:v>April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64-437F-8983-0D89705DB0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45266624"/>
        <c:axId val="-2060576976"/>
      </c:barChart>
      <c:catAx>
        <c:axId val="2145266624"/>
        <c:scaling>
          <c:orientation val="minMax"/>
        </c:scaling>
        <c:delete val="0"/>
        <c:axPos val="b"/>
        <c:majorGridlines>
          <c:spPr>
            <a:ln w="263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63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2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TR"/>
          </a:p>
        </c:txPr>
        <c:crossAx val="-2060576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60576976"/>
        <c:scaling>
          <c:orientation val="minMax"/>
        </c:scaling>
        <c:delete val="0"/>
        <c:axPos val="l"/>
        <c:majorGridlines>
          <c:spPr>
            <a:ln w="2635">
              <a:solidFill>
                <a:srgbClr val="000000"/>
              </a:solidFill>
              <a:prstDash val="solid"/>
            </a:ln>
          </c:spPr>
        </c:majorGridlines>
        <c:minorGridlines>
          <c:spPr>
            <a:ln w="2635">
              <a:solidFill>
                <a:srgbClr val="000000"/>
              </a:solidFill>
              <a:prstDash val="solid"/>
            </a:ln>
          </c:spPr>
        </c:minorGridlines>
        <c:numFmt formatCode="General" sourceLinked="1"/>
        <c:majorTickMark val="out"/>
        <c:minorTickMark val="none"/>
        <c:tickLblPos val="nextTo"/>
        <c:spPr>
          <a:ln w="263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2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TR"/>
          </a:p>
        </c:txPr>
        <c:crossAx val="2145266624"/>
        <c:crosses val="autoZero"/>
        <c:crossBetween val="between"/>
      </c:valAx>
      <c:spPr>
        <a:solidFill>
          <a:srgbClr val="C0C0C0"/>
        </a:solidFill>
        <a:ln w="10541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19191919191919"/>
          <c:y val="0.44465290806754199"/>
          <c:w val="7.6767676767676804E-2"/>
          <c:h val="7.69230769230769E-2"/>
        </c:manualLayout>
      </c:layout>
      <c:overlay val="0"/>
      <c:spPr>
        <a:solidFill>
          <a:srgbClr val="FFFFFF"/>
        </a:solidFill>
        <a:ln w="2635">
          <a:solidFill>
            <a:srgbClr val="000000"/>
          </a:solidFill>
          <a:prstDash val="solid"/>
        </a:ln>
      </c:spPr>
      <c:txPr>
        <a:bodyPr/>
        <a:lstStyle/>
        <a:p>
          <a:pPr>
            <a:defRPr sz="668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TR"/>
        </a:p>
      </c:txPr>
    </c:legend>
    <c:plotVisOnly val="1"/>
    <c:dispBlanksAs val="gap"/>
    <c:showDLblsOverMax val="0"/>
  </c:chart>
  <c:spPr>
    <a:solidFill>
      <a:srgbClr val="F8F8F8"/>
    </a:solidFill>
    <a:ln>
      <a:noFill/>
    </a:ln>
  </c:spPr>
  <c:txPr>
    <a:bodyPr/>
    <a:lstStyle/>
    <a:p>
      <a:pPr>
        <a:defRPr sz="72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T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800" b="1" dirty="0" err="1"/>
              <a:t>Gender</a:t>
            </a:r>
            <a:r>
              <a:rPr lang="tr-TR" sz="2800" b="1" dirty="0"/>
              <a:t> </a:t>
            </a:r>
            <a:r>
              <a:rPr lang="tr-TR" sz="2800" b="1" dirty="0" err="1"/>
              <a:t>Distrubition</a:t>
            </a:r>
            <a:r>
              <a:rPr lang="tr-TR" sz="2800" b="1" dirty="0"/>
              <a:t> </a:t>
            </a:r>
            <a:r>
              <a:rPr lang="tr-TR" sz="2800" b="1" dirty="0" err="1"/>
              <a:t>In</a:t>
            </a:r>
            <a:r>
              <a:rPr lang="tr-TR" sz="2800" b="1" baseline="0" dirty="0"/>
              <a:t> </a:t>
            </a:r>
            <a:r>
              <a:rPr lang="tr-TR" sz="2800" b="1" baseline="0" dirty="0" err="1"/>
              <a:t>Electrical</a:t>
            </a:r>
            <a:r>
              <a:rPr lang="tr-TR" sz="2800" b="1" baseline="0" dirty="0"/>
              <a:t> </a:t>
            </a:r>
            <a:r>
              <a:rPr lang="tr-TR" sz="2800" b="1" baseline="0" dirty="0" err="1"/>
              <a:t>Electroics</a:t>
            </a:r>
            <a:r>
              <a:rPr lang="tr-TR" sz="2800" b="1" baseline="0" dirty="0"/>
              <a:t> </a:t>
            </a:r>
            <a:r>
              <a:rPr lang="tr-TR" sz="2800" b="1" baseline="0" dirty="0" err="1"/>
              <a:t>Engineering</a:t>
            </a:r>
            <a:r>
              <a:rPr lang="tr-TR" sz="2800" b="1" baseline="0" dirty="0"/>
              <a:t> </a:t>
            </a:r>
            <a:r>
              <a:rPr lang="tr-TR" sz="2800" b="1" baseline="0" dirty="0" err="1"/>
              <a:t>Deparment</a:t>
            </a:r>
            <a:endParaRPr lang="en-US" sz="2800" b="1" dirty="0"/>
          </a:p>
        </c:rich>
      </c:tx>
      <c:layout>
        <c:manualLayout>
          <c:xMode val="edge"/>
          <c:yMode val="edge"/>
          <c:x val="0.15060937499999999"/>
          <c:y val="1.874999884657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R"/>
        </a:p>
      </c:txPr>
    </c:title>
    <c:autoTitleDeleted val="0"/>
    <c:plotArea>
      <c:layout>
        <c:manualLayout>
          <c:layoutTarget val="inner"/>
          <c:xMode val="edge"/>
          <c:yMode val="edge"/>
          <c:x val="0.27684196351762502"/>
          <c:y val="0.22239069277061299"/>
          <c:w val="0.489177109806327"/>
          <c:h val="0.70924727156002598"/>
        </c:manualLayout>
      </c:layout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19-44A8-BA92-AE8CCA3EC5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B0-415C-A7F3-0D2AD6302DAB}"/>
              </c:ext>
            </c:extLst>
          </c:dPt>
          <c:cat>
            <c:strRef>
              <c:f>Sayfa1!$A$2:$A$3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110</c:v>
                </c:pt>
                <c:pt idx="1">
                  <c:v>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9-44A8-BA92-AE8CCA3EC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10777559055101"/>
          <c:y val="0.92391265231836495"/>
          <c:w val="0.56515944881889801"/>
          <c:h val="4.7962349411764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R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Net Scores </a:t>
            </a:r>
            <a:r>
              <a:rPr lang="tr-TR" dirty="0"/>
              <a:t>I</a:t>
            </a:r>
            <a:r>
              <a:rPr lang="fr-FR" dirty="0"/>
              <a:t>n </a:t>
            </a:r>
            <a:r>
              <a:rPr lang="fr-FR" dirty="0" err="1"/>
              <a:t>University</a:t>
            </a:r>
            <a:r>
              <a:rPr lang="fr-FR" dirty="0"/>
              <a:t> Entrance Exam</a:t>
            </a:r>
            <a:r>
              <a:rPr lang="tr-TR" dirty="0"/>
              <a:t> ( </a:t>
            </a:r>
            <a:r>
              <a:rPr lang="tr-TR" dirty="0" err="1"/>
              <a:t>Out</a:t>
            </a:r>
            <a:r>
              <a:rPr lang="tr-TR" dirty="0"/>
              <a:t> of 40 </a:t>
            </a:r>
            <a:r>
              <a:rPr lang="tr-TR" dirty="0" err="1"/>
              <a:t>Questions</a:t>
            </a:r>
            <a:r>
              <a:rPr lang="tr-TR" dirty="0"/>
              <a:t>) 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R"/>
        </a:p>
      </c:txPr>
    </c:title>
    <c:autoTitleDeleted val="0"/>
    <c:plotArea>
      <c:layout>
        <c:manualLayout>
          <c:layoutTarget val="inner"/>
          <c:xMode val="edge"/>
          <c:yMode val="edge"/>
          <c:x val="4.0633471540695097E-2"/>
          <c:y val="9.4192643149309502E-2"/>
          <c:w val="0.95080499448438505"/>
          <c:h val="0.78779519137647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Net Scores İn University Entrance Exam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Sayfa1!$A$2:$A$5</c:f>
              <c:strCache>
                <c:ptCount val="4"/>
                <c:pt idx="0">
                  <c:v>YGS Turkish</c:v>
                </c:pt>
                <c:pt idx="1">
                  <c:v>YGS Social Sciences</c:v>
                </c:pt>
                <c:pt idx="2">
                  <c:v>YGS Math</c:v>
                </c:pt>
                <c:pt idx="3">
                  <c:v>YGS Science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33.799999999999997</c:v>
                </c:pt>
                <c:pt idx="1">
                  <c:v>27.3</c:v>
                </c:pt>
                <c:pt idx="2">
                  <c:v>38.4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5E-4030-81DE-298C18754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66523024"/>
        <c:axId val="1778216464"/>
      </c:barChart>
      <c:catAx>
        <c:axId val="-206652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R"/>
          </a:p>
        </c:txPr>
        <c:crossAx val="1778216464"/>
        <c:crosses val="autoZero"/>
        <c:auto val="1"/>
        <c:lblAlgn val="ctr"/>
        <c:lblOffset val="100"/>
        <c:noMultiLvlLbl val="0"/>
      </c:catAx>
      <c:valAx>
        <c:axId val="177821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R"/>
          </a:p>
        </c:txPr>
        <c:crossAx val="-206652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R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Reported Cases of Racism Committed by Whites Against Blacks</c:v>
                </c:pt>
              </c:strCache>
            </c:strRef>
          </c:tx>
          <c:marker>
            <c:symbol val="none"/>
          </c:marker>
          <c:cat>
            <c:numRef>
              <c:f>Sayfa1!$A$2:$A$6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23516</c:v>
                </c:pt>
                <c:pt idx="1">
                  <c:v>13918</c:v>
                </c:pt>
                <c:pt idx="2">
                  <c:v>16712</c:v>
                </c:pt>
                <c:pt idx="3">
                  <c:v>14043</c:v>
                </c:pt>
                <c:pt idx="4">
                  <c:v>28311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1B-4461-94D5-DC19107CC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6435872"/>
        <c:axId val="1777009040"/>
      </c:lineChart>
      <c:catAx>
        <c:axId val="177643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77009040"/>
        <c:crosses val="autoZero"/>
        <c:auto val="1"/>
        <c:lblAlgn val="ctr"/>
        <c:lblOffset val="100"/>
        <c:noMultiLvlLbl val="0"/>
      </c:catAx>
      <c:valAx>
        <c:axId val="17770090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tr-TR" dirty="0" err="1"/>
                  <a:t>Number</a:t>
                </a:r>
                <a:r>
                  <a:rPr lang="tr-TR" baseline="0" dirty="0"/>
                  <a:t> of </a:t>
                </a:r>
                <a:r>
                  <a:rPr lang="tr-TR" baseline="0" dirty="0" err="1"/>
                  <a:t>Reported</a:t>
                </a:r>
                <a:r>
                  <a:rPr lang="tr-TR" baseline="0" dirty="0"/>
                  <a:t> </a:t>
                </a:r>
                <a:r>
                  <a:rPr lang="tr-TR" baseline="0" dirty="0" err="1"/>
                  <a:t>Cases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19135802469136"/>
              <c:y val="5.5327893754323697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7764358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T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Racial Composition of the USA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Sayfa1!$A$2:$A$6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Native American</c:v>
                </c:pt>
                <c:pt idx="4">
                  <c:v>Mixed</c:v>
                </c:pt>
              </c:strCache>
            </c:strRef>
          </c:cat>
          <c:val>
            <c:numRef>
              <c:f>Sayfa1!$B$2:$B$6</c:f>
              <c:numCache>
                <c:formatCode>d\-mmm</c:formatCode>
                <c:ptCount val="5"/>
                <c:pt idx="0" formatCode="General">
                  <c:v>74</c:v>
                </c:pt>
                <c:pt idx="1">
                  <c:v>13</c:v>
                </c:pt>
                <c:pt idx="2" formatCode="General">
                  <c:v>5</c:v>
                </c:pt>
                <c:pt idx="3" formatCode="General">
                  <c:v>1</c:v>
                </c:pt>
                <c:pt idx="4" formatCode="General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15-4887-8D5F-5E1A60400470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Racial Composition of the USA2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Sayfa1!$A$2:$A$6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Native American</c:v>
                </c:pt>
                <c:pt idx="4">
                  <c:v>Mixed</c:v>
                </c:pt>
              </c:strCache>
            </c:strRef>
          </c:cat>
          <c:val>
            <c:numRef>
              <c:f>Sayfa1!$C$2:$C$6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9A15-4887-8D5F-5E1A6040047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7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Items Sold in First Quarter of 2002</a:t>
            </a:r>
          </a:p>
        </c:rich>
      </c:tx>
      <c:layout>
        <c:manualLayout>
          <c:xMode val="edge"/>
          <c:yMode val="edge"/>
          <c:x val="0.211111111111111"/>
          <c:y val="2.0072992700729899E-2"/>
        </c:manualLayout>
      </c:layout>
      <c:overlay val="0"/>
      <c:spPr>
        <a:noFill/>
        <a:ln w="2023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747474747474701E-2"/>
          <c:y val="0.21350364963503601"/>
          <c:w val="0.78585858585858603"/>
          <c:h val="0.66240875912408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Blue Balls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011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Sheet1!$B$2:$E$2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 </c:v>
                </c:pt>
                <c:pt idx="3">
                  <c:v>April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C-4C42-B6BB-4B15D1EA0A42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Red Balls</c:v>
                </c:pt>
              </c:strCache>
            </c:strRef>
          </c:tx>
          <c:spPr>
            <a:solidFill>
              <a:srgbClr val="FF0000"/>
            </a:solidFill>
            <a:ln w="1011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Sheet1!$B$2:$E$2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 </c:v>
                </c:pt>
                <c:pt idx="3">
                  <c:v>April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2C-4C42-B6BB-4B15D1EA0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6534544"/>
        <c:axId val="1778005136"/>
      </c:barChart>
      <c:catAx>
        <c:axId val="-2066534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2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3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TR"/>
          </a:p>
        </c:txPr>
        <c:crossAx val="1778005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8005136"/>
        <c:scaling>
          <c:orientation val="minMax"/>
        </c:scaling>
        <c:delete val="0"/>
        <c:axPos val="l"/>
        <c:majorGridlines>
          <c:spPr>
            <a:ln w="2529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2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3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TR"/>
          </a:p>
        </c:txPr>
        <c:crossAx val="-2066534544"/>
        <c:crosses val="autoZero"/>
        <c:crossBetween val="between"/>
      </c:valAx>
      <c:spPr>
        <a:noFill/>
        <a:ln w="1011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070707070707098"/>
          <c:y val="0.48722627737226298"/>
          <c:w val="0.125252525252525"/>
          <c:h val="0.11131386861313899"/>
        </c:manualLayout>
      </c:layout>
      <c:overlay val="0"/>
      <c:spPr>
        <a:solidFill>
          <a:srgbClr val="FFFFFF"/>
        </a:solidFill>
        <a:ln w="2529">
          <a:solidFill>
            <a:srgbClr val="000000"/>
          </a:solidFill>
          <a:prstDash val="solid"/>
        </a:ln>
      </c:spPr>
      <c:txPr>
        <a:bodyPr/>
        <a:lstStyle/>
        <a:p>
          <a:pPr>
            <a:defRPr sz="1171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TR"/>
        </a:p>
      </c:txPr>
    </c:legend>
    <c:plotVisOnly val="1"/>
    <c:dispBlanksAs val="gap"/>
    <c:showDLblsOverMax val="0"/>
  </c:chart>
  <c:spPr>
    <a:solidFill>
      <a:srgbClr val="F8F8F8"/>
    </a:solidFill>
    <a:ln>
      <a:noFill/>
    </a:ln>
  </c:spPr>
  <c:txPr>
    <a:bodyPr/>
    <a:lstStyle/>
    <a:p>
      <a:pPr>
        <a:defRPr sz="71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800"/>
              <a:t>Typical Household Expenditures</a:t>
            </a:r>
            <a:endParaRPr lang="en-US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R"/>
        </a:p>
      </c:txPr>
    </c:title>
    <c:autoTitleDeleted val="0"/>
    <c:view3D>
      <c:rotX val="30"/>
      <c:rotY val="20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8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D8C-4F03-849D-AC096D9076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D8C-4F03-849D-AC096D9076A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D8C-4F03-849D-AC096D9076A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D8C-4F03-849D-AC096D9076AF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D8C-4F03-849D-AC096D9076A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4D8C-4F03-849D-AC096D9076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T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Sheet1!$A$1:$A$6</c:f>
              <c:strCache>
                <c:ptCount val="6"/>
                <c:pt idx="0">
                  <c:v>Rent</c:v>
                </c:pt>
                <c:pt idx="1">
                  <c:v>Food</c:v>
                </c:pt>
                <c:pt idx="2">
                  <c:v>Bills</c:v>
                </c:pt>
                <c:pt idx="3">
                  <c:v>Medical</c:v>
                </c:pt>
                <c:pt idx="4">
                  <c:v>401 (k)</c:v>
                </c:pt>
                <c:pt idx="5">
                  <c:v>Other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34</c:v>
                </c:pt>
                <c:pt idx="1">
                  <c:v>21</c:v>
                </c:pt>
                <c:pt idx="2">
                  <c:v>20</c:v>
                </c:pt>
                <c:pt idx="3">
                  <c:v>6</c:v>
                </c:pt>
                <c:pt idx="4">
                  <c:v>8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D8C-4F03-849D-AC096D9076A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442038495188101E-2"/>
          <c:y val="0.88020778652668397"/>
          <c:w val="0.95044925634295696"/>
          <c:h val="9.2014435695537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Death </a:t>
            </a:r>
            <a:r>
              <a:rPr lang="tr-TR"/>
              <a:t>Causes</a:t>
            </a:r>
            <a:r>
              <a:rPr lang="en-US"/>
              <a:t> of Collage Students</a:t>
            </a:r>
            <a:r>
              <a:rPr lang="tr-TR"/>
              <a:t> in USA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Death Rates of Collage Students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3F-463E-8CD9-420A85E1EC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3F-463E-8CD9-420A85E1EC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3F-463E-8CD9-420A85E1EC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3F-463E-8CD9-420A85E1EC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3F-463E-8CD9-420A85E1ECD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03F-463E-8CD9-420A85E1EC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Sayfa1!$A$2:$A$7</c:f>
              <c:strCache>
                <c:ptCount val="6"/>
                <c:pt idx="0">
                  <c:v>Unintentional Injury</c:v>
                </c:pt>
                <c:pt idx="1">
                  <c:v>Suicide</c:v>
                </c:pt>
                <c:pt idx="2">
                  <c:v>Homicide</c:v>
                </c:pt>
                <c:pt idx="3">
                  <c:v>Cancer</c:v>
                </c:pt>
                <c:pt idx="4">
                  <c:v> Heart Decease</c:v>
                </c:pt>
                <c:pt idx="5">
                  <c:v>Others</c:v>
                </c:pt>
              </c:strCache>
            </c:strRef>
          </c:cat>
          <c:val>
            <c:numRef>
              <c:f>Sayfa1!$B$2:$B$7</c:f>
              <c:numCache>
                <c:formatCode>General</c:formatCode>
                <c:ptCount val="6"/>
                <c:pt idx="0">
                  <c:v>12514</c:v>
                </c:pt>
                <c:pt idx="1">
                  <c:v>5491</c:v>
                </c:pt>
                <c:pt idx="2">
                  <c:v>4733</c:v>
                </c:pt>
                <c:pt idx="3">
                  <c:v>1469</c:v>
                </c:pt>
                <c:pt idx="4">
                  <c:v>997</c:v>
                </c:pt>
                <c:pt idx="5">
                  <c:v>1134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03F-463E-8CD9-420A85E1E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 sz="2400" dirty="0" err="1">
                <a:solidFill>
                  <a:schemeClr val="tx1"/>
                </a:solidFill>
              </a:rPr>
              <a:t>Number</a:t>
            </a:r>
            <a:r>
              <a:rPr lang="tr-TR" sz="2400" dirty="0">
                <a:solidFill>
                  <a:schemeClr val="tx1"/>
                </a:solidFill>
              </a:rPr>
              <a:t> of </a:t>
            </a:r>
            <a:r>
              <a:rPr lang="tr-TR" sz="2400" dirty="0" err="1">
                <a:solidFill>
                  <a:schemeClr val="tx1"/>
                </a:solidFill>
              </a:rPr>
              <a:t>Turkish</a:t>
            </a:r>
            <a:r>
              <a:rPr lang="tr-TR" sz="2400" baseline="0" dirty="0">
                <a:solidFill>
                  <a:schemeClr val="tx1"/>
                </a:solidFill>
              </a:rPr>
              <a:t> </a:t>
            </a:r>
            <a:r>
              <a:rPr lang="tr-TR" sz="2400" baseline="0" dirty="0" err="1">
                <a:solidFill>
                  <a:schemeClr val="tx1"/>
                </a:solidFill>
              </a:rPr>
              <a:t>Users</a:t>
            </a:r>
            <a:r>
              <a:rPr lang="tr-TR" sz="2400" baseline="0" dirty="0">
                <a:solidFill>
                  <a:schemeClr val="tx1"/>
                </a:solidFill>
              </a:rPr>
              <a:t> </a:t>
            </a:r>
            <a:r>
              <a:rPr lang="tr-TR" sz="2400" baseline="0" dirty="0" err="1">
                <a:solidFill>
                  <a:schemeClr val="tx1"/>
                </a:solidFill>
              </a:rPr>
              <a:t>vs</a:t>
            </a:r>
            <a:r>
              <a:rPr lang="tr-TR" sz="2400" baseline="0" dirty="0">
                <a:solidFill>
                  <a:schemeClr val="tx1"/>
                </a:solidFill>
              </a:rPr>
              <a:t> </a:t>
            </a:r>
            <a:r>
              <a:rPr lang="tr-TR" sz="2400" baseline="0" dirty="0" err="1">
                <a:solidFill>
                  <a:schemeClr val="tx1"/>
                </a:solidFill>
              </a:rPr>
              <a:t>Year</a:t>
            </a:r>
            <a:endParaRPr lang="en-US" sz="2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TR"/>
        </a:p>
      </c:txPr>
    </c:title>
    <c:autoTitleDeleted val="0"/>
    <c:plotArea>
      <c:layout>
        <c:manualLayout>
          <c:layoutTarget val="inner"/>
          <c:xMode val="edge"/>
          <c:yMode val="edge"/>
          <c:x val="6.1930434162599302E-2"/>
          <c:y val="0.100520721465842"/>
          <c:w val="0.90638915749566396"/>
          <c:h val="0.73407065697673801"/>
        </c:manualLayout>
      </c:layout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Sayfa1!$A$2:$A$10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Sayfa1!$B$2:$B$10</c:f>
              <c:numCache>
                <c:formatCode>General</c:formatCode>
                <c:ptCount val="9"/>
                <c:pt idx="0">
                  <c:v>75</c:v>
                </c:pt>
                <c:pt idx="1">
                  <c:v>80</c:v>
                </c:pt>
                <c:pt idx="2">
                  <c:v>96</c:v>
                </c:pt>
                <c:pt idx="3">
                  <c:v>126</c:v>
                </c:pt>
                <c:pt idx="4">
                  <c:v>94</c:v>
                </c:pt>
                <c:pt idx="5">
                  <c:v>146</c:v>
                </c:pt>
                <c:pt idx="6">
                  <c:v>125</c:v>
                </c:pt>
                <c:pt idx="7">
                  <c:v>166</c:v>
                </c:pt>
                <c:pt idx="8">
                  <c:v>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50-411B-A5EB-DA8730524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4776864"/>
        <c:axId val="-2059336640"/>
      </c:lineChart>
      <c:catAx>
        <c:axId val="2144776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dirty="0" err="1"/>
                  <a:t>Years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R"/>
          </a:p>
        </c:txPr>
        <c:crossAx val="-2059336640"/>
        <c:crosses val="autoZero"/>
        <c:auto val="1"/>
        <c:lblAlgn val="ctr"/>
        <c:lblOffset val="100"/>
        <c:noMultiLvlLbl val="0"/>
      </c:catAx>
      <c:valAx>
        <c:axId val="-205933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dirty="0" err="1"/>
                  <a:t>Number</a:t>
                </a:r>
                <a:r>
                  <a:rPr lang="tr-TR" dirty="0"/>
                  <a:t> of </a:t>
                </a:r>
                <a:r>
                  <a:rPr lang="tr-TR" dirty="0" err="1"/>
                  <a:t>Turkish</a:t>
                </a:r>
                <a:r>
                  <a:rPr lang="tr-TR" dirty="0"/>
                  <a:t> </a:t>
                </a:r>
                <a:r>
                  <a:rPr lang="tr-TR" dirty="0" err="1"/>
                  <a:t>Users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46539995581693E-3"/>
              <c:y val="0.267973546109976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R"/>
          </a:p>
        </c:txPr>
        <c:crossAx val="214477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234908136482897E-2"/>
          <c:y val="4.2036013870612399E-2"/>
          <c:w val="0.94348006770892801"/>
          <c:h val="0.83783179524987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Lowest Point in University Exam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Sayfa1!$A$2:$A$5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Sayfa1!$B$2:$B$5</c:f>
              <c:numCache>
                <c:formatCode>General</c:formatCode>
                <c:ptCount val="4"/>
                <c:pt idx="0">
                  <c:v>500</c:v>
                </c:pt>
                <c:pt idx="1">
                  <c:v>500</c:v>
                </c:pt>
                <c:pt idx="2">
                  <c:v>494</c:v>
                </c:pt>
                <c:pt idx="3">
                  <c:v>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73-4031-9EF3-AC8393C146B6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Highest Point in University Exam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Sayfa1!$A$2:$A$5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Sayfa1!$C$2:$C$5</c:f>
              <c:numCache>
                <c:formatCode>General</c:formatCode>
                <c:ptCount val="4"/>
                <c:pt idx="0">
                  <c:v>554</c:v>
                </c:pt>
                <c:pt idx="1">
                  <c:v>540</c:v>
                </c:pt>
                <c:pt idx="2">
                  <c:v>546</c:v>
                </c:pt>
                <c:pt idx="3">
                  <c:v>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73-4031-9EF3-AC8393C14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57772400"/>
        <c:axId val="2131658128"/>
      </c:barChart>
      <c:catAx>
        <c:axId val="-2057772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dirty="0" err="1"/>
                  <a:t>Years</a:t>
                </a:r>
                <a:endParaRPr lang="tr-TR" dirty="0"/>
              </a:p>
              <a:p>
                <a:pPr>
                  <a:defRPr/>
                </a:pPr>
                <a:endParaRPr lang="tr-TR" dirty="0"/>
              </a:p>
            </c:rich>
          </c:tx>
          <c:layout>
            <c:manualLayout>
              <c:xMode val="edge"/>
              <c:yMode val="edge"/>
              <c:x val="0.49195262276997997"/>
              <c:y val="0.882872949378017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R"/>
          </a:p>
        </c:txPr>
        <c:crossAx val="2131658128"/>
        <c:crosses val="autoZero"/>
        <c:auto val="1"/>
        <c:lblAlgn val="ctr"/>
        <c:lblOffset val="100"/>
        <c:noMultiLvlLbl val="0"/>
      </c:catAx>
      <c:valAx>
        <c:axId val="213165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R"/>
          </a:p>
        </c:txPr>
        <c:crossAx val="-205777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613269883238499"/>
          <c:y val="0.92739550702564799"/>
          <c:w val="0.63056214800198096"/>
          <c:h val="6.9510191581112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What Regions of Turkey </a:t>
            </a:r>
          </a:p>
          <a:p>
            <a:pPr>
              <a:defRPr/>
            </a:pPr>
            <a:r>
              <a:rPr lang="en-US" sz="2800" b="1" dirty="0"/>
              <a:t>Students Come</a:t>
            </a:r>
            <a:r>
              <a:rPr lang="en-US" sz="2800" b="1" baseline="0" dirty="0"/>
              <a:t> </a:t>
            </a:r>
            <a:r>
              <a:rPr lang="en-US" sz="2800" b="1" dirty="0"/>
              <a:t>From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What Regions of Turkey Students Come From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B7-41C5-9003-99A3319144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B7-41C5-9003-99A3319144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B7-41C5-9003-99A3319144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B7-41C5-9003-99A3319144C2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A6B-42C3-96FE-7C8D7B3D080E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6B-42C3-96FE-7C8D7B3D080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0B7-41C5-9003-99A3319144C2}"/>
              </c:ext>
            </c:extLst>
          </c:dPt>
          <c:cat>
            <c:strRef>
              <c:f>Sayfa1!$A$2:$A$8</c:f>
              <c:strCache>
                <c:ptCount val="7"/>
                <c:pt idx="0">
                  <c:v>Marmara</c:v>
                </c:pt>
                <c:pt idx="1">
                  <c:v>Aegean</c:v>
                </c:pt>
                <c:pt idx="2">
                  <c:v>Mediterranean</c:v>
                </c:pt>
                <c:pt idx="3">
                  <c:v>Black Sea</c:v>
                </c:pt>
                <c:pt idx="4">
                  <c:v>Central Anotolia</c:v>
                </c:pt>
                <c:pt idx="5">
                  <c:v>Eastern Anatolia</c:v>
                </c:pt>
                <c:pt idx="6">
                  <c:v>Southeast Anotolia</c:v>
                </c:pt>
              </c:strCache>
            </c:strRef>
          </c:cat>
          <c:val>
            <c:numRef>
              <c:f>Sayfa1!$B$2:$B$8</c:f>
              <c:numCache>
                <c:formatCode>General</c:formatCode>
                <c:ptCount val="7"/>
                <c:pt idx="0">
                  <c:v>27</c:v>
                </c:pt>
                <c:pt idx="1">
                  <c:v>31</c:v>
                </c:pt>
                <c:pt idx="2">
                  <c:v>15</c:v>
                </c:pt>
                <c:pt idx="3">
                  <c:v>19</c:v>
                </c:pt>
                <c:pt idx="4">
                  <c:v>99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6B-42C3-96FE-7C8D7B3D0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R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Cities Students Come From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Cities Students Come From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E0-48D2-96C0-EADDDD1132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E0-48D2-96C0-EADDDD1132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E0-48D2-96C0-EADDDD1132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E0-48D2-96C0-EADDDD11328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0E0-48D2-96C0-EADDDD113282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42-4EED-8A6C-5287EA5106B2}"/>
              </c:ext>
            </c:extLst>
          </c:dPt>
          <c:cat>
            <c:strRef>
              <c:f>Sayfa1!$A$2:$A$7</c:f>
              <c:strCache>
                <c:ptCount val="6"/>
                <c:pt idx="0">
                  <c:v>Ankara</c:v>
                </c:pt>
                <c:pt idx="1">
                  <c:v>İzmir</c:v>
                </c:pt>
                <c:pt idx="2">
                  <c:v>Bursa</c:v>
                </c:pt>
                <c:pt idx="3">
                  <c:v>İstanbul</c:v>
                </c:pt>
                <c:pt idx="4">
                  <c:v>Yozgat</c:v>
                </c:pt>
                <c:pt idx="5">
                  <c:v>Other Cities</c:v>
                </c:pt>
              </c:strCache>
            </c:strRef>
          </c:cat>
          <c:val>
            <c:numRef>
              <c:f>Sayfa1!$B$2:$B$7</c:f>
              <c:numCache>
                <c:formatCode>General</c:formatCode>
                <c:ptCount val="6"/>
                <c:pt idx="0">
                  <c:v>84</c:v>
                </c:pt>
                <c:pt idx="1">
                  <c:v>15</c:v>
                </c:pt>
                <c:pt idx="2">
                  <c:v>9</c:v>
                </c:pt>
                <c:pt idx="3">
                  <c:v>7</c:v>
                </c:pt>
                <c:pt idx="4">
                  <c:v>2</c:v>
                </c:pt>
                <c:pt idx="5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2-4EED-8A6C-5287EA510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Number of People Who Could graduate</a:t>
            </a:r>
          </a:p>
        </c:rich>
      </c:tx>
      <c:layout>
        <c:manualLayout>
          <c:xMode val="edge"/>
          <c:yMode val="edge"/>
          <c:x val="0.3057971014492750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R"/>
        </a:p>
      </c:txPr>
    </c:title>
    <c:autoTitleDeleted val="0"/>
    <c:plotArea>
      <c:layout>
        <c:manualLayout>
          <c:layoutTarget val="inner"/>
          <c:xMode val="edge"/>
          <c:yMode val="edge"/>
          <c:x val="9.9880811999949276E-2"/>
          <c:y val="0.16030856157567838"/>
          <c:w val="0.88401612841873023"/>
          <c:h val="0.62519119429139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Number of People Who Could graduate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Sayfa1!$A$2:$A$6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184</c:v>
                </c:pt>
                <c:pt idx="1">
                  <c:v>157</c:v>
                </c:pt>
                <c:pt idx="2">
                  <c:v>186</c:v>
                </c:pt>
                <c:pt idx="3">
                  <c:v>171</c:v>
                </c:pt>
                <c:pt idx="4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5-4F04-835A-7DA4D90D4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9715952"/>
        <c:axId val="2135626496"/>
      </c:barChart>
      <c:catAx>
        <c:axId val="1779715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sz="1400" dirty="0" err="1"/>
                  <a:t>Years</a:t>
                </a:r>
                <a:endParaRPr lang="tr-TR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R"/>
          </a:p>
        </c:txPr>
        <c:crossAx val="2135626496"/>
        <c:crosses val="autoZero"/>
        <c:auto val="1"/>
        <c:lblAlgn val="ctr"/>
        <c:lblOffset val="100"/>
        <c:noMultiLvlLbl val="0"/>
      </c:catAx>
      <c:valAx>
        <c:axId val="213562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dirty="0" err="1"/>
                  <a:t>Number</a:t>
                </a:r>
                <a:r>
                  <a:rPr lang="tr-TR" dirty="0"/>
                  <a:t> of </a:t>
                </a:r>
                <a:r>
                  <a:rPr lang="tr-TR" dirty="0" err="1"/>
                  <a:t>people</a:t>
                </a:r>
                <a:endParaRPr lang="tr-TR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R"/>
          </a:p>
        </c:txPr>
        <c:crossAx val="177971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0.68437</cdr:x>
      <cdr:y>0.95356</cdr:y>
    </cdr:from>
    <cdr:to>
      <cdr:x>1</cdr:x>
      <cdr:y>1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D06FD42F-DCA2-4106-982A-151508E18394}"/>
            </a:ext>
          </a:extLst>
        </cdr:cNvPr>
        <cdr:cNvSpPr txBox="1"/>
      </cdr:nvSpPr>
      <cdr:spPr>
        <a:xfrm xmlns:a="http://schemas.openxmlformats.org/drawingml/2006/main">
          <a:off x="7196529" y="5561637"/>
          <a:ext cx="3319071" cy="270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0.77986</cdr:x>
      <cdr:y>0.93947</cdr:y>
    </cdr:from>
    <cdr:to>
      <cdr:x>1</cdr:x>
      <cdr:y>1</cdr:y>
    </cdr:to>
    <cdr:sp macro="" textlink="">
      <cdr:nvSpPr>
        <cdr:cNvPr id="3" name="Metin kutusu 2">
          <a:extLst xmlns:a="http://schemas.openxmlformats.org/drawingml/2006/main">
            <a:ext uri="{FF2B5EF4-FFF2-40B4-BE49-F238E27FC236}">
              <a16:creationId xmlns:a16="http://schemas.microsoft.com/office/drawing/2014/main" id="{51963525-F55E-4888-AEAE-19F50FD74C3E}"/>
            </a:ext>
          </a:extLst>
        </cdr:cNvPr>
        <cdr:cNvSpPr txBox="1"/>
      </cdr:nvSpPr>
      <cdr:spPr>
        <a:xfrm xmlns:a="http://schemas.openxmlformats.org/drawingml/2006/main">
          <a:off x="6394554" y="4730333"/>
          <a:ext cx="1805066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400" dirty="0"/>
            <a:t>Basarisiralamari.com 2014-2017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0.87681</cdr:x>
      <cdr:y>0.84374</cdr:y>
    </cdr:from>
    <cdr:to>
      <cdr:x>0.98289</cdr:x>
      <cdr:y>0.90004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7F4A9971-1A73-48B7-BC7B-2AB57EED2DD1}"/>
            </a:ext>
          </a:extLst>
        </cdr:cNvPr>
        <cdr:cNvSpPr txBox="1"/>
      </cdr:nvSpPr>
      <cdr:spPr>
        <a:xfrm xmlns:a="http://schemas.openxmlformats.org/drawingml/2006/main">
          <a:off x="6915150" y="4114488"/>
          <a:ext cx="836621" cy="274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200" dirty="0" err="1"/>
            <a:t>Yök</a:t>
          </a:r>
          <a:r>
            <a:rPr lang="tr-TR" sz="1200" dirty="0"/>
            <a:t> atlas 2016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0.82407</cdr:x>
      <cdr:y>0.94938</cdr:y>
    </cdr:from>
    <cdr:to>
      <cdr:x>1</cdr:x>
      <cdr:y>1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C0840AE9-3232-4EAA-9397-049EA9F6D7AC}"/>
            </a:ext>
          </a:extLst>
        </cdr:cNvPr>
        <cdr:cNvSpPr txBox="1"/>
      </cdr:nvSpPr>
      <cdr:spPr>
        <a:xfrm xmlns:a="http://schemas.openxmlformats.org/drawingml/2006/main">
          <a:off x="8665564" y="5622327"/>
          <a:ext cx="1850036" cy="299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200" dirty="0" err="1"/>
            <a:t>Yök</a:t>
          </a:r>
          <a:r>
            <a:rPr lang="tr-TR" sz="1200" dirty="0"/>
            <a:t> atlas 2016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0.86968</cdr:x>
      <cdr:y>0.92461</cdr:y>
    </cdr:from>
    <cdr:to>
      <cdr:x>1</cdr:x>
      <cdr:y>0.96829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17502D22-1CF0-480A-8AA4-D7B51BF2FF12}"/>
            </a:ext>
          </a:extLst>
        </cdr:cNvPr>
        <cdr:cNvSpPr txBox="1"/>
      </cdr:nvSpPr>
      <cdr:spPr>
        <a:xfrm xmlns:a="http://schemas.openxmlformats.org/drawingml/2006/main">
          <a:off x="9145249" y="5711252"/>
          <a:ext cx="1370351" cy="269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0.86113</cdr:x>
      <cdr:y>0.92946</cdr:y>
    </cdr:from>
    <cdr:to>
      <cdr:x>1</cdr:x>
      <cdr:y>1</cdr:y>
    </cdr:to>
    <cdr:sp macro="" textlink="">
      <cdr:nvSpPr>
        <cdr:cNvPr id="3" name="Metin kutusu 2">
          <a:extLst xmlns:a="http://schemas.openxmlformats.org/drawingml/2006/main">
            <a:ext uri="{FF2B5EF4-FFF2-40B4-BE49-F238E27FC236}">
              <a16:creationId xmlns:a16="http://schemas.microsoft.com/office/drawing/2014/main" id="{C933A88F-BC5D-4091-94DC-EF4FACA82EAA}"/>
            </a:ext>
          </a:extLst>
        </cdr:cNvPr>
        <cdr:cNvSpPr txBox="1"/>
      </cdr:nvSpPr>
      <cdr:spPr>
        <a:xfrm xmlns:a="http://schemas.openxmlformats.org/drawingml/2006/main">
          <a:off x="9055308" y="5741233"/>
          <a:ext cx="1460292" cy="43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100" dirty="0" err="1"/>
            <a:t>Yök</a:t>
          </a:r>
          <a:r>
            <a:rPr lang="tr-TR" sz="1100" dirty="0"/>
            <a:t> Atlas 2012-2016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0.60683</cdr:x>
      <cdr:y>0.17638</cdr:y>
    </cdr:from>
    <cdr:to>
      <cdr:x>0.84992</cdr:x>
      <cdr:y>0.27628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B4FB55AE-A273-4182-BDD4-E77402D6C8C9}"/>
            </a:ext>
          </a:extLst>
        </cdr:cNvPr>
        <cdr:cNvSpPr txBox="1"/>
      </cdr:nvSpPr>
      <cdr:spPr>
        <a:xfrm xmlns:a="http://schemas.openxmlformats.org/drawingml/2006/main">
          <a:off x="5394251" y="1081386"/>
          <a:ext cx="2160791" cy="612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2000" dirty="0" err="1"/>
            <a:t>Female</a:t>
          </a:r>
          <a:r>
            <a:rPr lang="tr-TR" sz="2000" dirty="0"/>
            <a:t> %11</a:t>
          </a:r>
        </a:p>
      </cdr:txBody>
    </cdr:sp>
  </cdr:relSizeAnchor>
  <cdr:relSizeAnchor xmlns:cdr="http://schemas.openxmlformats.org/drawingml/2006/chartDrawing">
    <cdr:from>
      <cdr:x>0.1166</cdr:x>
      <cdr:y>0.61688</cdr:y>
    </cdr:from>
    <cdr:to>
      <cdr:x>0.26783</cdr:x>
      <cdr:y>0.70416</cdr:y>
    </cdr:to>
    <cdr:sp macro="" textlink="">
      <cdr:nvSpPr>
        <cdr:cNvPr id="3" name="Metin kutusu 2">
          <a:extLst xmlns:a="http://schemas.openxmlformats.org/drawingml/2006/main">
            <a:ext uri="{FF2B5EF4-FFF2-40B4-BE49-F238E27FC236}">
              <a16:creationId xmlns:a16="http://schemas.microsoft.com/office/drawing/2014/main" id="{8CD0D74D-B432-4F8F-970C-69333183BD6E}"/>
            </a:ext>
          </a:extLst>
        </cdr:cNvPr>
        <cdr:cNvSpPr txBox="1"/>
      </cdr:nvSpPr>
      <cdr:spPr>
        <a:xfrm xmlns:a="http://schemas.openxmlformats.org/drawingml/2006/main">
          <a:off x="1036460" y="3782077"/>
          <a:ext cx="1344305" cy="535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2000" dirty="0"/>
            <a:t>Male %89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0.88536</cdr:x>
      <cdr:y>0.93671</cdr:y>
    </cdr:from>
    <cdr:to>
      <cdr:x>1</cdr:x>
      <cdr:y>0.97963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DEC77D44-F054-4E85-B9E2-56EFC7F2800E}"/>
            </a:ext>
          </a:extLst>
        </cdr:cNvPr>
        <cdr:cNvSpPr txBox="1"/>
      </cdr:nvSpPr>
      <cdr:spPr>
        <a:xfrm xmlns:a="http://schemas.openxmlformats.org/drawingml/2006/main">
          <a:off x="9310141" y="5561480"/>
          <a:ext cx="1205459" cy="254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200" dirty="0" err="1"/>
            <a:t>Yök</a:t>
          </a:r>
          <a:r>
            <a:rPr lang="tr-TR" sz="1200" dirty="0"/>
            <a:t> Atlas 2016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C7847E-E6D2-46D8-933C-3834B3AAE8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30AB07-6511-470F-B4E9-526EEB4F44E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fld id="{E9BACB60-406F-4CFD-91E4-09CD5E07B862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C6429BC-632E-41B1-B54A-6ADB375944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9A86ADA-9259-47D7-A054-3674CF57F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DDDCE-A807-40C7-83A4-CBCD65435D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0E1B9-157F-4B93-B321-E711165696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fld id="{A6C43B64-A490-4B2F-BC5A-D1BF60E1C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085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397B-3485-455F-8750-002F9B95EC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318826-4796-4CF3-BF07-9D02B3C414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63675" y="3549650"/>
            <a:ext cx="2971800" cy="1588"/>
          </a:xfrm>
          <a:prstGeom prst="line">
            <a:avLst/>
          </a:prstGeom>
          <a:noFill/>
          <a:ln w="9525">
            <a:solidFill>
              <a:srgbClr val="E9E9E8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BAEC8E-67CF-47CA-B2D8-68A1B2B745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08525" y="3549650"/>
            <a:ext cx="2971800" cy="1588"/>
          </a:xfrm>
          <a:prstGeom prst="line">
            <a:avLst/>
          </a:prstGeom>
          <a:noFill/>
          <a:ln w="9525">
            <a:solidFill>
              <a:srgbClr val="E9E9E8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12E372B-9733-4525-A3C9-A34C01E49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3525838"/>
            <a:ext cx="46038" cy="46037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EE182CA8-B847-4DDF-BAD4-4CB4456E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26063D-FD02-40F7-9FFB-0DBC0A406AAB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87CF477B-0B5F-401D-B1EA-BDCF7B970F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9F3D97-F7A1-4914-B69F-D933126EC8B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C4B531C8-E639-46B5-847E-3B612A6CF4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1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B3C83D6E-3691-4B33-960E-54371991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F6A4AD-4944-42AC-9EDF-C141CB32B40F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D0ABF650-DAED-4E84-AFC0-BE2E7E1DD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25D95069-96CE-4F96-84D0-D20449E63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2ACED-70D9-45BE-9CB7-1EE7D0649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78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B2BBBFC8-E95F-43D5-A1B9-8D447A828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634138-756B-4D0A-818C-E08177A705DA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227A38BC-1CB6-45D1-91B1-E200A01FB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70F5C953-9125-4F0F-902C-9377AFED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B2AB5-A69C-45DB-914E-BD5159F69D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19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71D5C64-72A5-4630-94DB-8D6D9833BA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5A93D19A-C89C-4899-99FE-A09E7934E8F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tr-TR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52B02F2-6A8B-4920-9CEE-6DB8BBA82EB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144E008C-D19C-4E4B-94C0-9B8E9C197A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1C08A613-CAA5-4DEC-B55E-19A6C47E4AD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061AAC9-72A7-4F60-9971-FBA4E0A776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33530805-E38C-4513-AA23-5D692951F1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25D5E108-6DC9-4595-A176-65282DF015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B4D0EEC3-99AD-4D9E-8BBB-1BBC4EDF7A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4BA87970-0B2E-4F2C-AD80-2E9CBE3E86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CB7A744-4F53-48BA-B113-7F4E11931F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1AB3794F-2643-4DD0-A1E2-22DB167029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1FC580F0-0723-437E-94BB-F560591846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9BC220DB-2D64-496A-8338-D804C9C5DD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74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1474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tr-TR"/>
              <a:t>Click to edit Master subtitle style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74B43D54-0985-4EA7-8E41-75BEB488A8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D74F08-07B8-43DA-A2DC-667AAC298271}" type="datetimeFigureOut">
              <a:rPr lang="en-US" altLang="en-US"/>
              <a:pPr/>
              <a:t>3/5/20</a:t>
            </a:fld>
            <a:endParaRPr lang="tr-TR" alt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B7838CF4-F0DA-487B-9562-6B2D199998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B541538F-DE9B-48CC-BFCB-77250E476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0234D-D2D4-4A80-B58B-D993EB1F89AB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158381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E108B-7C79-45BC-A29A-EAC13FCA2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02952B-209C-4FF5-AD94-DA64F8658FDB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023E5-4BC8-4F04-A032-AF4713DB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9B588-141C-4A3A-B5DB-84A0AB3D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CE705-EE93-4314-BB77-216729E10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16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3F235-EEC1-450C-83F8-6E6BF3DD4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F4F285-BC29-49EB-843D-D8C8C00E08CB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399BC-A57B-4ECA-8E7C-45F49AD5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EAF9C-64AE-47A6-B66F-47EF2A91B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5C503-AB2F-4AC3-8F6F-B83BF419C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158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67D16-17EF-498E-8610-0ACE1AC89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F17105-5F49-4B0C-8E14-D6AE5DF4626F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B86CB-F09A-46FE-81C8-E0BCC7FB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41B55-365C-4FB1-ACA3-4F3FAB0F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B375D-D18D-4295-9D3B-F0EDCF26E0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949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3D12C6-920C-47B0-AF4B-0C2D0155A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668154-0E8D-4C4B-A418-62DD8AEBFCA7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675984-0B88-4695-A2B1-B50FD9E1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63E205-8427-494D-ABF0-1D672161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AE1CE-2DD3-4FD0-A9D4-CDA0585D0A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767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176C8E-433F-4389-8ED9-453DB7C7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FC346-762D-452D-BA72-5F8DFF00EFCA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1518F5-FF32-4FF6-9D75-9CC85E9EE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7F9CC7-E523-4DA5-AEFD-3A127AFC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66C4D-A8B7-410F-9EAB-2CBAD52315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649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94797CA-3C6A-428F-B797-A481E9C8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AD4561-3DC3-4CD7-9A43-9EB1131061F9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46652A5-3123-4059-9BCC-E0BC791C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F0E8B5-1692-4ED3-BD80-518DDA11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3D230-7780-4924-ACC3-E6EC81898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597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45263E-3176-480C-B330-D530806B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CC446E-1B68-4CC2-B3A1-F6F8DE026965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D18822-1A01-40F1-8717-C0D55378A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DC5BDB-20BB-4E16-BBE2-4EED39E9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B1510-2577-4EA7-9467-508AC284E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39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B39EE063-BCE0-4005-91DD-00B05964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EBE67-8A61-4BBD-9270-6B39FE9D8A48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42D4C380-6317-4564-9629-8B7D218AF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881D04AA-0EC0-4D25-98FE-2A14FC88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41AA1-B00D-4F5D-8C40-4416B35CD2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03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F2210C-17E3-41E9-8EDF-362FF2B9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2C0C86-1A1E-4436-BAA9-CAB5EBA7BC38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C54DFF-709E-458D-A99E-D6AE3AD0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3441FD-7B3A-4C8F-990A-938B3C86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41130-244F-474D-A569-B848489C23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375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F9FA92-8E94-4F2D-98B8-30E7F27C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B20271-54BB-4836-BEF8-9C4C21D856C7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282C3D-AE46-4239-B208-ED954C4B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857511-0FC3-4910-8015-D5F0FE369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9CA95-91BA-4E4B-B68F-DF943444CA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240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6F897-64E1-495A-822A-50AEB6036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86E052-2C22-4B84-9772-5FDD8867A124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0BB11-8310-4986-B457-C32A2CCFB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8AF1D-C917-453F-85F7-727A2FDB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A18B4-6876-438E-9222-78E15FFF7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229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26BAE-9055-4FA0-ABE4-AF7991E8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0410A-5902-4C13-BF73-59E5C8F910B1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0C501-4102-42DB-B913-69D8A277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DAFA6-B443-41D8-B84C-9B12A0DBE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4CAAC-054B-4085-B891-3F32F8C8A6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01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C7071A-EF41-4328-B6BE-4583062E79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5800" y="4916488"/>
            <a:ext cx="7924800" cy="4762"/>
          </a:xfrm>
          <a:prstGeom prst="line">
            <a:avLst/>
          </a:prstGeom>
          <a:noFill/>
          <a:ln w="9525">
            <a:solidFill>
              <a:srgbClr val="E9E9E8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F7CB4B-5BB3-43CE-B76C-3A44FFD01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FAE691-531E-4599-A836-6FB9FCBA71FB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FEC3A1-20B9-47DE-847A-E32EC1A20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C42EA5-E169-44F1-9B83-44F2B43E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4DCCD-1DC1-4F07-8B29-EDF99E14BE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83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6ABE2A28-B3B3-4816-8DB7-B74FC5D76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95DC8C-FE63-49E1-9530-0A2C8A4E27C2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A57269DE-9713-496B-B87C-F58738036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1C07EB17-4AAD-490C-B33F-9EAE15388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88F4A-D148-469D-B5DE-939D4B2395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86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69C786-9DF8-4CCF-B130-6C286FA7B2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563" y="2179638"/>
            <a:ext cx="3748087" cy="1587"/>
          </a:xfrm>
          <a:prstGeom prst="line">
            <a:avLst/>
          </a:prstGeom>
          <a:noFill/>
          <a:ln w="12700">
            <a:solidFill>
              <a:srgbClr val="E9E9E8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B14C14-2490-4F54-832C-0FED9705A5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54563" y="2179638"/>
            <a:ext cx="3749675" cy="1587"/>
          </a:xfrm>
          <a:prstGeom prst="line">
            <a:avLst/>
          </a:prstGeom>
          <a:noFill/>
          <a:ln w="12700">
            <a:solidFill>
              <a:srgbClr val="E9E9E8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23F054-8BAC-4645-9996-39544CBBEE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367779-A561-4CDA-873B-C80AD5999B4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A60418D5-CD22-486D-B6A0-2F77BE28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231E0981-5C18-407A-A486-4F325AC7392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908F89A-261C-4096-BE88-2349FF074889}" type="datetimeFigureOut">
              <a:rPr lang="en-US" altLang="en-US"/>
              <a:pPr/>
              <a:t>3/5/20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68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D5AF663F-F7F3-4FF1-B3E0-AFD831E5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C60062-199B-45CA-8DFC-27EA83ADD24F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F77A4164-49AF-462C-AC6E-4677225C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C9675689-DA97-4A49-87D6-EA2F6F09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8F90C-51E6-43C3-A1CB-5F6F52A22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29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>
            <a:extLst>
              <a:ext uri="{FF2B5EF4-FFF2-40B4-BE49-F238E27FC236}">
                <a16:creationId xmlns:a16="http://schemas.microsoft.com/office/drawing/2014/main" id="{10D0F283-BE5D-468F-A6DA-079730E7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00AD27-0BBF-45FC-AED8-585253324D86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B186AF4E-B157-4CD8-962F-D9824A792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id="{7E165FA8-6451-4532-9AEB-685ABC36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3CC3C-323C-46C9-8123-C0C023F55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09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A536D256-11D8-4221-90C0-AAC7A4905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268B3-9334-475A-B8F4-49F8BDF78AAE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2462ACF4-4893-44BB-AEC7-3E646BB8C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EFF5ADD4-8B12-43CA-9BE4-086AA199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734CB-2B2E-43E4-8FA1-58EBC5DDF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03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E38987F6-2325-4816-90A8-7FFBF601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A7F76-D79B-4CAE-AC94-94A5BA0EAF00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E08755F5-1CE7-49A8-8580-D4ECC0F0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4606A43F-BE6A-45D3-8DE6-6C0D1AEB1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2D411-251D-4C2F-82D5-B788410C8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29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>
            <a:extLst>
              <a:ext uri="{FF2B5EF4-FFF2-40B4-BE49-F238E27FC236}">
                <a16:creationId xmlns:a16="http://schemas.microsoft.com/office/drawing/2014/main" id="{9D7842B5-A02D-4AEF-9285-8A78390AA5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660F4CB-D745-43D1-824B-142AAAA6F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51E8ECDB-6164-4B2F-A90F-732ABBC1D7E6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9A9BFF-1EE9-4FAE-81C9-18B266673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1C75108-BC4D-4C66-9162-9E9F7F417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2FC7F5A8-6604-4323-85EE-69F1C1E278F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86E1F866-6196-4496-9F9A-6863FDFC0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00" r:id="rId1"/>
    <p:sldLayoutId id="2147484781" r:id="rId2"/>
    <p:sldLayoutId id="2147484801" r:id="rId3"/>
    <p:sldLayoutId id="2147484782" r:id="rId4"/>
    <p:sldLayoutId id="214748480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4">
            <a:extLst>
              <a:ext uri="{FF2B5EF4-FFF2-40B4-BE49-F238E27FC236}">
                <a16:creationId xmlns:a16="http://schemas.microsoft.com/office/drawing/2014/main" id="{46E936EE-31B0-4F2C-945C-E2D7060E6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Click to edit Master title style</a:t>
            </a:r>
          </a:p>
        </p:txBody>
      </p:sp>
      <p:sp>
        <p:nvSpPr>
          <p:cNvPr id="13315" name="Rectangle 15">
            <a:extLst>
              <a:ext uri="{FF2B5EF4-FFF2-40B4-BE49-F238E27FC236}">
                <a16:creationId xmlns:a16="http://schemas.microsoft.com/office/drawing/2014/main" id="{2021A4EB-63CC-41C8-BD7A-B963670FE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Click to edit Master text styles</a:t>
            </a:r>
          </a:p>
          <a:p>
            <a:pPr lvl="1"/>
            <a:r>
              <a:rPr lang="tr-TR" altLang="en-US"/>
              <a:t>Second level</a:t>
            </a:r>
          </a:p>
          <a:p>
            <a:pPr lvl="2"/>
            <a:r>
              <a:rPr lang="tr-TR" altLang="en-US"/>
              <a:t>Third level</a:t>
            </a:r>
          </a:p>
          <a:p>
            <a:pPr lvl="3"/>
            <a:r>
              <a:rPr lang="tr-TR" altLang="en-US"/>
              <a:t>Fourth level</a:t>
            </a:r>
          </a:p>
          <a:p>
            <a:pPr lvl="4"/>
            <a:r>
              <a:rPr lang="tr-TR" altLang="en-US"/>
              <a:t>Fifth level</a:t>
            </a: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907AC525-6F97-4989-A620-640DBA6B48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0AD77727-E54E-445F-9361-D9707A6EEE07}" type="datetimeFigureOut">
              <a:rPr lang="en-US" altLang="en-US"/>
              <a:pPr/>
              <a:t>3/5/20</a:t>
            </a:fld>
            <a:endParaRPr lang="tr-TR" altLang="en-US"/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42171C55-272F-4AD6-BD35-01E007ED1E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tr-TR" altLang="en-US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56868736-FC90-42B3-9808-A92353C07F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fld id="{C86D45D3-F925-4C96-ABE5-A1B761C0D951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EBA5A495-3E5C-4D5C-92FC-1A6249CAEA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BDA1D527-7DE8-4519-B43D-015F9E44DE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71041-CC0B-4516-B69B-D0706DC49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5F3DA53-6A31-49D6-A6DC-979207A7C67F}" type="datetimeFigureOut">
              <a:rPr lang="en-US" altLang="en-US"/>
              <a:pPr/>
              <a:t>3/5/20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81D61-15D5-47AE-89AB-4B7C99201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C2100-771E-494C-A7AB-99C799E2B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D3D63B47-C9B9-4C7A-8D96-CF2AEACD7F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  <p:sldLayoutId id="2147484798" r:id="rId10"/>
    <p:sldLayoutId id="214748479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F96423BF-2FFF-42EB-A16A-03591816C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4206875"/>
          </a:xfrm>
        </p:spPr>
        <p:txBody>
          <a:bodyPr/>
          <a:lstStyle/>
          <a:p>
            <a:pPr algn="ctr" eaLnBrk="1" hangingPunct="1"/>
            <a:r>
              <a:rPr lang="en-US" altLang="en-US" sz="6000" b="1">
                <a:solidFill>
                  <a:srgbClr val="FF0000"/>
                </a:solidFill>
              </a:rPr>
              <a:t>SAMPLE GRAPHS TO DISCUSS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4" name="Picture 4" descr="2d-1">
            <a:extLst>
              <a:ext uri="{FF2B5EF4-FFF2-40B4-BE49-F238E27FC236}">
                <a16:creationId xmlns:a16="http://schemas.microsoft.com/office/drawing/2014/main" id="{E5365789-9959-44B5-B4F2-1745703DE6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913" y="2209800"/>
            <a:ext cx="7267575" cy="3749675"/>
          </a:xfrm>
        </p:spPr>
      </p:pic>
      <p:sp>
        <p:nvSpPr>
          <p:cNvPr id="225286" name="Rectangle 6">
            <a:extLst>
              <a:ext uri="{FF2B5EF4-FFF2-40B4-BE49-F238E27FC236}">
                <a16:creationId xmlns:a16="http://schemas.microsoft.com/office/drawing/2014/main" id="{724E5718-C6AF-446C-8BCA-22F8E48C4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213" y="6200774"/>
            <a:ext cx="815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/>
              <a:t>Figure 12. Typical Household Expenditures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A2E6843-92D6-4936-B6EF-879E08179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Problems</a:t>
            </a:r>
            <a:endParaRPr lang="en-US" altLang="en-US" sz="4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7892" name="Picture 7" descr="MCj04348590000[1]">
            <a:extLst>
              <a:ext uri="{FF2B5EF4-FFF2-40B4-BE49-F238E27FC236}">
                <a16:creationId xmlns:a16="http://schemas.microsoft.com/office/drawing/2014/main" id="{52E6A06A-71EC-4973-80B8-BDFFBF2C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4163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">
            <a:extLst>
              <a:ext uri="{FF2B5EF4-FFF2-40B4-BE49-F238E27FC236}">
                <a16:creationId xmlns:a16="http://schemas.microsoft.com/office/drawing/2014/main" id="{BA87872A-2968-4B86-AE35-0579DDABD942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600200"/>
            <a:ext cx="6781800" cy="5072778"/>
            <a:chOff x="0" y="457200"/>
            <a:chExt cx="9759175" cy="6225644"/>
          </a:xfrm>
        </p:grpSpPr>
        <p:sp>
          <p:nvSpPr>
            <p:cNvPr id="38916" name="Rectangle 6">
              <a:extLst>
                <a:ext uri="{FF2B5EF4-FFF2-40B4-BE49-F238E27FC236}">
                  <a16:creationId xmlns:a16="http://schemas.microsoft.com/office/drawing/2014/main" id="{5699FB26-3A3E-4421-8877-2E72FAD62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099" y="6305120"/>
              <a:ext cx="9340076" cy="37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i="1" dirty="0"/>
                <a:t>Figure 3</a:t>
              </a:r>
              <a:r>
                <a:rPr lang="en-US" altLang="en-US" sz="1400" dirty="0"/>
                <a:t>. Household Expenditures (US Bureau of Labor Statistics</a:t>
              </a:r>
              <a:r>
                <a:rPr lang="tr-TR" altLang="en-US" sz="1400" dirty="0"/>
                <a:t>, 2014)</a:t>
              </a:r>
              <a:endParaRPr lang="en-US" altLang="en-US" sz="1400" dirty="0"/>
            </a:p>
          </p:txBody>
        </p:sp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9749F7DE-15AF-486F-B1A2-8C6CCC4AC744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457200"/>
            <a:ext cx="8991600" cy="563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38914" name="Rectangle 3">
            <a:extLst>
              <a:ext uri="{FF2B5EF4-FFF2-40B4-BE49-F238E27FC236}">
                <a16:creationId xmlns:a16="http://schemas.microsoft.com/office/drawing/2014/main" id="{C714091E-BC24-4CDF-A817-8B1B3ABDE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Improved Version</a:t>
            </a:r>
            <a:endParaRPr lang="en-US" altLang="en-US" sz="4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8915" name="Picture 7" descr="MCj04326010000[1]">
            <a:extLst>
              <a:ext uri="{FF2B5EF4-FFF2-40B4-BE49-F238E27FC236}">
                <a16:creationId xmlns:a16="http://schemas.microsoft.com/office/drawing/2014/main" id="{F86C558B-2A9E-4CDA-8215-60F393BD7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5631572D-DB7F-4BB6-9699-8D5CA0C45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6000">
                <a:solidFill>
                  <a:srgbClr val="FF0000"/>
                </a:solidFill>
              </a:rPr>
              <a:t>TALK ABOUT IT</a:t>
            </a: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2754BC0F-655B-45CA-AC50-F5C803417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2004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0D0A2A-E4CE-4927-86AD-A0AD5B2A0A89}"/>
              </a:ext>
            </a:extLst>
          </p:cNvPr>
          <p:cNvSpPr/>
          <p:nvPr/>
        </p:nvSpPr>
        <p:spPr>
          <a:xfrm>
            <a:off x="2555687" y="1272642"/>
            <a:ext cx="3642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METU Open Courseware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C014DC-FD51-4045-906D-F53DB16BE9E8}"/>
              </a:ext>
            </a:extLst>
          </p:cNvPr>
          <p:cNvGrpSpPr/>
          <p:nvPr/>
        </p:nvGrpSpPr>
        <p:grpSpPr>
          <a:xfrm>
            <a:off x="578611" y="1711222"/>
            <a:ext cx="8473949" cy="4083788"/>
            <a:chOff x="771481" y="1138630"/>
            <a:chExt cx="11298599" cy="54450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BD1DB3D-3FA3-4BB2-8870-7057B0A8D3F0}"/>
                </a:ext>
              </a:extLst>
            </p:cNvPr>
            <p:cNvSpPr/>
            <p:nvPr/>
          </p:nvSpPr>
          <p:spPr>
            <a:xfrm>
              <a:off x="11612880" y="6217920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E60A67-2B8D-4245-84F4-31B9D29BF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18" r="3534" b="14650"/>
            <a:stretch/>
          </p:blipFill>
          <p:spPr>
            <a:xfrm>
              <a:off x="771481" y="1138630"/>
              <a:ext cx="10649037" cy="544505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CBAF97-C040-461A-B4F2-1126B37D0520}"/>
                </a:ext>
              </a:extLst>
            </p:cNvPr>
            <p:cNvSpPr/>
            <p:nvPr/>
          </p:nvSpPr>
          <p:spPr>
            <a:xfrm>
              <a:off x="6192982" y="1482435"/>
              <a:ext cx="1177636" cy="2132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A close up of a map&#10;&#10;Description generated with high confidence">
              <a:extLst>
                <a:ext uri="{FF2B5EF4-FFF2-40B4-BE49-F238E27FC236}">
                  <a16:creationId xmlns:a16="http://schemas.microsoft.com/office/drawing/2014/main" id="{CF59773A-6E37-41C3-8875-46D2567504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6" t="10542" r="36048" b="55136"/>
            <a:stretch/>
          </p:blipFill>
          <p:spPr>
            <a:xfrm>
              <a:off x="1619250" y="1723405"/>
              <a:ext cx="5962650" cy="1866900"/>
            </a:xfrm>
            <a:prstGeom prst="rect">
              <a:avLst/>
            </a:prstGeom>
          </p:spPr>
        </p:pic>
        <p:pic>
          <p:nvPicPr>
            <p:cNvPr id="23" name="Picture 22" descr="A close up of a map&#10;&#10;Description generated with high confidence">
              <a:extLst>
                <a:ext uri="{FF2B5EF4-FFF2-40B4-BE49-F238E27FC236}">
                  <a16:creationId xmlns:a16="http://schemas.microsoft.com/office/drawing/2014/main" id="{18AAF1DB-22E4-4D4C-8756-FB32084B6E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6" t="10934" r="36048" b="55136"/>
            <a:stretch/>
          </p:blipFill>
          <p:spPr>
            <a:xfrm>
              <a:off x="1624109" y="3487579"/>
              <a:ext cx="5962650" cy="1845572"/>
            </a:xfrm>
            <a:prstGeom prst="rect">
              <a:avLst/>
            </a:prstGeom>
          </p:spPr>
        </p:pic>
        <p:pic>
          <p:nvPicPr>
            <p:cNvPr id="24" name="Picture 23" descr="A close up of a map&#10;&#10;Description generated with high confidence">
              <a:extLst>
                <a:ext uri="{FF2B5EF4-FFF2-40B4-BE49-F238E27FC236}">
                  <a16:creationId xmlns:a16="http://schemas.microsoft.com/office/drawing/2014/main" id="{258D4F02-9246-4E11-AB81-6FE115DE1E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6" t="10934" r="36048" b="55136"/>
            <a:stretch/>
          </p:blipFill>
          <p:spPr>
            <a:xfrm>
              <a:off x="5371383" y="1747043"/>
              <a:ext cx="5962650" cy="1845572"/>
            </a:xfrm>
            <a:prstGeom prst="rect">
              <a:avLst/>
            </a:prstGeom>
          </p:spPr>
        </p:pic>
        <p:pic>
          <p:nvPicPr>
            <p:cNvPr id="25" name="Picture 24" descr="A close up of a map&#10;&#10;Description generated with high confidence">
              <a:extLst>
                <a:ext uri="{FF2B5EF4-FFF2-40B4-BE49-F238E27FC236}">
                  <a16:creationId xmlns:a16="http://schemas.microsoft.com/office/drawing/2014/main" id="{4F3FB928-5E2E-4B20-83AD-545076B334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6" t="10934" r="36048" b="55136"/>
            <a:stretch/>
          </p:blipFill>
          <p:spPr>
            <a:xfrm>
              <a:off x="5371383" y="3915009"/>
              <a:ext cx="5962650" cy="1845572"/>
            </a:xfrm>
            <a:prstGeom prst="rect">
              <a:avLst/>
            </a:prstGeom>
          </p:spPr>
        </p:pic>
        <p:pic>
          <p:nvPicPr>
            <p:cNvPr id="26" name="Picture 25" descr="A close up of a map&#10;&#10;Description generated with high confidence">
              <a:extLst>
                <a:ext uri="{FF2B5EF4-FFF2-40B4-BE49-F238E27FC236}">
                  <a16:creationId xmlns:a16="http://schemas.microsoft.com/office/drawing/2014/main" id="{779FCB81-A8EA-4E58-8444-B9E034458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6" t="10934" r="36048" b="55136"/>
            <a:stretch/>
          </p:blipFill>
          <p:spPr>
            <a:xfrm>
              <a:off x="5371383" y="3504947"/>
              <a:ext cx="5962650" cy="1845572"/>
            </a:xfrm>
            <a:prstGeom prst="rect">
              <a:avLst/>
            </a:prstGeom>
          </p:spPr>
        </p:pic>
        <p:pic>
          <p:nvPicPr>
            <p:cNvPr id="27" name="Picture 26" descr="A close up of a map&#10;&#10;Description generated with high confidence">
              <a:extLst>
                <a:ext uri="{FF2B5EF4-FFF2-40B4-BE49-F238E27FC236}">
                  <a16:creationId xmlns:a16="http://schemas.microsoft.com/office/drawing/2014/main" id="{E0A1ACAA-F4B3-4C11-A797-2E536B2245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6" t="10934" r="36048" b="56834"/>
            <a:stretch/>
          </p:blipFill>
          <p:spPr>
            <a:xfrm>
              <a:off x="1611409" y="4026395"/>
              <a:ext cx="5962650" cy="1753236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DEA8139-9F32-409D-8CA5-575BC273A3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4" r="51665"/>
          <a:stretch/>
        </p:blipFill>
        <p:spPr>
          <a:xfrm>
            <a:off x="3248026" y="1701698"/>
            <a:ext cx="1181099" cy="4078571"/>
          </a:xfrm>
          <a:prstGeom prst="rect">
            <a:avLst/>
          </a:prstGeom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7113DB5-0966-473D-86CA-EAB3ACFDD4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79"/>
          <a:stretch/>
        </p:blipFill>
        <p:spPr>
          <a:xfrm>
            <a:off x="579143" y="1704040"/>
            <a:ext cx="2668883" cy="4078571"/>
          </a:xfrm>
          <a:prstGeom prst="rect">
            <a:avLst/>
          </a:prstGeom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C31D18B-2AF1-4641-9CEE-8CFAFEEDC5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3" r="25813"/>
          <a:stretch/>
        </p:blipFill>
        <p:spPr>
          <a:xfrm>
            <a:off x="4431506" y="1702192"/>
            <a:ext cx="2057400" cy="4078571"/>
          </a:xfrm>
          <a:prstGeom prst="rect">
            <a:avLst/>
          </a:prstGeom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9047E2C-3354-4432-8914-3F5DF84AC8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7" r="1010"/>
          <a:stretch/>
        </p:blipFill>
        <p:spPr>
          <a:xfrm>
            <a:off x="6486524" y="1671235"/>
            <a:ext cx="1971138" cy="4078571"/>
          </a:xfrm>
          <a:prstGeom prst="rect">
            <a:avLst/>
          </a:prstGeom>
          <a:ln>
            <a:noFill/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0E08A3A-24B2-46C6-8EF8-F9F62966E7A4}"/>
              </a:ext>
            </a:extLst>
          </p:cNvPr>
          <p:cNvSpPr/>
          <p:nvPr/>
        </p:nvSpPr>
        <p:spPr>
          <a:xfrm>
            <a:off x="1683845" y="5266830"/>
            <a:ext cx="1342355" cy="438582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00" b="1" dirty="0">
                <a:ln w="0"/>
              </a:rPr>
              <a:t>2016-2017 </a:t>
            </a:r>
            <a:br>
              <a:rPr lang="en-US" sz="1200" b="1" dirty="0">
                <a:ln w="0"/>
              </a:rPr>
            </a:br>
            <a:r>
              <a:rPr lang="en-US" sz="1200" b="1" dirty="0">
                <a:ln w="0"/>
              </a:rPr>
              <a:t>Spring semester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049254-5CCC-43A7-AA04-1EA2D8B21490}"/>
              </a:ext>
            </a:extLst>
          </p:cNvPr>
          <p:cNvSpPr/>
          <p:nvPr/>
        </p:nvSpPr>
        <p:spPr>
          <a:xfrm>
            <a:off x="3280921" y="5274201"/>
            <a:ext cx="1292663" cy="438582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00" b="1" dirty="0">
                <a:ln w="0"/>
              </a:rPr>
              <a:t>2016-2017 </a:t>
            </a:r>
            <a:br>
              <a:rPr lang="en-US" sz="1200" b="1" dirty="0">
                <a:ln w="0"/>
              </a:rPr>
            </a:br>
            <a:r>
              <a:rPr lang="en-US" sz="1200" b="1" dirty="0">
                <a:ln w="0"/>
              </a:rPr>
              <a:t>Summer school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903C11-4406-4298-9320-A0627AC07866}"/>
              </a:ext>
            </a:extLst>
          </p:cNvPr>
          <p:cNvSpPr/>
          <p:nvPr/>
        </p:nvSpPr>
        <p:spPr>
          <a:xfrm>
            <a:off x="5256841" y="5274201"/>
            <a:ext cx="1119537" cy="438582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00" b="1" dirty="0">
                <a:ln w="0"/>
              </a:rPr>
              <a:t>2017-2018 </a:t>
            </a:r>
            <a:br>
              <a:rPr lang="en-US" sz="1200" b="1" dirty="0">
                <a:ln w="0"/>
              </a:rPr>
            </a:br>
            <a:r>
              <a:rPr lang="en-US" sz="1200" b="1" dirty="0">
                <a:ln w="0"/>
              </a:rPr>
              <a:t>Fall semester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76917B1-4D9E-40AD-88E6-5F4EFE0BCFC0}"/>
              </a:ext>
            </a:extLst>
          </p:cNvPr>
          <p:cNvSpPr/>
          <p:nvPr/>
        </p:nvSpPr>
        <p:spPr>
          <a:xfrm>
            <a:off x="7084729" y="5263476"/>
            <a:ext cx="1342355" cy="438582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00" b="1" dirty="0">
                <a:ln w="0"/>
              </a:rPr>
              <a:t>2017-2018 </a:t>
            </a:r>
            <a:br>
              <a:rPr lang="en-US" sz="1200" b="1" dirty="0">
                <a:ln w="0"/>
              </a:rPr>
            </a:br>
            <a:r>
              <a:rPr lang="en-US" sz="1200" b="1" dirty="0">
                <a:ln w="0"/>
              </a:rPr>
              <a:t>Spring semester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FDF51-B05A-5F4B-8E43-80C854F5A84E}"/>
              </a:ext>
            </a:extLst>
          </p:cNvPr>
          <p:cNvSpPr txBox="1"/>
          <p:nvPr/>
        </p:nvSpPr>
        <p:spPr>
          <a:xfrm>
            <a:off x="914400" y="55206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F174C6-4768-934E-ABCE-9C594CDEAF69}"/>
              </a:ext>
            </a:extLst>
          </p:cNvPr>
          <p:cNvSpPr txBox="1"/>
          <p:nvPr/>
        </p:nvSpPr>
        <p:spPr>
          <a:xfrm>
            <a:off x="1524000" y="6248400"/>
            <a:ext cx="513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Figure 3</a:t>
            </a:r>
            <a:r>
              <a:rPr lang="en-US" dirty="0"/>
              <a:t>. Clicks on METU </a:t>
            </a:r>
            <a:r>
              <a:rPr lang="en-US" dirty="0" err="1"/>
              <a:t>ocw</a:t>
            </a:r>
            <a:r>
              <a:rPr lang="en-US" dirty="0"/>
              <a:t> (</a:t>
            </a:r>
            <a:r>
              <a:rPr lang="en-US" dirty="0" err="1"/>
              <a:t>ocw.metu.edu.tr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714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C3C0E3A-1C71-4E6D-9FB6-8BBE26DDF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8348242" cy="489108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65B5B814-31DA-4FBE-B4C0-6999BCA1B2BC}"/>
              </a:ext>
            </a:extLst>
          </p:cNvPr>
          <p:cNvSpPr txBox="1"/>
          <p:nvPr/>
        </p:nvSpPr>
        <p:spPr>
          <a:xfrm>
            <a:off x="-748748" y="381000"/>
            <a:ext cx="1064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T</a:t>
            </a:r>
            <a:r>
              <a:rPr lang="en-US" sz="2800" b="1" dirty="0"/>
              <a:t>he </a:t>
            </a:r>
            <a:r>
              <a:rPr lang="tr-TR" sz="2800" b="1" dirty="0"/>
              <a:t>I</a:t>
            </a:r>
            <a:r>
              <a:rPr lang="en-US" sz="2800" b="1" dirty="0" err="1"/>
              <a:t>ncreasing</a:t>
            </a:r>
            <a:r>
              <a:rPr lang="en-US" sz="2800" b="1" dirty="0"/>
              <a:t> </a:t>
            </a:r>
            <a:r>
              <a:rPr lang="tr-TR" sz="2800" b="1" dirty="0"/>
              <a:t>N</a:t>
            </a:r>
            <a:r>
              <a:rPr lang="en-US" sz="2800" b="1" dirty="0"/>
              <a:t>umber of </a:t>
            </a:r>
            <a:r>
              <a:rPr lang="tr-TR" sz="2800" b="1" dirty="0"/>
              <a:t>S</a:t>
            </a:r>
            <a:r>
              <a:rPr lang="en-US" sz="2800" b="1" dirty="0" err="1"/>
              <a:t>martphone</a:t>
            </a:r>
            <a:r>
              <a:rPr lang="en-US" sz="2800" b="1" dirty="0"/>
              <a:t> </a:t>
            </a:r>
            <a:r>
              <a:rPr lang="tr-TR" sz="2800" b="1" dirty="0"/>
              <a:t>U</a:t>
            </a:r>
            <a:r>
              <a:rPr lang="en-US" sz="2800" b="1" dirty="0" err="1"/>
              <a:t>sers</a:t>
            </a:r>
            <a:r>
              <a:rPr lang="en-US" sz="2800" b="1" dirty="0"/>
              <a:t> </a:t>
            </a:r>
            <a:endParaRPr lang="tr-TR" sz="2800" b="1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A338FA3-B5AF-4A43-B707-6BFE00EF8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673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5">
            <a:extLst>
              <a:ext uri="{FF2B5EF4-FFF2-40B4-BE49-F238E27FC236}">
                <a16:creationId xmlns:a16="http://schemas.microsoft.com/office/drawing/2014/main" id="{479AE666-40DF-4EA9-A1CB-1722E6B1F3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881476"/>
              </p:ext>
            </p:extLst>
          </p:nvPr>
        </p:nvGraphicFramePr>
        <p:xfrm>
          <a:off x="102704" y="303432"/>
          <a:ext cx="8888896" cy="609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ikdörtgen 9">
            <a:extLst>
              <a:ext uri="{FF2B5EF4-FFF2-40B4-BE49-F238E27FC236}">
                <a16:creationId xmlns:a16="http://schemas.microsoft.com/office/drawing/2014/main" id="{32DC6035-10E8-42B5-98AC-44392A78B2EA}"/>
              </a:ext>
            </a:extLst>
          </p:cNvPr>
          <p:cNvSpPr/>
          <p:nvPr/>
        </p:nvSpPr>
        <p:spPr>
          <a:xfrm>
            <a:off x="6212424" y="6246792"/>
            <a:ext cx="2852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cs typeface="Times New Roman" panose="02020603050405020304" pitchFamily="18" charset="0"/>
              </a:rPr>
              <a:t>*National Institute of </a:t>
            </a:r>
            <a:r>
              <a:rPr lang="en-US" sz="1400" dirty="0" err="1">
                <a:cs typeface="Times New Roman" panose="02020603050405020304" pitchFamily="18" charset="0"/>
              </a:rPr>
              <a:t>Healt</a:t>
            </a:r>
            <a:r>
              <a:rPr lang="tr-TR" sz="1400" dirty="0">
                <a:cs typeface="Times New Roman" panose="02020603050405020304" pitchFamily="18" charset="0"/>
              </a:rPr>
              <a:t>h</a:t>
            </a:r>
            <a:r>
              <a:rPr lang="en-US" sz="1400" dirty="0">
                <a:cs typeface="Times New Roman" panose="02020603050405020304" pitchFamily="18" charset="0"/>
              </a:rPr>
              <a:t>, 2015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2898E50-D1B2-214B-85DA-DAC6FCB9A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167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0">
            <a:extLst>
              <a:ext uri="{FF2B5EF4-FFF2-40B4-BE49-F238E27FC236}">
                <a16:creationId xmlns:a16="http://schemas.microsoft.com/office/drawing/2014/main" id="{03A2AF63-5312-4E6E-8826-8EB433E0BE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088852"/>
              </p:ext>
            </p:extLst>
          </p:nvPr>
        </p:nvGraphicFramePr>
        <p:xfrm>
          <a:off x="197380" y="345286"/>
          <a:ext cx="879070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etin kutusu 31">
            <a:extLst>
              <a:ext uri="{FF2B5EF4-FFF2-40B4-BE49-F238E27FC236}">
                <a16:creationId xmlns:a16="http://schemas.microsoft.com/office/drawing/2014/main" id="{89707CA0-53BB-48B8-AB75-DBB57AD4B3D3}"/>
              </a:ext>
            </a:extLst>
          </p:cNvPr>
          <p:cNvSpPr txBox="1"/>
          <p:nvPr/>
        </p:nvSpPr>
        <p:spPr>
          <a:xfrm>
            <a:off x="76200" y="5029200"/>
            <a:ext cx="8267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CERN H</a:t>
            </a:r>
            <a:r>
              <a:rPr lang="tr-TR" dirty="0"/>
              <a:t>u</a:t>
            </a:r>
            <a:r>
              <a:rPr lang="en-US" dirty="0"/>
              <a:t>man Resources D</a:t>
            </a:r>
            <a:r>
              <a:rPr lang="tr-TR" dirty="0"/>
              <a:t>e</a:t>
            </a:r>
            <a:r>
              <a:rPr lang="en-US" dirty="0" err="1"/>
              <a:t>partment</a:t>
            </a:r>
            <a:r>
              <a:rPr lang="en-US" dirty="0"/>
              <a:t>. (2017, May 24). </a:t>
            </a:r>
            <a:r>
              <a:rPr lang="en-US" i="1" dirty="0"/>
              <a:t>CERN Personnel Statistics 2016</a:t>
            </a:r>
            <a:r>
              <a:rPr lang="en-US" dirty="0"/>
              <a:t> (Rep.). Retrieved November 10, 2017, from http://cds.cern.ch/record/2265782/files/CERN-HR-STAFF-STAT-2016.pdf?subformat=pdfa&amp;version=1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4E49114-F6F8-104F-8517-59748887F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532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22E28D41-9CDD-449F-9D8F-1C21C532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820" y="775531"/>
            <a:ext cx="8911687" cy="128089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9249176D-C452-4B28-A8A8-8EAE59E2A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07" y="2285021"/>
            <a:ext cx="8915400" cy="3777622"/>
          </a:xfrm>
        </p:spPr>
        <p:txBody>
          <a:bodyPr/>
          <a:lstStyle/>
          <a:p>
            <a:endParaRPr lang="tr-TR"/>
          </a:p>
        </p:txBody>
      </p:sp>
      <p:pic>
        <p:nvPicPr>
          <p:cNvPr id="6" name="Resim 3">
            <a:extLst>
              <a:ext uri="{FF2B5EF4-FFF2-40B4-BE49-F238E27FC236}">
                <a16:creationId xmlns:a16="http://schemas.microsoft.com/office/drawing/2014/main" id="{467EE952-17D3-4940-9059-3791C089F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421"/>
            <a:ext cx="9202131" cy="6082469"/>
          </a:xfrm>
          <a:prstGeom prst="rect">
            <a:avLst/>
          </a:prstGeom>
        </p:spPr>
      </p:pic>
      <p:sp>
        <p:nvSpPr>
          <p:cNvPr id="7" name="Dikdörtgen 4">
            <a:extLst>
              <a:ext uri="{FF2B5EF4-FFF2-40B4-BE49-F238E27FC236}">
                <a16:creationId xmlns:a16="http://schemas.microsoft.com/office/drawing/2014/main" id="{5B8CE015-6E97-497F-BD05-124E358F95C4}"/>
              </a:ext>
            </a:extLst>
          </p:cNvPr>
          <p:cNvSpPr/>
          <p:nvPr/>
        </p:nvSpPr>
        <p:spPr>
          <a:xfrm>
            <a:off x="1553065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i="1" cap="all" dirty="0">
                <a:solidFill>
                  <a:srgbClr val="333333"/>
                </a:solidFill>
                <a:latin typeface="Helvetica Neue"/>
              </a:rPr>
              <a:t>Source: </a:t>
            </a:r>
            <a:r>
              <a:rPr lang="fr-FR" b="1" i="1" cap="all" dirty="0">
                <a:solidFill>
                  <a:srgbClr val="333333"/>
                </a:solidFill>
                <a:latin typeface="Helvetica Neue"/>
              </a:rPr>
              <a:t>MEDIUM PROJECTION – UN POPULATION DIVISION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F725FF4-31A3-B643-AA45-AC24B374D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065" y="1415976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343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DC975AB9-CBF4-4BD1-9775-E03379048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91" y="304799"/>
            <a:ext cx="8895209" cy="8683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z="4400" b="1" err="1"/>
              <a:t>Coffee</a:t>
            </a:r>
            <a:r>
              <a:rPr lang="tr-TR" sz="4400" b="1"/>
              <a:t> </a:t>
            </a:r>
            <a:r>
              <a:rPr lang="tr-TR" sz="4400" b="1" err="1"/>
              <a:t>Consumption</a:t>
            </a:r>
            <a:r>
              <a:rPr lang="tr-TR" sz="4400" b="1"/>
              <a:t> </a:t>
            </a:r>
            <a:r>
              <a:rPr lang="tr-TR" sz="4400" b="1" err="1"/>
              <a:t>Over</a:t>
            </a:r>
            <a:r>
              <a:rPr lang="tr-TR" sz="4400" b="1"/>
              <a:t> </a:t>
            </a:r>
            <a:r>
              <a:rPr lang="tr-TR" sz="4400" b="1" err="1"/>
              <a:t>Some</a:t>
            </a:r>
            <a:r>
              <a:rPr lang="tr-TR" sz="4400" b="1"/>
              <a:t> Countries</a:t>
            </a:r>
            <a:endParaRPr lang="tr-TR" sz="4400" b="1" err="1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8A43F14-1534-4B40-9770-52BBA9D92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125" y="1962461"/>
            <a:ext cx="8053849" cy="3787251"/>
          </a:xfrm>
          <a:prstGeom prst="rect">
            <a:avLst/>
          </a:prstGeom>
        </p:spPr>
      </p:pic>
      <p:sp>
        <p:nvSpPr>
          <p:cNvPr id="6" name="Metin kutusu 12">
            <a:extLst>
              <a:ext uri="{FF2B5EF4-FFF2-40B4-BE49-F238E27FC236}">
                <a16:creationId xmlns:a16="http://schemas.microsoft.com/office/drawing/2014/main" id="{B28103DE-0942-45B7-B476-F9D750C94428}"/>
              </a:ext>
            </a:extLst>
          </p:cNvPr>
          <p:cNvSpPr txBox="1"/>
          <p:nvPr/>
        </p:nvSpPr>
        <p:spPr>
          <a:xfrm>
            <a:off x="6601116" y="6096000"/>
            <a:ext cx="256108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b="1" dirty="0"/>
              <a:t>Source Euromonitor.com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45264C8-DD94-764E-827C-F09CD188F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70" y="16748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76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0A7E1141-C53A-4C34-A744-9441AECD0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65264"/>
            <a:ext cx="7449760" cy="4927471"/>
          </a:xfr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64CD92D-D49D-2B47-90C9-005D82049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60" y="393764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36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3">
            <a:extLst>
              <a:ext uri="{FF2B5EF4-FFF2-40B4-BE49-F238E27FC236}">
                <a16:creationId xmlns:a16="http://schemas.microsoft.com/office/drawing/2014/main" id="{70397C66-B1A2-4AD0-82E1-10531D78C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1213" y="1295400"/>
            <a:ext cx="5233987" cy="36576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011BBB-CB86-4D3A-99B2-1F5C3C5A9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832350"/>
            <a:ext cx="10636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1B5F967E-9255-4CBE-85C9-CEDAA6B01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153400" cy="5758580"/>
          </a:xfr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45BECCF-991B-5340-9219-661DC4B7E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475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E6B33551-C092-4B61-86FD-EEAE178DAA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18111"/>
              </p:ext>
            </p:extLst>
          </p:nvPr>
        </p:nvGraphicFramePr>
        <p:xfrm>
          <a:off x="539646" y="1441867"/>
          <a:ext cx="8199620" cy="503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3900E33E-4750-41D3-A1D4-FE037EEE672C}"/>
              </a:ext>
            </a:extLst>
          </p:cNvPr>
          <p:cNvSpPr txBox="1"/>
          <p:nvPr/>
        </p:nvSpPr>
        <p:spPr>
          <a:xfrm>
            <a:off x="1295400" y="1049452"/>
            <a:ext cx="66016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100" b="1" dirty="0" err="1"/>
              <a:t>Lowest</a:t>
            </a:r>
            <a:r>
              <a:rPr lang="tr-TR" sz="2100" b="1" dirty="0"/>
              <a:t> </a:t>
            </a:r>
            <a:r>
              <a:rPr lang="tr-TR" sz="2100" b="1" dirty="0" err="1"/>
              <a:t>and</a:t>
            </a:r>
            <a:r>
              <a:rPr lang="tr-TR" sz="2100" b="1" dirty="0"/>
              <a:t> </a:t>
            </a:r>
            <a:r>
              <a:rPr lang="tr-TR" sz="2100" b="1" dirty="0" err="1"/>
              <a:t>Highest</a:t>
            </a:r>
            <a:r>
              <a:rPr lang="tr-TR" sz="2100" b="1" dirty="0"/>
              <a:t> </a:t>
            </a:r>
            <a:r>
              <a:rPr lang="tr-TR" sz="2100" b="1" dirty="0" err="1"/>
              <a:t>Points</a:t>
            </a:r>
            <a:r>
              <a:rPr lang="tr-TR" sz="2100" b="1" dirty="0"/>
              <a:t> in </a:t>
            </a:r>
            <a:r>
              <a:rPr lang="tr-TR" sz="2100" b="1" dirty="0" err="1"/>
              <a:t>University</a:t>
            </a:r>
            <a:r>
              <a:rPr lang="tr-TR" sz="2100" b="1" dirty="0"/>
              <a:t> </a:t>
            </a:r>
            <a:r>
              <a:rPr lang="tr-TR" sz="2100" b="1" dirty="0" err="1"/>
              <a:t>Exam</a:t>
            </a:r>
            <a:endParaRPr lang="tr-TR" sz="21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A5067A8-4840-414F-95DB-14F3470AE9D9}"/>
              </a:ext>
            </a:extLst>
          </p:cNvPr>
          <p:cNvSpPr txBox="1"/>
          <p:nvPr/>
        </p:nvSpPr>
        <p:spPr>
          <a:xfrm>
            <a:off x="89941" y="2858437"/>
            <a:ext cx="584617" cy="52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98" dirty="0" err="1"/>
              <a:t>Points</a:t>
            </a:r>
            <a:endParaRPr lang="tr-TR" sz="998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8771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CBB69CF0-3F10-4F06-8A20-11097142C4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387012"/>
              </p:ext>
            </p:extLst>
          </p:nvPr>
        </p:nvGraphicFramePr>
        <p:xfrm>
          <a:off x="628650" y="1295712"/>
          <a:ext cx="7886700" cy="48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3C90F766-4B3A-1E46-AC54-EC253974A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52712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491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877052D4-296D-4E66-B3A4-E422B80FF9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1194" y="1048375"/>
          <a:ext cx="7886700" cy="4441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1ECCDDE9-FB82-2B42-88C2-DE52BD221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06" y="225027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995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7C1F8408-789B-4AD3-8019-277BE6FE73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509301"/>
              </p:ext>
            </p:extLst>
          </p:nvPr>
        </p:nvGraphicFramePr>
        <p:xfrm>
          <a:off x="572437" y="857251"/>
          <a:ext cx="7886700" cy="463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059E7EE7-4538-FC45-AD02-C974CCE36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3" y="76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874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 5">
            <a:extLst>
              <a:ext uri="{FF2B5EF4-FFF2-40B4-BE49-F238E27FC236}">
                <a16:creationId xmlns:a16="http://schemas.microsoft.com/office/drawing/2014/main" id="{9D994097-28F2-416B-A139-EB2D1FD089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6040302"/>
              </p:ext>
            </p:extLst>
          </p:nvPr>
        </p:nvGraphicFramePr>
        <p:xfrm>
          <a:off x="1056807" y="457200"/>
          <a:ext cx="6666877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F199095D-FFB2-4058-99DD-90CA0187E76A}"/>
              </a:ext>
            </a:extLst>
          </p:cNvPr>
          <p:cNvSpPr txBox="1"/>
          <p:nvPr/>
        </p:nvSpPr>
        <p:spPr>
          <a:xfrm>
            <a:off x="7423878" y="6160029"/>
            <a:ext cx="13266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err="1"/>
              <a:t>Yök</a:t>
            </a:r>
            <a:r>
              <a:rPr lang="tr-TR" sz="1050" dirty="0"/>
              <a:t> Atlas 2016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FC4FCD-F15C-A946-8FC8-A955A97C0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611" y="152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733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1A162904-1D21-45FB-A3F5-D3F11CF1C2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431162"/>
              </p:ext>
            </p:extLst>
          </p:nvPr>
        </p:nvGraphicFramePr>
        <p:xfrm>
          <a:off x="561194" y="1104490"/>
          <a:ext cx="7886700" cy="522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09C9EB31-6C7C-384F-877C-4804011CB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448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tornadoes_bymonth.png">
            <a:extLst>
              <a:ext uri="{FF2B5EF4-FFF2-40B4-BE49-F238E27FC236}">
                <a16:creationId xmlns:a16="http://schemas.microsoft.com/office/drawing/2014/main" id="{BBADBFE8-F341-47D2-8F1F-BA58CFAC5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8218" y="651163"/>
            <a:ext cx="7407564" cy="5555673"/>
          </a:xfr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BA32623-F3F9-5144-A640-A1242BBF1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3206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180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653103" y="273357"/>
            <a:ext cx="8032833" cy="11452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28" b="1" spc="-1">
                <a:solidFill>
                  <a:srgbClr val="333333"/>
                </a:solidFill>
                <a:latin typeface="Open Sans"/>
              </a:rPr>
              <a:t>Global PEV Sales</a:t>
            </a:r>
          </a:p>
        </p:txBody>
      </p:sp>
      <p:pic>
        <p:nvPicPr>
          <p:cNvPr id="88" name="Picture 87"/>
          <p:cNvPicPr/>
          <p:nvPr/>
        </p:nvPicPr>
        <p:blipFill>
          <a:blip r:embed="rId2"/>
          <a:stretch/>
        </p:blipFill>
        <p:spPr>
          <a:xfrm>
            <a:off x="1108315" y="1633117"/>
            <a:ext cx="6926804" cy="3977393"/>
          </a:xfrm>
          <a:prstGeom prst="rect">
            <a:avLst/>
          </a:prstGeom>
          <a:ln>
            <a:noFill/>
          </a:ln>
        </p:spPr>
      </p:pic>
      <p:sp>
        <p:nvSpPr>
          <p:cNvPr id="89" name="TextShape 2"/>
          <p:cNvSpPr txBox="1"/>
          <p:nvPr/>
        </p:nvSpPr>
        <p:spPr>
          <a:xfrm>
            <a:off x="2488320" y="5806440"/>
            <a:ext cx="5225472" cy="311530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US" sz="1633" spc="-1">
                <a:latin typeface="Arial"/>
              </a:rPr>
              <a:t>Worldwide Plug-in Electric Vehicle Sales per annum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8859E03-AD42-C84D-A506-4276CDD9E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119" y="259237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385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653103" y="273357"/>
            <a:ext cx="8032833" cy="11452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28" b="1" spc="-1">
                <a:solidFill>
                  <a:srgbClr val="333333"/>
                </a:solidFill>
                <a:latin typeface="Open Sans"/>
              </a:rPr>
              <a:t>Global Total PEVs</a:t>
            </a:r>
          </a:p>
        </p:txBody>
      </p:sp>
      <p:sp>
        <p:nvSpPr>
          <p:cNvPr id="91" name="TextShape 2"/>
          <p:cNvSpPr txBox="1"/>
          <p:nvPr/>
        </p:nvSpPr>
        <p:spPr>
          <a:xfrm>
            <a:off x="2292390" y="5806440"/>
            <a:ext cx="5225472" cy="311530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US" sz="1633" spc="-1">
                <a:latin typeface="Arial"/>
              </a:rPr>
              <a:t>Total Number of Plug-in Electric Vehicles in the World</a:t>
            </a:r>
          </a:p>
        </p:txBody>
      </p:sp>
      <p:pic>
        <p:nvPicPr>
          <p:cNvPr id="92" name="Picture 91"/>
          <p:cNvPicPr/>
          <p:nvPr/>
        </p:nvPicPr>
        <p:blipFill>
          <a:blip r:embed="rId2"/>
          <a:stretch/>
        </p:blipFill>
        <p:spPr>
          <a:xfrm>
            <a:off x="1108641" y="1633443"/>
            <a:ext cx="6926151" cy="3976740"/>
          </a:xfrm>
          <a:prstGeom prst="rect">
            <a:avLst/>
          </a:prstGeom>
          <a:ln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06BDE84-95B7-C54C-BB85-593050A8E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797" y="247926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8867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Content Placeholder 4">
            <a:extLst>
              <a:ext uri="{FF2B5EF4-FFF2-40B4-BE49-F238E27FC236}">
                <a16:creationId xmlns:a16="http://schemas.microsoft.com/office/drawing/2014/main" id="{36448BFE-93F7-4B38-8A6D-4320ECE4B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825625"/>
            <a:ext cx="6858000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792596-08C8-424D-9CED-793249917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533400"/>
            <a:ext cx="10636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Racism</a:t>
            </a:r>
            <a:r>
              <a:rPr lang="tr-TR" dirty="0"/>
              <a:t> </a:t>
            </a:r>
            <a:r>
              <a:rPr lang="tr-TR" dirty="0" err="1"/>
              <a:t>Against</a:t>
            </a:r>
            <a:r>
              <a:rPr lang="tr-TR" dirty="0"/>
              <a:t> Black People</a:t>
            </a:r>
            <a:endParaRPr lang="en-US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2267744" y="63093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tr-TR" dirty="0" err="1"/>
              <a:t>Supreme</a:t>
            </a:r>
            <a:r>
              <a:rPr lang="tr-TR" dirty="0"/>
              <a:t> Court of </a:t>
            </a:r>
            <a:r>
              <a:rPr lang="tr-TR" dirty="0" err="1"/>
              <a:t>the</a:t>
            </a:r>
            <a:r>
              <a:rPr lang="tr-TR" dirty="0"/>
              <a:t> United </a:t>
            </a:r>
            <a:r>
              <a:rPr lang="tr-TR" dirty="0" err="1"/>
              <a:t>States</a:t>
            </a:r>
            <a:r>
              <a:rPr lang="tr-TR" dirty="0"/>
              <a:t> (2016)</a:t>
            </a:r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ABD55F9-9F0F-4D44-BC62-6DCD18ACA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6512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981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Composition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U.S. </a:t>
            </a:r>
            <a:r>
              <a:rPr lang="tr-TR" dirty="0" err="1"/>
              <a:t>Population</a:t>
            </a:r>
            <a:endParaRPr lang="en-US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2339752" y="6021289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United </a:t>
            </a:r>
            <a:r>
              <a:rPr lang="tr-TR" dirty="0" err="1"/>
              <a:t>States</a:t>
            </a:r>
            <a:r>
              <a:rPr lang="tr-TR" dirty="0"/>
              <a:t> </a:t>
            </a:r>
            <a:r>
              <a:rPr lang="tr-TR" dirty="0" err="1"/>
              <a:t>Census</a:t>
            </a:r>
            <a:r>
              <a:rPr lang="tr-TR" dirty="0"/>
              <a:t> </a:t>
            </a:r>
            <a:r>
              <a:rPr lang="tr-TR" dirty="0" err="1"/>
              <a:t>Bureau</a:t>
            </a:r>
            <a:r>
              <a:rPr lang="tr-TR" dirty="0"/>
              <a:t> </a:t>
            </a:r>
            <a:r>
              <a:rPr lang="tr-TR"/>
              <a:t>(2016)</a:t>
            </a:r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50757EF-DCC8-2746-A481-5AB7BF70A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512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512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00663"/>
            <a:ext cx="8229600" cy="8255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tr-TR" altLang="en-US" sz="1800" b="1" i="1"/>
              <a:t>Figure 1</a:t>
            </a:r>
            <a:r>
              <a:rPr lang="tr-TR" altLang="en-US" sz="1800" b="1"/>
              <a:t>. Impacts of GM crop adoption.</a:t>
            </a:r>
            <a:r>
              <a:rPr lang="tr-TR" altLang="en-US" sz="1800"/>
              <a:t>Average percentage differences between GM and non-GM crops are shown. (Klümper &amp; Qaim, 2014)</a:t>
            </a:r>
            <a:r>
              <a:rPr lang="tr-TR" altLang="en-US" sz="1800" b="1"/>
              <a:t> </a:t>
            </a:r>
          </a:p>
          <a:p>
            <a:pPr>
              <a:lnSpc>
                <a:spcPct val="80000"/>
              </a:lnSpc>
            </a:pPr>
            <a:endParaRPr lang="tr-TR" altLang="en-US" sz="1800"/>
          </a:p>
        </p:txBody>
      </p:sp>
      <p:pic>
        <p:nvPicPr>
          <p:cNvPr id="22533" name="Picture 5" descr="unnamed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49275"/>
            <a:ext cx="6696075" cy="43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574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Content Placeholder 3">
            <a:extLst>
              <a:ext uri="{FF2B5EF4-FFF2-40B4-BE49-F238E27FC236}">
                <a16:creationId xmlns:a16="http://schemas.microsoft.com/office/drawing/2014/main" id="{2F4DAF7C-08E6-44D4-AFB7-3EF754F01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219200"/>
            <a:ext cx="6705600" cy="44196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Content Placeholder 3">
            <a:extLst>
              <a:ext uri="{FF2B5EF4-FFF2-40B4-BE49-F238E27FC236}">
                <a16:creationId xmlns:a16="http://schemas.microsoft.com/office/drawing/2014/main" id="{59158C8C-DD31-4A8C-84ED-2C45ECC18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5538" y="1825625"/>
            <a:ext cx="4352925" cy="43513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9F93F118-CF54-40C2-ADE2-F51B402D8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Let’s get serious!</a:t>
            </a:r>
          </a:p>
        </p:txBody>
      </p:sp>
      <p:pic>
        <p:nvPicPr>
          <p:cNvPr id="31747" name="Picture 5">
            <a:extLst>
              <a:ext uri="{FF2B5EF4-FFF2-40B4-BE49-F238E27FC236}">
                <a16:creationId xmlns:a16="http://schemas.microsoft.com/office/drawing/2014/main" id="{40806C6C-5085-40C4-BE9B-82B942E13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>
            <a:extLst>
              <a:ext uri="{FF2B5EF4-FFF2-40B4-BE49-F238E27FC236}">
                <a16:creationId xmlns:a16="http://schemas.microsoft.com/office/drawing/2014/main" id="{8A0E49BD-A796-4EC8-86DD-EDE58F854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en-US" b="1">
                <a:solidFill>
                  <a:srgbClr val="FF0000"/>
                </a:solidFill>
                <a:latin typeface="Arial" panose="020B0604020202020204" pitchFamily="34" charset="0"/>
              </a:rPr>
              <a:t>Problems</a:t>
            </a:r>
            <a:endParaRPr lang="en-US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1FBA91C6-23C0-49BE-A30E-379D7B62831D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81038" y="1993900"/>
          <a:ext cx="7783512" cy="419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2771" name="Picture 8" descr="MCj04348590000[1]">
            <a:extLst>
              <a:ext uri="{FF2B5EF4-FFF2-40B4-BE49-F238E27FC236}">
                <a16:creationId xmlns:a16="http://schemas.microsoft.com/office/drawing/2014/main" id="{DC09541D-1D3E-4F6E-A6B8-D5289A0AC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F659DD5C-BA51-4764-A4E9-15E4CF656598}"/>
              </a:ext>
            </a:extLst>
          </p:cNvPr>
          <p:cNvSpPr/>
          <p:nvPr/>
        </p:nvSpPr>
        <p:spPr>
          <a:xfrm>
            <a:off x="628650" y="2590800"/>
            <a:ext cx="120015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C47B38B3-7D5B-46FA-9F3C-9EF6F28BB0A2}"/>
              </a:ext>
            </a:extLst>
          </p:cNvPr>
          <p:cNvSpPr/>
          <p:nvPr/>
        </p:nvSpPr>
        <p:spPr>
          <a:xfrm>
            <a:off x="304800" y="5105400"/>
            <a:ext cx="1066800" cy="914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>
            <a:extLst>
              <a:ext uri="{FF2B5EF4-FFF2-40B4-BE49-F238E27FC236}">
                <a16:creationId xmlns:a16="http://schemas.microsoft.com/office/drawing/2014/main" id="{95F18749-F942-48D7-815D-45CF18F47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en-US" b="1">
                <a:solidFill>
                  <a:srgbClr val="FF0000"/>
                </a:solidFill>
                <a:latin typeface="Arial" panose="020B0604020202020204" pitchFamily="34" charset="0"/>
              </a:rPr>
              <a:t>Problems:</a:t>
            </a:r>
            <a:endParaRPr lang="en-US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2FF85F12-8EAD-4788-BB36-0F8E82235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3200"/>
              <a:t>Minor gridlines-unnecessary</a:t>
            </a:r>
          </a:p>
          <a:p>
            <a:pPr eaLnBrk="1" hangingPunct="1"/>
            <a:r>
              <a:rPr lang="en-US" altLang="en-US" sz="3200"/>
              <a:t>Font-too small</a:t>
            </a:r>
          </a:p>
          <a:p>
            <a:pPr eaLnBrk="1" hangingPunct="1"/>
            <a:r>
              <a:rPr lang="en-US" altLang="en-US" sz="3200"/>
              <a:t>Title-missing</a:t>
            </a:r>
          </a:p>
          <a:p>
            <a:pPr eaLnBrk="1" hangingPunct="1"/>
            <a:r>
              <a:rPr lang="en-US" altLang="en-US" sz="3200"/>
              <a:t>Shading-distracting</a:t>
            </a:r>
            <a:endParaRPr lang="tr-TR" altLang="en-US" sz="3200"/>
          </a:p>
          <a:p>
            <a:pPr eaLnBrk="1" hangingPunct="1"/>
            <a:r>
              <a:rPr lang="tr-TR" altLang="en-US" sz="3200"/>
              <a:t>No reference</a:t>
            </a: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B25F95AA-8AB3-4506-979B-A405B4542F7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519637"/>
              </p:ext>
            </p:extLst>
          </p:nvPr>
        </p:nvGraphicFramePr>
        <p:xfrm>
          <a:off x="355600" y="1450975"/>
          <a:ext cx="8526463" cy="413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4818" name="Picture 11" descr="MCj04326010000[1]">
            <a:extLst>
              <a:ext uri="{FF2B5EF4-FFF2-40B4-BE49-F238E27FC236}">
                <a16:creationId xmlns:a16="http://schemas.microsoft.com/office/drawing/2014/main" id="{A225C410-1BCD-4117-93AF-7D6AB9D8A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42888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317DF0-4481-4404-AEAB-D291A33350AE}"/>
              </a:ext>
            </a:extLst>
          </p:cNvPr>
          <p:cNvSpPr txBox="1"/>
          <p:nvPr/>
        </p:nvSpPr>
        <p:spPr>
          <a:xfrm>
            <a:off x="2971800" y="5715000"/>
            <a:ext cx="5410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Figure</a:t>
            </a:r>
            <a:r>
              <a:rPr lang="tr-TR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 1</a:t>
            </a:r>
            <a:r>
              <a:rPr lang="tr-TR" b="1" dirty="0">
                <a:solidFill>
                  <a:srgbClr val="FF0000"/>
                </a:solidFill>
                <a:latin typeface="Arial" charset="0"/>
                <a:cs typeface="Arial" charset="0"/>
              </a:rPr>
              <a:t>. </a:t>
            </a:r>
            <a:r>
              <a:rPr lang="tr-TR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Item</a:t>
            </a:r>
            <a:r>
              <a:rPr lang="tr-TR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Sales</a:t>
            </a:r>
            <a:r>
              <a:rPr lang="tr-TR" b="1" dirty="0">
                <a:solidFill>
                  <a:srgbClr val="FF0000"/>
                </a:solidFill>
                <a:latin typeface="Arial" charset="0"/>
                <a:cs typeface="Arial" charset="0"/>
              </a:rPr>
              <a:t> (Sancar, 2018)</a:t>
            </a:r>
          </a:p>
        </p:txBody>
      </p:sp>
      <p:sp>
        <p:nvSpPr>
          <p:cNvPr id="34820" name="Title 1">
            <a:extLst>
              <a:ext uri="{FF2B5EF4-FFF2-40B4-BE49-F238E27FC236}">
                <a16:creationId xmlns:a16="http://schemas.microsoft.com/office/drawing/2014/main" id="{2747151B-4A8E-4BAC-9D5C-21CB2253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28600"/>
            <a:ext cx="7886700" cy="1325563"/>
          </a:xfrm>
          <a:ln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en-US" b="1">
                <a:solidFill>
                  <a:srgbClr val="FF0000"/>
                </a:solidFill>
                <a:latin typeface="Arial" panose="020B0604020202020204" pitchFamily="34" charset="0"/>
              </a:rPr>
              <a:t>Improved Version</a:t>
            </a:r>
            <a:endParaRPr lang="en-US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>
            <a:extLst>
              <a:ext uri="{FF2B5EF4-FFF2-40B4-BE49-F238E27FC236}">
                <a16:creationId xmlns:a16="http://schemas.microsoft.com/office/drawing/2014/main" id="{77D9F285-5000-4602-B2B0-F42086956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Problems</a:t>
            </a:r>
            <a:endParaRPr lang="en-US" altLang="en-US" sz="4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23237" name="Picture 5" descr="2b-1">
            <a:extLst>
              <a:ext uri="{FF2B5EF4-FFF2-40B4-BE49-F238E27FC236}">
                <a16:creationId xmlns:a16="http://schemas.microsoft.com/office/drawing/2014/main" id="{F5962A9C-85F6-4C7E-90F0-F29BC86546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485900"/>
            <a:ext cx="6515100" cy="4038600"/>
          </a:xfrm>
        </p:spPr>
      </p:pic>
      <p:sp>
        <p:nvSpPr>
          <p:cNvPr id="223238" name="Rectangle 6">
            <a:extLst>
              <a:ext uri="{FF2B5EF4-FFF2-40B4-BE49-F238E27FC236}">
                <a16:creationId xmlns:a16="http://schemas.microsoft.com/office/drawing/2014/main" id="{1555296C-3AD9-427F-9ACB-C0C10177B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2103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Figure 6. Running Speed of Common Farm Animals</a:t>
            </a:r>
          </a:p>
        </p:txBody>
      </p:sp>
      <p:pic>
        <p:nvPicPr>
          <p:cNvPr id="35844" name="Picture 7" descr="MCj04348590000[1]">
            <a:extLst>
              <a:ext uri="{FF2B5EF4-FFF2-40B4-BE49-F238E27FC236}">
                <a16:creationId xmlns:a16="http://schemas.microsoft.com/office/drawing/2014/main" id="{EBDFE2B1-DA48-4379-ADAC-C464A0ED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35245F5-D398-4F73-BF10-8C5B0E170D9E}"/>
              </a:ext>
            </a:extLst>
          </p:cNvPr>
          <p:cNvSpPr/>
          <p:nvPr/>
        </p:nvSpPr>
        <p:spPr>
          <a:xfrm>
            <a:off x="1219200" y="1219200"/>
            <a:ext cx="1295400" cy="449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8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>
            <a:extLst>
              <a:ext uri="{FF2B5EF4-FFF2-40B4-BE49-F238E27FC236}">
                <a16:creationId xmlns:a16="http://schemas.microsoft.com/office/drawing/2014/main" id="{64EDBD25-7633-4F4B-9D7A-045DEE2F4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en-US" b="1">
                <a:solidFill>
                  <a:srgbClr val="FF0000"/>
                </a:solidFill>
                <a:latin typeface="Arial" panose="020B0604020202020204" pitchFamily="34" charset="0"/>
              </a:rPr>
              <a:t>Improved Version</a:t>
            </a:r>
            <a:endParaRPr lang="en-US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24260" name="Picture 4" descr="2b-2">
            <a:extLst>
              <a:ext uri="{FF2B5EF4-FFF2-40B4-BE49-F238E27FC236}">
                <a16:creationId xmlns:a16="http://schemas.microsoft.com/office/drawing/2014/main" id="{440F90B6-43DE-4B54-A777-EE59BD6072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0763" y="1933575"/>
            <a:ext cx="6553200" cy="3992563"/>
          </a:xfrm>
        </p:spPr>
      </p:pic>
      <p:pic>
        <p:nvPicPr>
          <p:cNvPr id="36867" name="Picture 7" descr="MCj04326010000[1]">
            <a:extLst>
              <a:ext uri="{FF2B5EF4-FFF2-40B4-BE49-F238E27FC236}">
                <a16:creationId xmlns:a16="http://schemas.microsoft.com/office/drawing/2014/main" id="{3138D427-EA94-461E-9FB1-8732D6B7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1">
            <a:extLst>
              <a:ext uri="{FF2B5EF4-FFF2-40B4-BE49-F238E27FC236}">
                <a16:creationId xmlns:a16="http://schemas.microsoft.com/office/drawing/2014/main" id="{7B7C1AFC-8A92-48AB-BC8C-48CD507A1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1447800"/>
            <a:ext cx="6340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Running Speed of Common Farm Animals</a:t>
            </a:r>
          </a:p>
        </p:txBody>
      </p:sp>
      <p:sp>
        <p:nvSpPr>
          <p:cNvPr id="36869" name="TextBox 2">
            <a:extLst>
              <a:ext uri="{FF2B5EF4-FFF2-40B4-BE49-F238E27FC236}">
                <a16:creationId xmlns:a16="http://schemas.microsoft.com/office/drawing/2014/main" id="{B58E517B-220A-4F11-9348-E9216A2C0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926139"/>
            <a:ext cx="678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/>
              <a:t> </a:t>
            </a:r>
            <a:r>
              <a:rPr lang="en-US" altLang="en-US" i="1" dirty="0"/>
              <a:t>Figure 6</a:t>
            </a:r>
            <a:r>
              <a:rPr lang="en-US" altLang="en-US" dirty="0"/>
              <a:t>. Running Speed (Farm Animals Statistics, 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ixel">
  <a:themeElements>
    <a:clrScheme name="Pixel 11">
      <a:dk1>
        <a:srgbClr val="000000"/>
      </a:dk1>
      <a:lt1>
        <a:srgbClr val="FFFFFF"/>
      </a:lt1>
      <a:dk2>
        <a:srgbClr val="000000"/>
      </a:dk2>
      <a:lt2>
        <a:srgbClr val="779F92"/>
      </a:lt2>
      <a:accent1>
        <a:srgbClr val="33CCCC"/>
      </a:accent1>
      <a:accent2>
        <a:srgbClr val="9DC2D7"/>
      </a:accent2>
      <a:accent3>
        <a:srgbClr val="FFFFFF"/>
      </a:accent3>
      <a:accent4>
        <a:srgbClr val="000000"/>
      </a:accent4>
      <a:accent5>
        <a:srgbClr val="ADE2E2"/>
      </a:accent5>
      <a:accent6>
        <a:srgbClr val="8EB0C3"/>
      </a:accent6>
      <a:hlink>
        <a:srgbClr val="006666"/>
      </a:hlink>
      <a:folHlink>
        <a:srgbClr val="CCCCFF"/>
      </a:folHlink>
    </a:clrScheme>
    <a:fontScheme name="2_Pixe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1204</TotalTime>
  <Words>408</Words>
  <Application>Microsoft Macintosh PowerPoint</Application>
  <PresentationFormat>On-screen Show (4:3)</PresentationFormat>
  <Paragraphs>71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Constantia</vt:lpstr>
      <vt:lpstr>Helvetica Neue</vt:lpstr>
      <vt:lpstr>Open Sans</vt:lpstr>
      <vt:lpstr>Times New Roman</vt:lpstr>
      <vt:lpstr>Wingdings</vt:lpstr>
      <vt:lpstr>Wingdings 2</vt:lpstr>
      <vt:lpstr>Paper</vt:lpstr>
      <vt:lpstr>2_Pixel</vt:lpstr>
      <vt:lpstr>Office Theme</vt:lpstr>
      <vt:lpstr>SAMPLE GRAPHS TO DISCUSS</vt:lpstr>
      <vt:lpstr>PowerPoint Presentation</vt:lpstr>
      <vt:lpstr>PowerPoint Presentation</vt:lpstr>
      <vt:lpstr>PowerPoint Presentation</vt:lpstr>
      <vt:lpstr>Problems</vt:lpstr>
      <vt:lpstr>Problems:</vt:lpstr>
      <vt:lpstr>Improved Version</vt:lpstr>
      <vt:lpstr>Problems</vt:lpstr>
      <vt:lpstr>Improved Version</vt:lpstr>
      <vt:lpstr>Problems</vt:lpstr>
      <vt:lpstr>Improved Version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Coffee Consumption Over Some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Racism Against Black People</vt:lpstr>
      <vt:lpstr>The Composition of the U.S. Population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Orkhan Ibrahimov</dc:creator>
  <cp:lastModifiedBy>admin admin</cp:lastModifiedBy>
  <cp:revision>84</cp:revision>
  <dcterms:created xsi:type="dcterms:W3CDTF">2007-04-29T20:14:41Z</dcterms:created>
  <dcterms:modified xsi:type="dcterms:W3CDTF">2020-03-05T07:42:12Z</dcterms:modified>
</cp:coreProperties>
</file>