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49"/>
  </p:notesMasterIdLst>
  <p:handoutMasterIdLst>
    <p:handoutMasterId r:id="rId50"/>
  </p:handoutMasterIdLst>
  <p:sldIdLst>
    <p:sldId id="256" r:id="rId2"/>
    <p:sldId id="265" r:id="rId3"/>
    <p:sldId id="303" r:id="rId4"/>
    <p:sldId id="274" r:id="rId5"/>
    <p:sldId id="356" r:id="rId6"/>
    <p:sldId id="258" r:id="rId7"/>
    <p:sldId id="272" r:id="rId8"/>
    <p:sldId id="354" r:id="rId9"/>
    <p:sldId id="353" r:id="rId10"/>
    <p:sldId id="330" r:id="rId11"/>
    <p:sldId id="271" r:id="rId12"/>
    <p:sldId id="331" r:id="rId13"/>
    <p:sldId id="259" r:id="rId14"/>
    <p:sldId id="275" r:id="rId15"/>
    <p:sldId id="270" r:id="rId16"/>
    <p:sldId id="332" r:id="rId17"/>
    <p:sldId id="260" r:id="rId18"/>
    <p:sldId id="264" r:id="rId19"/>
    <p:sldId id="309" r:id="rId20"/>
    <p:sldId id="263" r:id="rId21"/>
    <p:sldId id="333" r:id="rId22"/>
    <p:sldId id="276" r:id="rId23"/>
    <p:sldId id="326" r:id="rId24"/>
    <p:sldId id="341" r:id="rId25"/>
    <p:sldId id="355" r:id="rId26"/>
    <p:sldId id="357" r:id="rId27"/>
    <p:sldId id="292" r:id="rId28"/>
    <p:sldId id="295" r:id="rId29"/>
    <p:sldId id="298" r:id="rId30"/>
    <p:sldId id="296" r:id="rId31"/>
    <p:sldId id="328" r:id="rId32"/>
    <p:sldId id="297" r:id="rId33"/>
    <p:sldId id="300" r:id="rId34"/>
    <p:sldId id="327" r:id="rId35"/>
    <p:sldId id="352" r:id="rId36"/>
    <p:sldId id="323" r:id="rId37"/>
    <p:sldId id="302" r:id="rId38"/>
    <p:sldId id="342" r:id="rId39"/>
    <p:sldId id="343" r:id="rId40"/>
    <p:sldId id="344" r:id="rId41"/>
    <p:sldId id="345" r:id="rId42"/>
    <p:sldId id="346" r:id="rId43"/>
    <p:sldId id="347" r:id="rId44"/>
    <p:sldId id="348" r:id="rId45"/>
    <p:sldId id="349" r:id="rId46"/>
    <p:sldId id="350" r:id="rId47"/>
    <p:sldId id="351" r:id="rId48"/>
  </p:sldIdLst>
  <p:sldSz cx="9144000" cy="6858000" type="screen4x3"/>
  <p:notesSz cx="7010400" cy="92964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918" y="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338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15A63BB-A7CE-4526-AA10-1F6C0FAB989D}" type="datetimeFigureOut">
              <a:rPr lang="tr-TR" smtClean="0"/>
              <a:t>12.10.2018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338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3DE1108-A5DD-4C75-B949-D527D4CF1D9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1451218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8455B673-D309-456F-A128-3E0E5E3907F2}" type="datetimeFigureOut">
              <a:rPr lang="tr-TR" smtClean="0"/>
              <a:pPr/>
              <a:t>12.10.2018</a:t>
            </a:fld>
            <a:endParaRPr lang="tr-T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414463" y="1162050"/>
            <a:ext cx="4181475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tr-T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C972355D-70F5-48BA-8A26-65CF7E6BC807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645160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72355D-70F5-48BA-8A26-65CF7E6BC807}" type="slidenum">
              <a:rPr lang="tr-TR" smtClean="0"/>
              <a:pPr/>
              <a:t>4</a:t>
            </a:fld>
            <a:endParaRPr lang="tr-TR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Önümüzdeki</a:t>
            </a:r>
            <a:r>
              <a:rPr lang="en-US" dirty="0" smtClean="0"/>
              <a:t> </a:t>
            </a:r>
            <a:r>
              <a:rPr lang="en-US" dirty="0" err="1" smtClean="0"/>
              <a:t>haftanın</a:t>
            </a:r>
            <a:r>
              <a:rPr lang="en-US" dirty="0" smtClean="0"/>
              <a:t> </a:t>
            </a:r>
            <a:r>
              <a:rPr lang="en-US" dirty="0" err="1" smtClean="0"/>
              <a:t>içeriği</a:t>
            </a:r>
            <a:r>
              <a:rPr lang="en-US" dirty="0" smtClean="0"/>
              <a:t> </a:t>
            </a:r>
            <a:r>
              <a:rPr lang="en-US" dirty="0" err="1" smtClean="0"/>
              <a:t>biraz</a:t>
            </a:r>
            <a:r>
              <a:rPr lang="en-US" dirty="0" smtClean="0"/>
              <a:t> </a:t>
            </a:r>
            <a:r>
              <a:rPr lang="en-US" dirty="0" err="1" smtClean="0"/>
              <a:t>dolu</a:t>
            </a:r>
            <a:r>
              <a:rPr lang="en-US" dirty="0" smtClean="0"/>
              <a:t> </a:t>
            </a:r>
            <a:r>
              <a:rPr lang="en-US" dirty="0" err="1" smtClean="0"/>
              <a:t>görünüyor</a:t>
            </a:r>
            <a:r>
              <a:rPr lang="en-US" dirty="0" smtClean="0"/>
              <a:t>. </a:t>
            </a:r>
            <a:r>
              <a:rPr lang="en-US" dirty="0" err="1" smtClean="0"/>
              <a:t>Çok</a:t>
            </a:r>
            <a:r>
              <a:rPr lang="en-US" dirty="0" smtClean="0"/>
              <a:t> </a:t>
            </a:r>
            <a:r>
              <a:rPr lang="en-US" dirty="0" err="1" smtClean="0"/>
              <a:t>fazla</a:t>
            </a:r>
            <a:r>
              <a:rPr lang="en-US" dirty="0" smtClean="0"/>
              <a:t> </a:t>
            </a:r>
            <a:r>
              <a:rPr lang="en-US" dirty="0" err="1" smtClean="0"/>
              <a:t>çıkmış</a:t>
            </a:r>
            <a:r>
              <a:rPr lang="en-US" dirty="0" smtClean="0"/>
              <a:t> </a:t>
            </a:r>
            <a:r>
              <a:rPr lang="en-US" dirty="0" err="1" smtClean="0"/>
              <a:t>soru</a:t>
            </a:r>
            <a:r>
              <a:rPr lang="en-US" dirty="0" smtClean="0"/>
              <a:t> </a:t>
            </a:r>
            <a:r>
              <a:rPr lang="en-US" dirty="0" err="1" smtClean="0"/>
              <a:t>olduğu</a:t>
            </a:r>
            <a:r>
              <a:rPr lang="en-US" dirty="0" smtClean="0"/>
              <a:t> </a:t>
            </a:r>
            <a:r>
              <a:rPr lang="en-US" dirty="0" err="1" smtClean="0"/>
              <a:t>için</a:t>
            </a:r>
            <a:r>
              <a:rPr lang="en-US" dirty="0" smtClean="0"/>
              <a:t> </a:t>
            </a:r>
            <a:r>
              <a:rPr lang="en-US" dirty="0" err="1" smtClean="0"/>
              <a:t>bu</a:t>
            </a:r>
            <a:r>
              <a:rPr lang="en-US" dirty="0" smtClean="0"/>
              <a:t> </a:t>
            </a:r>
            <a:r>
              <a:rPr lang="en-US" dirty="0" err="1" smtClean="0"/>
              <a:t>hafta</a:t>
            </a:r>
            <a:r>
              <a:rPr lang="en-US" dirty="0" smtClean="0"/>
              <a:t> zaman </a:t>
            </a:r>
            <a:r>
              <a:rPr lang="en-US" dirty="0" err="1" smtClean="0"/>
              <a:t>kalırsa</a:t>
            </a:r>
            <a:r>
              <a:rPr lang="en-US" dirty="0" smtClean="0"/>
              <a:t> </a:t>
            </a:r>
            <a:r>
              <a:rPr lang="en-US" dirty="0" err="1" smtClean="0"/>
              <a:t>bu</a:t>
            </a:r>
            <a:r>
              <a:rPr lang="en-US" dirty="0" smtClean="0"/>
              <a:t> </a:t>
            </a:r>
            <a:r>
              <a:rPr lang="en-US" dirty="0" err="1" smtClean="0"/>
              <a:t>konuya</a:t>
            </a:r>
            <a:r>
              <a:rPr lang="en-US" dirty="0" smtClean="0"/>
              <a:t> </a:t>
            </a:r>
            <a:r>
              <a:rPr lang="en-US" dirty="0" err="1" smtClean="0"/>
              <a:t>devam</a:t>
            </a:r>
            <a:r>
              <a:rPr lang="en-US" dirty="0" smtClean="0"/>
              <a:t> </a:t>
            </a:r>
            <a:r>
              <a:rPr lang="en-US" dirty="0" err="1" smtClean="0"/>
              <a:t>edebiliriz</a:t>
            </a:r>
            <a:r>
              <a:rPr lang="en-US" dirty="0" smtClean="0"/>
              <a:t>.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72355D-70F5-48BA-8A26-65CF7E6BC807}" type="slidenum">
              <a:rPr lang="tr-TR" smtClean="0"/>
              <a:pPr/>
              <a:t>38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9962726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72355D-70F5-48BA-8A26-65CF7E6BC807}" type="slidenum">
              <a:rPr lang="tr-TR" smtClean="0"/>
              <a:pPr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3051052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Yerdeki</a:t>
            </a:r>
            <a:r>
              <a:rPr lang="en-US" dirty="0" smtClean="0"/>
              <a:t> Bayan: </a:t>
            </a:r>
            <a:r>
              <a:rPr lang="en-US" dirty="0" err="1" smtClean="0"/>
              <a:t>Bekle</a:t>
            </a:r>
            <a:r>
              <a:rPr lang="en-US" dirty="0" smtClean="0"/>
              <a:t>. </a:t>
            </a:r>
            <a:r>
              <a:rPr lang="en-US" dirty="0" err="1" smtClean="0"/>
              <a:t>Hareket</a:t>
            </a:r>
            <a:r>
              <a:rPr lang="en-US" dirty="0" smtClean="0"/>
              <a:t> </a:t>
            </a:r>
            <a:r>
              <a:rPr lang="en-US" dirty="0" err="1" smtClean="0"/>
              <a:t>etme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Trendeki</a:t>
            </a:r>
            <a:r>
              <a:rPr lang="en-US" baseline="0" dirty="0" smtClean="0"/>
              <a:t> Bayan: </a:t>
            </a:r>
            <a:r>
              <a:rPr lang="en-US" baseline="0" dirty="0" err="1" smtClean="0"/>
              <a:t>Hareketsiz</a:t>
            </a:r>
            <a:r>
              <a:rPr lang="en-US" baseline="0" dirty="0" smtClean="0"/>
              <a:t> </a:t>
            </a:r>
            <a:r>
              <a:rPr lang="en-US" baseline="0" dirty="0" err="1" smtClean="0"/>
              <a:t>duruyorum</a:t>
            </a:r>
            <a:r>
              <a:rPr lang="en-US" baseline="0" dirty="0" smtClean="0"/>
              <a:t>.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72355D-70F5-48BA-8A26-65CF7E6BC807}" type="slidenum">
              <a:rPr lang="tr-TR" smtClean="0"/>
              <a:pPr/>
              <a:t>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943482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Yerdeki</a:t>
            </a:r>
            <a:r>
              <a:rPr lang="en-US" dirty="0" smtClean="0"/>
              <a:t> Bayan: </a:t>
            </a:r>
            <a:r>
              <a:rPr lang="en-US" dirty="0" err="1" smtClean="0"/>
              <a:t>Bekle</a:t>
            </a:r>
            <a:r>
              <a:rPr lang="en-US" dirty="0" smtClean="0"/>
              <a:t>. </a:t>
            </a:r>
            <a:r>
              <a:rPr lang="en-US" dirty="0" err="1" smtClean="0"/>
              <a:t>Hareket</a:t>
            </a:r>
            <a:r>
              <a:rPr lang="en-US" dirty="0" smtClean="0"/>
              <a:t> </a:t>
            </a:r>
            <a:r>
              <a:rPr lang="en-US" dirty="0" err="1" smtClean="0"/>
              <a:t>etme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Trendeki</a:t>
            </a:r>
            <a:r>
              <a:rPr lang="en-US" baseline="0" dirty="0" smtClean="0"/>
              <a:t> Bayan: </a:t>
            </a:r>
            <a:r>
              <a:rPr lang="en-US" baseline="0" dirty="0" err="1" smtClean="0"/>
              <a:t>Hareketsiz</a:t>
            </a:r>
            <a:r>
              <a:rPr lang="en-US" baseline="0" dirty="0" smtClean="0"/>
              <a:t> </a:t>
            </a:r>
            <a:r>
              <a:rPr lang="en-US" baseline="0" dirty="0" err="1" smtClean="0"/>
              <a:t>duruyorum</a:t>
            </a:r>
            <a:r>
              <a:rPr lang="en-US" baseline="0" dirty="0" smtClean="0"/>
              <a:t>.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72355D-70F5-48BA-8A26-65CF7E6BC807}" type="slidenum">
              <a:rPr lang="tr-TR" smtClean="0"/>
              <a:pPr/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212241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72355D-70F5-48BA-8A26-65CF7E6BC807}" type="slidenum">
              <a:rPr lang="tr-TR" smtClean="0"/>
              <a:pPr/>
              <a:t>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2111806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Herbir</a:t>
            </a:r>
            <a:r>
              <a:rPr lang="en-US" dirty="0" smtClean="0"/>
              <a:t> </a:t>
            </a:r>
            <a:r>
              <a:rPr lang="en-US" dirty="0" err="1" smtClean="0"/>
              <a:t>boyutta</a:t>
            </a:r>
            <a:r>
              <a:rPr lang="en-US" dirty="0" smtClean="0"/>
              <a:t> </a:t>
            </a:r>
            <a:r>
              <a:rPr lang="en-US" dirty="0" err="1" smtClean="0"/>
              <a:t>hareket</a:t>
            </a:r>
            <a:r>
              <a:rPr lang="en-US" dirty="0" smtClean="0"/>
              <a:t> de</a:t>
            </a:r>
            <a:r>
              <a:rPr lang="tr-TR" dirty="0" err="1" smtClean="0"/>
              <a:t>nkle</a:t>
            </a:r>
            <a:r>
              <a:rPr lang="en-US" dirty="0" smtClean="0"/>
              <a:t>mini </a:t>
            </a:r>
            <a:r>
              <a:rPr lang="en-US" dirty="0" err="1" smtClean="0"/>
              <a:t>slayt</a:t>
            </a:r>
            <a:r>
              <a:rPr lang="en-US" dirty="0" smtClean="0"/>
              <a:t> </a:t>
            </a:r>
            <a:r>
              <a:rPr lang="en-US" dirty="0" err="1" smtClean="0"/>
              <a:t>üzerine</a:t>
            </a:r>
            <a:r>
              <a:rPr lang="en-US" dirty="0" smtClean="0"/>
              <a:t> </a:t>
            </a:r>
            <a:r>
              <a:rPr lang="en-US" dirty="0" err="1" smtClean="0"/>
              <a:t>yazalım</a:t>
            </a:r>
            <a:r>
              <a:rPr lang="tr-TR" dirty="0" smtClean="0"/>
              <a:t>…….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72355D-70F5-48BA-8A26-65CF7E6BC807}" type="slidenum">
              <a:rPr lang="tr-TR" smtClean="0"/>
              <a:pPr/>
              <a:t>20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527239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Havadayken</a:t>
            </a:r>
            <a:r>
              <a:rPr lang="tr-TR" baseline="0" dirty="0" smtClean="0"/>
              <a:t> insanın Dünyanın yatay hızına sahip olmaya devam etmesi….</a:t>
            </a:r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72355D-70F5-48BA-8A26-65CF7E6BC807}" type="slidenum">
              <a:rPr lang="tr-TR" smtClean="0"/>
              <a:pPr/>
              <a:t>24</a:t>
            </a:fld>
            <a:endParaRPr lang="tr-TR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72355D-70F5-48BA-8A26-65CF7E6BC807}" type="slidenum">
              <a:rPr lang="tr-TR" smtClean="0"/>
              <a:pPr/>
              <a:t>25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522730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Topu</a:t>
            </a:r>
            <a:r>
              <a:rPr lang="en-US" dirty="0" smtClean="0"/>
              <a:t> </a:t>
            </a:r>
            <a:r>
              <a:rPr lang="en-US" dirty="0" err="1" smtClean="0"/>
              <a:t>atan</a:t>
            </a:r>
            <a:r>
              <a:rPr lang="en-US" dirty="0" smtClean="0"/>
              <a:t> </a:t>
            </a:r>
            <a:r>
              <a:rPr lang="en-US" dirty="0" err="1" smtClean="0"/>
              <a:t>kişi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yukarı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atış</a:t>
            </a:r>
            <a:r>
              <a:rPr lang="en-US" baseline="0" dirty="0" smtClean="0"/>
              <a:t> </a:t>
            </a:r>
            <a:r>
              <a:rPr lang="en-US" baseline="0" dirty="0" err="1" smtClean="0"/>
              <a:t>hareketi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gibi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görürken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yerdeki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kişi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y</a:t>
            </a:r>
            <a:r>
              <a:rPr lang="en-US" dirty="0" err="1" smtClean="0"/>
              <a:t>atay</a:t>
            </a:r>
            <a:r>
              <a:rPr lang="en-US" dirty="0" smtClean="0"/>
              <a:t> </a:t>
            </a:r>
            <a:r>
              <a:rPr lang="en-US" dirty="0" err="1" smtClean="0"/>
              <a:t>atış</a:t>
            </a:r>
            <a:r>
              <a:rPr lang="en-US" dirty="0" smtClean="0"/>
              <a:t> </a:t>
            </a:r>
            <a:r>
              <a:rPr lang="en-US" dirty="0" err="1" smtClean="0"/>
              <a:t>hareketi</a:t>
            </a:r>
            <a:r>
              <a:rPr lang="en-US" dirty="0" smtClean="0"/>
              <a:t> </a:t>
            </a:r>
            <a:r>
              <a:rPr lang="en-US" dirty="0" err="1" smtClean="0"/>
              <a:t>gibi</a:t>
            </a:r>
            <a:r>
              <a:rPr lang="en-US" dirty="0" smtClean="0"/>
              <a:t> </a:t>
            </a:r>
            <a:r>
              <a:rPr lang="en-US" dirty="0" err="1" smtClean="0"/>
              <a:t>görür</a:t>
            </a:r>
            <a:r>
              <a:rPr lang="en-US" dirty="0" smtClean="0"/>
              <a:t>. </a:t>
            </a:r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72355D-70F5-48BA-8A26-65CF7E6BC807}" type="slidenum">
              <a:rPr lang="tr-TR" smtClean="0"/>
              <a:pPr/>
              <a:t>26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229859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22 Dikdörtgen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23 Dikdörtgen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24 Dikdörtgen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25 Dikdörtgen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26 Dikdörtgen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29 Yuvarlatılmış Dikdörtgen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30 Yuvarlatılmış Dikdörtgen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6 Dikdörtgen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9 Dikdörtgen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Dikdörtgen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18 Dikdörtgen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Başlık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28" name="27 Veri Yer Tutucusu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C56462BC-21E9-4311-B0E3-B1AF9C73E2C6}" type="datetimeFigureOut">
              <a:rPr lang="tr-TR" smtClean="0"/>
              <a:pPr/>
              <a:t>12.10.2018</a:t>
            </a:fld>
            <a:endParaRPr lang="tr-TR"/>
          </a:p>
        </p:txBody>
      </p:sp>
      <p:sp>
        <p:nvSpPr>
          <p:cNvPr id="17" name="16 Altbilgi Yer Tutucusu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tr-TR"/>
          </a:p>
        </p:txBody>
      </p:sp>
      <p:sp>
        <p:nvSpPr>
          <p:cNvPr id="29" name="28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FB6ABEFF-817D-432D-B133-BB065BBDC264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6462BC-21E9-4311-B0E3-B1AF9C73E2C6}" type="datetimeFigureOut">
              <a:rPr lang="tr-TR" smtClean="0"/>
              <a:pPr/>
              <a:t>12.10.2018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6ABEFF-817D-432D-B133-BB065BBDC264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6462BC-21E9-4311-B0E3-B1AF9C73E2C6}" type="datetimeFigureOut">
              <a:rPr lang="tr-TR" smtClean="0"/>
              <a:pPr/>
              <a:t>12.10.2018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6ABEFF-817D-432D-B133-BB065BBDC264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6462BC-21E9-4311-B0E3-B1AF9C73E2C6}" type="datetimeFigureOut">
              <a:rPr lang="tr-TR" smtClean="0"/>
              <a:pPr/>
              <a:t>12.10.2018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6ABEFF-817D-432D-B133-BB065BBDC264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6462BC-21E9-4311-B0E3-B1AF9C73E2C6}" type="datetimeFigureOut">
              <a:rPr lang="tr-TR" smtClean="0"/>
              <a:pPr/>
              <a:t>12.10.2018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6ABEFF-817D-432D-B133-BB065BBDC264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6462BC-21E9-4311-B0E3-B1AF9C73E2C6}" type="datetimeFigureOut">
              <a:rPr lang="tr-TR" smtClean="0"/>
              <a:pPr/>
              <a:t>12.10.2018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6ABEFF-817D-432D-B133-BB065BBDC264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6" name="25 Veri Yer Tutucusu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C56462BC-21E9-4311-B0E3-B1AF9C73E2C6}" type="datetimeFigureOut">
              <a:rPr lang="tr-TR" smtClean="0"/>
              <a:pPr/>
              <a:t>12.10.2018</a:t>
            </a:fld>
            <a:endParaRPr lang="tr-TR"/>
          </a:p>
        </p:txBody>
      </p:sp>
      <p:sp>
        <p:nvSpPr>
          <p:cNvPr id="27" name="26 Slayt Numarası Yer Tutucusu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FB6ABEFF-817D-432D-B133-BB065BBDC264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8" name="27 Altbilgi Yer Tutucusu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C56462BC-21E9-4311-B0E3-B1AF9C73E2C6}" type="datetimeFigureOut">
              <a:rPr lang="tr-TR" smtClean="0"/>
              <a:pPr/>
              <a:t>12.10.2018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FB6ABEFF-817D-432D-B133-BB065BBDC264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6462BC-21E9-4311-B0E3-B1AF9C73E2C6}" type="datetimeFigureOut">
              <a:rPr lang="tr-TR" smtClean="0"/>
              <a:pPr/>
              <a:t>12.10.2018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6ABEFF-817D-432D-B133-BB065BBDC264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6462BC-21E9-4311-B0E3-B1AF9C73E2C6}" type="datetimeFigureOut">
              <a:rPr lang="tr-TR" smtClean="0"/>
              <a:pPr/>
              <a:t>12.10.2018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6ABEFF-817D-432D-B133-BB065BBDC264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6462BC-21E9-4311-B0E3-B1AF9C73E2C6}" type="datetimeFigureOut">
              <a:rPr lang="tr-TR" smtClean="0"/>
              <a:pPr/>
              <a:t>12.10.2018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6ABEFF-817D-432D-B133-BB065BBDC264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27 Dikdörtgen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28 Dikdörtgen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29 Dikdörtgen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30 Dikdörtgen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31 Dikdörtgen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32 Yuvarlatılmış Dikdörtgen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33 Yuvarlatılmış Dikdörtgen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34 Dikdörtgen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35 Dikdörtgen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36 Dikdörtgen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37 Dikdörtgen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38 Dikdörtgen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39 Dikdörtgen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21 Başlık Yer Tutucusu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12 Metin Yer Tutucusu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4" name="13 Veri Yer Tutucusu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C56462BC-21E9-4311-B0E3-B1AF9C73E2C6}" type="datetimeFigureOut">
              <a:rPr lang="tr-TR" smtClean="0"/>
              <a:pPr/>
              <a:t>12.10.2018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tr-TR"/>
          </a:p>
        </p:txBody>
      </p:sp>
      <p:sp>
        <p:nvSpPr>
          <p:cNvPr id="23" name="22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FB6ABEFF-817D-432D-B133-BB065BBDC264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ransition/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lisefizik.com/lise2/bagilhiz.htm" TargetMode="Externa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gif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gif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gif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emf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428596" y="2000240"/>
            <a:ext cx="8458200" cy="1643073"/>
          </a:xfrm>
        </p:spPr>
        <p:txBody>
          <a:bodyPr/>
          <a:lstStyle/>
          <a:p>
            <a:r>
              <a:rPr lang="tr-TR" dirty="0" smtClean="0"/>
              <a:t>Bağıl Hareket</a:t>
            </a: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5214942" y="5357826"/>
            <a:ext cx="3500462" cy="714380"/>
          </a:xfrm>
        </p:spPr>
        <p:txBody>
          <a:bodyPr>
            <a:normAutofit fontScale="92500" lnSpcReduction="20000"/>
          </a:bodyPr>
          <a:lstStyle/>
          <a:p>
            <a:r>
              <a:rPr lang="tr-TR" dirty="0" smtClean="0"/>
              <a:t>                        Gözde Aksoy</a:t>
            </a:r>
            <a:endParaRPr lang="en-US" dirty="0" smtClean="0"/>
          </a:p>
          <a:p>
            <a:pPr algn="r"/>
            <a:r>
              <a:rPr lang="en-US" dirty="0" smtClean="0"/>
              <a:t>Prof. Dr. Ali Eryılmaz</a:t>
            </a:r>
            <a:endParaRPr lang="tr-TR" dirty="0"/>
          </a:p>
        </p:txBody>
      </p:sp>
      <p:pic>
        <p:nvPicPr>
          <p:cNvPr id="1029" name="Picture 5" descr="relative motion ile ilgili görsel sonucu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429256" y="571480"/>
            <a:ext cx="3119446" cy="2791905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Bağıl Hareket</a:t>
            </a:r>
            <a:endParaRPr lang="tr-TR" dirty="0"/>
          </a:p>
        </p:txBody>
      </p:sp>
      <p:sp>
        <p:nvSpPr>
          <p:cNvPr id="7" name="6 Metin kutusu"/>
          <p:cNvSpPr txBox="1"/>
          <p:nvPr/>
        </p:nvSpPr>
        <p:spPr>
          <a:xfrm>
            <a:off x="500034" y="2214554"/>
            <a:ext cx="2500330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tr-TR" sz="1600" dirty="0" smtClean="0">
                <a:solidFill>
                  <a:schemeClr val="bg1">
                    <a:lumMod val="50000"/>
                  </a:schemeClr>
                </a:solidFill>
              </a:rPr>
              <a:t> Geçen dersin özeti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>
                <a:solidFill>
                  <a:schemeClr val="bg1">
                    <a:lumMod val="50000"/>
                  </a:schemeClr>
                </a:solidFill>
              </a:rPr>
              <a:t>Dünyanın dönüşüne tekrar bakış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>
                <a:solidFill>
                  <a:srgbClr val="92D050"/>
                </a:solidFill>
              </a:rPr>
              <a:t>Bağıl hareket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/>
              <a:t>Hareketli ortamla aynı doğrultuda hareket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/>
              <a:t>Hareketli ortamda karşı tarafa geçme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/>
              <a:t>Serbest  cisim diyagramı çizme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/>
              <a:t>Dünyanın dönüşüne tekrar bakış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/>
              <a:t>Günün Özeti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/>
              <a:t>Soru Çözümü</a:t>
            </a:r>
          </a:p>
        </p:txBody>
      </p:sp>
      <p:sp>
        <p:nvSpPr>
          <p:cNvPr id="10" name="9 Metin kutusu"/>
          <p:cNvSpPr txBox="1"/>
          <p:nvPr/>
        </p:nvSpPr>
        <p:spPr>
          <a:xfrm>
            <a:off x="3214678" y="2357430"/>
            <a:ext cx="450059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İki cismin birbirine göre hareketine </a:t>
            </a:r>
            <a:r>
              <a:rPr lang="tr-TR" b="1" dirty="0" smtClean="0"/>
              <a:t>bağıl hareket </a:t>
            </a:r>
            <a:r>
              <a:rPr lang="tr-TR" dirty="0" smtClean="0"/>
              <a:t>ve hızlarına da </a:t>
            </a:r>
            <a:r>
              <a:rPr lang="tr-TR" b="1" dirty="0" smtClean="0"/>
              <a:t>bağıl hız </a:t>
            </a:r>
            <a:r>
              <a:rPr lang="tr-TR" dirty="0" smtClean="0"/>
              <a:t>denir.</a:t>
            </a:r>
          </a:p>
        </p:txBody>
      </p:sp>
      <p:pic>
        <p:nvPicPr>
          <p:cNvPr id="58369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786182" y="3071810"/>
            <a:ext cx="3210300" cy="928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8 Metin kutusu"/>
          <p:cNvSpPr txBox="1"/>
          <p:nvPr/>
        </p:nvSpPr>
        <p:spPr>
          <a:xfrm>
            <a:off x="3428992" y="3857628"/>
            <a:ext cx="150019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000" dirty="0" smtClean="0"/>
              <a:t>Gözlemcinin gördüğü hız</a:t>
            </a:r>
            <a:endParaRPr lang="tr-TR" sz="1000" dirty="0"/>
          </a:p>
        </p:txBody>
      </p:sp>
      <p:sp>
        <p:nvSpPr>
          <p:cNvPr id="11" name="10 Metin kutusu"/>
          <p:cNvSpPr txBox="1"/>
          <p:nvPr/>
        </p:nvSpPr>
        <p:spPr>
          <a:xfrm>
            <a:off x="4929190" y="3857628"/>
            <a:ext cx="92869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000" dirty="0" smtClean="0"/>
              <a:t>Gözlenenin yere göre hızı</a:t>
            </a:r>
            <a:endParaRPr lang="tr-TR" sz="1000" dirty="0"/>
          </a:p>
        </p:txBody>
      </p:sp>
      <p:sp>
        <p:nvSpPr>
          <p:cNvPr id="14" name="13 Metin kutusu"/>
          <p:cNvSpPr txBox="1"/>
          <p:nvPr/>
        </p:nvSpPr>
        <p:spPr>
          <a:xfrm>
            <a:off x="6072198" y="3857628"/>
            <a:ext cx="71438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000" dirty="0" smtClean="0"/>
              <a:t>Gözlemcinin yere göre hızı</a:t>
            </a:r>
            <a:endParaRPr lang="tr-TR" sz="1000" dirty="0"/>
          </a:p>
        </p:txBody>
      </p:sp>
      <p:pic>
        <p:nvPicPr>
          <p:cNvPr id="5222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71868" y="4643446"/>
            <a:ext cx="1852046" cy="1357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83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83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9" grpId="0"/>
      <p:bldP spid="11" grpId="0"/>
      <p:bldP spid="1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28596" y="857232"/>
            <a:ext cx="8229600" cy="1066800"/>
          </a:xfrm>
        </p:spPr>
        <p:txBody>
          <a:bodyPr/>
          <a:lstStyle/>
          <a:p>
            <a:r>
              <a:rPr lang="tr-TR" dirty="0" smtClean="0"/>
              <a:t>Bağıl hareket: 1.Soru </a:t>
            </a:r>
            <a:endParaRPr lang="tr-TR" dirty="0"/>
          </a:p>
        </p:txBody>
      </p:sp>
      <p:sp>
        <p:nvSpPr>
          <p:cNvPr id="8" name="7 Metin kutusu"/>
          <p:cNvSpPr txBox="1"/>
          <p:nvPr/>
        </p:nvSpPr>
        <p:spPr>
          <a:xfrm>
            <a:off x="571472" y="2214552"/>
            <a:ext cx="2428892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tr-TR" sz="1600" dirty="0" smtClean="0">
                <a:solidFill>
                  <a:schemeClr val="bg1">
                    <a:lumMod val="50000"/>
                  </a:schemeClr>
                </a:solidFill>
              </a:rPr>
              <a:t> Geçen dersin özeti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>
                <a:solidFill>
                  <a:schemeClr val="bg1">
                    <a:lumMod val="50000"/>
                  </a:schemeClr>
                </a:solidFill>
              </a:rPr>
              <a:t>Dünyanın dönüşüne tekrar bakış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>
                <a:solidFill>
                  <a:srgbClr val="92D050"/>
                </a:solidFill>
              </a:rPr>
              <a:t>Bağıl hareket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/>
              <a:t>Hareketli ortamla aynı doğrultuda hareket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/>
              <a:t>Hareketli ortamda karşı tarafa geçme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/>
              <a:t>Serbest  cisim diyagramı çizme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/>
              <a:t>Dünyanın dönüşüne tekrar bakış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/>
              <a:t>Günün Özeti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/>
              <a:t>Soru Çözümü</a:t>
            </a:r>
          </a:p>
        </p:txBody>
      </p:sp>
      <p:pic>
        <p:nvPicPr>
          <p:cNvPr id="57345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14942" y="2143116"/>
            <a:ext cx="3714776" cy="16719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8 Metin kutusu"/>
          <p:cNvSpPr txBox="1"/>
          <p:nvPr/>
        </p:nvSpPr>
        <p:spPr>
          <a:xfrm>
            <a:off x="7215206" y="2357430"/>
            <a:ext cx="100013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000" b="1" dirty="0" smtClean="0"/>
              <a:t>V a</a:t>
            </a:r>
            <a:r>
              <a:rPr lang="tr-TR" sz="1000" dirty="0" smtClean="0"/>
              <a:t>= 10 m/s</a:t>
            </a:r>
            <a:endParaRPr lang="tr-TR" sz="1000" dirty="0"/>
          </a:p>
        </p:txBody>
      </p:sp>
      <p:sp>
        <p:nvSpPr>
          <p:cNvPr id="10" name="9 Metin kutusu"/>
          <p:cNvSpPr txBox="1"/>
          <p:nvPr/>
        </p:nvSpPr>
        <p:spPr>
          <a:xfrm>
            <a:off x="7215206" y="3000372"/>
            <a:ext cx="8572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000" b="1" dirty="0" smtClean="0"/>
              <a:t>Vb</a:t>
            </a:r>
            <a:r>
              <a:rPr lang="tr-TR" sz="1000" dirty="0" smtClean="0"/>
              <a:t>= 20 m/s</a:t>
            </a:r>
            <a:endParaRPr lang="tr-TR" sz="1000" dirty="0"/>
          </a:p>
        </p:txBody>
      </p:sp>
      <p:sp>
        <p:nvSpPr>
          <p:cNvPr id="11" name="10 Metin kutusu"/>
          <p:cNvSpPr txBox="1"/>
          <p:nvPr/>
        </p:nvSpPr>
        <p:spPr>
          <a:xfrm>
            <a:off x="5286380" y="2357430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A</a:t>
            </a:r>
            <a:endParaRPr lang="tr-TR" dirty="0"/>
          </a:p>
        </p:txBody>
      </p:sp>
      <p:sp>
        <p:nvSpPr>
          <p:cNvPr id="12" name="11 Metin kutusu"/>
          <p:cNvSpPr txBox="1"/>
          <p:nvPr/>
        </p:nvSpPr>
        <p:spPr>
          <a:xfrm>
            <a:off x="5357818" y="3143248"/>
            <a:ext cx="2143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B</a:t>
            </a:r>
            <a:endParaRPr lang="tr-TR" dirty="0"/>
          </a:p>
        </p:txBody>
      </p:sp>
      <p:sp>
        <p:nvSpPr>
          <p:cNvPr id="13" name="12 Metin kutusu"/>
          <p:cNvSpPr txBox="1"/>
          <p:nvPr/>
        </p:nvSpPr>
        <p:spPr>
          <a:xfrm>
            <a:off x="3071802" y="2071678"/>
            <a:ext cx="221457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Yandaki şekilde A  ve B araçlarının yere göre hızları verilmiştir.</a:t>
            </a:r>
            <a:endParaRPr lang="tr-TR" dirty="0"/>
          </a:p>
        </p:txBody>
      </p:sp>
      <p:sp>
        <p:nvSpPr>
          <p:cNvPr id="14" name="13 Metin kutusu"/>
          <p:cNvSpPr txBox="1"/>
          <p:nvPr/>
        </p:nvSpPr>
        <p:spPr>
          <a:xfrm>
            <a:off x="3000364" y="3786191"/>
            <a:ext cx="428628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Tx/>
              <a:buAutoNum type="alphaLcPeriod"/>
            </a:pPr>
            <a:r>
              <a:rPr lang="tr-TR" dirty="0"/>
              <a:t>A ar</a:t>
            </a:r>
            <a:r>
              <a:rPr lang="en-US" dirty="0"/>
              <a:t>a</a:t>
            </a:r>
            <a:r>
              <a:rPr lang="tr-TR" dirty="0" err="1"/>
              <a:t>cından</a:t>
            </a:r>
            <a:r>
              <a:rPr lang="tr-TR" dirty="0"/>
              <a:t> bakan bir gözlemciye göre B aracının hızı hangi yönde kaç m/s’dir</a:t>
            </a:r>
            <a:r>
              <a:rPr lang="tr-TR" dirty="0" smtClean="0"/>
              <a:t>?</a:t>
            </a:r>
            <a:endParaRPr lang="en-US" dirty="0" smtClean="0"/>
          </a:p>
          <a:p>
            <a:pPr marL="342900" indent="-342900">
              <a:buFontTx/>
              <a:buAutoNum type="alphaLcPeriod"/>
            </a:pPr>
            <a:endParaRPr lang="en-US" dirty="0"/>
          </a:p>
          <a:p>
            <a:pPr marL="342900" indent="-342900">
              <a:buFontTx/>
              <a:buAutoNum type="alphaLcPeriod"/>
            </a:pPr>
            <a:endParaRPr lang="tr-TR" dirty="0"/>
          </a:p>
          <a:p>
            <a:pPr marL="342900" indent="-342900">
              <a:buAutoNum type="alphaLcPeriod"/>
            </a:pPr>
            <a:r>
              <a:rPr lang="tr-TR" dirty="0" smtClean="0"/>
              <a:t>B aracından bakan gözlemciye göre A aracının hızı hangi yönde kaç m/s’dir?</a:t>
            </a:r>
          </a:p>
        </p:txBody>
      </p:sp>
      <p:pic>
        <p:nvPicPr>
          <p:cNvPr id="57349" name="Picture 5" descr="https://cetinyilmaz.files.wordpress.com/2012/07/pusula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133663" y="2143116"/>
            <a:ext cx="1010337" cy="857256"/>
          </a:xfrm>
          <a:prstGeom prst="rect">
            <a:avLst/>
          </a:prstGeom>
          <a:noFill/>
        </p:spPr>
      </p:pic>
      <p:cxnSp>
        <p:nvCxnSpPr>
          <p:cNvPr id="16" name="15 Düz Ok Bağlayıcısı"/>
          <p:cNvCxnSpPr/>
          <p:nvPr/>
        </p:nvCxnSpPr>
        <p:spPr>
          <a:xfrm>
            <a:off x="7358082" y="2643182"/>
            <a:ext cx="500066" cy="15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28596" y="642918"/>
            <a:ext cx="8229600" cy="1066800"/>
          </a:xfrm>
        </p:spPr>
        <p:txBody>
          <a:bodyPr/>
          <a:lstStyle/>
          <a:p>
            <a:r>
              <a:rPr lang="tr-TR" dirty="0" smtClean="0"/>
              <a:t>Bağıl hareket: 2.Soru </a:t>
            </a:r>
            <a:endParaRPr lang="tr-TR" dirty="0"/>
          </a:p>
        </p:txBody>
      </p:sp>
      <p:sp>
        <p:nvSpPr>
          <p:cNvPr id="8" name="7 Metin kutusu"/>
          <p:cNvSpPr txBox="1"/>
          <p:nvPr/>
        </p:nvSpPr>
        <p:spPr>
          <a:xfrm>
            <a:off x="571472" y="2214552"/>
            <a:ext cx="2428892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tr-TR" sz="1600" dirty="0" smtClean="0">
                <a:solidFill>
                  <a:schemeClr val="bg1">
                    <a:lumMod val="50000"/>
                  </a:schemeClr>
                </a:solidFill>
              </a:rPr>
              <a:t> Geçen dersin özeti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>
                <a:solidFill>
                  <a:schemeClr val="bg1">
                    <a:lumMod val="50000"/>
                  </a:schemeClr>
                </a:solidFill>
              </a:rPr>
              <a:t>Dünyanın dönüşüne tekrar bakış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>
                <a:solidFill>
                  <a:srgbClr val="92D050"/>
                </a:solidFill>
              </a:rPr>
              <a:t>Bağıl hareket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/>
              <a:t>Hareketli ortamla aynı doğrultuda hareket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/>
              <a:t>Hareketli ortamda karşı tarafa geçme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/>
              <a:t>Serbest  cisim diyagramı çizme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/>
              <a:t>Dünyanın dönüşüne tekrar bakış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/>
              <a:t>Günün Özeti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/>
              <a:t>Soru Çözümü</a:t>
            </a:r>
          </a:p>
        </p:txBody>
      </p:sp>
      <p:sp>
        <p:nvSpPr>
          <p:cNvPr id="11" name="10 Metin kutusu"/>
          <p:cNvSpPr txBox="1"/>
          <p:nvPr/>
        </p:nvSpPr>
        <p:spPr>
          <a:xfrm>
            <a:off x="5500694" y="1785926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A</a:t>
            </a:r>
            <a:endParaRPr lang="tr-TR" dirty="0"/>
          </a:p>
        </p:txBody>
      </p:sp>
      <p:sp>
        <p:nvSpPr>
          <p:cNvPr id="13" name="12 Metin kutusu"/>
          <p:cNvSpPr txBox="1"/>
          <p:nvPr/>
        </p:nvSpPr>
        <p:spPr>
          <a:xfrm>
            <a:off x="3071802" y="2071678"/>
            <a:ext cx="221457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Yandaki şekilde A  ve B araçlarının yere göre hızları verilmiştir.</a:t>
            </a:r>
            <a:endParaRPr lang="tr-TR" dirty="0"/>
          </a:p>
        </p:txBody>
      </p:sp>
      <p:sp>
        <p:nvSpPr>
          <p:cNvPr id="14" name="13 Metin kutusu"/>
          <p:cNvSpPr txBox="1"/>
          <p:nvPr/>
        </p:nvSpPr>
        <p:spPr>
          <a:xfrm>
            <a:off x="3000364" y="3786191"/>
            <a:ext cx="428628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lphaLcPeriod"/>
            </a:pPr>
            <a:r>
              <a:rPr lang="tr-TR" dirty="0" smtClean="0"/>
              <a:t>B aracından bakan gözlemciye göre A aracının hızı hangi yönde kaç m/</a:t>
            </a:r>
            <a:r>
              <a:rPr lang="tr-TR" dirty="0" err="1" smtClean="0"/>
              <a:t>s’dir</a:t>
            </a:r>
            <a:r>
              <a:rPr lang="tr-TR" dirty="0" smtClean="0"/>
              <a:t>?</a:t>
            </a:r>
          </a:p>
          <a:p>
            <a:pPr marL="342900" indent="-342900">
              <a:buAutoNum type="alphaLcPeriod"/>
            </a:pPr>
            <a:endParaRPr lang="tr-TR" dirty="0" smtClean="0"/>
          </a:p>
          <a:p>
            <a:pPr marL="342900" indent="-342900">
              <a:buAutoNum type="alphaLcPeriod"/>
            </a:pPr>
            <a:endParaRPr lang="tr-TR" dirty="0" smtClean="0"/>
          </a:p>
          <a:p>
            <a:pPr marL="342900" indent="-342900">
              <a:buAutoNum type="alphaLcPeriod"/>
            </a:pPr>
            <a:endParaRPr lang="tr-TR" dirty="0" smtClean="0"/>
          </a:p>
          <a:p>
            <a:pPr marL="342900" indent="-342900">
              <a:buAutoNum type="alphaLcPeriod"/>
            </a:pPr>
            <a:r>
              <a:rPr lang="tr-TR" dirty="0" smtClean="0"/>
              <a:t>A ar</a:t>
            </a:r>
            <a:r>
              <a:rPr lang="en-US" dirty="0" smtClean="0"/>
              <a:t>a</a:t>
            </a:r>
            <a:r>
              <a:rPr lang="tr-TR" dirty="0" err="1" smtClean="0"/>
              <a:t>cından</a:t>
            </a:r>
            <a:r>
              <a:rPr lang="tr-TR" dirty="0" smtClean="0"/>
              <a:t> bakan bir gözlemciye göre B aracının hızı hangi yönde kaç m/s’dir?</a:t>
            </a:r>
            <a:endParaRPr lang="tr-TR" dirty="0"/>
          </a:p>
        </p:txBody>
      </p:sp>
      <p:pic>
        <p:nvPicPr>
          <p:cNvPr id="57349" name="Picture 5" descr="https://cetinyilmaz.files.wordpress.com/2012/07/pusul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58016" y="1714488"/>
            <a:ext cx="1010337" cy="857256"/>
          </a:xfrm>
          <a:prstGeom prst="rect">
            <a:avLst/>
          </a:prstGeom>
          <a:noFill/>
        </p:spPr>
      </p:pic>
      <p:pic>
        <p:nvPicPr>
          <p:cNvPr id="50178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572132" y="1643050"/>
            <a:ext cx="2564633" cy="21574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5" name="14 Metin kutusu"/>
          <p:cNvSpPr txBox="1"/>
          <p:nvPr/>
        </p:nvSpPr>
        <p:spPr>
          <a:xfrm>
            <a:off x="5715008" y="1857364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A</a:t>
            </a:r>
            <a:endParaRPr lang="tr-TR" dirty="0"/>
          </a:p>
        </p:txBody>
      </p:sp>
      <p:sp>
        <p:nvSpPr>
          <p:cNvPr id="16" name="15 Metin kutusu"/>
          <p:cNvSpPr txBox="1"/>
          <p:nvPr/>
        </p:nvSpPr>
        <p:spPr>
          <a:xfrm>
            <a:off x="6429388" y="3214686"/>
            <a:ext cx="4286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B</a:t>
            </a:r>
            <a:endParaRPr lang="tr-TR" dirty="0"/>
          </a:p>
        </p:txBody>
      </p:sp>
      <p:sp>
        <p:nvSpPr>
          <p:cNvPr id="17" name="16 Metin kutusu"/>
          <p:cNvSpPr txBox="1"/>
          <p:nvPr/>
        </p:nvSpPr>
        <p:spPr>
          <a:xfrm rot="16200000">
            <a:off x="5480929" y="2662947"/>
            <a:ext cx="100013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000" b="1" dirty="0" smtClean="0"/>
              <a:t>V a</a:t>
            </a:r>
            <a:r>
              <a:rPr lang="tr-TR" sz="1000" dirty="0" smtClean="0"/>
              <a:t>= 10 m/s</a:t>
            </a:r>
            <a:endParaRPr lang="tr-TR" sz="1000" dirty="0"/>
          </a:p>
        </p:txBody>
      </p:sp>
      <p:sp>
        <p:nvSpPr>
          <p:cNvPr id="18" name="17 Metin kutusu"/>
          <p:cNvSpPr txBox="1"/>
          <p:nvPr/>
        </p:nvSpPr>
        <p:spPr>
          <a:xfrm>
            <a:off x="6858016" y="3286124"/>
            <a:ext cx="100013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000" b="1" dirty="0" smtClean="0"/>
              <a:t>V b</a:t>
            </a:r>
            <a:r>
              <a:rPr lang="tr-TR" sz="1000" dirty="0" smtClean="0"/>
              <a:t>= 10 m/s</a:t>
            </a:r>
            <a:endParaRPr lang="tr-TR" sz="1000" dirty="0"/>
          </a:p>
        </p:txBody>
      </p:sp>
      <p:cxnSp>
        <p:nvCxnSpPr>
          <p:cNvPr id="20" name="19 Düz Ok Bağlayıcısı"/>
          <p:cNvCxnSpPr/>
          <p:nvPr/>
        </p:nvCxnSpPr>
        <p:spPr>
          <a:xfrm rot="5400000" flipH="1" flipV="1">
            <a:off x="5572926" y="2713826"/>
            <a:ext cx="571504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21 Düz Ok Bağlayıcısı"/>
          <p:cNvCxnSpPr/>
          <p:nvPr/>
        </p:nvCxnSpPr>
        <p:spPr>
          <a:xfrm>
            <a:off x="6929454" y="3571876"/>
            <a:ext cx="642942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3" name="Picture 5" descr="https://cetinyilmaz.files.wordpress.com/2012/07/pusul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715140" y="1785926"/>
            <a:ext cx="1094532" cy="928694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1000108"/>
            <a:ext cx="8229600" cy="857256"/>
          </a:xfrm>
        </p:spPr>
        <p:txBody>
          <a:bodyPr/>
          <a:lstStyle/>
          <a:p>
            <a:r>
              <a:rPr lang="tr-TR" dirty="0" smtClean="0"/>
              <a:t>Bağıl Hareket: 3. Soru </a:t>
            </a:r>
            <a:endParaRPr lang="tr-TR" dirty="0"/>
          </a:p>
        </p:txBody>
      </p:sp>
      <p:sp>
        <p:nvSpPr>
          <p:cNvPr id="11" name="10 Metin kutusu"/>
          <p:cNvSpPr txBox="1"/>
          <p:nvPr/>
        </p:nvSpPr>
        <p:spPr>
          <a:xfrm>
            <a:off x="714348" y="2143117"/>
            <a:ext cx="2500330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tr-TR" sz="1600" dirty="0" smtClean="0">
                <a:solidFill>
                  <a:schemeClr val="bg1">
                    <a:lumMod val="50000"/>
                  </a:schemeClr>
                </a:solidFill>
              </a:rPr>
              <a:t> Geçen dersin özeti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>
                <a:solidFill>
                  <a:schemeClr val="bg1">
                    <a:lumMod val="50000"/>
                  </a:schemeClr>
                </a:solidFill>
              </a:rPr>
              <a:t>Dünyanın dönüşüne tekrar bakış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>
                <a:solidFill>
                  <a:srgbClr val="92D050"/>
                </a:solidFill>
              </a:rPr>
              <a:t>Bağıl hareket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/>
              <a:t>Hareketli ortamla aynı doğrultuda hareket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/>
              <a:t>Hareketli ortamda karşı tarafa geçme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/>
              <a:t>Serbest  cisim diyagramı çizme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/>
              <a:t>Dünyanın dönüşüne tekrar bakış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/>
              <a:t>Günün Özeti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/>
              <a:t>Soru Çözümü</a:t>
            </a:r>
          </a:p>
        </p:txBody>
      </p:sp>
      <p:pic>
        <p:nvPicPr>
          <p:cNvPr id="35" name="Picture 5" descr="https://cetinyilmaz.files.wordpress.com/2012/07/pusul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215206" y="2928934"/>
            <a:ext cx="1477235" cy="1253412"/>
          </a:xfrm>
          <a:prstGeom prst="rect">
            <a:avLst/>
          </a:prstGeom>
          <a:noFill/>
        </p:spPr>
      </p:pic>
      <p:sp>
        <p:nvSpPr>
          <p:cNvPr id="37" name="36 Metin kutusu"/>
          <p:cNvSpPr txBox="1"/>
          <p:nvPr/>
        </p:nvSpPr>
        <p:spPr>
          <a:xfrm>
            <a:off x="3500430" y="2500306"/>
            <a:ext cx="35719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>
                <a:cs typeface="Calibri" pitchFamily="34" charset="0"/>
              </a:rPr>
              <a:t>Doğuya doğru  40 m/s hızla gitmekte olan bir gözlemci, K arabasını 40√2 m/s hızla güneybatıya , L arabasını ise 10 m/s hızla doğuya doğru gidiyor gibi görüyor. Buna göre K ve L araçlarını yere göre hızlarını bulunuz. </a:t>
            </a:r>
            <a:endParaRPr lang="tr-TR" dirty="0">
              <a:cs typeface="Calibri" pitchFamily="34" charset="0"/>
            </a:endParaRPr>
          </a:p>
        </p:txBody>
      </p:sp>
      <p:sp>
        <p:nvSpPr>
          <p:cNvPr id="39" name="38 Metin kutusu"/>
          <p:cNvSpPr txBox="1"/>
          <p:nvPr/>
        </p:nvSpPr>
        <p:spPr>
          <a:xfrm>
            <a:off x="3929058" y="5357826"/>
            <a:ext cx="33575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K güneye doğru 40 m/s</a:t>
            </a:r>
          </a:p>
          <a:p>
            <a:r>
              <a:rPr lang="tr-TR" dirty="0" smtClean="0"/>
              <a:t>L  doğuya doğru 50 m/s</a:t>
            </a:r>
            <a:endParaRPr lang="tr-TR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tr-TR" dirty="0" smtClean="0">
                <a:latin typeface="Calibri" pitchFamily="34" charset="0"/>
                <a:cs typeface="Calibri" pitchFamily="34" charset="0"/>
              </a:rPr>
              <a:t>Anlaşılmayan bir şey var mı?</a:t>
            </a:r>
            <a:endParaRPr lang="tr-TR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928670"/>
            <a:ext cx="7901014" cy="1000132"/>
          </a:xfrm>
        </p:spPr>
        <p:txBody>
          <a:bodyPr>
            <a:noAutofit/>
          </a:bodyPr>
          <a:lstStyle/>
          <a:p>
            <a:r>
              <a:rPr lang="tr-TR" sz="3200" dirty="0" smtClean="0"/>
              <a:t>Hareketli Ortamdaki Sabit Hızlı Cismin Hareketi</a:t>
            </a:r>
            <a:endParaRPr lang="tr-TR" sz="3200" dirty="0"/>
          </a:p>
        </p:txBody>
      </p:sp>
      <p:sp>
        <p:nvSpPr>
          <p:cNvPr id="10" name="9 Metin kutusu"/>
          <p:cNvSpPr txBox="1"/>
          <p:nvPr/>
        </p:nvSpPr>
        <p:spPr>
          <a:xfrm>
            <a:off x="2857488" y="3714752"/>
            <a:ext cx="557216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tr-TR" sz="1600" dirty="0" smtClean="0">
              <a:latin typeface="Calibri" pitchFamily="34" charset="0"/>
              <a:cs typeface="Calibri" pitchFamily="34" charset="0"/>
            </a:endParaRPr>
          </a:p>
          <a:p>
            <a:endParaRPr lang="tr-TR" sz="1600" dirty="0" smtClean="0">
              <a:latin typeface="Calibri" pitchFamily="34" charset="0"/>
              <a:cs typeface="Calibri" pitchFamily="34" charset="0"/>
            </a:endParaRPr>
          </a:p>
          <a:p>
            <a:endParaRPr lang="tr-TR" sz="1600" dirty="0" smtClean="0">
              <a:latin typeface="Calibri" pitchFamily="34" charset="0"/>
              <a:cs typeface="Calibri" pitchFamily="34" charset="0"/>
            </a:endParaRPr>
          </a:p>
          <a:p>
            <a:endParaRPr lang="tr-TR" sz="1600" dirty="0" smtClean="0">
              <a:latin typeface="Calibri" pitchFamily="34" charset="0"/>
              <a:cs typeface="Calibri" pitchFamily="34" charset="0"/>
            </a:endParaRPr>
          </a:p>
          <a:p>
            <a:endParaRPr lang="tr-TR" sz="16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1" name="10 Metin kutusu"/>
          <p:cNvSpPr txBox="1"/>
          <p:nvPr/>
        </p:nvSpPr>
        <p:spPr>
          <a:xfrm>
            <a:off x="357158" y="2214552"/>
            <a:ext cx="2357454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tr-TR" sz="1600" dirty="0" smtClean="0">
                <a:solidFill>
                  <a:schemeClr val="bg1">
                    <a:lumMod val="50000"/>
                  </a:schemeClr>
                </a:solidFill>
              </a:rPr>
              <a:t> Geçen dersin özeti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>
                <a:solidFill>
                  <a:schemeClr val="bg1">
                    <a:lumMod val="50000"/>
                  </a:schemeClr>
                </a:solidFill>
              </a:rPr>
              <a:t>Dünyanın dönüşüne tekrar bakış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>
                <a:solidFill>
                  <a:schemeClr val="bg1">
                    <a:lumMod val="50000"/>
                  </a:schemeClr>
                </a:solidFill>
              </a:rPr>
              <a:t>Bağıl hareket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>
                <a:solidFill>
                  <a:srgbClr val="92D050"/>
                </a:solidFill>
              </a:rPr>
              <a:t>Hareketli ortamla aynı doğrultuda hareket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/>
              <a:t>Hareketli ortamda karşı tarafa geçme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/>
              <a:t>Serbest  cisim diyagramı çizme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/>
              <a:t>Dünyanın dönüşüne tekrar bakış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/>
              <a:t>Günün Özeti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/>
              <a:t>Soru Çözümü</a:t>
            </a:r>
          </a:p>
        </p:txBody>
      </p:sp>
      <p:sp>
        <p:nvSpPr>
          <p:cNvPr id="13" name="12 Dikdörtgen"/>
          <p:cNvSpPr/>
          <p:nvPr/>
        </p:nvSpPr>
        <p:spPr>
          <a:xfrm>
            <a:off x="2928926" y="4143380"/>
            <a:ext cx="621507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>
                <a:latin typeface="Calibri" pitchFamily="34" charset="0"/>
                <a:cs typeface="Calibri" pitchFamily="34" charset="0"/>
              </a:rPr>
              <a:t> </a:t>
            </a:r>
            <a:endParaRPr lang="tr-TR" dirty="0"/>
          </a:p>
        </p:txBody>
      </p:sp>
      <p:pic>
        <p:nvPicPr>
          <p:cNvPr id="55297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15206" y="2285992"/>
            <a:ext cx="1621235" cy="10715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3" name="22 Metin kutusu"/>
          <p:cNvSpPr txBox="1"/>
          <p:nvPr/>
        </p:nvSpPr>
        <p:spPr>
          <a:xfrm>
            <a:off x="3214678" y="2143116"/>
            <a:ext cx="435771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Sabit hızla akan bir nehrin üzerine bırakılan bir cisim için,</a:t>
            </a:r>
          </a:p>
          <a:p>
            <a:endParaRPr lang="tr-TR" dirty="0" smtClean="0"/>
          </a:p>
          <a:p>
            <a:pPr>
              <a:buFont typeface="Arial" pitchFamily="34" charset="0"/>
              <a:buChar char="•"/>
            </a:pPr>
            <a:r>
              <a:rPr lang="tr-TR" dirty="0" smtClean="0"/>
              <a:t> nehrin hızına eşit hızda hareket eder,</a:t>
            </a:r>
          </a:p>
          <a:p>
            <a:pPr>
              <a:buFont typeface="Arial" pitchFamily="34" charset="0"/>
              <a:buChar char="•"/>
            </a:pPr>
            <a:r>
              <a:rPr lang="tr-TR" dirty="0" smtClean="0"/>
              <a:t> eşit zaman aralıklarında eşit yollar alır,</a:t>
            </a:r>
          </a:p>
          <a:p>
            <a:pPr>
              <a:buFont typeface="Arial" pitchFamily="34" charset="0"/>
              <a:buChar char="•"/>
            </a:pPr>
            <a:r>
              <a:rPr lang="tr-TR" b="1" dirty="0" smtClean="0"/>
              <a:t>  suya göre hızı ( cismin sudan bağımsız hızı) </a:t>
            </a:r>
            <a:r>
              <a:rPr lang="tr-TR" dirty="0" smtClean="0"/>
              <a:t>sıfırdır denir.</a:t>
            </a:r>
          </a:p>
          <a:p>
            <a:r>
              <a:rPr lang="tr-TR" dirty="0" smtClean="0"/>
              <a:t> </a:t>
            </a:r>
          </a:p>
        </p:txBody>
      </p:sp>
      <p:pic>
        <p:nvPicPr>
          <p:cNvPr id="12" name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643702" y="4714884"/>
            <a:ext cx="2226619" cy="1357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4" name="13 Metin kutusu"/>
          <p:cNvSpPr txBox="1"/>
          <p:nvPr/>
        </p:nvSpPr>
        <p:spPr>
          <a:xfrm>
            <a:off x="3143240" y="4286256"/>
            <a:ext cx="335758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Not: Hava akımı ile uçak hızı arasında da, akıntı hızı ve su yüzeyindeki cismin hızı arasındakine benzer bir ilişki vardır. Hava akımı uçağın hızı ile aynı yönlü ise uçağı hızlandırır , ters yönlü ise uçağın hızını azaltır. </a:t>
            </a:r>
            <a:endParaRPr lang="tr-TR" dirty="0"/>
          </a:p>
        </p:txBody>
      </p:sp>
      <p:sp>
        <p:nvSpPr>
          <p:cNvPr id="15" name="14 5-Nokta Yıldız"/>
          <p:cNvSpPr/>
          <p:nvPr/>
        </p:nvSpPr>
        <p:spPr>
          <a:xfrm>
            <a:off x="5715008" y="2571744"/>
            <a:ext cx="357190" cy="285752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928670"/>
            <a:ext cx="7901014" cy="1000132"/>
          </a:xfrm>
        </p:spPr>
        <p:txBody>
          <a:bodyPr>
            <a:noAutofit/>
          </a:bodyPr>
          <a:lstStyle/>
          <a:p>
            <a:r>
              <a:rPr lang="tr-TR" sz="3200" dirty="0" smtClean="0"/>
              <a:t>Hareketli Ortamdaki Sabit Hızlı Cismin Hareketi</a:t>
            </a:r>
            <a:endParaRPr lang="tr-TR" sz="3200" dirty="0"/>
          </a:p>
        </p:txBody>
      </p:sp>
      <p:sp>
        <p:nvSpPr>
          <p:cNvPr id="10" name="9 Metin kutusu"/>
          <p:cNvSpPr txBox="1"/>
          <p:nvPr/>
        </p:nvSpPr>
        <p:spPr>
          <a:xfrm>
            <a:off x="2857488" y="3714752"/>
            <a:ext cx="557216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tr-TR" sz="1600" dirty="0" smtClean="0">
              <a:latin typeface="Calibri" pitchFamily="34" charset="0"/>
              <a:cs typeface="Calibri" pitchFamily="34" charset="0"/>
            </a:endParaRPr>
          </a:p>
          <a:p>
            <a:endParaRPr lang="tr-TR" sz="1600" dirty="0" smtClean="0">
              <a:latin typeface="Calibri" pitchFamily="34" charset="0"/>
              <a:cs typeface="Calibri" pitchFamily="34" charset="0"/>
            </a:endParaRPr>
          </a:p>
          <a:p>
            <a:endParaRPr lang="tr-TR" sz="1600" dirty="0" smtClean="0">
              <a:latin typeface="Calibri" pitchFamily="34" charset="0"/>
              <a:cs typeface="Calibri" pitchFamily="34" charset="0"/>
            </a:endParaRPr>
          </a:p>
          <a:p>
            <a:endParaRPr lang="tr-TR" sz="1600" dirty="0" smtClean="0">
              <a:latin typeface="Calibri" pitchFamily="34" charset="0"/>
              <a:cs typeface="Calibri" pitchFamily="34" charset="0"/>
            </a:endParaRPr>
          </a:p>
          <a:p>
            <a:endParaRPr lang="tr-TR" sz="16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1" name="10 Metin kutusu"/>
          <p:cNvSpPr txBox="1"/>
          <p:nvPr/>
        </p:nvSpPr>
        <p:spPr>
          <a:xfrm>
            <a:off x="357158" y="2214552"/>
            <a:ext cx="2357454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tr-TR" sz="1600" dirty="0" smtClean="0">
                <a:solidFill>
                  <a:schemeClr val="bg1">
                    <a:lumMod val="50000"/>
                  </a:schemeClr>
                </a:solidFill>
              </a:rPr>
              <a:t> Geçen dersin özeti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>
                <a:solidFill>
                  <a:schemeClr val="bg1">
                    <a:lumMod val="50000"/>
                  </a:schemeClr>
                </a:solidFill>
              </a:rPr>
              <a:t>Dünyanın dönüşüne tekrar bakış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>
                <a:solidFill>
                  <a:schemeClr val="bg1">
                    <a:lumMod val="50000"/>
                  </a:schemeClr>
                </a:solidFill>
              </a:rPr>
              <a:t>Bağıl hareket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>
                <a:solidFill>
                  <a:srgbClr val="92D050"/>
                </a:solidFill>
              </a:rPr>
              <a:t>Hareketli ortamla aynı doğrultuda hareket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/>
              <a:t>Hareketli ortamda karşı tarafa geçme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/>
              <a:t>Serbest  cisim diyagramı çizme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/>
              <a:t>Dünyanın dönüşüne tekrar bakış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/>
              <a:t>Günün Özeti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/>
              <a:t>Soru Çözümü</a:t>
            </a:r>
          </a:p>
        </p:txBody>
      </p:sp>
      <p:sp>
        <p:nvSpPr>
          <p:cNvPr id="13" name="12 Dikdörtgen"/>
          <p:cNvSpPr/>
          <p:nvPr/>
        </p:nvSpPr>
        <p:spPr>
          <a:xfrm>
            <a:off x="2928926" y="4143380"/>
            <a:ext cx="621507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>
                <a:latin typeface="Calibri" pitchFamily="34" charset="0"/>
                <a:cs typeface="Calibri" pitchFamily="34" charset="0"/>
              </a:rPr>
              <a:t> </a:t>
            </a:r>
            <a:endParaRPr lang="tr-TR" dirty="0"/>
          </a:p>
        </p:txBody>
      </p:sp>
      <p:sp>
        <p:nvSpPr>
          <p:cNvPr id="23" name="22 Metin kutusu"/>
          <p:cNvSpPr txBox="1"/>
          <p:nvPr/>
        </p:nvSpPr>
        <p:spPr>
          <a:xfrm>
            <a:off x="3214678" y="2143116"/>
            <a:ext cx="43577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 </a:t>
            </a:r>
          </a:p>
        </p:txBody>
      </p:sp>
      <p:sp>
        <p:nvSpPr>
          <p:cNvPr id="15" name="14 Dikdörtgen"/>
          <p:cNvSpPr/>
          <p:nvPr/>
        </p:nvSpPr>
        <p:spPr>
          <a:xfrm>
            <a:off x="2786050" y="2214554"/>
            <a:ext cx="4714908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/>
              <a:t>Cismin suya göre hızı sıfırdan farklı ise, yere göre hızı,</a:t>
            </a:r>
          </a:p>
          <a:p>
            <a:r>
              <a:rPr lang="tr-TR" dirty="0" smtClean="0"/>
              <a:t>(Aktivite zamanı)</a:t>
            </a:r>
          </a:p>
          <a:p>
            <a:r>
              <a:rPr lang="tr-TR" dirty="0" smtClean="0"/>
              <a:t>Akıntıyla aynı yöne gidiyorsa,</a:t>
            </a:r>
          </a:p>
          <a:p>
            <a:endParaRPr lang="tr-TR" dirty="0" smtClean="0"/>
          </a:p>
          <a:p>
            <a:endParaRPr lang="tr-TR" dirty="0" smtClean="0"/>
          </a:p>
          <a:p>
            <a:endParaRPr lang="tr-TR" dirty="0" smtClean="0"/>
          </a:p>
          <a:p>
            <a:r>
              <a:rPr lang="tr-TR" dirty="0" smtClean="0"/>
              <a:t>Akıntıyla zıt yöne gidiyorsa,</a:t>
            </a:r>
          </a:p>
          <a:p>
            <a:endParaRPr lang="tr-TR" dirty="0" smtClean="0"/>
          </a:p>
          <a:p>
            <a:endParaRPr lang="tr-TR" dirty="0" smtClean="0"/>
          </a:p>
          <a:p>
            <a:pPr>
              <a:buFont typeface="Arial" pitchFamily="34" charset="0"/>
              <a:buChar char="•"/>
            </a:pPr>
            <a:endParaRPr lang="tr-TR" dirty="0" smtClean="0"/>
          </a:p>
          <a:p>
            <a:r>
              <a:rPr lang="tr-TR" dirty="0" smtClean="0"/>
              <a:t>bağıntıları kullanılarak hesaplanır.</a:t>
            </a:r>
            <a:endParaRPr lang="tr-TR" dirty="0"/>
          </a:p>
        </p:txBody>
      </p:sp>
      <p:pic>
        <p:nvPicPr>
          <p:cNvPr id="16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488" y="3571876"/>
            <a:ext cx="2143140" cy="6012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7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928926" y="4714884"/>
            <a:ext cx="2385763" cy="4286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02" name="Picture 2"/>
          <p:cNvPicPr>
            <a:picLocks noChangeAspect="1" noChangeArrowheads="1"/>
          </p:cNvPicPr>
          <p:nvPr/>
        </p:nvPicPr>
        <p:blipFill>
          <a:blip r:embed="rId4"/>
          <a:srcRect t="7654" b="8163"/>
          <a:stretch>
            <a:fillRect/>
          </a:stretch>
        </p:blipFill>
        <p:spPr bwMode="auto">
          <a:xfrm>
            <a:off x="6286512" y="2714620"/>
            <a:ext cx="2667000" cy="15716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00034" y="857232"/>
            <a:ext cx="8229600" cy="1285884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>Hareketli Ortamdaki Sabit Hızlı Cismin Hareketi:Hareketli Ortam Problemleri</a:t>
            </a:r>
            <a:endParaRPr lang="tr-TR" dirty="0"/>
          </a:p>
        </p:txBody>
      </p:sp>
      <p:sp>
        <p:nvSpPr>
          <p:cNvPr id="10" name="9 Metin kutusu"/>
          <p:cNvSpPr txBox="1"/>
          <p:nvPr/>
        </p:nvSpPr>
        <p:spPr>
          <a:xfrm>
            <a:off x="357158" y="2143116"/>
            <a:ext cx="2571768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tr-TR" sz="1600" dirty="0" smtClean="0">
                <a:solidFill>
                  <a:schemeClr val="bg1">
                    <a:lumMod val="50000"/>
                  </a:schemeClr>
                </a:solidFill>
              </a:rPr>
              <a:t> Geçen dersin özeti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>
                <a:solidFill>
                  <a:schemeClr val="bg1">
                    <a:lumMod val="50000"/>
                  </a:schemeClr>
                </a:solidFill>
              </a:rPr>
              <a:t>Dünyanın dönüşüne tekrar bakış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>
                <a:solidFill>
                  <a:schemeClr val="bg1">
                    <a:lumMod val="50000"/>
                  </a:schemeClr>
                </a:solidFill>
              </a:rPr>
              <a:t>Bağıl hareket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>
                <a:solidFill>
                  <a:srgbClr val="92D050"/>
                </a:solidFill>
              </a:rPr>
              <a:t>Hareketli ortamla aynı doğrultuda hareket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/>
              <a:t>Hareketli ortamda karşı tarafa geçme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/>
              <a:t>Serbest  cisim diyagramı çizme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/>
              <a:t>Dünyanın dönüşüne tekrar bakış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/>
              <a:t>Günün Özeti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/>
              <a:t>Soru Çözümü</a:t>
            </a:r>
          </a:p>
        </p:txBody>
      </p:sp>
      <p:pic>
        <p:nvPicPr>
          <p:cNvPr id="53249" name="Picture 1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l="2459" t="4518"/>
          <a:stretch>
            <a:fillRect/>
          </a:stretch>
        </p:blipFill>
        <p:spPr bwMode="auto">
          <a:xfrm>
            <a:off x="6357950" y="2357430"/>
            <a:ext cx="2571736" cy="13701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3" name="12 Metin kutusu"/>
          <p:cNvSpPr txBox="1"/>
          <p:nvPr/>
        </p:nvSpPr>
        <p:spPr>
          <a:xfrm>
            <a:off x="3214678" y="4143380"/>
            <a:ext cx="30003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tr-TR" dirty="0"/>
          </a:p>
        </p:txBody>
      </p:sp>
      <p:sp>
        <p:nvSpPr>
          <p:cNvPr id="14" name="13 Dikdörtgen"/>
          <p:cNvSpPr/>
          <p:nvPr/>
        </p:nvSpPr>
        <p:spPr>
          <a:xfrm>
            <a:off x="2857488" y="2357430"/>
            <a:ext cx="3429024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/>
              <a:t>Soru </a:t>
            </a:r>
          </a:p>
          <a:p>
            <a:r>
              <a:rPr lang="tr-TR" dirty="0" smtClean="0"/>
              <a:t>Suyun akıntı hızının 1 m/s ve KL uzaklığı 24 m olan bir nehirde,</a:t>
            </a:r>
            <a:r>
              <a:rPr lang="en-US" dirty="0" smtClean="0"/>
              <a:t> </a:t>
            </a:r>
            <a:r>
              <a:rPr lang="tr-TR" dirty="0" smtClean="0"/>
              <a:t>K noktasında hızı 7m/s olan bir yüzücü, K noktasından L noktasına suya göre sabit hızla t1 saniyede gidiyor ve yüzücü L noktasına  t2 saniyede geri dönüyor. Buna göre t1/t2 oranını bulunuz.</a:t>
            </a:r>
            <a:endParaRPr lang="tr-TR" dirty="0"/>
          </a:p>
        </p:txBody>
      </p:sp>
      <p:sp>
        <p:nvSpPr>
          <p:cNvPr id="16" name="15 Metin kutusu"/>
          <p:cNvSpPr txBox="1"/>
          <p:nvPr/>
        </p:nvSpPr>
        <p:spPr>
          <a:xfrm>
            <a:off x="2928926" y="5572140"/>
            <a:ext cx="15001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t1/t2 = 3/4</a:t>
            </a:r>
            <a:endParaRPr lang="tr-TR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Hareketli ortamla aynı doğrultuda hareket</a:t>
            </a:r>
            <a:endParaRPr lang="tr-TR" dirty="0"/>
          </a:p>
        </p:txBody>
      </p:sp>
      <p:sp>
        <p:nvSpPr>
          <p:cNvPr id="7" name="6 Metin kutusu"/>
          <p:cNvSpPr txBox="1"/>
          <p:nvPr/>
        </p:nvSpPr>
        <p:spPr>
          <a:xfrm>
            <a:off x="357158" y="2643182"/>
            <a:ext cx="2571768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tr-TR" sz="1600" dirty="0" smtClean="0">
                <a:solidFill>
                  <a:schemeClr val="bg1">
                    <a:lumMod val="50000"/>
                  </a:schemeClr>
                </a:solidFill>
              </a:rPr>
              <a:t> Geçen dersin özeti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>
                <a:solidFill>
                  <a:schemeClr val="bg1">
                    <a:lumMod val="50000"/>
                  </a:schemeClr>
                </a:solidFill>
              </a:rPr>
              <a:t>Dünyanın dönüşüne tekrar bakış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>
                <a:solidFill>
                  <a:schemeClr val="bg1">
                    <a:lumMod val="50000"/>
                  </a:schemeClr>
                </a:solidFill>
              </a:rPr>
              <a:t>Bağıl hareket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>
                <a:solidFill>
                  <a:srgbClr val="92D050"/>
                </a:solidFill>
              </a:rPr>
              <a:t>Hareketli ortamla aynı doğrultuda hareket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/>
              <a:t>Hareketli ortamda karşı tarafa geçme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/>
              <a:t>Serbest  cisim diyagramı çizme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/>
              <a:t>Dünyanın dönüşüne tekrar bakış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/>
              <a:t>Günün Özeti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/>
              <a:t>Soru Çözümü</a:t>
            </a:r>
          </a:p>
        </p:txBody>
      </p:sp>
      <p:sp>
        <p:nvSpPr>
          <p:cNvPr id="9" name="8 İçerik Yer Tutucusu"/>
          <p:cNvSpPr>
            <a:spLocks noGrp="1"/>
          </p:cNvSpPr>
          <p:nvPr>
            <p:ph idx="1"/>
          </p:nvPr>
        </p:nvSpPr>
        <p:spPr>
          <a:xfrm>
            <a:off x="2786050" y="2143116"/>
            <a:ext cx="5900750" cy="443142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tr-TR" sz="2000" dirty="0" smtClean="0">
                <a:latin typeface="Calibri" pitchFamily="34" charset="0"/>
                <a:cs typeface="Calibri" pitchFamily="34" charset="0"/>
              </a:rPr>
              <a:t>    1994 ÖSS Sorusu</a:t>
            </a:r>
          </a:p>
          <a:p>
            <a:pPr>
              <a:buNone/>
            </a:pPr>
            <a:r>
              <a:rPr lang="tr-TR" sz="2000" dirty="0" smtClean="0">
                <a:latin typeface="Calibri" pitchFamily="34" charset="0"/>
                <a:cs typeface="Calibri" pitchFamily="34" charset="0"/>
              </a:rPr>
              <a:t>     Suya göre hızı 2</a:t>
            </a:r>
            <a:r>
              <a:rPr lang="tr-TR" sz="2000" b="1" dirty="0" smtClean="0">
                <a:latin typeface="Calibri" pitchFamily="34" charset="0"/>
                <a:cs typeface="Calibri" pitchFamily="34" charset="0"/>
              </a:rPr>
              <a:t>V</a:t>
            </a:r>
            <a:r>
              <a:rPr lang="tr-TR" sz="2000" dirty="0" smtClean="0">
                <a:latin typeface="Calibri" pitchFamily="34" charset="0"/>
                <a:cs typeface="Calibri" pitchFamily="34" charset="0"/>
              </a:rPr>
              <a:t> olan uçak gemisiyle bir yunus aynı yönde gidiyor. Geminin pistinde hareket eden motosikletli yunusu duruyor gibi görüyor. </a:t>
            </a:r>
          </a:p>
          <a:p>
            <a:pPr>
              <a:buNone/>
            </a:pPr>
            <a:r>
              <a:rPr lang="tr-TR" sz="2000" dirty="0" smtClean="0">
                <a:latin typeface="Calibri" pitchFamily="34" charset="0"/>
                <a:cs typeface="Calibri" pitchFamily="34" charset="0"/>
              </a:rPr>
              <a:t>     Yunusun suya göre hızı </a:t>
            </a:r>
            <a:r>
              <a:rPr lang="tr-TR" sz="2000" b="1" dirty="0" smtClean="0">
                <a:latin typeface="Calibri" pitchFamily="34" charset="0"/>
                <a:cs typeface="Calibri" pitchFamily="34" charset="0"/>
              </a:rPr>
              <a:t>V</a:t>
            </a:r>
            <a:r>
              <a:rPr lang="tr-TR" sz="2000" dirty="0" smtClean="0">
                <a:latin typeface="Calibri" pitchFamily="34" charset="0"/>
                <a:cs typeface="Calibri" pitchFamily="34" charset="0"/>
              </a:rPr>
              <a:t> olduğuna göre,motosikletin gemiye göre hızı nedir?</a:t>
            </a:r>
          </a:p>
          <a:p>
            <a:pPr>
              <a:buNone/>
            </a:pPr>
            <a:endParaRPr lang="tr-TR" sz="2000" dirty="0" smtClean="0">
              <a:latin typeface="Calibri" pitchFamily="34" charset="0"/>
              <a:cs typeface="Calibri" pitchFamily="34" charset="0"/>
            </a:endParaRPr>
          </a:p>
          <a:p>
            <a:pPr fontAlgn="base">
              <a:buNone/>
            </a:pPr>
            <a:r>
              <a:rPr lang="tr-TR" sz="2000" dirty="0" smtClean="0">
                <a:latin typeface="Calibri" pitchFamily="34" charset="0"/>
                <a:cs typeface="Calibri" pitchFamily="34" charset="0"/>
              </a:rPr>
              <a:t>     A.Gemiyle aynı yönde </a:t>
            </a:r>
            <a:r>
              <a:rPr lang="tr-TR" sz="2000" b="1" dirty="0" smtClean="0">
                <a:latin typeface="Calibri" pitchFamily="34" charset="0"/>
                <a:cs typeface="Calibri" pitchFamily="34" charset="0"/>
              </a:rPr>
              <a:t>V</a:t>
            </a:r>
            <a:r>
              <a:rPr lang="tr-TR" sz="2000" dirty="0" smtClean="0">
                <a:latin typeface="Calibri" pitchFamily="34" charset="0"/>
                <a:cs typeface="Calibri" pitchFamily="34" charset="0"/>
              </a:rPr>
              <a:t>    </a:t>
            </a:r>
          </a:p>
          <a:p>
            <a:pPr fontAlgn="base">
              <a:buNone/>
            </a:pPr>
            <a:r>
              <a:rPr lang="tr-TR" sz="2000" dirty="0" smtClean="0">
                <a:latin typeface="Calibri" pitchFamily="34" charset="0"/>
                <a:cs typeface="Calibri" pitchFamily="34" charset="0"/>
              </a:rPr>
              <a:t>     B.Gemiyle aynı yönde 2</a:t>
            </a:r>
            <a:r>
              <a:rPr lang="tr-TR" sz="2000" b="1" dirty="0" smtClean="0">
                <a:latin typeface="Calibri" pitchFamily="34" charset="0"/>
                <a:cs typeface="Calibri" pitchFamily="34" charset="0"/>
              </a:rPr>
              <a:t>V</a:t>
            </a:r>
            <a:r>
              <a:rPr lang="tr-TR" sz="2000" dirty="0" smtClean="0">
                <a:latin typeface="Calibri" pitchFamily="34" charset="0"/>
                <a:cs typeface="Calibri" pitchFamily="34" charset="0"/>
              </a:rPr>
              <a:t>   </a:t>
            </a:r>
          </a:p>
          <a:p>
            <a:pPr fontAlgn="base">
              <a:buNone/>
            </a:pPr>
            <a:r>
              <a:rPr lang="tr-TR" sz="2000" dirty="0" smtClean="0">
                <a:latin typeface="Calibri" pitchFamily="34" charset="0"/>
                <a:cs typeface="Calibri" pitchFamily="34" charset="0"/>
              </a:rPr>
              <a:t>     C.Gemiyle aynı yönde 3</a:t>
            </a:r>
            <a:r>
              <a:rPr lang="tr-TR" sz="2000" b="1" dirty="0" smtClean="0">
                <a:latin typeface="Calibri" pitchFamily="34" charset="0"/>
                <a:cs typeface="Calibri" pitchFamily="34" charset="0"/>
              </a:rPr>
              <a:t>V</a:t>
            </a:r>
          </a:p>
          <a:p>
            <a:pPr fontAlgn="base">
              <a:buNone/>
            </a:pPr>
            <a:r>
              <a:rPr lang="tr-TR" sz="2000" dirty="0" smtClean="0">
                <a:latin typeface="Calibri" pitchFamily="34" charset="0"/>
                <a:cs typeface="Calibri" pitchFamily="34" charset="0"/>
              </a:rPr>
              <a:t>     D.Gemiyle zıt yönde </a:t>
            </a:r>
            <a:r>
              <a:rPr lang="tr-TR" sz="2000" b="1" dirty="0" smtClean="0">
                <a:latin typeface="Calibri" pitchFamily="34" charset="0"/>
                <a:cs typeface="Calibri" pitchFamily="34" charset="0"/>
              </a:rPr>
              <a:t>V</a:t>
            </a:r>
            <a:r>
              <a:rPr lang="tr-TR" sz="2000" dirty="0" smtClean="0">
                <a:latin typeface="Calibri" pitchFamily="34" charset="0"/>
                <a:cs typeface="Calibri" pitchFamily="34" charset="0"/>
              </a:rPr>
              <a:t>        </a:t>
            </a:r>
          </a:p>
          <a:p>
            <a:pPr fontAlgn="base">
              <a:buNone/>
            </a:pPr>
            <a:r>
              <a:rPr lang="tr-TR" sz="2000" dirty="0" smtClean="0">
                <a:latin typeface="Calibri" pitchFamily="34" charset="0"/>
                <a:cs typeface="Calibri" pitchFamily="34" charset="0"/>
              </a:rPr>
              <a:t>     E.Gemiyle zıt yönde 2</a:t>
            </a:r>
            <a:r>
              <a:rPr lang="tr-TR" sz="2000" b="1" dirty="0" smtClean="0">
                <a:latin typeface="Calibri" pitchFamily="34" charset="0"/>
                <a:cs typeface="Calibri" pitchFamily="34" charset="0"/>
              </a:rPr>
              <a:t>V</a:t>
            </a:r>
          </a:p>
          <a:p>
            <a:endParaRPr lang="tr-TR" dirty="0" smtClean="0"/>
          </a:p>
        </p:txBody>
      </p:sp>
      <p:sp>
        <p:nvSpPr>
          <p:cNvPr id="10" name="9 Oval"/>
          <p:cNvSpPr/>
          <p:nvPr/>
        </p:nvSpPr>
        <p:spPr>
          <a:xfrm>
            <a:off x="3214678" y="5500702"/>
            <a:ext cx="357190" cy="35719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>
                <a:latin typeface="Calibri" pitchFamily="34" charset="0"/>
                <a:cs typeface="Calibri" pitchFamily="34" charset="0"/>
              </a:rPr>
              <a:t>Anlaşılmayan bir şey var mı?</a:t>
            </a:r>
            <a:endParaRPr lang="tr-TR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857240"/>
          </a:xfrm>
        </p:spPr>
        <p:txBody>
          <a:bodyPr/>
          <a:lstStyle/>
          <a:p>
            <a:r>
              <a:rPr lang="tr-TR" dirty="0" smtClean="0"/>
              <a:t>Kazanımlar</a:t>
            </a:r>
            <a:endParaRPr lang="tr-TR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496" y="2636912"/>
            <a:ext cx="9162971" cy="2324029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00034" y="642918"/>
            <a:ext cx="8229600" cy="857256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>Hareketli Ortamda Karşı Tarafa Geçme</a:t>
            </a:r>
            <a:endParaRPr lang="tr-TR" dirty="0"/>
          </a:p>
        </p:txBody>
      </p:sp>
      <p:sp>
        <p:nvSpPr>
          <p:cNvPr id="9" name="8 Metin kutusu"/>
          <p:cNvSpPr txBox="1"/>
          <p:nvPr/>
        </p:nvSpPr>
        <p:spPr>
          <a:xfrm>
            <a:off x="357158" y="2143116"/>
            <a:ext cx="2571768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tr-TR" sz="1600" dirty="0" smtClean="0">
                <a:solidFill>
                  <a:schemeClr val="bg1">
                    <a:lumMod val="50000"/>
                  </a:schemeClr>
                </a:solidFill>
              </a:rPr>
              <a:t> Geçen dersin özeti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>
                <a:solidFill>
                  <a:schemeClr val="bg1">
                    <a:lumMod val="50000"/>
                  </a:schemeClr>
                </a:solidFill>
              </a:rPr>
              <a:t>Dünyanın dönüşüne tekrar bakış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>
                <a:solidFill>
                  <a:schemeClr val="bg1">
                    <a:lumMod val="50000"/>
                  </a:schemeClr>
                </a:solidFill>
              </a:rPr>
              <a:t>Bağıl hareket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>
                <a:solidFill>
                  <a:schemeClr val="bg1">
                    <a:lumMod val="50000"/>
                  </a:schemeClr>
                </a:solidFill>
              </a:rPr>
              <a:t>Hareketli ortamla aynı doğrultuda hareket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>
                <a:solidFill>
                  <a:srgbClr val="92D050"/>
                </a:solidFill>
              </a:rPr>
              <a:t>Hareketli ortamda karşı tarafa geçme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Serbest  cisim diyagramı çizme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/>
              <a:t>Dünyanın dönüşüne tekrar bakış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/>
              <a:t>Günün Özeti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/>
              <a:t>Soru Çözümü</a:t>
            </a:r>
          </a:p>
        </p:txBody>
      </p:sp>
      <p:pic>
        <p:nvPicPr>
          <p:cNvPr id="5017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5929322" y="2357430"/>
            <a:ext cx="2895600" cy="2257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3" name="12 Düz Ok Bağlayıcısı"/>
          <p:cNvCxnSpPr/>
          <p:nvPr/>
        </p:nvCxnSpPr>
        <p:spPr>
          <a:xfrm rot="5400000" flipH="1" flipV="1">
            <a:off x="6001554" y="3999710"/>
            <a:ext cx="570710" cy="79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14 Düz Ok Bağlayıcısı"/>
          <p:cNvCxnSpPr/>
          <p:nvPr/>
        </p:nvCxnSpPr>
        <p:spPr>
          <a:xfrm>
            <a:off x="6357950" y="3643314"/>
            <a:ext cx="571504" cy="1588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16 Düz Ok Bağlayıcısı"/>
          <p:cNvCxnSpPr/>
          <p:nvPr/>
        </p:nvCxnSpPr>
        <p:spPr>
          <a:xfrm rot="5400000" flipH="1" flipV="1">
            <a:off x="6357950" y="3714752"/>
            <a:ext cx="571504" cy="571504"/>
          </a:xfrm>
          <a:prstGeom prst="straightConnector1">
            <a:avLst/>
          </a:prstGeom>
          <a:ln>
            <a:solidFill>
              <a:schemeClr val="tx1">
                <a:lumMod val="95000"/>
                <a:lumOff val="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19 Düz Bağlayıcı"/>
          <p:cNvCxnSpPr/>
          <p:nvPr/>
        </p:nvCxnSpPr>
        <p:spPr>
          <a:xfrm rot="5400000" flipH="1" flipV="1">
            <a:off x="6929454" y="2786058"/>
            <a:ext cx="928694" cy="928694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22 Düz Bağlayıcı"/>
          <p:cNvCxnSpPr/>
          <p:nvPr/>
        </p:nvCxnSpPr>
        <p:spPr>
          <a:xfrm rot="5400000" flipH="1" flipV="1">
            <a:off x="5857884" y="3214686"/>
            <a:ext cx="857256" cy="158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23 Metin kutusu"/>
          <p:cNvSpPr txBox="1"/>
          <p:nvPr/>
        </p:nvSpPr>
        <p:spPr>
          <a:xfrm>
            <a:off x="6786578" y="3786190"/>
            <a:ext cx="50006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000" b="1" dirty="0" smtClean="0"/>
              <a:t>V</a:t>
            </a:r>
            <a:r>
              <a:rPr lang="tr-TR" sz="1000" dirty="0" smtClean="0"/>
              <a:t> yer</a:t>
            </a:r>
            <a:endParaRPr lang="tr-TR" sz="1000" dirty="0"/>
          </a:p>
        </p:txBody>
      </p:sp>
      <p:sp>
        <p:nvSpPr>
          <p:cNvPr id="25" name="24 Metin kutusu"/>
          <p:cNvSpPr txBox="1"/>
          <p:nvPr/>
        </p:nvSpPr>
        <p:spPr>
          <a:xfrm>
            <a:off x="5929322" y="3786190"/>
            <a:ext cx="35137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000" b="1" dirty="0" err="1" smtClean="0"/>
              <a:t>V</a:t>
            </a:r>
            <a:r>
              <a:rPr lang="tr-TR" sz="1000" dirty="0" err="1" smtClean="0"/>
              <a:t>k</a:t>
            </a:r>
            <a:endParaRPr lang="tr-TR" sz="1000" dirty="0"/>
          </a:p>
        </p:txBody>
      </p:sp>
      <p:sp>
        <p:nvSpPr>
          <p:cNvPr id="26" name="25 Metin kutusu"/>
          <p:cNvSpPr txBox="1"/>
          <p:nvPr/>
        </p:nvSpPr>
        <p:spPr>
          <a:xfrm>
            <a:off x="6429388" y="3357562"/>
            <a:ext cx="50006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000" b="1" dirty="0" err="1" smtClean="0"/>
              <a:t>V</a:t>
            </a:r>
            <a:r>
              <a:rPr lang="tr-TR" sz="1000" dirty="0" err="1" smtClean="0"/>
              <a:t>su</a:t>
            </a:r>
            <a:endParaRPr lang="tr-TR" sz="1000" dirty="0"/>
          </a:p>
        </p:txBody>
      </p:sp>
      <p:sp>
        <p:nvSpPr>
          <p:cNvPr id="27" name="26 Metin kutusu"/>
          <p:cNvSpPr txBox="1"/>
          <p:nvPr/>
        </p:nvSpPr>
        <p:spPr>
          <a:xfrm>
            <a:off x="7643834" y="2357430"/>
            <a:ext cx="50006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dirty="0" smtClean="0">
                <a:latin typeface="Calibri" pitchFamily="34" charset="0"/>
                <a:cs typeface="Calibri" pitchFamily="34" charset="0"/>
              </a:rPr>
              <a:t>M</a:t>
            </a:r>
            <a:endParaRPr lang="tr-TR" sz="1600" dirty="0">
              <a:latin typeface="Calibri" pitchFamily="34" charset="0"/>
              <a:cs typeface="Calibri" pitchFamily="34" charset="0"/>
            </a:endParaRPr>
          </a:p>
        </p:txBody>
      </p:sp>
      <p:cxnSp>
        <p:nvCxnSpPr>
          <p:cNvPr id="29" name="28 Düz Bağlayıcı"/>
          <p:cNvCxnSpPr/>
          <p:nvPr/>
        </p:nvCxnSpPr>
        <p:spPr>
          <a:xfrm rot="5400000">
            <a:off x="7750991" y="3536157"/>
            <a:ext cx="1500198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29 Metin kutusu"/>
          <p:cNvSpPr txBox="1"/>
          <p:nvPr/>
        </p:nvSpPr>
        <p:spPr>
          <a:xfrm>
            <a:off x="8572528" y="3429000"/>
            <a:ext cx="2143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d</a:t>
            </a:r>
            <a:endParaRPr lang="tr-TR" dirty="0"/>
          </a:p>
        </p:txBody>
      </p:sp>
      <p:sp>
        <p:nvSpPr>
          <p:cNvPr id="32" name="31 Metin kutusu"/>
          <p:cNvSpPr txBox="1"/>
          <p:nvPr/>
        </p:nvSpPr>
        <p:spPr>
          <a:xfrm>
            <a:off x="3000364" y="2143116"/>
            <a:ext cx="2714644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dirty="0" smtClean="0">
                <a:latin typeface="Calibri" pitchFamily="34" charset="0"/>
                <a:cs typeface="Calibri" pitchFamily="34" charset="0"/>
              </a:rPr>
              <a:t>X=V.</a:t>
            </a:r>
            <a:r>
              <a:rPr lang="tr-TR" dirty="0" smtClean="0">
                <a:latin typeface="Calibri" pitchFamily="34" charset="0"/>
                <a:cs typeface="Calibri" pitchFamily="34" charset="0"/>
              </a:rPr>
              <a:t>t</a:t>
            </a:r>
          </a:p>
          <a:p>
            <a:endParaRPr lang="tr-TR" b="1" dirty="0" smtClean="0">
              <a:latin typeface="Calibri" pitchFamily="34" charset="0"/>
              <a:cs typeface="Calibri" pitchFamily="34" charset="0"/>
            </a:endParaRPr>
          </a:p>
          <a:p>
            <a:endParaRPr lang="tr-TR" b="1" dirty="0" smtClean="0">
              <a:latin typeface="Calibri" pitchFamily="34" charset="0"/>
              <a:cs typeface="Calibri" pitchFamily="34" charset="0"/>
            </a:endParaRPr>
          </a:p>
          <a:p>
            <a:endParaRPr lang="tr-TR" b="1" dirty="0" smtClean="0">
              <a:latin typeface="Calibri" pitchFamily="34" charset="0"/>
              <a:cs typeface="Calibri" pitchFamily="34" charset="0"/>
            </a:endParaRPr>
          </a:p>
          <a:p>
            <a:r>
              <a:rPr lang="tr-TR" b="1" dirty="0" smtClean="0">
                <a:latin typeface="Calibri" pitchFamily="34" charset="0"/>
                <a:cs typeface="Calibri" pitchFamily="34" charset="0"/>
              </a:rPr>
              <a:t>KL</a:t>
            </a:r>
            <a:r>
              <a:rPr lang="tr-TR" dirty="0" smtClean="0">
                <a:latin typeface="Calibri" pitchFamily="34" charset="0"/>
                <a:cs typeface="Calibri" pitchFamily="34" charset="0"/>
              </a:rPr>
              <a:t>  </a:t>
            </a:r>
          </a:p>
          <a:p>
            <a:r>
              <a:rPr lang="tr-TR" b="1" dirty="0" smtClean="0">
                <a:latin typeface="Calibri" pitchFamily="34" charset="0"/>
                <a:cs typeface="Calibri" pitchFamily="34" charset="0"/>
              </a:rPr>
              <a:t>LM</a:t>
            </a:r>
            <a:r>
              <a:rPr lang="tr-TR" dirty="0" smtClean="0">
                <a:latin typeface="Calibri" pitchFamily="34" charset="0"/>
                <a:cs typeface="Calibri" pitchFamily="34" charset="0"/>
              </a:rPr>
              <a:t>    </a:t>
            </a:r>
          </a:p>
          <a:p>
            <a:r>
              <a:rPr lang="tr-TR" b="1" dirty="0" smtClean="0">
                <a:latin typeface="Calibri" pitchFamily="34" charset="0"/>
                <a:cs typeface="Calibri" pitchFamily="34" charset="0"/>
              </a:rPr>
              <a:t>KM</a:t>
            </a:r>
            <a:endParaRPr lang="tr-TR" dirty="0" smtClean="0">
              <a:latin typeface="Calibri" pitchFamily="34" charset="0"/>
              <a:cs typeface="Calibri" pitchFamily="34" charset="0"/>
            </a:endParaRPr>
          </a:p>
          <a:p>
            <a:endParaRPr lang="tr-TR" dirty="0" smtClean="0">
              <a:latin typeface="Calibri" pitchFamily="34" charset="0"/>
              <a:cs typeface="Calibri" pitchFamily="34" charset="0"/>
            </a:endParaRPr>
          </a:p>
          <a:p>
            <a:endParaRPr lang="tr-TR" dirty="0" smtClean="0">
              <a:latin typeface="Calibri" pitchFamily="34" charset="0"/>
              <a:cs typeface="Calibri" pitchFamily="34" charset="0"/>
            </a:endParaRPr>
          </a:p>
          <a:p>
            <a:endParaRPr lang="tr-TR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6" name="35 Dikdörtgen"/>
          <p:cNvSpPr/>
          <p:nvPr/>
        </p:nvSpPr>
        <p:spPr>
          <a:xfrm>
            <a:off x="3000364" y="5072074"/>
            <a:ext cx="242889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400" dirty="0" smtClean="0">
                <a:hlinkClick r:id="rId4"/>
              </a:rPr>
              <a:t>http://www.</a:t>
            </a:r>
            <a:r>
              <a:rPr lang="tr-TR" sz="1400" dirty="0" err="1" smtClean="0">
                <a:hlinkClick r:id="rId4"/>
              </a:rPr>
              <a:t>lisefizik</a:t>
            </a:r>
            <a:r>
              <a:rPr lang="tr-TR" sz="1400" dirty="0" smtClean="0">
                <a:hlinkClick r:id="rId4"/>
              </a:rPr>
              <a:t>.com/lise2/</a:t>
            </a:r>
            <a:r>
              <a:rPr lang="tr-TR" sz="1400" dirty="0" err="1" smtClean="0">
                <a:hlinkClick r:id="rId4"/>
              </a:rPr>
              <a:t>bagilhiz</a:t>
            </a:r>
            <a:r>
              <a:rPr lang="tr-TR" sz="1400" dirty="0" smtClean="0">
                <a:hlinkClick r:id="rId4"/>
              </a:rPr>
              <a:t>.</a:t>
            </a:r>
            <a:r>
              <a:rPr lang="tr-TR" sz="1400" dirty="0" err="1" smtClean="0">
                <a:hlinkClick r:id="rId4"/>
              </a:rPr>
              <a:t>htm</a:t>
            </a:r>
            <a:r>
              <a:rPr lang="tr-TR" sz="1400" dirty="0" smtClean="0"/>
              <a:t>  </a:t>
            </a:r>
            <a:endParaRPr lang="tr-TR" sz="14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1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27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00034" y="642918"/>
            <a:ext cx="8229600" cy="857256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>Hareketli Ortamda Karşı Tarafa Geçme</a:t>
            </a:r>
            <a:endParaRPr lang="tr-TR" dirty="0"/>
          </a:p>
        </p:txBody>
      </p:sp>
      <p:sp>
        <p:nvSpPr>
          <p:cNvPr id="9" name="8 Metin kutusu"/>
          <p:cNvSpPr txBox="1"/>
          <p:nvPr/>
        </p:nvSpPr>
        <p:spPr>
          <a:xfrm>
            <a:off x="357158" y="2143116"/>
            <a:ext cx="2571768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tr-TR" sz="1600" dirty="0" smtClean="0">
                <a:solidFill>
                  <a:schemeClr val="bg1">
                    <a:lumMod val="50000"/>
                  </a:schemeClr>
                </a:solidFill>
              </a:rPr>
              <a:t> Geçen dersin özeti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>
                <a:solidFill>
                  <a:schemeClr val="bg1">
                    <a:lumMod val="50000"/>
                  </a:schemeClr>
                </a:solidFill>
              </a:rPr>
              <a:t>Dünyanın dönüşüne tekrar bakış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>
                <a:solidFill>
                  <a:schemeClr val="bg1">
                    <a:lumMod val="50000"/>
                  </a:schemeClr>
                </a:solidFill>
              </a:rPr>
              <a:t>Bağıl hareket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>
                <a:solidFill>
                  <a:schemeClr val="bg1">
                    <a:lumMod val="50000"/>
                  </a:schemeClr>
                </a:solidFill>
              </a:rPr>
              <a:t>Hareketli ortamla aynı doğrultuda hareket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>
                <a:solidFill>
                  <a:srgbClr val="92D050"/>
                </a:solidFill>
              </a:rPr>
              <a:t>Hareketli ortamda karşı tarafa geçme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Serbest  cisim diyagramı çizme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/>
              <a:t>Dünyanın dönüşüne tekrar bakış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/>
              <a:t>Günün Özeti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/>
              <a:t>Soru Çözümü</a:t>
            </a:r>
          </a:p>
        </p:txBody>
      </p:sp>
      <p:pic>
        <p:nvPicPr>
          <p:cNvPr id="50180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929322" y="2500306"/>
            <a:ext cx="2819400" cy="2143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40" name="39 Düz Bağlayıcı"/>
          <p:cNvCxnSpPr/>
          <p:nvPr/>
        </p:nvCxnSpPr>
        <p:spPr>
          <a:xfrm rot="5400000">
            <a:off x="7751785" y="3463925"/>
            <a:ext cx="1500198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40 Metin kutusu"/>
          <p:cNvSpPr txBox="1"/>
          <p:nvPr/>
        </p:nvSpPr>
        <p:spPr>
          <a:xfrm>
            <a:off x="8501090" y="3286124"/>
            <a:ext cx="2143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d</a:t>
            </a:r>
            <a:endParaRPr lang="tr-TR" dirty="0"/>
          </a:p>
        </p:txBody>
      </p:sp>
      <p:cxnSp>
        <p:nvCxnSpPr>
          <p:cNvPr id="43" name="42 Düz Ok Bağlayıcısı"/>
          <p:cNvCxnSpPr/>
          <p:nvPr/>
        </p:nvCxnSpPr>
        <p:spPr>
          <a:xfrm rot="10800000">
            <a:off x="6357950" y="3714752"/>
            <a:ext cx="500066" cy="49927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45 Metin kutusu"/>
          <p:cNvSpPr txBox="1"/>
          <p:nvPr/>
        </p:nvSpPr>
        <p:spPr>
          <a:xfrm>
            <a:off x="6286512" y="3857628"/>
            <a:ext cx="35137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000" b="1" dirty="0" err="1" smtClean="0"/>
              <a:t>V</a:t>
            </a:r>
            <a:r>
              <a:rPr lang="tr-TR" sz="1000" dirty="0" err="1" smtClean="0"/>
              <a:t>k</a:t>
            </a:r>
            <a:endParaRPr lang="tr-TR" sz="1000" dirty="0"/>
          </a:p>
        </p:txBody>
      </p:sp>
      <p:cxnSp>
        <p:nvCxnSpPr>
          <p:cNvPr id="48" name="47 Düz Ok Bağlayıcısı"/>
          <p:cNvCxnSpPr/>
          <p:nvPr/>
        </p:nvCxnSpPr>
        <p:spPr>
          <a:xfrm rot="10800000">
            <a:off x="6286512" y="4214818"/>
            <a:ext cx="571504" cy="1588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49 Düz Ok Bağlayıcısı"/>
          <p:cNvCxnSpPr/>
          <p:nvPr/>
        </p:nvCxnSpPr>
        <p:spPr>
          <a:xfrm rot="5400000" flipH="1" flipV="1">
            <a:off x="6573058" y="3928272"/>
            <a:ext cx="571504" cy="1588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51 Düz Bağlayıcı"/>
          <p:cNvCxnSpPr/>
          <p:nvPr/>
        </p:nvCxnSpPr>
        <p:spPr>
          <a:xfrm rot="5400000" flipH="1" flipV="1">
            <a:off x="6430182" y="3142454"/>
            <a:ext cx="857256" cy="1588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52 Düz Ok Bağlayıcısı"/>
          <p:cNvCxnSpPr/>
          <p:nvPr/>
        </p:nvCxnSpPr>
        <p:spPr>
          <a:xfrm>
            <a:off x="7286644" y="3286124"/>
            <a:ext cx="571504" cy="1588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53 Metin kutusu"/>
          <p:cNvSpPr txBox="1"/>
          <p:nvPr/>
        </p:nvSpPr>
        <p:spPr>
          <a:xfrm>
            <a:off x="7286644" y="3000372"/>
            <a:ext cx="50006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000" dirty="0" err="1" smtClean="0"/>
              <a:t>Vsu</a:t>
            </a:r>
            <a:endParaRPr lang="tr-TR" sz="1000" dirty="0"/>
          </a:p>
        </p:txBody>
      </p:sp>
      <p:sp>
        <p:nvSpPr>
          <p:cNvPr id="55" name="54 Metin kutusu"/>
          <p:cNvSpPr txBox="1"/>
          <p:nvPr/>
        </p:nvSpPr>
        <p:spPr>
          <a:xfrm>
            <a:off x="6286512" y="4286256"/>
            <a:ext cx="42862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000" dirty="0" err="1" smtClean="0"/>
              <a:t>Vx</a:t>
            </a:r>
            <a:endParaRPr lang="tr-TR" sz="1000" dirty="0"/>
          </a:p>
        </p:txBody>
      </p:sp>
      <p:sp>
        <p:nvSpPr>
          <p:cNvPr id="56" name="55 Metin kutusu"/>
          <p:cNvSpPr txBox="1"/>
          <p:nvPr/>
        </p:nvSpPr>
        <p:spPr>
          <a:xfrm>
            <a:off x="6929454" y="3857628"/>
            <a:ext cx="42862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000" b="1" dirty="0" smtClean="0"/>
              <a:t>V</a:t>
            </a:r>
            <a:r>
              <a:rPr lang="tr-TR" sz="1000" dirty="0" smtClean="0"/>
              <a:t> y</a:t>
            </a:r>
            <a:endParaRPr lang="tr-TR" sz="1000" dirty="0"/>
          </a:p>
        </p:txBody>
      </p:sp>
      <p:sp>
        <p:nvSpPr>
          <p:cNvPr id="57" name="56 Metin kutusu"/>
          <p:cNvSpPr txBox="1"/>
          <p:nvPr/>
        </p:nvSpPr>
        <p:spPr>
          <a:xfrm>
            <a:off x="2928926" y="2643182"/>
            <a:ext cx="285752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itchFamily="34" charset="0"/>
              <a:buChar char="•"/>
            </a:pPr>
            <a:r>
              <a:rPr lang="tr-TR" dirty="0" err="1" smtClean="0"/>
              <a:t>Vx</a:t>
            </a:r>
            <a:r>
              <a:rPr lang="tr-TR" dirty="0" smtClean="0"/>
              <a:t>&gt; </a:t>
            </a:r>
            <a:r>
              <a:rPr lang="tr-TR" dirty="0" err="1" smtClean="0"/>
              <a:t>Vsu</a:t>
            </a:r>
            <a:r>
              <a:rPr lang="tr-TR" dirty="0" smtClean="0"/>
              <a:t> ise, K noktasının solundan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tr-TR" dirty="0" err="1" smtClean="0"/>
              <a:t>Vx</a:t>
            </a:r>
            <a:r>
              <a:rPr lang="tr-TR" dirty="0" smtClean="0"/>
              <a:t>= </a:t>
            </a:r>
            <a:r>
              <a:rPr lang="tr-TR" dirty="0" err="1" smtClean="0"/>
              <a:t>Vsu</a:t>
            </a:r>
            <a:r>
              <a:rPr lang="tr-TR" dirty="0" smtClean="0"/>
              <a:t> ise, K noktasında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tr-TR" dirty="0" err="1" smtClean="0"/>
              <a:t>Vx</a:t>
            </a:r>
            <a:r>
              <a:rPr lang="tr-TR" dirty="0" smtClean="0"/>
              <a:t>&lt;</a:t>
            </a:r>
            <a:r>
              <a:rPr lang="tr-TR" dirty="0" err="1" smtClean="0"/>
              <a:t>Vsu</a:t>
            </a:r>
            <a:r>
              <a:rPr lang="tr-TR" dirty="0" smtClean="0"/>
              <a:t> ise, K noktasının sağında karşı tarafa çıkar.</a:t>
            </a:r>
            <a:endParaRPr lang="tr-TR" dirty="0"/>
          </a:p>
        </p:txBody>
      </p:sp>
      <p:sp>
        <p:nvSpPr>
          <p:cNvPr id="58" name="57 Metin kutusu"/>
          <p:cNvSpPr txBox="1"/>
          <p:nvPr/>
        </p:nvSpPr>
        <p:spPr>
          <a:xfrm>
            <a:off x="4429124" y="5715016"/>
            <a:ext cx="42148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200" dirty="0" smtClean="0"/>
              <a:t>Not: Karşı tarafa geçme süresi  </a:t>
            </a:r>
            <a:r>
              <a:rPr lang="tr-TR" sz="1200" b="1" u="sng" dirty="0" smtClean="0"/>
              <a:t>yalnızca</a:t>
            </a:r>
            <a:r>
              <a:rPr lang="tr-TR" sz="1200" dirty="0" smtClean="0"/>
              <a:t> kayığın suya göre hız vektörünün nehre dik bileşeni </a:t>
            </a:r>
            <a:r>
              <a:rPr lang="tr-TR" sz="1200" b="1" dirty="0" smtClean="0"/>
              <a:t>V y’ ye  </a:t>
            </a:r>
            <a:r>
              <a:rPr lang="tr-TR" sz="1200" dirty="0" smtClean="0"/>
              <a:t>ve nehrin genişliği </a:t>
            </a:r>
            <a:r>
              <a:rPr lang="tr-TR" sz="1200" b="1" dirty="0" smtClean="0"/>
              <a:t>d’ ye </a:t>
            </a:r>
            <a:r>
              <a:rPr lang="tr-TR" sz="1200" dirty="0" smtClean="0"/>
              <a:t>bağlıdır.</a:t>
            </a:r>
            <a:endParaRPr lang="tr-TR" sz="12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" grpId="0"/>
      <p:bldP spid="56" grpId="0"/>
      <p:bldP spid="58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28596" y="785794"/>
            <a:ext cx="8258204" cy="1285884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>Hareketli Ortamda Karşı Tarafa Geçme</a:t>
            </a:r>
            <a:endParaRPr lang="tr-TR" dirty="0"/>
          </a:p>
        </p:txBody>
      </p:sp>
      <p:sp>
        <p:nvSpPr>
          <p:cNvPr id="39" name="38 Metin kutusu"/>
          <p:cNvSpPr txBox="1"/>
          <p:nvPr/>
        </p:nvSpPr>
        <p:spPr>
          <a:xfrm>
            <a:off x="357158" y="2143116"/>
            <a:ext cx="2571768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tr-TR" sz="1600" dirty="0" smtClean="0">
                <a:solidFill>
                  <a:schemeClr val="bg1">
                    <a:lumMod val="50000"/>
                  </a:schemeClr>
                </a:solidFill>
              </a:rPr>
              <a:t> Geçen dersin özeti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>
                <a:solidFill>
                  <a:schemeClr val="bg1">
                    <a:lumMod val="50000"/>
                  </a:schemeClr>
                </a:solidFill>
              </a:rPr>
              <a:t>Dünyanın dönüşüne tekrar bakış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>
                <a:solidFill>
                  <a:schemeClr val="bg1">
                    <a:lumMod val="50000"/>
                  </a:schemeClr>
                </a:solidFill>
              </a:rPr>
              <a:t>Bağıl hareket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>
                <a:solidFill>
                  <a:schemeClr val="bg1">
                    <a:lumMod val="50000"/>
                  </a:schemeClr>
                </a:solidFill>
              </a:rPr>
              <a:t>Hareketli ortamla aynı doğrultuda hareket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>
                <a:solidFill>
                  <a:srgbClr val="92D050"/>
                </a:solidFill>
              </a:rPr>
              <a:t>Hareketli ortamda karşı tarafa geçme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/>
              <a:t>Serbest  cisim diyagramı çizme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/>
              <a:t>Dünyanın dönüşüne tekrar bakış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/>
              <a:t>Günün Özeti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/>
              <a:t>Soru Çözümü</a:t>
            </a:r>
          </a:p>
        </p:txBody>
      </p:sp>
      <p:pic>
        <p:nvPicPr>
          <p:cNvPr id="36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215074" y="2071678"/>
            <a:ext cx="2819400" cy="2143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40" name="39 Düz Ok Bağlayıcısı"/>
          <p:cNvCxnSpPr/>
          <p:nvPr/>
        </p:nvCxnSpPr>
        <p:spPr>
          <a:xfrm rot="10800000">
            <a:off x="6643702" y="3286124"/>
            <a:ext cx="500066" cy="49927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40 Düz Bağlayıcı"/>
          <p:cNvCxnSpPr/>
          <p:nvPr/>
        </p:nvCxnSpPr>
        <p:spPr>
          <a:xfrm rot="5400000">
            <a:off x="8108975" y="3035297"/>
            <a:ext cx="1500198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41 Metin kutusu"/>
          <p:cNvSpPr txBox="1"/>
          <p:nvPr/>
        </p:nvSpPr>
        <p:spPr>
          <a:xfrm>
            <a:off x="6786578" y="3071810"/>
            <a:ext cx="8022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400" b="1" dirty="0" smtClean="0"/>
              <a:t>V </a:t>
            </a:r>
            <a:r>
              <a:rPr lang="tr-TR" sz="1400" dirty="0" smtClean="0"/>
              <a:t>k= 10m/s</a:t>
            </a:r>
            <a:endParaRPr lang="tr-TR" sz="1400" dirty="0"/>
          </a:p>
        </p:txBody>
      </p:sp>
      <p:sp>
        <p:nvSpPr>
          <p:cNvPr id="43" name="42 Metin kutusu"/>
          <p:cNvSpPr txBox="1"/>
          <p:nvPr/>
        </p:nvSpPr>
        <p:spPr>
          <a:xfrm>
            <a:off x="8072462" y="2857496"/>
            <a:ext cx="8572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400" dirty="0" smtClean="0"/>
              <a:t>d=24m</a:t>
            </a:r>
            <a:endParaRPr lang="tr-TR" sz="1400" dirty="0"/>
          </a:p>
        </p:txBody>
      </p:sp>
      <p:sp>
        <p:nvSpPr>
          <p:cNvPr id="44" name="43 Metin kutusu"/>
          <p:cNvSpPr txBox="1"/>
          <p:nvPr/>
        </p:nvSpPr>
        <p:spPr>
          <a:xfrm>
            <a:off x="7072330" y="2500307"/>
            <a:ext cx="114300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400" b="1" dirty="0" err="1" smtClean="0"/>
              <a:t>V</a:t>
            </a:r>
            <a:r>
              <a:rPr lang="tr-TR" sz="1400" dirty="0" err="1" smtClean="0"/>
              <a:t>su</a:t>
            </a:r>
            <a:r>
              <a:rPr lang="tr-TR" sz="1400" dirty="0" smtClean="0"/>
              <a:t>=1m/s</a:t>
            </a:r>
            <a:endParaRPr lang="tr-TR" sz="1400" dirty="0"/>
          </a:p>
        </p:txBody>
      </p:sp>
      <p:cxnSp>
        <p:nvCxnSpPr>
          <p:cNvPr id="46" name="45 Düz Ok Bağlayıcısı"/>
          <p:cNvCxnSpPr/>
          <p:nvPr/>
        </p:nvCxnSpPr>
        <p:spPr>
          <a:xfrm>
            <a:off x="7143768" y="2857496"/>
            <a:ext cx="785818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46 Metin kutusu"/>
          <p:cNvSpPr txBox="1"/>
          <p:nvPr/>
        </p:nvSpPr>
        <p:spPr>
          <a:xfrm>
            <a:off x="3214678" y="2214554"/>
            <a:ext cx="2928958" cy="3143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Yandaki şekilde 1 m/s hızla akan ve genişliği 24 m olan bir Hareketli ortamda, sura göre 10m/s hızla nehre giren kayık,</a:t>
            </a:r>
          </a:p>
          <a:p>
            <a:endParaRPr lang="tr-TR" dirty="0" smtClean="0"/>
          </a:p>
          <a:p>
            <a:pPr marL="342900" indent="-342900">
              <a:buAutoNum type="alphaLcPeriod"/>
            </a:pPr>
            <a:r>
              <a:rPr lang="tr-TR" dirty="0" smtClean="0"/>
              <a:t>Karşı tarafa kaç saniyede varır?</a:t>
            </a:r>
          </a:p>
          <a:p>
            <a:pPr marL="342900" indent="-342900">
              <a:buAutoNum type="alphaLcPeriod"/>
            </a:pPr>
            <a:endParaRPr lang="tr-TR" dirty="0" smtClean="0"/>
          </a:p>
          <a:p>
            <a:pPr marL="342900" indent="-342900">
              <a:buAutoNum type="alphaLcPeriod"/>
            </a:pPr>
            <a:r>
              <a:rPr lang="tr-TR" dirty="0" smtClean="0"/>
              <a:t>Yatay doğrultuda kaç metre yer değiştirir?</a:t>
            </a:r>
          </a:p>
        </p:txBody>
      </p:sp>
      <p:sp>
        <p:nvSpPr>
          <p:cNvPr id="48" name="47 Metin kutusu"/>
          <p:cNvSpPr txBox="1"/>
          <p:nvPr/>
        </p:nvSpPr>
        <p:spPr>
          <a:xfrm>
            <a:off x="3428992" y="5857892"/>
            <a:ext cx="34290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t= 3 s, K noktasının 15 metre solundan</a:t>
            </a:r>
            <a:endParaRPr lang="tr-TR" dirty="0"/>
          </a:p>
        </p:txBody>
      </p:sp>
      <p:sp>
        <p:nvSpPr>
          <p:cNvPr id="13" name="12 Oval"/>
          <p:cNvSpPr/>
          <p:nvPr/>
        </p:nvSpPr>
        <p:spPr>
          <a:xfrm>
            <a:off x="7000892" y="3643314"/>
            <a:ext cx="71438" cy="14287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5" name="14 Metin kutusu"/>
          <p:cNvSpPr txBox="1"/>
          <p:nvPr/>
        </p:nvSpPr>
        <p:spPr>
          <a:xfrm>
            <a:off x="6572264" y="3500438"/>
            <a:ext cx="32252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000" dirty="0" smtClean="0"/>
              <a:t>53</a:t>
            </a:r>
            <a:endParaRPr lang="tr-TR" sz="1000" dirty="0"/>
          </a:p>
        </p:txBody>
      </p:sp>
      <p:sp>
        <p:nvSpPr>
          <p:cNvPr id="16" name="15 Metin kutusu"/>
          <p:cNvSpPr txBox="1"/>
          <p:nvPr/>
        </p:nvSpPr>
        <p:spPr>
          <a:xfrm>
            <a:off x="6715140" y="3500438"/>
            <a:ext cx="35719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800" dirty="0" smtClean="0"/>
              <a:t>0</a:t>
            </a:r>
            <a:endParaRPr lang="tr-TR" sz="8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tr-TR" dirty="0" smtClean="0"/>
              <a:t>Anlaşılmayan bir şey var mı?</a:t>
            </a:r>
            <a:endParaRPr lang="tr-TR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Dünyanın Dönüşüne Tekrar Bakış</a:t>
            </a:r>
            <a:endParaRPr lang="tr-TR" dirty="0"/>
          </a:p>
        </p:txBody>
      </p:sp>
      <p:sp>
        <p:nvSpPr>
          <p:cNvPr id="9" name="8 Dikdörtgen"/>
          <p:cNvSpPr/>
          <p:nvPr/>
        </p:nvSpPr>
        <p:spPr>
          <a:xfrm>
            <a:off x="3286116" y="2071678"/>
            <a:ext cx="5500726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/>
              <a:t> </a:t>
            </a:r>
          </a:p>
          <a:p>
            <a:endParaRPr lang="tr-TR" dirty="0" smtClean="0"/>
          </a:p>
          <a:p>
            <a:endParaRPr lang="tr-TR" dirty="0" smtClean="0"/>
          </a:p>
          <a:p>
            <a:endParaRPr lang="tr-TR" dirty="0" smtClean="0"/>
          </a:p>
          <a:p>
            <a:endParaRPr lang="tr-TR" dirty="0" smtClean="0"/>
          </a:p>
          <a:p>
            <a:endParaRPr lang="tr-TR" dirty="0" smtClean="0"/>
          </a:p>
          <a:p>
            <a:endParaRPr lang="tr-TR" dirty="0" smtClean="0"/>
          </a:p>
          <a:p>
            <a:endParaRPr lang="tr-TR" dirty="0" smtClean="0"/>
          </a:p>
          <a:p>
            <a:endParaRPr lang="tr-TR" dirty="0" smtClean="0"/>
          </a:p>
          <a:p>
            <a:endParaRPr lang="tr-TR" dirty="0" smtClean="0"/>
          </a:p>
          <a:p>
            <a:endParaRPr lang="tr-TR" dirty="0" smtClean="0"/>
          </a:p>
          <a:p>
            <a:endParaRPr lang="tr-TR" dirty="0" smtClean="0"/>
          </a:p>
          <a:p>
            <a:endParaRPr lang="tr-TR" dirty="0" smtClean="0"/>
          </a:p>
          <a:p>
            <a:endParaRPr lang="tr-TR" dirty="0" smtClean="0"/>
          </a:p>
          <a:p>
            <a:endParaRPr lang="tr-TR" dirty="0" smtClean="0"/>
          </a:p>
          <a:p>
            <a:endParaRPr lang="tr-TR" dirty="0" smtClean="0"/>
          </a:p>
          <a:p>
            <a:endParaRPr lang="tr-TR" dirty="0" smtClean="0"/>
          </a:p>
          <a:p>
            <a:endParaRPr lang="tr-TR" dirty="0"/>
          </a:p>
        </p:txBody>
      </p:sp>
      <p:sp>
        <p:nvSpPr>
          <p:cNvPr id="13" name="12 Metin kutusu"/>
          <p:cNvSpPr txBox="1"/>
          <p:nvPr/>
        </p:nvSpPr>
        <p:spPr>
          <a:xfrm>
            <a:off x="357158" y="2428868"/>
            <a:ext cx="2214578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tr-TR" sz="1600" dirty="0" smtClean="0">
                <a:solidFill>
                  <a:schemeClr val="bg1">
                    <a:lumMod val="50000"/>
                  </a:schemeClr>
                </a:solidFill>
              </a:rPr>
              <a:t> Geçen dersin özeti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>
                <a:solidFill>
                  <a:schemeClr val="bg1">
                    <a:lumMod val="50000"/>
                  </a:schemeClr>
                </a:solidFill>
              </a:rPr>
              <a:t>Dünyanın dönüşüne tekrar bakış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>
                <a:solidFill>
                  <a:schemeClr val="bg1">
                    <a:lumMod val="50000"/>
                  </a:schemeClr>
                </a:solidFill>
              </a:rPr>
              <a:t>Bağıl hareket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>
                <a:solidFill>
                  <a:schemeClr val="bg1">
                    <a:lumMod val="50000"/>
                  </a:schemeClr>
                </a:solidFill>
              </a:rPr>
              <a:t>Hareketli ortamla aynı doğrultuda hareket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>
                <a:solidFill>
                  <a:schemeClr val="bg1">
                    <a:lumMod val="50000"/>
                  </a:schemeClr>
                </a:solidFill>
              </a:rPr>
              <a:t>Hareketli ortamda karşı tarafa geçme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>
                <a:solidFill>
                  <a:schemeClr val="bg1">
                    <a:lumMod val="50000"/>
                  </a:schemeClr>
                </a:solidFill>
              </a:rPr>
              <a:t>Serbest  cisim diyagramı çizme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>
                <a:solidFill>
                  <a:srgbClr val="92D050"/>
                </a:solidFill>
              </a:rPr>
              <a:t>Dünyanın dönüşüne tekrar bakış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/>
              <a:t>Günün Özeti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/>
              <a:t>Soru Çözümü</a:t>
            </a:r>
          </a:p>
        </p:txBody>
      </p:sp>
      <p:pic>
        <p:nvPicPr>
          <p:cNvPr id="32772" name="Picture 4" descr="World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392744" y="2857496"/>
            <a:ext cx="2751256" cy="2786082"/>
          </a:xfrm>
          <a:prstGeom prst="rect">
            <a:avLst/>
          </a:prstGeom>
          <a:noFill/>
        </p:spPr>
      </p:pic>
      <p:sp>
        <p:nvSpPr>
          <p:cNvPr id="14" name="13 Metin kutusu"/>
          <p:cNvSpPr txBox="1"/>
          <p:nvPr/>
        </p:nvSpPr>
        <p:spPr>
          <a:xfrm>
            <a:off x="2571736" y="2428868"/>
            <a:ext cx="407196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tr-TR" dirty="0" smtClean="0"/>
          </a:p>
          <a:p>
            <a:pPr marL="342900" indent="-342900"/>
            <a:r>
              <a:rPr lang="tr-TR" dirty="0" smtClean="0"/>
              <a:t>1.    Tam da şu an olduğunuz yerde Güneşe göre de hareketsiz misiniz?</a:t>
            </a:r>
          </a:p>
          <a:p>
            <a:pPr marL="342900" indent="-342900">
              <a:buAutoNum type="alphaLcPeriod"/>
            </a:pPr>
            <a:endParaRPr lang="tr-TR" dirty="0" smtClean="0"/>
          </a:p>
          <a:p>
            <a:pPr marL="342900" indent="-342900">
              <a:buAutoNum type="alphaLcPeriod"/>
            </a:pPr>
            <a:endParaRPr lang="tr-TR" dirty="0" smtClean="0"/>
          </a:p>
          <a:p>
            <a:pPr marL="342900" indent="-342900"/>
            <a:r>
              <a:rPr lang="tr-TR" dirty="0" smtClean="0"/>
              <a:t>2.  Dünyanın dönüyor ise biz neden fark etmiyoruz? </a:t>
            </a:r>
          </a:p>
          <a:p>
            <a:pPr marL="342900" indent="-342900">
              <a:buAutoNum type="alphaLcPeriod"/>
            </a:pPr>
            <a:endParaRPr lang="tr-TR" dirty="0" smtClean="0"/>
          </a:p>
        </p:txBody>
      </p:sp>
      <p:sp>
        <p:nvSpPr>
          <p:cNvPr id="32776" name="AutoShape 8" descr="zıplayan çocuk resmi ile ilgili g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32778" name="AutoShape 10" descr="zıplayan çocuk resmi ile ilgili g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pic>
        <p:nvPicPr>
          <p:cNvPr id="32782" name="Picture 14" descr="zıplayan çocuk resmi ile ilgili görsel sonucu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930300" y="2357430"/>
            <a:ext cx="1110120" cy="1656895"/>
          </a:xfrm>
          <a:prstGeom prst="rect">
            <a:avLst/>
          </a:prstGeom>
          <a:noFill/>
        </p:spPr>
      </p:pic>
      <p:sp>
        <p:nvSpPr>
          <p:cNvPr id="19" name="18 Dikdörtgen"/>
          <p:cNvSpPr/>
          <p:nvPr/>
        </p:nvSpPr>
        <p:spPr>
          <a:xfrm>
            <a:off x="2500298" y="5000636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indent="-342900"/>
            <a:r>
              <a:rPr lang="tr-TR" dirty="0" smtClean="0"/>
              <a:t> 3.  Yerden yukarı  doğru belirli bir süre kadar zıplasak, yere vardığımızda dönen Dünya üzerinde neden  yer değiştirmiş olmuyoruz?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Dünyanın Dönüşüne Tekrar Bakış</a:t>
            </a:r>
            <a:endParaRPr lang="tr-TR" dirty="0"/>
          </a:p>
        </p:txBody>
      </p:sp>
      <p:sp>
        <p:nvSpPr>
          <p:cNvPr id="9" name="8 Dikdörtgen"/>
          <p:cNvSpPr/>
          <p:nvPr/>
        </p:nvSpPr>
        <p:spPr>
          <a:xfrm>
            <a:off x="3286116" y="2071678"/>
            <a:ext cx="5500726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/>
              <a:t> </a:t>
            </a:r>
          </a:p>
          <a:p>
            <a:endParaRPr lang="tr-TR" dirty="0" smtClean="0"/>
          </a:p>
          <a:p>
            <a:endParaRPr lang="tr-TR" dirty="0" smtClean="0"/>
          </a:p>
          <a:p>
            <a:endParaRPr lang="tr-TR" dirty="0" smtClean="0"/>
          </a:p>
          <a:p>
            <a:endParaRPr lang="tr-TR" dirty="0" smtClean="0"/>
          </a:p>
          <a:p>
            <a:endParaRPr lang="tr-TR" dirty="0" smtClean="0"/>
          </a:p>
          <a:p>
            <a:endParaRPr lang="tr-TR" dirty="0" smtClean="0"/>
          </a:p>
          <a:p>
            <a:endParaRPr lang="tr-TR" dirty="0" smtClean="0"/>
          </a:p>
          <a:p>
            <a:endParaRPr lang="tr-TR" dirty="0" smtClean="0"/>
          </a:p>
          <a:p>
            <a:endParaRPr lang="tr-TR" dirty="0" smtClean="0"/>
          </a:p>
          <a:p>
            <a:endParaRPr lang="tr-TR" dirty="0" smtClean="0"/>
          </a:p>
          <a:p>
            <a:endParaRPr lang="tr-TR" dirty="0" smtClean="0"/>
          </a:p>
          <a:p>
            <a:endParaRPr lang="tr-TR" dirty="0" smtClean="0"/>
          </a:p>
          <a:p>
            <a:endParaRPr lang="tr-TR" dirty="0" smtClean="0"/>
          </a:p>
          <a:p>
            <a:endParaRPr lang="tr-TR" dirty="0" smtClean="0"/>
          </a:p>
          <a:p>
            <a:endParaRPr lang="tr-TR" dirty="0" smtClean="0"/>
          </a:p>
          <a:p>
            <a:endParaRPr lang="tr-TR" dirty="0" smtClean="0"/>
          </a:p>
          <a:p>
            <a:endParaRPr lang="tr-TR" dirty="0"/>
          </a:p>
        </p:txBody>
      </p:sp>
      <p:sp>
        <p:nvSpPr>
          <p:cNvPr id="13" name="12 Metin kutusu"/>
          <p:cNvSpPr txBox="1"/>
          <p:nvPr/>
        </p:nvSpPr>
        <p:spPr>
          <a:xfrm>
            <a:off x="357158" y="2428868"/>
            <a:ext cx="2214578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tr-TR" sz="1600" dirty="0" smtClean="0">
                <a:solidFill>
                  <a:schemeClr val="bg1">
                    <a:lumMod val="50000"/>
                  </a:schemeClr>
                </a:solidFill>
              </a:rPr>
              <a:t> Geçen dersin özeti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>
                <a:solidFill>
                  <a:schemeClr val="bg1">
                    <a:lumMod val="50000"/>
                  </a:schemeClr>
                </a:solidFill>
              </a:rPr>
              <a:t>Dünyanın dönüşüne tekrar bakış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>
                <a:solidFill>
                  <a:schemeClr val="bg1">
                    <a:lumMod val="50000"/>
                  </a:schemeClr>
                </a:solidFill>
              </a:rPr>
              <a:t>Bağıl hareket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>
                <a:solidFill>
                  <a:schemeClr val="bg1">
                    <a:lumMod val="50000"/>
                  </a:schemeClr>
                </a:solidFill>
              </a:rPr>
              <a:t>Hareketli ortamla aynı doğrultuda hareket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>
                <a:solidFill>
                  <a:schemeClr val="bg1">
                    <a:lumMod val="50000"/>
                  </a:schemeClr>
                </a:solidFill>
              </a:rPr>
              <a:t>Hareketli ortamda karşı tarafa geçme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>
                <a:solidFill>
                  <a:schemeClr val="bg1">
                    <a:lumMod val="50000"/>
                  </a:schemeClr>
                </a:solidFill>
              </a:rPr>
              <a:t>Serbest  cisim diyagramı çizme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>
                <a:solidFill>
                  <a:srgbClr val="92D050"/>
                </a:solidFill>
              </a:rPr>
              <a:t>Dünyanın dönüşüne tekrar bakış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/>
              <a:t>Günün Özeti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/>
              <a:t>Soru Çözümü</a:t>
            </a:r>
          </a:p>
        </p:txBody>
      </p:sp>
      <p:sp>
        <p:nvSpPr>
          <p:cNvPr id="32776" name="AutoShape 8" descr="zıplayan çocuk resmi ile ilgili g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32778" name="AutoShape 10" descr="zıplayan çocuk resmi ile ilgili g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71826" y="3327464"/>
            <a:ext cx="5564670" cy="3125872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3574475" y="2270676"/>
            <a:ext cx="475252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Bir valiz uçaktan </a:t>
            </a:r>
            <a:r>
              <a:rPr lang="en-US" dirty="0" err="1" smtClean="0"/>
              <a:t>şekildeki</a:t>
            </a:r>
            <a:r>
              <a:rPr lang="en-US" dirty="0" smtClean="0"/>
              <a:t> </a:t>
            </a:r>
            <a:r>
              <a:rPr lang="en-US" dirty="0" err="1" smtClean="0"/>
              <a:t>gibi</a:t>
            </a:r>
            <a:r>
              <a:rPr lang="en-US" dirty="0" smtClean="0"/>
              <a:t> </a:t>
            </a:r>
            <a:r>
              <a:rPr lang="tr-TR" dirty="0" smtClean="0"/>
              <a:t>düşüyor. Yerden baktığınızda yaklaşık hangi yolu takip eder?</a:t>
            </a:r>
            <a:endParaRPr lang="tr-TR" dirty="0"/>
          </a:p>
        </p:txBody>
      </p:sp>
      <p:sp>
        <p:nvSpPr>
          <p:cNvPr id="15" name="11 Halka"/>
          <p:cNvSpPr/>
          <p:nvPr/>
        </p:nvSpPr>
        <p:spPr>
          <a:xfrm>
            <a:off x="7452320" y="4449792"/>
            <a:ext cx="504056" cy="419368"/>
          </a:xfrm>
          <a:prstGeom prst="donut">
            <a:avLst>
              <a:gd name="adj" fmla="val 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790198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Dünyanın Dönüşüne Tekrar Bakış</a:t>
            </a:r>
            <a:endParaRPr lang="tr-TR" dirty="0"/>
          </a:p>
        </p:txBody>
      </p:sp>
      <p:sp>
        <p:nvSpPr>
          <p:cNvPr id="9" name="8 Dikdörtgen"/>
          <p:cNvSpPr/>
          <p:nvPr/>
        </p:nvSpPr>
        <p:spPr>
          <a:xfrm>
            <a:off x="3286116" y="2071678"/>
            <a:ext cx="5500726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/>
              <a:t> </a:t>
            </a:r>
          </a:p>
          <a:p>
            <a:endParaRPr lang="tr-TR" dirty="0" smtClean="0"/>
          </a:p>
          <a:p>
            <a:endParaRPr lang="tr-TR" dirty="0" smtClean="0"/>
          </a:p>
          <a:p>
            <a:endParaRPr lang="tr-TR" dirty="0" smtClean="0"/>
          </a:p>
          <a:p>
            <a:endParaRPr lang="tr-TR" dirty="0" smtClean="0"/>
          </a:p>
          <a:p>
            <a:endParaRPr lang="tr-TR" dirty="0" smtClean="0"/>
          </a:p>
          <a:p>
            <a:endParaRPr lang="tr-TR" dirty="0" smtClean="0"/>
          </a:p>
          <a:p>
            <a:endParaRPr lang="tr-TR" dirty="0" smtClean="0"/>
          </a:p>
          <a:p>
            <a:endParaRPr lang="tr-TR" dirty="0" smtClean="0"/>
          </a:p>
          <a:p>
            <a:endParaRPr lang="tr-TR" dirty="0" smtClean="0"/>
          </a:p>
          <a:p>
            <a:endParaRPr lang="tr-TR" dirty="0" smtClean="0"/>
          </a:p>
          <a:p>
            <a:endParaRPr lang="tr-TR" dirty="0" smtClean="0"/>
          </a:p>
          <a:p>
            <a:endParaRPr lang="tr-TR" dirty="0" smtClean="0"/>
          </a:p>
          <a:p>
            <a:endParaRPr lang="tr-TR" dirty="0" smtClean="0"/>
          </a:p>
          <a:p>
            <a:endParaRPr lang="tr-TR" dirty="0" smtClean="0"/>
          </a:p>
          <a:p>
            <a:endParaRPr lang="tr-TR" dirty="0" smtClean="0"/>
          </a:p>
          <a:p>
            <a:endParaRPr lang="tr-TR" dirty="0" smtClean="0"/>
          </a:p>
          <a:p>
            <a:endParaRPr lang="tr-TR" dirty="0"/>
          </a:p>
        </p:txBody>
      </p:sp>
      <p:sp>
        <p:nvSpPr>
          <p:cNvPr id="13" name="12 Metin kutusu"/>
          <p:cNvSpPr txBox="1"/>
          <p:nvPr/>
        </p:nvSpPr>
        <p:spPr>
          <a:xfrm>
            <a:off x="357158" y="2428868"/>
            <a:ext cx="2214578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tr-TR" sz="1600" dirty="0" smtClean="0">
                <a:solidFill>
                  <a:schemeClr val="bg1">
                    <a:lumMod val="50000"/>
                  </a:schemeClr>
                </a:solidFill>
              </a:rPr>
              <a:t> Geçen dersin özeti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>
                <a:solidFill>
                  <a:schemeClr val="bg1">
                    <a:lumMod val="50000"/>
                  </a:schemeClr>
                </a:solidFill>
              </a:rPr>
              <a:t>Dünyanın dönüşüne tekrar bakış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>
                <a:solidFill>
                  <a:schemeClr val="bg1">
                    <a:lumMod val="50000"/>
                  </a:schemeClr>
                </a:solidFill>
              </a:rPr>
              <a:t>Bağıl hareket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>
                <a:solidFill>
                  <a:schemeClr val="bg1">
                    <a:lumMod val="50000"/>
                  </a:schemeClr>
                </a:solidFill>
              </a:rPr>
              <a:t>Hareketli ortamla aynı doğrultuda hareket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>
                <a:solidFill>
                  <a:schemeClr val="bg1">
                    <a:lumMod val="50000"/>
                  </a:schemeClr>
                </a:solidFill>
              </a:rPr>
              <a:t>Hareketli ortamda karşı tarafa geçme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>
                <a:solidFill>
                  <a:schemeClr val="bg1">
                    <a:lumMod val="50000"/>
                  </a:schemeClr>
                </a:solidFill>
              </a:rPr>
              <a:t>Serbest  cisim diyagramı çizme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>
                <a:solidFill>
                  <a:srgbClr val="92D050"/>
                </a:solidFill>
              </a:rPr>
              <a:t>Dünyanın dönüşüne tekrar bakış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/>
              <a:t>Günün Özeti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/>
              <a:t>Soru Çözümü</a:t>
            </a:r>
          </a:p>
        </p:txBody>
      </p:sp>
      <p:sp>
        <p:nvSpPr>
          <p:cNvPr id="32776" name="AutoShape 8" descr="zıplayan çocuk resmi ile ilgili g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32778" name="AutoShape 10" descr="zıplayan çocuk resmi ile ilgili g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2" name="TextBox 11"/>
          <p:cNvSpPr txBox="1"/>
          <p:nvPr/>
        </p:nvSpPr>
        <p:spPr>
          <a:xfrm>
            <a:off x="3491880" y="2106722"/>
            <a:ext cx="547260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Sabit hızla hareket eden bir trenin üzerinde durmakta olan bir adam elindeki topu havaya atıp tekrar aynı noktada yakalamaktadır. Yerde durmakta olan biri topun hareketini aşağıdakilerden hangisi gibi görür?</a:t>
            </a:r>
            <a:endParaRPr lang="tr-TR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666" t="18473" b="44840"/>
          <a:stretch/>
        </p:blipFill>
        <p:spPr>
          <a:xfrm>
            <a:off x="3844156" y="4797152"/>
            <a:ext cx="4320480" cy="184605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56176" y="3871595"/>
            <a:ext cx="438150" cy="149542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88145" y="3957320"/>
            <a:ext cx="2209800" cy="1409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561512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dirty="0" smtClean="0"/>
              <a:t>Günün Özeti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pPr>
              <a:buNone/>
            </a:pPr>
            <a:endParaRPr lang="tr-TR" dirty="0"/>
          </a:p>
        </p:txBody>
      </p:sp>
      <p:sp>
        <p:nvSpPr>
          <p:cNvPr id="12" name="11 Metin kutusu"/>
          <p:cNvSpPr txBox="1"/>
          <p:nvPr/>
        </p:nvSpPr>
        <p:spPr>
          <a:xfrm>
            <a:off x="357158" y="2071679"/>
            <a:ext cx="2714644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tr-TR" sz="1600" dirty="0" smtClean="0">
                <a:solidFill>
                  <a:schemeClr val="bg1">
                    <a:lumMod val="50000"/>
                  </a:schemeClr>
                </a:solidFill>
              </a:rPr>
              <a:t> Geçen dersin özeti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>
                <a:solidFill>
                  <a:schemeClr val="bg1">
                    <a:lumMod val="50000"/>
                  </a:schemeClr>
                </a:solidFill>
              </a:rPr>
              <a:t>Dünyanın dönüşüne tekrar bakış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>
                <a:solidFill>
                  <a:schemeClr val="bg1">
                    <a:lumMod val="50000"/>
                  </a:schemeClr>
                </a:solidFill>
              </a:rPr>
              <a:t>Bağıl hareket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>
                <a:solidFill>
                  <a:schemeClr val="bg1">
                    <a:lumMod val="50000"/>
                  </a:schemeClr>
                </a:solidFill>
              </a:rPr>
              <a:t>Hareketli ortamla aynı doğrultuda hareket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>
                <a:solidFill>
                  <a:schemeClr val="bg1">
                    <a:lumMod val="50000"/>
                  </a:schemeClr>
                </a:solidFill>
              </a:rPr>
              <a:t>Hareketli ortamda karşı tarafa geçme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>
                <a:solidFill>
                  <a:schemeClr val="bg1">
                    <a:lumMod val="50000"/>
                  </a:schemeClr>
                </a:solidFill>
              </a:rPr>
              <a:t>Serbest  cisim diyagramı çizme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>
                <a:solidFill>
                  <a:schemeClr val="bg1">
                    <a:lumMod val="50000"/>
                  </a:schemeClr>
                </a:solidFill>
              </a:rPr>
              <a:t>Dünyanın dönüşüne tekrar bakış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>
                <a:solidFill>
                  <a:srgbClr val="92D050"/>
                </a:solidFill>
              </a:rPr>
              <a:t>Günün Özeti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/>
              <a:t>Soru Çözümü</a:t>
            </a:r>
          </a:p>
        </p:txBody>
      </p:sp>
      <p:sp>
        <p:nvSpPr>
          <p:cNvPr id="13" name="12 Metin kutusu"/>
          <p:cNvSpPr txBox="1"/>
          <p:nvPr/>
        </p:nvSpPr>
        <p:spPr>
          <a:xfrm>
            <a:off x="3428992" y="2428868"/>
            <a:ext cx="5143504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4488" indent="-344488">
              <a:buFont typeface="Wingdings" pitchFamily="2" charset="2"/>
              <a:buChar char="ü"/>
            </a:pPr>
            <a:r>
              <a:rPr lang="tr-TR" sz="2400" dirty="0" smtClean="0"/>
              <a:t>Bağıl hareket</a:t>
            </a:r>
          </a:p>
          <a:p>
            <a:pPr marL="344488" indent="-344488"/>
            <a:endParaRPr lang="tr-TR" sz="2400" dirty="0" smtClean="0"/>
          </a:p>
          <a:p>
            <a:pPr marL="344488" indent="-344488">
              <a:buFont typeface="Wingdings" pitchFamily="2" charset="2"/>
              <a:buChar char="ü"/>
            </a:pPr>
            <a:r>
              <a:rPr lang="tr-TR" sz="2400" dirty="0" smtClean="0"/>
              <a:t>Hareketli ortamla aynı doğrultuda hareket</a:t>
            </a:r>
          </a:p>
          <a:p>
            <a:pPr marL="344488" indent="-344488"/>
            <a:endParaRPr lang="tr-TR" sz="2400" dirty="0" smtClean="0"/>
          </a:p>
          <a:p>
            <a:pPr marL="344488" indent="-344488">
              <a:buFont typeface="Wingdings" pitchFamily="2" charset="2"/>
              <a:buChar char="ü"/>
            </a:pPr>
            <a:r>
              <a:rPr lang="tr-TR" sz="2400" dirty="0" smtClean="0"/>
              <a:t>Hareketli ortamda karşı tarafa geçme</a:t>
            </a:r>
          </a:p>
          <a:p>
            <a:pPr marL="344488" indent="-344488"/>
            <a:endParaRPr lang="tr-TR" sz="2400" dirty="0" smtClean="0"/>
          </a:p>
          <a:p>
            <a:pPr marL="344488" indent="-344488">
              <a:buFont typeface="Wingdings" pitchFamily="2" charset="2"/>
              <a:buChar char="ü"/>
            </a:pPr>
            <a:r>
              <a:rPr lang="tr-TR" sz="2400" dirty="0" smtClean="0"/>
              <a:t>Serbest  cisim diyagramı çizme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7" dur="500"/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2" dur="500"/>
                                        <p:tgtEl>
                                          <p:spTgt spid="1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Soru Çözümü</a:t>
            </a:r>
            <a:endParaRPr lang="tr-TR" dirty="0"/>
          </a:p>
        </p:txBody>
      </p:sp>
      <p:sp>
        <p:nvSpPr>
          <p:cNvPr id="7" name="6 Metin kutusu"/>
          <p:cNvSpPr txBox="1"/>
          <p:nvPr/>
        </p:nvSpPr>
        <p:spPr>
          <a:xfrm>
            <a:off x="357158" y="2071679"/>
            <a:ext cx="2714644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tr-TR" sz="1600" dirty="0" smtClean="0">
                <a:solidFill>
                  <a:schemeClr val="bg1">
                    <a:lumMod val="50000"/>
                  </a:schemeClr>
                </a:solidFill>
              </a:rPr>
              <a:t> Geçen dersin özeti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>
                <a:solidFill>
                  <a:schemeClr val="bg1">
                    <a:lumMod val="50000"/>
                  </a:schemeClr>
                </a:solidFill>
              </a:rPr>
              <a:t>Dünyanın dönüşüne tekrar bakış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>
                <a:solidFill>
                  <a:schemeClr val="bg1">
                    <a:lumMod val="50000"/>
                  </a:schemeClr>
                </a:solidFill>
              </a:rPr>
              <a:t>Bağıl hareket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>
                <a:solidFill>
                  <a:schemeClr val="bg1">
                    <a:lumMod val="50000"/>
                  </a:schemeClr>
                </a:solidFill>
              </a:rPr>
              <a:t>Hareketli ortamla aynı doğrultuda hareket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>
                <a:solidFill>
                  <a:schemeClr val="bg1">
                    <a:lumMod val="50000"/>
                  </a:schemeClr>
                </a:solidFill>
              </a:rPr>
              <a:t>Hareketli ortamda karşı tarafa geçme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>
                <a:solidFill>
                  <a:schemeClr val="bg1">
                    <a:lumMod val="50000"/>
                  </a:schemeClr>
                </a:solidFill>
              </a:rPr>
              <a:t>Serbest  cisim diyagramı çizme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>
                <a:solidFill>
                  <a:schemeClr val="bg1">
                    <a:lumMod val="50000"/>
                  </a:schemeClr>
                </a:solidFill>
              </a:rPr>
              <a:t>Dünyanın dönüşüne tekrar bakış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>
                <a:solidFill>
                  <a:schemeClr val="bg1">
                    <a:lumMod val="50000"/>
                  </a:schemeClr>
                </a:solidFill>
              </a:rPr>
              <a:t>Günün Özeti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>
                <a:solidFill>
                  <a:srgbClr val="92D050"/>
                </a:solidFill>
              </a:rPr>
              <a:t>Soru Çözümü</a:t>
            </a:r>
          </a:p>
        </p:txBody>
      </p:sp>
      <p:pic>
        <p:nvPicPr>
          <p:cNvPr id="21508" name="Picture 4" descr="http://www.lysmat.com/ossmat/snv/konulara_gore/fiz/eski/hareket_bagil_hareket/hareket_ve_bagil_hareket-3_01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143240" y="2643182"/>
            <a:ext cx="5514975" cy="2857500"/>
          </a:xfrm>
          <a:prstGeom prst="rect">
            <a:avLst/>
          </a:prstGeom>
          <a:noFill/>
        </p:spPr>
      </p:pic>
      <p:sp>
        <p:nvSpPr>
          <p:cNvPr id="9" name="8 Metin kutusu"/>
          <p:cNvSpPr txBox="1"/>
          <p:nvPr/>
        </p:nvSpPr>
        <p:spPr>
          <a:xfrm>
            <a:off x="3357554" y="2071678"/>
            <a:ext cx="24288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>
                <a:latin typeface="Calibri" pitchFamily="34" charset="0"/>
                <a:cs typeface="Calibri" pitchFamily="34" charset="0"/>
              </a:rPr>
              <a:t>1995 ÖSS Fizik Sorusu  </a:t>
            </a:r>
            <a:endParaRPr lang="tr-TR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0" name="9 Metin kutusu"/>
          <p:cNvSpPr txBox="1"/>
          <p:nvPr/>
        </p:nvSpPr>
        <p:spPr>
          <a:xfrm>
            <a:off x="3571868" y="5500702"/>
            <a:ext cx="46434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>
                <a:latin typeface="Calibri" pitchFamily="34" charset="0"/>
                <a:cs typeface="Calibri" pitchFamily="34" charset="0"/>
              </a:rPr>
              <a:t>A. K        B. L       C. M          B. N          E. P</a:t>
            </a:r>
            <a:endParaRPr lang="tr-TR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1" name="10 Halka"/>
          <p:cNvSpPr/>
          <p:nvPr/>
        </p:nvSpPr>
        <p:spPr>
          <a:xfrm>
            <a:off x="6715140" y="5572140"/>
            <a:ext cx="500066" cy="357190"/>
          </a:xfrm>
          <a:prstGeom prst="donut">
            <a:avLst>
              <a:gd name="adj" fmla="val 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Soru Çözümü</a:t>
            </a:r>
            <a:endParaRPr lang="tr-TR" dirty="0"/>
          </a:p>
        </p:txBody>
      </p:sp>
      <p:sp>
        <p:nvSpPr>
          <p:cNvPr id="8" name="7 İçerik Yer Tutucusu"/>
          <p:cNvSpPr>
            <a:spLocks noGrp="1"/>
          </p:cNvSpPr>
          <p:nvPr>
            <p:ph idx="1"/>
          </p:nvPr>
        </p:nvSpPr>
        <p:spPr>
          <a:xfrm>
            <a:off x="714348" y="1928802"/>
            <a:ext cx="7972452" cy="4645734"/>
          </a:xfrm>
        </p:spPr>
        <p:txBody>
          <a:bodyPr/>
          <a:lstStyle/>
          <a:p>
            <a:pPr>
              <a:buNone/>
            </a:pPr>
            <a:r>
              <a:rPr lang="tr-TR" dirty="0" smtClean="0"/>
              <a:t>                                </a:t>
            </a:r>
            <a:r>
              <a:rPr lang="tr-TR" sz="2000" dirty="0" smtClean="0">
                <a:latin typeface="Calibri" pitchFamily="34" charset="0"/>
                <a:cs typeface="Calibri" pitchFamily="34" charset="0"/>
              </a:rPr>
              <a:t>2013 LYS Fizik Sorusu</a:t>
            </a:r>
            <a:endParaRPr lang="tr-TR" sz="20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6" name="5 Metin kutusu"/>
          <p:cNvSpPr txBox="1"/>
          <p:nvPr/>
        </p:nvSpPr>
        <p:spPr>
          <a:xfrm>
            <a:off x="357158" y="2071679"/>
            <a:ext cx="2714644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tr-TR" sz="1600" dirty="0" smtClean="0">
                <a:solidFill>
                  <a:schemeClr val="bg1">
                    <a:lumMod val="50000"/>
                  </a:schemeClr>
                </a:solidFill>
              </a:rPr>
              <a:t> Geçen dersin özeti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>
                <a:solidFill>
                  <a:schemeClr val="bg1">
                    <a:lumMod val="50000"/>
                  </a:schemeClr>
                </a:solidFill>
              </a:rPr>
              <a:t>Dünyanın dönüşüne tekrar bakış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>
                <a:solidFill>
                  <a:schemeClr val="bg1">
                    <a:lumMod val="50000"/>
                  </a:schemeClr>
                </a:solidFill>
              </a:rPr>
              <a:t>Bağıl hareket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>
                <a:solidFill>
                  <a:schemeClr val="bg1">
                    <a:lumMod val="50000"/>
                  </a:schemeClr>
                </a:solidFill>
              </a:rPr>
              <a:t>Hareketli ortamla aynı doğrultuda hareket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>
                <a:solidFill>
                  <a:schemeClr val="bg1">
                    <a:lumMod val="50000"/>
                  </a:schemeClr>
                </a:solidFill>
              </a:rPr>
              <a:t>Hareketli ortamda karşı tarafa geçme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>
                <a:solidFill>
                  <a:schemeClr val="bg1">
                    <a:lumMod val="50000"/>
                  </a:schemeClr>
                </a:solidFill>
              </a:rPr>
              <a:t>Serbest  cisim diyagramı çizme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>
                <a:solidFill>
                  <a:schemeClr val="bg1">
                    <a:lumMod val="50000"/>
                  </a:schemeClr>
                </a:solidFill>
              </a:rPr>
              <a:t>Dünyanın dönüşüne tekrar bakış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>
                <a:solidFill>
                  <a:schemeClr val="bg1">
                    <a:lumMod val="50000"/>
                  </a:schemeClr>
                </a:solidFill>
              </a:rPr>
              <a:t>Günün Özeti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>
                <a:solidFill>
                  <a:srgbClr val="92D050"/>
                </a:solidFill>
              </a:rPr>
              <a:t>Soru Çözümü</a:t>
            </a:r>
          </a:p>
        </p:txBody>
      </p:sp>
      <p:pic>
        <p:nvPicPr>
          <p:cNvPr id="9" name="8 Resim" descr="https://scontent-cdg2-1.xx.fbcdn.net/v/t1.0-9/14729142_10209523619001428_918068729300742135_n.jpg?oh=0d118c8c5c2ffd3750b38c77db5368ab&amp;oe=589479D0"/>
          <p:cNvPicPr/>
          <p:nvPr/>
        </p:nvPicPr>
        <p:blipFill>
          <a:blip r:embed="rId2"/>
          <a:srcRect l="2778" t="32028" r="2047" b="17972"/>
          <a:stretch>
            <a:fillRect/>
          </a:stretch>
        </p:blipFill>
        <p:spPr bwMode="auto">
          <a:xfrm>
            <a:off x="3643306" y="2571744"/>
            <a:ext cx="4929222" cy="3714776"/>
          </a:xfrm>
          <a:prstGeom prst="rect">
            <a:avLst/>
          </a:prstGeom>
          <a:noFill/>
        </p:spPr>
      </p:pic>
      <p:sp>
        <p:nvSpPr>
          <p:cNvPr id="10" name="9 Halka"/>
          <p:cNvSpPr/>
          <p:nvPr/>
        </p:nvSpPr>
        <p:spPr>
          <a:xfrm>
            <a:off x="3786182" y="5643578"/>
            <a:ext cx="500066" cy="357190"/>
          </a:xfrm>
          <a:prstGeom prst="donut">
            <a:avLst>
              <a:gd name="adj" fmla="val 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Bugün Neler Öğreneceğiz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28596" y="2000240"/>
            <a:ext cx="8258204" cy="4574296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ü"/>
            </a:pPr>
            <a:r>
              <a:rPr lang="tr-TR" sz="2000" dirty="0" smtClean="0">
                <a:latin typeface="Calibri" pitchFamily="34" charset="0"/>
                <a:cs typeface="Calibri" pitchFamily="34" charset="0"/>
              </a:rPr>
              <a:t>Geçen dersin özeti</a:t>
            </a:r>
          </a:p>
          <a:p>
            <a:pPr>
              <a:buFont typeface="Wingdings" pitchFamily="2" charset="2"/>
              <a:buChar char="ü"/>
            </a:pPr>
            <a:r>
              <a:rPr lang="tr-TR" sz="2000" dirty="0" smtClean="0">
                <a:latin typeface="Calibri" pitchFamily="34" charset="0"/>
                <a:cs typeface="Calibri" pitchFamily="34" charset="0"/>
              </a:rPr>
              <a:t>Dünyanın dönüşü</a:t>
            </a:r>
          </a:p>
          <a:p>
            <a:pPr>
              <a:buFont typeface="Wingdings" pitchFamily="2" charset="2"/>
              <a:buChar char="ü"/>
            </a:pPr>
            <a:r>
              <a:rPr lang="tr-TR" sz="2000" dirty="0" smtClean="0">
                <a:latin typeface="Calibri" pitchFamily="34" charset="0"/>
                <a:cs typeface="Calibri" pitchFamily="34" charset="0"/>
              </a:rPr>
              <a:t>Bağıl hareket</a:t>
            </a:r>
          </a:p>
          <a:p>
            <a:pPr>
              <a:buFont typeface="Wingdings" pitchFamily="2" charset="2"/>
              <a:buChar char="ü"/>
            </a:pPr>
            <a:r>
              <a:rPr lang="tr-TR" sz="2000" dirty="0" smtClean="0">
                <a:latin typeface="Calibri" pitchFamily="34" charset="0"/>
                <a:cs typeface="Calibri" pitchFamily="34" charset="0"/>
              </a:rPr>
              <a:t>Hareketli ortamla aynı doğrultuda hareket</a:t>
            </a:r>
          </a:p>
          <a:p>
            <a:pPr>
              <a:buFont typeface="Wingdings" pitchFamily="2" charset="2"/>
              <a:buChar char="ü"/>
            </a:pPr>
            <a:r>
              <a:rPr lang="tr-TR" sz="2000" dirty="0" smtClean="0">
                <a:latin typeface="Calibri" pitchFamily="34" charset="0"/>
                <a:cs typeface="Calibri" pitchFamily="34" charset="0"/>
              </a:rPr>
              <a:t>Hareketli ortamda karşı tarafa geçme</a:t>
            </a:r>
          </a:p>
          <a:p>
            <a:pPr>
              <a:buFont typeface="Wingdings" pitchFamily="2" charset="2"/>
              <a:buChar char="ü"/>
            </a:pPr>
            <a:r>
              <a:rPr lang="tr-TR" sz="2000" dirty="0" smtClean="0">
                <a:latin typeface="Calibri" pitchFamily="34" charset="0"/>
                <a:cs typeface="Calibri" pitchFamily="34" charset="0"/>
              </a:rPr>
              <a:t>Serbest  cisim diyagramı çizme</a:t>
            </a:r>
          </a:p>
          <a:p>
            <a:pPr>
              <a:buFont typeface="Wingdings" pitchFamily="2" charset="2"/>
              <a:buChar char="ü"/>
            </a:pPr>
            <a:r>
              <a:rPr lang="tr-TR" sz="2000" dirty="0" smtClean="0">
                <a:latin typeface="Calibri" pitchFamily="34" charset="0"/>
                <a:cs typeface="Calibri" pitchFamily="34" charset="0"/>
              </a:rPr>
              <a:t>Dünyanın dönüşüne tekrar bakış</a:t>
            </a:r>
          </a:p>
          <a:p>
            <a:pPr>
              <a:buFont typeface="Wingdings" pitchFamily="2" charset="2"/>
              <a:buChar char="ü"/>
            </a:pPr>
            <a:r>
              <a:rPr lang="tr-TR" sz="2000" dirty="0" smtClean="0">
                <a:latin typeface="Calibri" pitchFamily="34" charset="0"/>
                <a:cs typeface="Calibri" pitchFamily="34" charset="0"/>
              </a:rPr>
              <a:t>Günün Özeti</a:t>
            </a:r>
          </a:p>
          <a:p>
            <a:pPr>
              <a:buFont typeface="Wingdings" pitchFamily="2" charset="2"/>
              <a:buChar char="ü"/>
            </a:pPr>
            <a:r>
              <a:rPr lang="tr-TR" sz="2000" dirty="0" smtClean="0">
                <a:latin typeface="Calibri" pitchFamily="34" charset="0"/>
                <a:cs typeface="Calibri" pitchFamily="34" charset="0"/>
              </a:rPr>
              <a:t>Soru Çözümü</a:t>
            </a:r>
          </a:p>
          <a:p>
            <a:pPr>
              <a:buFont typeface="Wingdings" pitchFamily="2" charset="2"/>
              <a:buChar char="ü"/>
            </a:pPr>
            <a:endParaRPr lang="tr-TR" dirty="0" smtClean="0"/>
          </a:p>
          <a:p>
            <a:pPr>
              <a:buFont typeface="Wingdings" pitchFamily="2" charset="2"/>
              <a:buChar char="ü"/>
            </a:pPr>
            <a:endParaRPr lang="tr-TR" dirty="0" smtClean="0"/>
          </a:p>
          <a:p>
            <a:pPr>
              <a:buFont typeface="Wingdings" pitchFamily="2" charset="2"/>
              <a:buChar char="ü"/>
            </a:pPr>
            <a:endParaRPr lang="tr-TR" dirty="0" smtClean="0"/>
          </a:p>
          <a:p>
            <a:pPr>
              <a:buFont typeface="Wingdings" pitchFamily="2" charset="2"/>
              <a:buChar char="ü"/>
            </a:pPr>
            <a:endParaRPr lang="tr-TR" dirty="0" smtClean="0"/>
          </a:p>
          <a:p>
            <a:pPr>
              <a:buFont typeface="Wingdings" pitchFamily="2" charset="2"/>
              <a:buChar char="ü"/>
            </a:pPr>
            <a:endParaRPr lang="tr-TR" dirty="0" smtClean="0"/>
          </a:p>
          <a:p>
            <a:pPr>
              <a:buFont typeface="Wingdings" pitchFamily="2" charset="2"/>
              <a:buChar char="ü"/>
            </a:pPr>
            <a:endParaRPr lang="tr-TR" dirty="0" smtClean="0"/>
          </a:p>
          <a:p>
            <a:pPr>
              <a:buFont typeface="Wingdings" pitchFamily="2" charset="2"/>
              <a:buChar char="ü"/>
            </a:pPr>
            <a:endParaRPr lang="tr-TR" dirty="0" smtClean="0"/>
          </a:p>
          <a:p>
            <a:pPr>
              <a:buFont typeface="Wingdings" pitchFamily="2" charset="2"/>
              <a:buChar char="ü"/>
            </a:pPr>
            <a:endParaRPr lang="tr-TR" dirty="0" smtClean="0"/>
          </a:p>
          <a:p>
            <a:pPr>
              <a:buFont typeface="Wingdings" pitchFamily="2" charset="2"/>
              <a:buChar char="ü"/>
            </a:pPr>
            <a:endParaRPr lang="tr-TR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Soru Çözümü</a:t>
            </a:r>
            <a:endParaRPr lang="tr-TR" dirty="0"/>
          </a:p>
        </p:txBody>
      </p:sp>
      <p:sp>
        <p:nvSpPr>
          <p:cNvPr id="5" name="4 Dikdörtgen"/>
          <p:cNvSpPr/>
          <p:nvPr/>
        </p:nvSpPr>
        <p:spPr>
          <a:xfrm>
            <a:off x="3571868" y="2071678"/>
            <a:ext cx="228601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>
                <a:latin typeface="Calibri" pitchFamily="34" charset="0"/>
                <a:cs typeface="Calibri" pitchFamily="34" charset="0"/>
              </a:rPr>
              <a:t>2001 ÖSS Fizik Sorusu</a:t>
            </a:r>
            <a:endParaRPr lang="tr-TR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7" name="6 Metin kutusu"/>
          <p:cNvSpPr txBox="1"/>
          <p:nvPr/>
        </p:nvSpPr>
        <p:spPr>
          <a:xfrm>
            <a:off x="357158" y="2071679"/>
            <a:ext cx="2714644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tr-TR" sz="1600" dirty="0" smtClean="0">
                <a:solidFill>
                  <a:schemeClr val="bg1">
                    <a:lumMod val="50000"/>
                  </a:schemeClr>
                </a:solidFill>
              </a:rPr>
              <a:t> Geçen dersin özeti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>
                <a:solidFill>
                  <a:schemeClr val="bg1">
                    <a:lumMod val="50000"/>
                  </a:schemeClr>
                </a:solidFill>
              </a:rPr>
              <a:t>Dünyanın dönüşüne tekrar bakış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>
                <a:solidFill>
                  <a:schemeClr val="bg1">
                    <a:lumMod val="50000"/>
                  </a:schemeClr>
                </a:solidFill>
              </a:rPr>
              <a:t>Bağıl hareket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>
                <a:solidFill>
                  <a:schemeClr val="bg1">
                    <a:lumMod val="50000"/>
                  </a:schemeClr>
                </a:solidFill>
              </a:rPr>
              <a:t>Hareketli ortamla aynı doğrultuda hareket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>
                <a:solidFill>
                  <a:schemeClr val="bg1">
                    <a:lumMod val="50000"/>
                  </a:schemeClr>
                </a:solidFill>
              </a:rPr>
              <a:t>Hareketli ortamda karşı tarafa geçme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>
                <a:solidFill>
                  <a:schemeClr val="bg1">
                    <a:lumMod val="50000"/>
                  </a:schemeClr>
                </a:solidFill>
              </a:rPr>
              <a:t>Serbest  cisim diyagramı çizme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>
                <a:solidFill>
                  <a:schemeClr val="bg1">
                    <a:lumMod val="50000"/>
                  </a:schemeClr>
                </a:solidFill>
              </a:rPr>
              <a:t>Dünyanın dönüşüne tekrar bakış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>
                <a:solidFill>
                  <a:schemeClr val="bg1">
                    <a:lumMod val="50000"/>
                  </a:schemeClr>
                </a:solidFill>
              </a:rPr>
              <a:t>Günün Özeti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>
                <a:solidFill>
                  <a:srgbClr val="92D050"/>
                </a:solidFill>
              </a:rPr>
              <a:t>Soru Çözümü</a:t>
            </a:r>
          </a:p>
        </p:txBody>
      </p:sp>
      <p:pic>
        <p:nvPicPr>
          <p:cNvPr id="20482" name="Picture 2" descr="http://www.lysmat.com/ossmat/snv/konulara_gore/fiz/eski/hareket_bagil_hareket/hareket_ve_bagil_hareket-13_01.gif"/>
          <p:cNvPicPr>
            <a:picLocks noChangeAspect="1" noChangeArrowheads="1"/>
          </p:cNvPicPr>
          <p:nvPr/>
        </p:nvPicPr>
        <p:blipFill>
          <a:blip r:embed="rId2"/>
          <a:srcRect r="-1740" b="17647"/>
          <a:stretch>
            <a:fillRect/>
          </a:stretch>
        </p:blipFill>
        <p:spPr bwMode="auto">
          <a:xfrm>
            <a:off x="3143240" y="2571744"/>
            <a:ext cx="5572164" cy="1000132"/>
          </a:xfrm>
          <a:prstGeom prst="rect">
            <a:avLst/>
          </a:prstGeom>
          <a:noFill/>
        </p:spPr>
      </p:pic>
      <p:sp>
        <p:nvSpPr>
          <p:cNvPr id="8" name="7 Metin kutusu"/>
          <p:cNvSpPr txBox="1"/>
          <p:nvPr/>
        </p:nvSpPr>
        <p:spPr>
          <a:xfrm>
            <a:off x="3500430" y="3500438"/>
            <a:ext cx="40719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dirty="0" smtClean="0"/>
              <a:t>Buna göre </a:t>
            </a:r>
            <a:r>
              <a:rPr lang="tr-TR" dirty="0" smtClean="0"/>
              <a:t>V</a:t>
            </a:r>
            <a:r>
              <a:rPr lang="tr-TR" sz="1000" dirty="0" smtClean="0"/>
              <a:t>M</a:t>
            </a:r>
            <a:r>
              <a:rPr lang="tr-TR" sz="1600" dirty="0" smtClean="0"/>
              <a:t>/ </a:t>
            </a:r>
            <a:r>
              <a:rPr lang="tr-TR" dirty="0" smtClean="0"/>
              <a:t>V</a:t>
            </a:r>
            <a:r>
              <a:rPr lang="tr-TR" sz="1000" dirty="0" smtClean="0"/>
              <a:t>A    </a:t>
            </a:r>
            <a:r>
              <a:rPr lang="tr-TR" sz="1600" dirty="0" smtClean="0"/>
              <a:t>oranı kaçtır? </a:t>
            </a:r>
            <a:r>
              <a:rPr lang="tr-TR" sz="1000" dirty="0" smtClean="0"/>
              <a:t>    </a:t>
            </a:r>
            <a:endParaRPr lang="tr-TR" sz="1000" dirty="0"/>
          </a:p>
        </p:txBody>
      </p:sp>
      <p:sp>
        <p:nvSpPr>
          <p:cNvPr id="10" name="9 Metin kutusu"/>
          <p:cNvSpPr txBox="1"/>
          <p:nvPr/>
        </p:nvSpPr>
        <p:spPr>
          <a:xfrm>
            <a:off x="3428992" y="4214818"/>
            <a:ext cx="50720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>
                <a:latin typeface="Calibri" pitchFamily="34" charset="0"/>
                <a:cs typeface="Calibri" pitchFamily="34" charset="0"/>
              </a:rPr>
              <a:t>A. 1/3            B. 1/2            C.1        D.2         E.3</a:t>
            </a:r>
            <a:endParaRPr lang="tr-TR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1" name="10 Halka"/>
          <p:cNvSpPr/>
          <p:nvPr/>
        </p:nvSpPr>
        <p:spPr>
          <a:xfrm>
            <a:off x="6572264" y="4214818"/>
            <a:ext cx="285752" cy="357190"/>
          </a:xfrm>
          <a:prstGeom prst="donut">
            <a:avLst>
              <a:gd name="adj" fmla="val 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Soru Çözümü</a:t>
            </a:r>
            <a:endParaRPr lang="tr-TR" dirty="0"/>
          </a:p>
        </p:txBody>
      </p:sp>
      <p:sp>
        <p:nvSpPr>
          <p:cNvPr id="5" name="4 Dikdörtgen"/>
          <p:cNvSpPr/>
          <p:nvPr/>
        </p:nvSpPr>
        <p:spPr>
          <a:xfrm>
            <a:off x="3571868" y="2071678"/>
            <a:ext cx="228601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>
                <a:latin typeface="Calibri" pitchFamily="34" charset="0"/>
                <a:cs typeface="Calibri" pitchFamily="34" charset="0"/>
              </a:rPr>
              <a:t>1989 ÖYS Fizik Sorusu</a:t>
            </a:r>
            <a:endParaRPr lang="tr-TR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7" name="6 Metin kutusu"/>
          <p:cNvSpPr txBox="1"/>
          <p:nvPr/>
        </p:nvSpPr>
        <p:spPr>
          <a:xfrm>
            <a:off x="357158" y="2071679"/>
            <a:ext cx="2714644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tr-TR" sz="1600" dirty="0" smtClean="0">
                <a:solidFill>
                  <a:schemeClr val="bg1">
                    <a:lumMod val="50000"/>
                  </a:schemeClr>
                </a:solidFill>
              </a:rPr>
              <a:t> Geçen dersin özeti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>
                <a:solidFill>
                  <a:schemeClr val="bg1">
                    <a:lumMod val="50000"/>
                  </a:schemeClr>
                </a:solidFill>
              </a:rPr>
              <a:t>Dünyanın dönüşüne tekrar bakış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>
                <a:solidFill>
                  <a:schemeClr val="bg1">
                    <a:lumMod val="50000"/>
                  </a:schemeClr>
                </a:solidFill>
              </a:rPr>
              <a:t>Bağıl hareket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>
                <a:solidFill>
                  <a:schemeClr val="bg1">
                    <a:lumMod val="50000"/>
                  </a:schemeClr>
                </a:solidFill>
              </a:rPr>
              <a:t>Hareketli ortamla aynı doğrultuda hareket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>
                <a:solidFill>
                  <a:schemeClr val="bg1">
                    <a:lumMod val="50000"/>
                  </a:schemeClr>
                </a:solidFill>
              </a:rPr>
              <a:t>Hareketli ortamda karşı tarafa geçme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>
                <a:solidFill>
                  <a:schemeClr val="bg1">
                    <a:lumMod val="50000"/>
                  </a:schemeClr>
                </a:solidFill>
              </a:rPr>
              <a:t>Serbest  cisim diyagramı çizme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>
                <a:solidFill>
                  <a:schemeClr val="bg1">
                    <a:lumMod val="50000"/>
                  </a:schemeClr>
                </a:solidFill>
              </a:rPr>
              <a:t>Dünyanın dönüşüne tekrar bakış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>
                <a:solidFill>
                  <a:schemeClr val="bg1">
                    <a:lumMod val="50000"/>
                  </a:schemeClr>
                </a:solidFill>
              </a:rPr>
              <a:t>Günün Özeti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>
                <a:solidFill>
                  <a:srgbClr val="92D050"/>
                </a:solidFill>
              </a:rPr>
              <a:t>Soru Çözümü</a:t>
            </a:r>
          </a:p>
        </p:txBody>
      </p:sp>
      <p:pic>
        <p:nvPicPr>
          <p:cNvPr id="9" name="8 Resim" descr="https://scontent-cdg2-1.xx.fbcdn.net/v/t1.0-9/14908382_10209523682803023_3473621241926863542_n.jpg?oh=719a9b7d6dc4c3f2fe7a5b2a9bc7a674&amp;oe=58A73749"/>
          <p:cNvPicPr/>
          <p:nvPr/>
        </p:nvPicPr>
        <p:blipFill>
          <a:blip r:embed="rId2"/>
          <a:srcRect t="36432" r="1102" b="18291"/>
          <a:stretch>
            <a:fillRect/>
          </a:stretch>
        </p:blipFill>
        <p:spPr bwMode="auto">
          <a:xfrm>
            <a:off x="2928926" y="2428868"/>
            <a:ext cx="5500726" cy="3643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11 Halka"/>
          <p:cNvSpPr/>
          <p:nvPr/>
        </p:nvSpPr>
        <p:spPr>
          <a:xfrm rot="212679">
            <a:off x="5011370" y="5583167"/>
            <a:ext cx="367823" cy="358899"/>
          </a:xfrm>
          <a:prstGeom prst="donut">
            <a:avLst>
              <a:gd name="adj" fmla="val 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Soru Çözümü</a:t>
            </a:r>
            <a:endParaRPr lang="tr-TR" dirty="0"/>
          </a:p>
        </p:txBody>
      </p:sp>
      <p:sp>
        <p:nvSpPr>
          <p:cNvPr id="7" name="6 Dikdörtgen"/>
          <p:cNvSpPr/>
          <p:nvPr/>
        </p:nvSpPr>
        <p:spPr>
          <a:xfrm>
            <a:off x="3214678" y="2071678"/>
            <a:ext cx="242889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>
                <a:latin typeface="Calibri" pitchFamily="34" charset="0"/>
                <a:cs typeface="Calibri" pitchFamily="34" charset="0"/>
              </a:rPr>
              <a:t>2002 ÖSS Fizik Sorusu</a:t>
            </a:r>
            <a:endParaRPr lang="tr-TR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9" name="8 Metin kutusu"/>
          <p:cNvSpPr txBox="1"/>
          <p:nvPr/>
        </p:nvSpPr>
        <p:spPr>
          <a:xfrm>
            <a:off x="357158" y="2071679"/>
            <a:ext cx="2714644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tr-TR" sz="1600" dirty="0" smtClean="0">
                <a:solidFill>
                  <a:schemeClr val="bg1">
                    <a:lumMod val="50000"/>
                  </a:schemeClr>
                </a:solidFill>
              </a:rPr>
              <a:t> Geçen dersin özeti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>
                <a:solidFill>
                  <a:schemeClr val="bg1">
                    <a:lumMod val="50000"/>
                  </a:schemeClr>
                </a:solidFill>
              </a:rPr>
              <a:t>Dünyanın dönüşüne tekrar bakış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>
                <a:solidFill>
                  <a:schemeClr val="bg1">
                    <a:lumMod val="50000"/>
                  </a:schemeClr>
                </a:solidFill>
              </a:rPr>
              <a:t>Bağıl hareket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>
                <a:solidFill>
                  <a:schemeClr val="bg1">
                    <a:lumMod val="50000"/>
                  </a:schemeClr>
                </a:solidFill>
              </a:rPr>
              <a:t>Hareketli ortamla aynı doğrultuda hareket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>
                <a:solidFill>
                  <a:schemeClr val="bg1">
                    <a:lumMod val="50000"/>
                  </a:schemeClr>
                </a:solidFill>
              </a:rPr>
              <a:t>Hareketli ortamda karşı tarafa geçme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>
                <a:solidFill>
                  <a:schemeClr val="bg1">
                    <a:lumMod val="50000"/>
                  </a:schemeClr>
                </a:solidFill>
              </a:rPr>
              <a:t>Serbest  cisim diyagramı çizme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>
                <a:solidFill>
                  <a:schemeClr val="bg1">
                    <a:lumMod val="50000"/>
                  </a:schemeClr>
                </a:solidFill>
              </a:rPr>
              <a:t>Dünyanın dönüşüne tekrar bakış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>
                <a:solidFill>
                  <a:schemeClr val="bg1">
                    <a:lumMod val="50000"/>
                  </a:schemeClr>
                </a:solidFill>
              </a:rPr>
              <a:t>Günün Özeti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>
                <a:solidFill>
                  <a:srgbClr val="92D050"/>
                </a:solidFill>
              </a:rPr>
              <a:t>Soru Çözümü</a:t>
            </a:r>
          </a:p>
        </p:txBody>
      </p:sp>
      <p:pic>
        <p:nvPicPr>
          <p:cNvPr id="19458" name="Picture 2" descr="http://www.lysmat.com/ossmat/snv/konulara_gore/fiz/eski/hareket_bagil_hareket/hareket_ve_bagil_hareket-17_01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928926" y="2643182"/>
            <a:ext cx="5391150" cy="1076326"/>
          </a:xfrm>
          <a:prstGeom prst="rect">
            <a:avLst/>
          </a:prstGeom>
          <a:noFill/>
        </p:spPr>
      </p:pic>
      <p:sp>
        <p:nvSpPr>
          <p:cNvPr id="10" name="9 Metin kutusu"/>
          <p:cNvSpPr txBox="1"/>
          <p:nvPr/>
        </p:nvSpPr>
        <p:spPr>
          <a:xfrm>
            <a:off x="3214678" y="3786190"/>
            <a:ext cx="464347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u="sng" dirty="0" smtClean="0">
                <a:latin typeface="Calibri" pitchFamily="34" charset="0"/>
                <a:cs typeface="Calibri" pitchFamily="34" charset="0"/>
              </a:rPr>
              <a:t>kesinlikle doğuya </a:t>
            </a:r>
            <a:r>
              <a:rPr lang="tr-TR" sz="1600" dirty="0" smtClean="0">
                <a:latin typeface="Calibri" pitchFamily="34" charset="0"/>
                <a:cs typeface="Calibri" pitchFamily="34" charset="0"/>
              </a:rPr>
              <a:t>doğru gitmektedir?</a:t>
            </a:r>
            <a:endParaRPr lang="tr-TR" sz="16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1" name="10 Metin kutusu"/>
          <p:cNvSpPr txBox="1"/>
          <p:nvPr/>
        </p:nvSpPr>
        <p:spPr>
          <a:xfrm>
            <a:off x="3071802" y="4143380"/>
            <a:ext cx="550072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lphaUcPeriod"/>
            </a:pPr>
            <a:r>
              <a:rPr lang="tr-TR" sz="1600" dirty="0" smtClean="0">
                <a:latin typeface="Calibri" pitchFamily="34" charset="0"/>
                <a:cs typeface="Calibri" pitchFamily="34" charset="0"/>
              </a:rPr>
              <a:t>Yalnız K      B. Yalnız L     C. Yalnız M     D. K ve M    E. L ve M</a:t>
            </a:r>
          </a:p>
        </p:txBody>
      </p:sp>
      <p:sp>
        <p:nvSpPr>
          <p:cNvPr id="12" name="11 Halka"/>
          <p:cNvSpPr/>
          <p:nvPr/>
        </p:nvSpPr>
        <p:spPr>
          <a:xfrm>
            <a:off x="6429388" y="4143380"/>
            <a:ext cx="285752" cy="357190"/>
          </a:xfrm>
          <a:prstGeom prst="donut">
            <a:avLst>
              <a:gd name="adj" fmla="val 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Soru Çözümü</a:t>
            </a:r>
            <a:endParaRPr lang="tr-TR" dirty="0"/>
          </a:p>
        </p:txBody>
      </p:sp>
      <p:sp>
        <p:nvSpPr>
          <p:cNvPr id="5" name="4 Metin kutusu"/>
          <p:cNvSpPr txBox="1"/>
          <p:nvPr/>
        </p:nvSpPr>
        <p:spPr>
          <a:xfrm>
            <a:off x="3286116" y="2143116"/>
            <a:ext cx="38576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>
                <a:latin typeface="Calibri" pitchFamily="34" charset="0"/>
                <a:cs typeface="Calibri" pitchFamily="34" charset="0"/>
              </a:rPr>
              <a:t>1983 ÖSS Sorusu </a:t>
            </a:r>
            <a:endParaRPr lang="tr-TR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7" name="6 Metin kutusu"/>
          <p:cNvSpPr txBox="1"/>
          <p:nvPr/>
        </p:nvSpPr>
        <p:spPr>
          <a:xfrm>
            <a:off x="357158" y="2071679"/>
            <a:ext cx="2714644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tr-TR" sz="1600" dirty="0" smtClean="0">
                <a:solidFill>
                  <a:schemeClr val="bg1">
                    <a:lumMod val="50000"/>
                  </a:schemeClr>
                </a:solidFill>
              </a:rPr>
              <a:t> Geçen dersin özeti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>
                <a:solidFill>
                  <a:schemeClr val="bg1">
                    <a:lumMod val="50000"/>
                  </a:schemeClr>
                </a:solidFill>
              </a:rPr>
              <a:t>Dünyanın dönüşüne tekrar bakış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>
                <a:solidFill>
                  <a:schemeClr val="bg1">
                    <a:lumMod val="50000"/>
                  </a:schemeClr>
                </a:solidFill>
              </a:rPr>
              <a:t>Bağıl hareket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>
                <a:solidFill>
                  <a:schemeClr val="bg1">
                    <a:lumMod val="50000"/>
                  </a:schemeClr>
                </a:solidFill>
              </a:rPr>
              <a:t>Hareketli ortamla aynı doğrultuda hareket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>
                <a:solidFill>
                  <a:schemeClr val="bg1">
                    <a:lumMod val="50000"/>
                  </a:schemeClr>
                </a:solidFill>
              </a:rPr>
              <a:t>Hareketli ortamda karşı tarafa geçme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>
                <a:solidFill>
                  <a:schemeClr val="bg1">
                    <a:lumMod val="50000"/>
                  </a:schemeClr>
                </a:solidFill>
              </a:rPr>
              <a:t>Serbest  cisim diyagramı çizme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>
                <a:solidFill>
                  <a:schemeClr val="bg1">
                    <a:lumMod val="50000"/>
                  </a:schemeClr>
                </a:solidFill>
              </a:rPr>
              <a:t>Dünyanın dönüşüne tekrar bakış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>
                <a:solidFill>
                  <a:schemeClr val="bg1">
                    <a:lumMod val="50000"/>
                  </a:schemeClr>
                </a:solidFill>
              </a:rPr>
              <a:t>Günün Özeti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>
                <a:solidFill>
                  <a:srgbClr val="92D050"/>
                </a:solidFill>
              </a:rPr>
              <a:t>Soru Çözümü</a:t>
            </a:r>
          </a:p>
        </p:txBody>
      </p:sp>
      <p:pic>
        <p:nvPicPr>
          <p:cNvPr id="16386" name="Picture 2" descr="ÖSS Hareket ve Bağıl Hareket Çıkmış Soruları SORU NU: 41-1 "/>
          <p:cNvPicPr>
            <a:picLocks noChangeAspect="1" noChangeArrowheads="1"/>
          </p:cNvPicPr>
          <p:nvPr/>
        </p:nvPicPr>
        <p:blipFill>
          <a:blip r:embed="rId2"/>
          <a:srcRect r="-1110" b="7079"/>
          <a:stretch>
            <a:fillRect/>
          </a:stretch>
        </p:blipFill>
        <p:spPr bwMode="auto">
          <a:xfrm>
            <a:off x="2928926" y="2786058"/>
            <a:ext cx="5643602" cy="3000396"/>
          </a:xfrm>
          <a:prstGeom prst="rect">
            <a:avLst/>
          </a:prstGeom>
          <a:noFill/>
        </p:spPr>
      </p:pic>
      <p:sp>
        <p:nvSpPr>
          <p:cNvPr id="9" name="8 Halka"/>
          <p:cNvSpPr/>
          <p:nvPr/>
        </p:nvSpPr>
        <p:spPr>
          <a:xfrm>
            <a:off x="3176689" y="4223368"/>
            <a:ext cx="428628" cy="285752"/>
          </a:xfrm>
          <a:prstGeom prst="donut">
            <a:avLst>
              <a:gd name="adj" fmla="val 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Soru Çözümü</a:t>
            </a:r>
            <a:endParaRPr lang="tr-TR" dirty="0"/>
          </a:p>
        </p:txBody>
      </p:sp>
      <p:sp>
        <p:nvSpPr>
          <p:cNvPr id="5" name="4 Metin kutusu"/>
          <p:cNvSpPr txBox="1"/>
          <p:nvPr/>
        </p:nvSpPr>
        <p:spPr>
          <a:xfrm>
            <a:off x="3286116" y="2143116"/>
            <a:ext cx="38576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>
                <a:latin typeface="Calibri" pitchFamily="34" charset="0"/>
                <a:cs typeface="Calibri" pitchFamily="34" charset="0"/>
              </a:rPr>
              <a:t>1997 ÖSS Sorusu </a:t>
            </a:r>
            <a:endParaRPr lang="tr-TR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7" name="6 Metin kutusu"/>
          <p:cNvSpPr txBox="1"/>
          <p:nvPr/>
        </p:nvSpPr>
        <p:spPr>
          <a:xfrm>
            <a:off x="357158" y="2071679"/>
            <a:ext cx="2714644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tr-TR" sz="1600" dirty="0" smtClean="0">
                <a:solidFill>
                  <a:schemeClr val="bg1">
                    <a:lumMod val="50000"/>
                  </a:schemeClr>
                </a:solidFill>
              </a:rPr>
              <a:t> Geçen dersin özeti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>
                <a:solidFill>
                  <a:schemeClr val="bg1">
                    <a:lumMod val="50000"/>
                  </a:schemeClr>
                </a:solidFill>
              </a:rPr>
              <a:t>Dünyanın dönüşüne tekrar bakış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>
                <a:solidFill>
                  <a:schemeClr val="bg1">
                    <a:lumMod val="50000"/>
                  </a:schemeClr>
                </a:solidFill>
              </a:rPr>
              <a:t>Bağıl hareket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>
                <a:solidFill>
                  <a:schemeClr val="bg1">
                    <a:lumMod val="50000"/>
                  </a:schemeClr>
                </a:solidFill>
              </a:rPr>
              <a:t>Hareketli ortamla aynı doğrultuda hareket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>
                <a:solidFill>
                  <a:schemeClr val="bg1">
                    <a:lumMod val="50000"/>
                  </a:schemeClr>
                </a:solidFill>
              </a:rPr>
              <a:t>Hareketli ortamda karşı tarafa geçme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>
                <a:solidFill>
                  <a:schemeClr val="bg1">
                    <a:lumMod val="50000"/>
                  </a:schemeClr>
                </a:solidFill>
              </a:rPr>
              <a:t>Serbest  cisim diyagramı çizme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>
                <a:solidFill>
                  <a:schemeClr val="bg1">
                    <a:lumMod val="50000"/>
                  </a:schemeClr>
                </a:solidFill>
              </a:rPr>
              <a:t>Dünyanın dönüşüne tekrar bakış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>
                <a:solidFill>
                  <a:schemeClr val="bg1">
                    <a:lumMod val="50000"/>
                  </a:schemeClr>
                </a:solidFill>
              </a:rPr>
              <a:t>Günün Özeti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>
                <a:solidFill>
                  <a:srgbClr val="92D050"/>
                </a:solidFill>
              </a:rPr>
              <a:t>Soru Çözümü</a:t>
            </a:r>
          </a:p>
        </p:txBody>
      </p:sp>
      <p:pic>
        <p:nvPicPr>
          <p:cNvPr id="66562" name="Picture 2" descr="ÖSS Hareket ve Bağıl Hareket Çıkmış Soruları SORU NU: 41-4 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71802" y="2571744"/>
            <a:ext cx="5381625" cy="3562351"/>
          </a:xfrm>
          <a:prstGeom prst="rect">
            <a:avLst/>
          </a:prstGeom>
          <a:noFill/>
        </p:spPr>
      </p:pic>
      <p:sp>
        <p:nvSpPr>
          <p:cNvPr id="8" name="7 Halka"/>
          <p:cNvSpPr/>
          <p:nvPr/>
        </p:nvSpPr>
        <p:spPr>
          <a:xfrm>
            <a:off x="7578230" y="5486832"/>
            <a:ext cx="428628" cy="357190"/>
          </a:xfrm>
          <a:prstGeom prst="donut">
            <a:avLst>
              <a:gd name="adj" fmla="val 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857240"/>
          </a:xfrm>
        </p:spPr>
        <p:txBody>
          <a:bodyPr/>
          <a:lstStyle/>
          <a:p>
            <a:r>
              <a:rPr lang="en-US" dirty="0" smtClean="0"/>
              <a:t>Ne </a:t>
            </a:r>
            <a:r>
              <a:rPr lang="en-US" dirty="0" err="1" smtClean="0"/>
              <a:t>Öğrendik</a:t>
            </a:r>
            <a:r>
              <a:rPr lang="en-US" dirty="0" smtClean="0"/>
              <a:t>?</a:t>
            </a:r>
            <a:endParaRPr lang="tr-TR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496" y="2636912"/>
            <a:ext cx="9162971" cy="23240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899568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57158" y="928670"/>
            <a:ext cx="8329642" cy="1071570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>Gelecek Hafta: Newton’un Hareket Yasaları </a:t>
            </a:r>
            <a:endParaRPr lang="tr-TR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472" y="2492896"/>
            <a:ext cx="8942024" cy="2952328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3 Dikdörtgen"/>
          <p:cNvSpPr/>
          <p:nvPr/>
        </p:nvSpPr>
        <p:spPr>
          <a:xfrm>
            <a:off x="1671206" y="2967334"/>
            <a:ext cx="5686876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tr-TR" sz="54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 Teşekkürler….</a:t>
            </a:r>
            <a:endParaRPr lang="tr-TR" sz="54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5" name="4 Gülen Yüz"/>
          <p:cNvSpPr/>
          <p:nvPr/>
        </p:nvSpPr>
        <p:spPr>
          <a:xfrm>
            <a:off x="3214678" y="3857628"/>
            <a:ext cx="2857520" cy="1928826"/>
          </a:xfrm>
          <a:prstGeom prst="smileyFac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28596" y="928670"/>
            <a:ext cx="8258204" cy="1071570"/>
          </a:xfrm>
        </p:spPr>
        <p:txBody>
          <a:bodyPr>
            <a:normAutofit/>
          </a:bodyPr>
          <a:lstStyle/>
          <a:p>
            <a:r>
              <a:rPr lang="tr-TR" sz="3200" dirty="0" smtClean="0"/>
              <a:t>Serbest  Cisim Diyagramı Çizme: Newton’un Hareket Yasaları</a:t>
            </a:r>
            <a:endParaRPr lang="tr-TR" sz="3200" dirty="0"/>
          </a:p>
        </p:txBody>
      </p:sp>
      <p:sp>
        <p:nvSpPr>
          <p:cNvPr id="7" name="6 Metin kutusu"/>
          <p:cNvSpPr txBox="1"/>
          <p:nvPr/>
        </p:nvSpPr>
        <p:spPr>
          <a:xfrm>
            <a:off x="357158" y="2071679"/>
            <a:ext cx="2714644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tr-TR" sz="1600" dirty="0" smtClean="0">
                <a:solidFill>
                  <a:schemeClr val="bg1">
                    <a:lumMod val="50000"/>
                  </a:schemeClr>
                </a:solidFill>
              </a:rPr>
              <a:t> Geçen dersin özeti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>
                <a:solidFill>
                  <a:schemeClr val="bg1">
                    <a:lumMod val="50000"/>
                  </a:schemeClr>
                </a:solidFill>
              </a:rPr>
              <a:t>Dünyanın dönüşüne tekrar bakış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>
                <a:solidFill>
                  <a:schemeClr val="bg1">
                    <a:lumMod val="50000"/>
                  </a:schemeClr>
                </a:solidFill>
              </a:rPr>
              <a:t>Bağıl hareket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>
                <a:solidFill>
                  <a:schemeClr val="bg1">
                    <a:lumMod val="50000"/>
                  </a:schemeClr>
                </a:solidFill>
              </a:rPr>
              <a:t>Hareketli ortamla aynı doğrultuda hareket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>
                <a:solidFill>
                  <a:schemeClr val="bg1">
                    <a:lumMod val="50000"/>
                  </a:schemeClr>
                </a:solidFill>
              </a:rPr>
              <a:t>Hareketli ortamda karşı tarafa geçme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>
                <a:solidFill>
                  <a:srgbClr val="92D050"/>
                </a:solidFill>
              </a:rPr>
              <a:t>Serbest  cisim diyagramı çizme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/>
              <a:t>Dünyanın dönüşüne tekrar bakış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/>
              <a:t>Günün Özeti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/>
              <a:t>Soru Çözümü</a:t>
            </a:r>
          </a:p>
        </p:txBody>
      </p:sp>
      <p:sp>
        <p:nvSpPr>
          <p:cNvPr id="9" name="8 Gülen Yüz"/>
          <p:cNvSpPr/>
          <p:nvPr/>
        </p:nvSpPr>
        <p:spPr>
          <a:xfrm>
            <a:off x="2071670" y="857232"/>
            <a:ext cx="214314" cy="214314"/>
          </a:xfrm>
          <a:prstGeom prst="smileyFac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0" name="9 Gülen Yüz"/>
          <p:cNvSpPr/>
          <p:nvPr/>
        </p:nvSpPr>
        <p:spPr>
          <a:xfrm>
            <a:off x="4214810" y="857232"/>
            <a:ext cx="214314" cy="214314"/>
          </a:xfrm>
          <a:prstGeom prst="smileyFac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1" name="10 Gülen Yüz"/>
          <p:cNvSpPr/>
          <p:nvPr/>
        </p:nvSpPr>
        <p:spPr>
          <a:xfrm>
            <a:off x="6500826" y="857232"/>
            <a:ext cx="214314" cy="214314"/>
          </a:xfrm>
          <a:prstGeom prst="smileyFac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3" name="12 Metin kutusu"/>
          <p:cNvSpPr txBox="1"/>
          <p:nvPr/>
        </p:nvSpPr>
        <p:spPr>
          <a:xfrm>
            <a:off x="3143240" y="1928802"/>
            <a:ext cx="4572032" cy="4278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dirty="0" smtClean="0">
                <a:solidFill>
                  <a:schemeClr val="bg2">
                    <a:lumMod val="50000"/>
                  </a:schemeClr>
                </a:solidFill>
              </a:rPr>
              <a:t>Newton’un hareket yasaları</a:t>
            </a:r>
          </a:p>
          <a:p>
            <a:endParaRPr lang="tr-TR" sz="1600" dirty="0" smtClean="0">
              <a:solidFill>
                <a:schemeClr val="bg2">
                  <a:lumMod val="50000"/>
                </a:schemeClr>
              </a:solidFill>
            </a:endParaRPr>
          </a:p>
          <a:p>
            <a:r>
              <a:rPr lang="tr-TR" sz="1600" dirty="0" smtClean="0">
                <a:solidFill>
                  <a:schemeClr val="bg2">
                    <a:lumMod val="50000"/>
                  </a:schemeClr>
                </a:solidFill>
              </a:rPr>
              <a:t>1. Birinci Yasa</a:t>
            </a:r>
          </a:p>
          <a:p>
            <a:r>
              <a:rPr lang="tr-TR" sz="1600" u="sng" dirty="0" smtClean="0"/>
              <a:t>Bir cisme etki eden </a:t>
            </a:r>
            <a:r>
              <a:rPr lang="tr-TR" sz="1600" dirty="0" smtClean="0"/>
              <a:t>net kuvvet sıfır ise, cisim duruyorsa durmaya hareket halinde ise sabit hızla hareket etmeye devam eder.</a:t>
            </a:r>
          </a:p>
          <a:p>
            <a:r>
              <a:rPr lang="tr-TR" sz="1600" dirty="0" smtClean="0">
                <a:solidFill>
                  <a:schemeClr val="bg2">
                    <a:lumMod val="50000"/>
                  </a:schemeClr>
                </a:solidFill>
              </a:rPr>
              <a:t>2. İkinci Yasa ( Dinamiğin temel prensibi)</a:t>
            </a:r>
          </a:p>
          <a:p>
            <a:r>
              <a:rPr lang="tr-TR" sz="1600" dirty="0" smtClean="0"/>
              <a:t>Bir cisme uygulanan </a:t>
            </a:r>
            <a:r>
              <a:rPr lang="tr-TR" sz="1600" u="sng" dirty="0" smtClean="0"/>
              <a:t>net kuvvet sıfırdan farklı ise</a:t>
            </a:r>
            <a:r>
              <a:rPr lang="tr-TR" sz="1600" dirty="0" smtClean="0"/>
              <a:t>, bu kuvvet o cisme </a:t>
            </a:r>
            <a:r>
              <a:rPr lang="tr-TR" sz="1600" u="sng" dirty="0" smtClean="0"/>
              <a:t>ivmeli hareket </a:t>
            </a:r>
            <a:r>
              <a:rPr lang="tr-TR" sz="1600" dirty="0" smtClean="0"/>
              <a:t>yaptırır. </a:t>
            </a:r>
          </a:p>
          <a:p>
            <a:r>
              <a:rPr lang="tr-TR" sz="1600" dirty="0" smtClean="0">
                <a:solidFill>
                  <a:schemeClr val="bg2">
                    <a:lumMod val="50000"/>
                  </a:schemeClr>
                </a:solidFill>
              </a:rPr>
              <a:t>3. Üçüncü Yasa ( Etki Tepki Yasası) </a:t>
            </a:r>
          </a:p>
          <a:p>
            <a:r>
              <a:rPr lang="tr-TR" sz="1600" dirty="0" smtClean="0"/>
              <a:t>Birbirine temas eden A ve B gibi iki cisimden, A cismi B’ ye bir etki kuvveti uyguladığında B cismi de A’ ya eşit büyüklükte zıt yönde bir tepki kuvveti uygular. </a:t>
            </a:r>
          </a:p>
          <a:p>
            <a:endParaRPr lang="tr-TR" sz="1600" dirty="0" smtClean="0"/>
          </a:p>
          <a:p>
            <a:r>
              <a:rPr lang="tr-TR" sz="1600" dirty="0" smtClean="0"/>
              <a:t> Not: Etki ve tepki kuvvetleri her zaman ayrı cisimler üzerindedir.  </a:t>
            </a:r>
            <a:endParaRPr lang="tr-TR" sz="1600" dirty="0"/>
          </a:p>
        </p:txBody>
      </p:sp>
      <p:pic>
        <p:nvPicPr>
          <p:cNvPr id="14" name="Picture 3" descr="topa vuran çocuk resmi ile ilgili görsel sonucu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317876" y="5214950"/>
            <a:ext cx="1826124" cy="1214446"/>
          </a:xfrm>
          <a:prstGeom prst="rect">
            <a:avLst/>
          </a:prstGeom>
          <a:noFill/>
        </p:spPr>
      </p:pic>
      <p:cxnSp>
        <p:nvCxnSpPr>
          <p:cNvPr id="15" name="14 Düz Ok Bağlayıcısı"/>
          <p:cNvCxnSpPr/>
          <p:nvPr/>
        </p:nvCxnSpPr>
        <p:spPr>
          <a:xfrm rot="5400000" flipH="1" flipV="1">
            <a:off x="8501090" y="5072074"/>
            <a:ext cx="428628" cy="42862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16 Metin kutusu"/>
          <p:cNvSpPr txBox="1"/>
          <p:nvPr/>
        </p:nvSpPr>
        <p:spPr>
          <a:xfrm>
            <a:off x="8000992" y="4714884"/>
            <a:ext cx="11430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     F etki</a:t>
            </a:r>
            <a:endParaRPr lang="tr-TR" dirty="0"/>
          </a:p>
        </p:txBody>
      </p:sp>
      <p:sp>
        <p:nvSpPr>
          <p:cNvPr id="18" name="17 Metin kutusu"/>
          <p:cNvSpPr txBox="1"/>
          <p:nvPr/>
        </p:nvSpPr>
        <p:spPr>
          <a:xfrm>
            <a:off x="7000892" y="6000768"/>
            <a:ext cx="9286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F tepki</a:t>
            </a:r>
            <a:endParaRPr lang="tr-TR" dirty="0"/>
          </a:p>
        </p:txBody>
      </p:sp>
      <p:cxnSp>
        <p:nvCxnSpPr>
          <p:cNvPr id="19" name="18 Düz Ok Bağlayıcısı"/>
          <p:cNvCxnSpPr/>
          <p:nvPr/>
        </p:nvCxnSpPr>
        <p:spPr>
          <a:xfrm rot="5400000">
            <a:off x="7786710" y="5786454"/>
            <a:ext cx="571504" cy="571504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8670928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71472" y="642918"/>
            <a:ext cx="8229600" cy="1066800"/>
          </a:xfrm>
        </p:spPr>
        <p:txBody>
          <a:bodyPr>
            <a:normAutofit/>
          </a:bodyPr>
          <a:lstStyle/>
          <a:p>
            <a:r>
              <a:rPr lang="tr-TR" dirty="0" smtClean="0"/>
              <a:t>Serbest  Cisim Diyagramı Çizme</a:t>
            </a:r>
            <a:endParaRPr lang="tr-TR" dirty="0"/>
          </a:p>
        </p:txBody>
      </p:sp>
      <p:sp>
        <p:nvSpPr>
          <p:cNvPr id="7" name="6 Metin kutusu"/>
          <p:cNvSpPr txBox="1"/>
          <p:nvPr/>
        </p:nvSpPr>
        <p:spPr>
          <a:xfrm>
            <a:off x="357158" y="2071679"/>
            <a:ext cx="2714644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tr-TR" sz="1600" dirty="0" smtClean="0">
                <a:solidFill>
                  <a:schemeClr val="bg1">
                    <a:lumMod val="50000"/>
                  </a:schemeClr>
                </a:solidFill>
              </a:rPr>
              <a:t> Geçen dersin özeti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>
                <a:solidFill>
                  <a:schemeClr val="bg1">
                    <a:lumMod val="50000"/>
                  </a:schemeClr>
                </a:solidFill>
              </a:rPr>
              <a:t>Dünyanın dönüşüne tekrar bakış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>
                <a:solidFill>
                  <a:schemeClr val="bg1">
                    <a:lumMod val="50000"/>
                  </a:schemeClr>
                </a:solidFill>
              </a:rPr>
              <a:t>Bağıl hareket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>
                <a:solidFill>
                  <a:schemeClr val="bg1">
                    <a:lumMod val="50000"/>
                  </a:schemeClr>
                </a:solidFill>
              </a:rPr>
              <a:t>Hareketli ortamla aynı doğrultuda hareket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>
                <a:solidFill>
                  <a:schemeClr val="bg1">
                    <a:lumMod val="50000"/>
                  </a:schemeClr>
                </a:solidFill>
              </a:rPr>
              <a:t>Hareketli ortamda karşı tarafa geçme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>
                <a:solidFill>
                  <a:srgbClr val="92D050"/>
                </a:solidFill>
              </a:rPr>
              <a:t>Serbest  cisim diyagramı çizme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/>
              <a:t>Dünyanın dönüşüne tekrar bakış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/>
              <a:t>Günün Özeti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/>
              <a:t>Soru Çözümü</a:t>
            </a:r>
          </a:p>
        </p:txBody>
      </p:sp>
      <p:sp>
        <p:nvSpPr>
          <p:cNvPr id="6" name="5 Metin kutusu"/>
          <p:cNvSpPr txBox="1"/>
          <p:nvPr/>
        </p:nvSpPr>
        <p:spPr>
          <a:xfrm>
            <a:off x="3071802" y="2214554"/>
            <a:ext cx="507209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Bir sistemdeki cisimleri noktasal kabul ederek, cismin ağırlık merkezine etki ettiğini kabul ettiğimiz kuvvetlerini çizdiğimiz diyagram </a:t>
            </a:r>
            <a:r>
              <a:rPr lang="tr-TR" dirty="0" smtClean="0">
                <a:solidFill>
                  <a:srgbClr val="0070C0"/>
                </a:solidFill>
              </a:rPr>
              <a:t>Serbest  cisim diyagramıdır</a:t>
            </a:r>
            <a:r>
              <a:rPr lang="tr-TR" dirty="0" smtClean="0"/>
              <a:t>.  </a:t>
            </a:r>
            <a:endParaRPr lang="tr-TR" dirty="0"/>
          </a:p>
        </p:txBody>
      </p:sp>
      <p:sp>
        <p:nvSpPr>
          <p:cNvPr id="8" name="7 Yuvarlatılmış Dikdörtgen"/>
          <p:cNvSpPr/>
          <p:nvPr/>
        </p:nvSpPr>
        <p:spPr>
          <a:xfrm>
            <a:off x="5072066" y="3929066"/>
            <a:ext cx="928694" cy="50006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400" dirty="0" smtClean="0">
                <a:solidFill>
                  <a:schemeClr val="tx1"/>
                </a:solidFill>
              </a:rPr>
              <a:t>m = 3 kg</a:t>
            </a:r>
            <a:endParaRPr lang="tr-TR" sz="1400" dirty="0">
              <a:solidFill>
                <a:schemeClr val="tx1"/>
              </a:solidFill>
            </a:endParaRPr>
          </a:p>
        </p:txBody>
      </p:sp>
      <p:cxnSp>
        <p:nvCxnSpPr>
          <p:cNvPr id="9" name="8 Düz Bağlayıcı"/>
          <p:cNvCxnSpPr/>
          <p:nvPr/>
        </p:nvCxnSpPr>
        <p:spPr>
          <a:xfrm>
            <a:off x="4071934" y="4429132"/>
            <a:ext cx="2643206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1124356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Geçen Haftanın Özeti</a:t>
            </a:r>
            <a:endParaRPr lang="tr-TR" dirty="0"/>
          </a:p>
        </p:txBody>
      </p:sp>
      <p:sp>
        <p:nvSpPr>
          <p:cNvPr id="5" name="TextBox 4"/>
          <p:cNvSpPr txBox="1"/>
          <p:nvPr/>
        </p:nvSpPr>
        <p:spPr>
          <a:xfrm>
            <a:off x="971600" y="2276872"/>
            <a:ext cx="4559046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2000" dirty="0" smtClean="0"/>
              <a:t>Skaler ve Vektörel Büyüklükler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2000" dirty="0" smtClean="0"/>
              <a:t>Vektörel Büyüklüklerin Özellikleri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2000" dirty="0" smtClean="0"/>
              <a:t>Kartezyen Koordinat Sistemi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2000" dirty="0" smtClean="0"/>
              <a:t>Vektörel Büyüklüklerin Toplamı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2000" dirty="0" smtClean="0"/>
              <a:t>Bileşen ve Bileşkelerin Hesaplanması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00034" y="714356"/>
            <a:ext cx="8229600" cy="1066800"/>
          </a:xfrm>
        </p:spPr>
        <p:txBody>
          <a:bodyPr/>
          <a:lstStyle/>
          <a:p>
            <a:r>
              <a:rPr lang="tr-TR" dirty="0" smtClean="0"/>
              <a:t>Serbest  Cisim Diyagramı Çizme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071802" y="2214554"/>
            <a:ext cx="5614998" cy="4359982"/>
          </a:xfrm>
        </p:spPr>
        <p:txBody>
          <a:bodyPr>
            <a:normAutofit/>
          </a:bodyPr>
          <a:lstStyle/>
          <a:p>
            <a:pPr>
              <a:buNone/>
            </a:pPr>
            <a:endParaRPr lang="tr-TR" sz="2400" dirty="0" smtClean="0"/>
          </a:p>
          <a:p>
            <a:pPr>
              <a:buNone/>
            </a:pPr>
            <a:endParaRPr lang="tr-TR" sz="2400" dirty="0" smtClean="0"/>
          </a:p>
          <a:p>
            <a:pPr>
              <a:buNone/>
            </a:pPr>
            <a:endParaRPr lang="tr-TR" dirty="0"/>
          </a:p>
        </p:txBody>
      </p:sp>
      <p:sp>
        <p:nvSpPr>
          <p:cNvPr id="5" name="4 Metin kutusu"/>
          <p:cNvSpPr txBox="1"/>
          <p:nvPr/>
        </p:nvSpPr>
        <p:spPr>
          <a:xfrm>
            <a:off x="357158" y="2071679"/>
            <a:ext cx="2714644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tr-TR" sz="1600" dirty="0" smtClean="0">
                <a:solidFill>
                  <a:schemeClr val="bg1">
                    <a:lumMod val="50000"/>
                  </a:schemeClr>
                </a:solidFill>
              </a:rPr>
              <a:t> Geçen dersin özeti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>
                <a:solidFill>
                  <a:schemeClr val="bg1">
                    <a:lumMod val="50000"/>
                  </a:schemeClr>
                </a:solidFill>
              </a:rPr>
              <a:t>Dünyanın dönüşüne tekrar bakış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>
                <a:solidFill>
                  <a:schemeClr val="bg1">
                    <a:lumMod val="50000"/>
                  </a:schemeClr>
                </a:solidFill>
              </a:rPr>
              <a:t>Bağıl hareket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>
                <a:solidFill>
                  <a:schemeClr val="bg1">
                    <a:lumMod val="50000"/>
                  </a:schemeClr>
                </a:solidFill>
              </a:rPr>
              <a:t>Hareketli ortamla aynı doğrultuda hareket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>
                <a:solidFill>
                  <a:schemeClr val="bg1">
                    <a:lumMod val="50000"/>
                  </a:schemeClr>
                </a:solidFill>
              </a:rPr>
              <a:t>Hareketli ortamda karşı tarafa geçme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>
                <a:solidFill>
                  <a:srgbClr val="92D050"/>
                </a:solidFill>
              </a:rPr>
              <a:t>Serbest  cisim diyagramı çizme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/>
              <a:t>Dünyanın dönüşüne tekrar bakış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/>
              <a:t>Günün Özeti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/>
              <a:t>Soru Çözümü</a:t>
            </a:r>
          </a:p>
        </p:txBody>
      </p:sp>
      <p:cxnSp>
        <p:nvCxnSpPr>
          <p:cNvPr id="7" name="6 Düz Bağlayıcı"/>
          <p:cNvCxnSpPr/>
          <p:nvPr/>
        </p:nvCxnSpPr>
        <p:spPr>
          <a:xfrm>
            <a:off x="6715140" y="3000372"/>
            <a:ext cx="2143140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8 Yuvarlatılmış Dikdörtgen"/>
          <p:cNvSpPr/>
          <p:nvPr/>
        </p:nvSpPr>
        <p:spPr>
          <a:xfrm>
            <a:off x="7429520" y="2285992"/>
            <a:ext cx="785818" cy="71438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/>
              <a:t>m= 3 kg</a:t>
            </a:r>
            <a:endParaRPr lang="tr-TR" dirty="0"/>
          </a:p>
        </p:txBody>
      </p:sp>
      <p:cxnSp>
        <p:nvCxnSpPr>
          <p:cNvPr id="12" name="11 Düz Ok Bağlayıcısı"/>
          <p:cNvCxnSpPr/>
          <p:nvPr/>
        </p:nvCxnSpPr>
        <p:spPr>
          <a:xfrm rot="5400000" flipH="1" flipV="1">
            <a:off x="7822429" y="1893083"/>
            <a:ext cx="500066" cy="285752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12 Metin kutusu"/>
          <p:cNvSpPr txBox="1"/>
          <p:nvPr/>
        </p:nvSpPr>
        <p:spPr>
          <a:xfrm>
            <a:off x="8072462" y="1500174"/>
            <a:ext cx="10715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b="1" dirty="0" smtClean="0"/>
              <a:t>F</a:t>
            </a:r>
            <a:r>
              <a:rPr lang="tr-TR" sz="1600" dirty="0" smtClean="0"/>
              <a:t>= 30 N </a:t>
            </a:r>
            <a:endParaRPr lang="tr-TR" sz="1600" dirty="0"/>
          </a:p>
        </p:txBody>
      </p:sp>
      <p:sp>
        <p:nvSpPr>
          <p:cNvPr id="16" name="15 Akış Çizelgesi: Hazırlık"/>
          <p:cNvSpPr/>
          <p:nvPr/>
        </p:nvSpPr>
        <p:spPr>
          <a:xfrm>
            <a:off x="7929586" y="2214554"/>
            <a:ext cx="142876" cy="71438"/>
          </a:xfrm>
          <a:prstGeom prst="flowChartPreparati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7" name="16 Metin kutusu"/>
          <p:cNvSpPr txBox="1"/>
          <p:nvPr/>
        </p:nvSpPr>
        <p:spPr>
          <a:xfrm>
            <a:off x="8072462" y="2000240"/>
            <a:ext cx="7143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53</a:t>
            </a:r>
            <a:endParaRPr lang="tr-TR" dirty="0"/>
          </a:p>
        </p:txBody>
      </p:sp>
      <p:sp>
        <p:nvSpPr>
          <p:cNvPr id="18" name="17 Metin kutusu"/>
          <p:cNvSpPr txBox="1"/>
          <p:nvPr/>
        </p:nvSpPr>
        <p:spPr>
          <a:xfrm>
            <a:off x="8358214" y="2000240"/>
            <a:ext cx="21431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000" dirty="0" smtClean="0"/>
              <a:t>0</a:t>
            </a:r>
            <a:endParaRPr lang="tr-TR" sz="1000" dirty="0"/>
          </a:p>
        </p:txBody>
      </p:sp>
      <p:cxnSp>
        <p:nvCxnSpPr>
          <p:cNvPr id="20" name="19 Düz Bağlayıcı"/>
          <p:cNvCxnSpPr/>
          <p:nvPr/>
        </p:nvCxnSpPr>
        <p:spPr>
          <a:xfrm rot="10800000">
            <a:off x="6858016" y="5429264"/>
            <a:ext cx="1928826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20 Yuvarlatılmış Dikdörtgen"/>
          <p:cNvSpPr/>
          <p:nvPr/>
        </p:nvSpPr>
        <p:spPr>
          <a:xfrm>
            <a:off x="7500958" y="4714884"/>
            <a:ext cx="857256" cy="71438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/>
              <a:t>m=3 kg</a:t>
            </a:r>
            <a:endParaRPr lang="tr-TR" dirty="0"/>
          </a:p>
        </p:txBody>
      </p:sp>
      <p:cxnSp>
        <p:nvCxnSpPr>
          <p:cNvPr id="23" name="22 Düz Ok Bağlayıcısı"/>
          <p:cNvCxnSpPr/>
          <p:nvPr/>
        </p:nvCxnSpPr>
        <p:spPr>
          <a:xfrm rot="5400000">
            <a:off x="7428726" y="4357694"/>
            <a:ext cx="715174" cy="794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27 Metin kutusu"/>
          <p:cNvSpPr txBox="1"/>
          <p:nvPr/>
        </p:nvSpPr>
        <p:spPr>
          <a:xfrm>
            <a:off x="7858148" y="4286256"/>
            <a:ext cx="10715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b="1" dirty="0" smtClean="0"/>
              <a:t>F</a:t>
            </a:r>
            <a:r>
              <a:rPr lang="tr-TR" sz="1600" dirty="0" smtClean="0"/>
              <a:t>= 40 N </a:t>
            </a:r>
            <a:endParaRPr lang="tr-TR" sz="1600" dirty="0"/>
          </a:p>
        </p:txBody>
      </p:sp>
      <p:sp>
        <p:nvSpPr>
          <p:cNvPr id="31" name="30 Metin kutusu"/>
          <p:cNvSpPr txBox="1"/>
          <p:nvPr/>
        </p:nvSpPr>
        <p:spPr>
          <a:xfrm>
            <a:off x="2786050" y="1571612"/>
            <a:ext cx="442915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Şekildeki kutulara etki eden net kuvvetleri Serbest  cisim diyagramlarını çizerek bulalım.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9077158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00034" y="714356"/>
            <a:ext cx="8229600" cy="1066800"/>
          </a:xfrm>
        </p:spPr>
        <p:txBody>
          <a:bodyPr/>
          <a:lstStyle/>
          <a:p>
            <a:r>
              <a:rPr lang="tr-TR" dirty="0" smtClean="0"/>
              <a:t>Serbest  Cisim Diyagramı Çizme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071802" y="2214554"/>
            <a:ext cx="5614998" cy="4359982"/>
          </a:xfrm>
        </p:spPr>
        <p:txBody>
          <a:bodyPr>
            <a:normAutofit/>
          </a:bodyPr>
          <a:lstStyle/>
          <a:p>
            <a:pPr>
              <a:buNone/>
            </a:pPr>
            <a:endParaRPr lang="tr-TR" sz="2400" dirty="0" smtClean="0"/>
          </a:p>
          <a:p>
            <a:pPr>
              <a:buNone/>
            </a:pPr>
            <a:endParaRPr lang="tr-TR" sz="2400" dirty="0" smtClean="0"/>
          </a:p>
          <a:p>
            <a:pPr>
              <a:buNone/>
            </a:pPr>
            <a:endParaRPr lang="tr-TR" dirty="0"/>
          </a:p>
        </p:txBody>
      </p:sp>
      <p:sp>
        <p:nvSpPr>
          <p:cNvPr id="5" name="4 Metin kutusu"/>
          <p:cNvSpPr txBox="1"/>
          <p:nvPr/>
        </p:nvSpPr>
        <p:spPr>
          <a:xfrm>
            <a:off x="357158" y="2071679"/>
            <a:ext cx="2714644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tr-TR" sz="1600" dirty="0" smtClean="0">
                <a:solidFill>
                  <a:schemeClr val="bg1">
                    <a:lumMod val="50000"/>
                  </a:schemeClr>
                </a:solidFill>
              </a:rPr>
              <a:t> Geçen dersin özeti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>
                <a:solidFill>
                  <a:schemeClr val="bg1">
                    <a:lumMod val="50000"/>
                  </a:schemeClr>
                </a:solidFill>
              </a:rPr>
              <a:t>Dünyanın dönüşüne tekrar bakış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>
                <a:solidFill>
                  <a:schemeClr val="bg1">
                    <a:lumMod val="50000"/>
                  </a:schemeClr>
                </a:solidFill>
              </a:rPr>
              <a:t>Bağıl hareket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>
                <a:solidFill>
                  <a:schemeClr val="bg1">
                    <a:lumMod val="50000"/>
                  </a:schemeClr>
                </a:solidFill>
              </a:rPr>
              <a:t>Hareketli ortamla aynı doğrultuda hareket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>
                <a:solidFill>
                  <a:schemeClr val="bg1">
                    <a:lumMod val="50000"/>
                  </a:schemeClr>
                </a:solidFill>
              </a:rPr>
              <a:t>Hareketli ortamda karşı tarafa geçme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>
                <a:solidFill>
                  <a:srgbClr val="92D050"/>
                </a:solidFill>
              </a:rPr>
              <a:t>Serbest  cisim diyagramı çizme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/>
              <a:t>Dünyanın dönüşüne tekrar bakış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/>
              <a:t>Günün Özeti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/>
              <a:t>Soru Çözümü</a:t>
            </a:r>
          </a:p>
        </p:txBody>
      </p:sp>
      <p:cxnSp>
        <p:nvCxnSpPr>
          <p:cNvPr id="20" name="19 Düz Bağlayıcı"/>
          <p:cNvCxnSpPr/>
          <p:nvPr/>
        </p:nvCxnSpPr>
        <p:spPr>
          <a:xfrm rot="5400000">
            <a:off x="7608909" y="5321313"/>
            <a:ext cx="1928826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20 Yuvarlatılmış Dikdörtgen"/>
          <p:cNvSpPr/>
          <p:nvPr/>
        </p:nvSpPr>
        <p:spPr>
          <a:xfrm>
            <a:off x="7858148" y="4929198"/>
            <a:ext cx="714380" cy="71438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/>
              <a:t>m=2 kg</a:t>
            </a:r>
            <a:endParaRPr lang="tr-TR" dirty="0"/>
          </a:p>
        </p:txBody>
      </p:sp>
      <p:cxnSp>
        <p:nvCxnSpPr>
          <p:cNvPr id="23" name="22 Düz Ok Bağlayıcısı"/>
          <p:cNvCxnSpPr>
            <a:endCxn id="21" idx="1"/>
          </p:cNvCxnSpPr>
          <p:nvPr/>
        </p:nvCxnSpPr>
        <p:spPr>
          <a:xfrm>
            <a:off x="7286644" y="5286388"/>
            <a:ext cx="571504" cy="15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27 Metin kutusu"/>
          <p:cNvSpPr txBox="1"/>
          <p:nvPr/>
        </p:nvSpPr>
        <p:spPr>
          <a:xfrm>
            <a:off x="6715140" y="4714884"/>
            <a:ext cx="10715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dirty="0" smtClean="0"/>
              <a:t>F= 40 N </a:t>
            </a:r>
            <a:endParaRPr lang="tr-TR" sz="1600" dirty="0"/>
          </a:p>
        </p:txBody>
      </p:sp>
      <p:cxnSp>
        <p:nvCxnSpPr>
          <p:cNvPr id="24" name="23 Düz Bağlayıcı"/>
          <p:cNvCxnSpPr/>
          <p:nvPr/>
        </p:nvCxnSpPr>
        <p:spPr>
          <a:xfrm>
            <a:off x="6572264" y="3357562"/>
            <a:ext cx="2000264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24 Yuvarlatılmış Dikdörtgen"/>
          <p:cNvSpPr/>
          <p:nvPr/>
        </p:nvSpPr>
        <p:spPr>
          <a:xfrm>
            <a:off x="7215206" y="3071810"/>
            <a:ext cx="928694" cy="28575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900" dirty="0" smtClean="0"/>
              <a:t>m2=3 kg</a:t>
            </a:r>
            <a:endParaRPr lang="tr-TR" sz="900" dirty="0"/>
          </a:p>
        </p:txBody>
      </p:sp>
      <p:sp>
        <p:nvSpPr>
          <p:cNvPr id="26" name="25 Yuvarlatılmış Dikdörtgen"/>
          <p:cNvSpPr/>
          <p:nvPr/>
        </p:nvSpPr>
        <p:spPr>
          <a:xfrm>
            <a:off x="7429520" y="2643182"/>
            <a:ext cx="500066" cy="42862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900" dirty="0" smtClean="0"/>
              <a:t>m1=2 kg</a:t>
            </a:r>
            <a:endParaRPr lang="tr-TR" sz="900" dirty="0"/>
          </a:p>
        </p:txBody>
      </p:sp>
    </p:spTree>
    <p:extLst>
      <p:ext uri="{BB962C8B-B14F-4D97-AF65-F5344CB8AC3E}">
        <p14:creationId xmlns:p14="http://schemas.microsoft.com/office/powerpoint/2010/main" val="275173154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71472" y="642918"/>
            <a:ext cx="8229600" cy="1066800"/>
          </a:xfrm>
        </p:spPr>
        <p:txBody>
          <a:bodyPr>
            <a:normAutofit/>
          </a:bodyPr>
          <a:lstStyle/>
          <a:p>
            <a:r>
              <a:rPr lang="tr-TR" dirty="0" smtClean="0"/>
              <a:t>Serbest  Cisim Diyagramı Çizme</a:t>
            </a:r>
            <a:endParaRPr lang="tr-TR" dirty="0"/>
          </a:p>
        </p:txBody>
      </p:sp>
      <p:sp>
        <p:nvSpPr>
          <p:cNvPr id="6" name="5 Dikdörtgen"/>
          <p:cNvSpPr/>
          <p:nvPr/>
        </p:nvSpPr>
        <p:spPr>
          <a:xfrm>
            <a:off x="3500430" y="2571744"/>
            <a:ext cx="564357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tr-TR" dirty="0" smtClean="0">
              <a:latin typeface="Calibri" pitchFamily="34" charset="0"/>
              <a:cs typeface="Calibri" pitchFamily="34" charset="0"/>
            </a:endParaRPr>
          </a:p>
          <a:p>
            <a:r>
              <a:rPr lang="tr-TR" dirty="0" smtClean="0">
                <a:latin typeface="Calibri" pitchFamily="34" charset="0"/>
                <a:cs typeface="Calibri" pitchFamily="34" charset="0"/>
              </a:rPr>
              <a:t>                                  </a:t>
            </a:r>
          </a:p>
          <a:p>
            <a:endParaRPr lang="tr-TR" dirty="0" smtClean="0">
              <a:latin typeface="Calibri" pitchFamily="34" charset="0"/>
              <a:cs typeface="Calibri" pitchFamily="34" charset="0"/>
            </a:endParaRPr>
          </a:p>
          <a:p>
            <a:endParaRPr lang="tr-TR" dirty="0" smtClean="0">
              <a:latin typeface="Calibri" pitchFamily="34" charset="0"/>
              <a:cs typeface="Calibri" pitchFamily="34" charset="0"/>
            </a:endParaRPr>
          </a:p>
          <a:p>
            <a:endParaRPr lang="tr-TR" dirty="0" smtClean="0">
              <a:latin typeface="Calibri" pitchFamily="34" charset="0"/>
              <a:cs typeface="Calibri" pitchFamily="34" charset="0"/>
            </a:endParaRPr>
          </a:p>
          <a:p>
            <a:endParaRPr lang="tr-TR" dirty="0" smtClean="0">
              <a:latin typeface="Calibri" pitchFamily="34" charset="0"/>
              <a:cs typeface="Calibri" pitchFamily="34" charset="0"/>
            </a:endParaRPr>
          </a:p>
          <a:p>
            <a:r>
              <a:rPr lang="tr-TR" dirty="0" smtClean="0">
                <a:latin typeface="Calibri" pitchFamily="34" charset="0"/>
                <a:cs typeface="Calibri" pitchFamily="34" charset="0"/>
              </a:rPr>
              <a:t>  </a:t>
            </a:r>
            <a:endParaRPr lang="tr-TR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7" name="6 Metin kutusu"/>
          <p:cNvSpPr txBox="1"/>
          <p:nvPr/>
        </p:nvSpPr>
        <p:spPr>
          <a:xfrm>
            <a:off x="357158" y="2071679"/>
            <a:ext cx="2714644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tr-TR" sz="1600" dirty="0" smtClean="0">
                <a:solidFill>
                  <a:schemeClr val="bg1">
                    <a:lumMod val="50000"/>
                  </a:schemeClr>
                </a:solidFill>
              </a:rPr>
              <a:t> Geçen dersin özeti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>
                <a:solidFill>
                  <a:schemeClr val="bg1">
                    <a:lumMod val="50000"/>
                  </a:schemeClr>
                </a:solidFill>
              </a:rPr>
              <a:t>Dünyanın dönüşüne tekrar bakış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>
                <a:solidFill>
                  <a:schemeClr val="bg1">
                    <a:lumMod val="50000"/>
                  </a:schemeClr>
                </a:solidFill>
              </a:rPr>
              <a:t>Bağıl hareket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>
                <a:solidFill>
                  <a:schemeClr val="bg1">
                    <a:lumMod val="50000"/>
                  </a:schemeClr>
                </a:solidFill>
              </a:rPr>
              <a:t>Hareketli ortamla aynı doğrultuda hareket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>
                <a:solidFill>
                  <a:schemeClr val="bg1">
                    <a:lumMod val="50000"/>
                  </a:schemeClr>
                </a:solidFill>
              </a:rPr>
              <a:t>Hareketli ortamda karşı tarafa geçme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>
                <a:solidFill>
                  <a:srgbClr val="92D050"/>
                </a:solidFill>
              </a:rPr>
              <a:t>Serbest  cisim diyagramı çizme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/>
              <a:t>Dünyanın dönüşüne tekrar bakış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/>
              <a:t>Günün Özeti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/>
              <a:t>Soru Çözümü</a:t>
            </a:r>
          </a:p>
        </p:txBody>
      </p:sp>
      <p:pic>
        <p:nvPicPr>
          <p:cNvPr id="46086" name="Picture 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00760" y="2285992"/>
            <a:ext cx="2647950" cy="1495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7" name="16 Metin kutusu"/>
          <p:cNvSpPr txBox="1"/>
          <p:nvPr/>
        </p:nvSpPr>
        <p:spPr>
          <a:xfrm>
            <a:off x="5786446" y="2571744"/>
            <a:ext cx="12144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dirty="0" smtClean="0"/>
              <a:t>F</a:t>
            </a:r>
            <a:r>
              <a:rPr lang="tr-TR" dirty="0" smtClean="0"/>
              <a:t>1= 20N</a:t>
            </a:r>
            <a:endParaRPr lang="tr-TR" dirty="0"/>
          </a:p>
        </p:txBody>
      </p:sp>
      <p:sp>
        <p:nvSpPr>
          <p:cNvPr id="25" name="24 Metin kutusu"/>
          <p:cNvSpPr txBox="1"/>
          <p:nvPr/>
        </p:nvSpPr>
        <p:spPr>
          <a:xfrm>
            <a:off x="7143768" y="2928934"/>
            <a:ext cx="714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000" dirty="0" smtClean="0"/>
              <a:t>m=1 kg</a:t>
            </a:r>
            <a:endParaRPr lang="tr-TR" sz="1000" dirty="0"/>
          </a:p>
        </p:txBody>
      </p:sp>
      <p:pic>
        <p:nvPicPr>
          <p:cNvPr id="13" name="Picture 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flipH="1">
            <a:off x="5929322" y="4357694"/>
            <a:ext cx="2647950" cy="1495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4" name="13 Dikdörtgen"/>
          <p:cNvSpPr/>
          <p:nvPr/>
        </p:nvSpPr>
        <p:spPr>
          <a:xfrm>
            <a:off x="6572264" y="4929198"/>
            <a:ext cx="643125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1100" dirty="0" smtClean="0"/>
              <a:t>m=1 kg</a:t>
            </a:r>
            <a:endParaRPr lang="tr-TR" sz="1100" dirty="0"/>
          </a:p>
        </p:txBody>
      </p:sp>
      <p:sp>
        <p:nvSpPr>
          <p:cNvPr id="15" name="14 Metin kutusu"/>
          <p:cNvSpPr txBox="1"/>
          <p:nvPr/>
        </p:nvSpPr>
        <p:spPr>
          <a:xfrm>
            <a:off x="7572396" y="4572008"/>
            <a:ext cx="10715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dirty="0" smtClean="0"/>
              <a:t>F</a:t>
            </a:r>
            <a:r>
              <a:rPr lang="tr-TR" dirty="0" smtClean="0"/>
              <a:t>2=10N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3139835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71472" y="642918"/>
            <a:ext cx="8229600" cy="1066800"/>
          </a:xfrm>
        </p:spPr>
        <p:txBody>
          <a:bodyPr>
            <a:normAutofit/>
          </a:bodyPr>
          <a:lstStyle/>
          <a:p>
            <a:r>
              <a:rPr lang="tr-TR" dirty="0" smtClean="0"/>
              <a:t>Serbest  Cisim Diyagramı Çizme</a:t>
            </a:r>
            <a:endParaRPr lang="tr-TR" dirty="0"/>
          </a:p>
        </p:txBody>
      </p:sp>
      <p:sp>
        <p:nvSpPr>
          <p:cNvPr id="6" name="5 Dikdörtgen"/>
          <p:cNvSpPr/>
          <p:nvPr/>
        </p:nvSpPr>
        <p:spPr>
          <a:xfrm>
            <a:off x="3500430" y="2571744"/>
            <a:ext cx="564357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tr-TR" dirty="0" smtClean="0">
              <a:latin typeface="Calibri" pitchFamily="34" charset="0"/>
              <a:cs typeface="Calibri" pitchFamily="34" charset="0"/>
            </a:endParaRPr>
          </a:p>
          <a:p>
            <a:r>
              <a:rPr lang="tr-TR" dirty="0" smtClean="0">
                <a:latin typeface="Calibri" pitchFamily="34" charset="0"/>
                <a:cs typeface="Calibri" pitchFamily="34" charset="0"/>
              </a:rPr>
              <a:t>                                  </a:t>
            </a:r>
          </a:p>
          <a:p>
            <a:endParaRPr lang="tr-TR" dirty="0" smtClean="0">
              <a:latin typeface="Calibri" pitchFamily="34" charset="0"/>
              <a:cs typeface="Calibri" pitchFamily="34" charset="0"/>
            </a:endParaRPr>
          </a:p>
          <a:p>
            <a:endParaRPr lang="tr-TR" dirty="0" smtClean="0">
              <a:latin typeface="Calibri" pitchFamily="34" charset="0"/>
              <a:cs typeface="Calibri" pitchFamily="34" charset="0"/>
            </a:endParaRPr>
          </a:p>
          <a:p>
            <a:endParaRPr lang="tr-TR" dirty="0" smtClean="0">
              <a:latin typeface="Calibri" pitchFamily="34" charset="0"/>
              <a:cs typeface="Calibri" pitchFamily="34" charset="0"/>
            </a:endParaRPr>
          </a:p>
          <a:p>
            <a:endParaRPr lang="tr-TR" dirty="0" smtClean="0">
              <a:latin typeface="Calibri" pitchFamily="34" charset="0"/>
              <a:cs typeface="Calibri" pitchFamily="34" charset="0"/>
            </a:endParaRPr>
          </a:p>
          <a:p>
            <a:r>
              <a:rPr lang="tr-TR" dirty="0" smtClean="0">
                <a:latin typeface="Calibri" pitchFamily="34" charset="0"/>
                <a:cs typeface="Calibri" pitchFamily="34" charset="0"/>
              </a:rPr>
              <a:t>  </a:t>
            </a:r>
            <a:endParaRPr lang="tr-TR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7" name="6 Metin kutusu"/>
          <p:cNvSpPr txBox="1"/>
          <p:nvPr/>
        </p:nvSpPr>
        <p:spPr>
          <a:xfrm>
            <a:off x="357158" y="2071679"/>
            <a:ext cx="2714644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tr-TR" sz="1600" dirty="0" smtClean="0">
                <a:solidFill>
                  <a:schemeClr val="bg1">
                    <a:lumMod val="50000"/>
                  </a:schemeClr>
                </a:solidFill>
              </a:rPr>
              <a:t> Geçen dersin özeti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>
                <a:solidFill>
                  <a:schemeClr val="bg1">
                    <a:lumMod val="50000"/>
                  </a:schemeClr>
                </a:solidFill>
              </a:rPr>
              <a:t>Dünyanın dönüşüne tekrar bakış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>
                <a:solidFill>
                  <a:schemeClr val="bg1">
                    <a:lumMod val="50000"/>
                  </a:schemeClr>
                </a:solidFill>
              </a:rPr>
              <a:t>Bağıl hareket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>
                <a:solidFill>
                  <a:schemeClr val="bg1">
                    <a:lumMod val="50000"/>
                  </a:schemeClr>
                </a:solidFill>
              </a:rPr>
              <a:t>Hareketli ortamla aynı doğrultuda hareket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>
                <a:solidFill>
                  <a:schemeClr val="bg1">
                    <a:lumMod val="50000"/>
                  </a:schemeClr>
                </a:solidFill>
              </a:rPr>
              <a:t>Hareketli ortamda karşı tarafa geçme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>
                <a:solidFill>
                  <a:srgbClr val="92D050"/>
                </a:solidFill>
              </a:rPr>
              <a:t>Serbest  cisim diyagramı çizme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/>
              <a:t>Dünyanın dönüşüne tekrar bakış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/>
              <a:t>Günün Özeti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/>
              <a:t>Soru Çözümü</a:t>
            </a:r>
          </a:p>
        </p:txBody>
      </p:sp>
      <p:sp>
        <p:nvSpPr>
          <p:cNvPr id="17" name="16 Metin kutusu"/>
          <p:cNvSpPr txBox="1"/>
          <p:nvPr/>
        </p:nvSpPr>
        <p:spPr>
          <a:xfrm>
            <a:off x="3286116" y="3429000"/>
            <a:ext cx="12144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dirty="0" smtClean="0"/>
              <a:t>F</a:t>
            </a:r>
            <a:r>
              <a:rPr lang="tr-TR" dirty="0" smtClean="0"/>
              <a:t>1= 20N</a:t>
            </a:r>
            <a:endParaRPr lang="tr-TR" dirty="0"/>
          </a:p>
        </p:txBody>
      </p:sp>
      <p:sp>
        <p:nvSpPr>
          <p:cNvPr id="15" name="14 Metin kutusu"/>
          <p:cNvSpPr txBox="1"/>
          <p:nvPr/>
        </p:nvSpPr>
        <p:spPr>
          <a:xfrm>
            <a:off x="7858148" y="3429000"/>
            <a:ext cx="10715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dirty="0" smtClean="0"/>
              <a:t>F</a:t>
            </a:r>
            <a:r>
              <a:rPr lang="tr-TR" dirty="0" smtClean="0"/>
              <a:t>2=10N</a:t>
            </a:r>
            <a:endParaRPr lang="tr-TR" dirty="0"/>
          </a:p>
        </p:txBody>
      </p:sp>
      <p:pic>
        <p:nvPicPr>
          <p:cNvPr id="20" name="Picture 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429124" y="3143248"/>
            <a:ext cx="2647950" cy="1495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1" name="Picture 6"/>
          <p:cNvPicPr>
            <a:picLocks noChangeAspect="1" noChangeArrowheads="1"/>
          </p:cNvPicPr>
          <p:nvPr/>
        </p:nvPicPr>
        <p:blipFill>
          <a:blip r:embed="rId2"/>
          <a:srcRect t="-4777" r="40468"/>
          <a:stretch>
            <a:fillRect/>
          </a:stretch>
        </p:blipFill>
        <p:spPr bwMode="auto">
          <a:xfrm flipH="1">
            <a:off x="6357950" y="3071810"/>
            <a:ext cx="1576380" cy="1566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6" name="15 Metin kutusu"/>
          <p:cNvSpPr txBox="1"/>
          <p:nvPr/>
        </p:nvSpPr>
        <p:spPr>
          <a:xfrm>
            <a:off x="5857884" y="3714752"/>
            <a:ext cx="57150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000" dirty="0" smtClean="0"/>
              <a:t>m=1kg</a:t>
            </a:r>
            <a:endParaRPr lang="tr-TR" sz="1000" dirty="0"/>
          </a:p>
        </p:txBody>
      </p:sp>
    </p:spTree>
    <p:extLst>
      <p:ext uri="{BB962C8B-B14F-4D97-AF65-F5344CB8AC3E}">
        <p14:creationId xmlns:p14="http://schemas.microsoft.com/office/powerpoint/2010/main" val="181898640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Serbest  Cisim Diyagramı Çizme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071802" y="2214554"/>
            <a:ext cx="5614998" cy="4359982"/>
          </a:xfrm>
        </p:spPr>
        <p:txBody>
          <a:bodyPr>
            <a:normAutofit/>
          </a:bodyPr>
          <a:lstStyle/>
          <a:p>
            <a:pPr>
              <a:buNone/>
            </a:pPr>
            <a:endParaRPr lang="tr-TR" sz="2400" dirty="0" smtClean="0">
              <a:latin typeface="Calibri" pitchFamily="34" charset="0"/>
              <a:cs typeface="Calibri" pitchFamily="34" charset="0"/>
            </a:endParaRPr>
          </a:p>
          <a:p>
            <a:pPr>
              <a:buNone/>
            </a:pPr>
            <a:endParaRPr lang="tr-TR" sz="2400" dirty="0" smtClean="0"/>
          </a:p>
          <a:p>
            <a:pPr>
              <a:buNone/>
            </a:pPr>
            <a:endParaRPr lang="tr-TR" sz="2400" dirty="0" smtClean="0"/>
          </a:p>
          <a:p>
            <a:pPr>
              <a:buNone/>
            </a:pPr>
            <a:endParaRPr lang="tr-TR" dirty="0"/>
          </a:p>
        </p:txBody>
      </p:sp>
      <p:sp>
        <p:nvSpPr>
          <p:cNvPr id="5" name="4 Metin kutusu"/>
          <p:cNvSpPr txBox="1"/>
          <p:nvPr/>
        </p:nvSpPr>
        <p:spPr>
          <a:xfrm>
            <a:off x="357158" y="2071679"/>
            <a:ext cx="2714644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tr-TR" sz="1600" dirty="0" smtClean="0">
                <a:solidFill>
                  <a:schemeClr val="bg1">
                    <a:lumMod val="50000"/>
                  </a:schemeClr>
                </a:solidFill>
              </a:rPr>
              <a:t> Geçen dersin özeti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>
                <a:solidFill>
                  <a:schemeClr val="bg1">
                    <a:lumMod val="50000"/>
                  </a:schemeClr>
                </a:solidFill>
              </a:rPr>
              <a:t>Dünyanın dönüşüne tekrar bakış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>
                <a:solidFill>
                  <a:schemeClr val="bg1">
                    <a:lumMod val="50000"/>
                  </a:schemeClr>
                </a:solidFill>
              </a:rPr>
              <a:t>Bağıl hareket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>
                <a:solidFill>
                  <a:schemeClr val="bg1">
                    <a:lumMod val="50000"/>
                  </a:schemeClr>
                </a:solidFill>
              </a:rPr>
              <a:t>Hareketli ortamla aynı doğrultuda hareket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>
                <a:solidFill>
                  <a:schemeClr val="bg1">
                    <a:lumMod val="50000"/>
                  </a:schemeClr>
                </a:solidFill>
              </a:rPr>
              <a:t>Hareketli ortamda karşı tarafa geçme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>
                <a:solidFill>
                  <a:srgbClr val="92D050"/>
                </a:solidFill>
              </a:rPr>
              <a:t>Serbest  cisim diyagramı çizme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/>
              <a:t>Dünyanın dönüşüne tekrar bakış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/>
              <a:t>Günün Özeti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/>
              <a:t>Soru Çözümü</a:t>
            </a:r>
          </a:p>
        </p:txBody>
      </p:sp>
      <p:sp>
        <p:nvSpPr>
          <p:cNvPr id="6" name="5 Dik Üçgen"/>
          <p:cNvSpPr/>
          <p:nvPr/>
        </p:nvSpPr>
        <p:spPr>
          <a:xfrm flipH="1">
            <a:off x="6357950" y="2143116"/>
            <a:ext cx="2357454" cy="1785950"/>
          </a:xfrm>
          <a:prstGeom prst="rtTriangl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6 Yuvarlatılmış Dikdörtgen"/>
          <p:cNvSpPr/>
          <p:nvPr/>
        </p:nvSpPr>
        <p:spPr>
          <a:xfrm rot="19317253">
            <a:off x="7742608" y="2360301"/>
            <a:ext cx="571504" cy="285752"/>
          </a:xfrm>
          <a:prstGeom prst="roundRect">
            <a:avLst/>
          </a:prstGeom>
          <a:solidFill>
            <a:schemeClr val="tx1">
              <a:lumMod val="50000"/>
              <a:lumOff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8" name="7 Akış Çizelgesi: Hazırlık"/>
          <p:cNvSpPr/>
          <p:nvPr/>
        </p:nvSpPr>
        <p:spPr>
          <a:xfrm flipH="1">
            <a:off x="6643702" y="3714752"/>
            <a:ext cx="45719" cy="214314"/>
          </a:xfrm>
          <a:prstGeom prst="flowChartPreparati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9" name="8 Metin kutusu"/>
          <p:cNvSpPr txBox="1"/>
          <p:nvPr/>
        </p:nvSpPr>
        <p:spPr>
          <a:xfrm>
            <a:off x="6786578" y="3571876"/>
            <a:ext cx="4286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37</a:t>
            </a:r>
            <a:endParaRPr lang="tr-TR" dirty="0"/>
          </a:p>
        </p:txBody>
      </p:sp>
      <p:sp>
        <p:nvSpPr>
          <p:cNvPr id="10" name="9 Metin kutusu"/>
          <p:cNvSpPr txBox="1"/>
          <p:nvPr/>
        </p:nvSpPr>
        <p:spPr>
          <a:xfrm>
            <a:off x="7072330" y="3500438"/>
            <a:ext cx="21431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200" dirty="0" smtClean="0"/>
              <a:t>0</a:t>
            </a:r>
            <a:endParaRPr lang="tr-TR" sz="1200" dirty="0"/>
          </a:p>
        </p:txBody>
      </p:sp>
      <p:sp>
        <p:nvSpPr>
          <p:cNvPr id="11" name="10 Dik Üçgen"/>
          <p:cNvSpPr/>
          <p:nvPr/>
        </p:nvSpPr>
        <p:spPr>
          <a:xfrm flipH="1">
            <a:off x="6357950" y="4500570"/>
            <a:ext cx="2357454" cy="1785950"/>
          </a:xfrm>
          <a:prstGeom prst="rtTriangl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b="1" dirty="0">
              <a:solidFill>
                <a:schemeClr val="tx1"/>
              </a:solidFill>
            </a:endParaRPr>
          </a:p>
        </p:txBody>
      </p:sp>
      <p:sp>
        <p:nvSpPr>
          <p:cNvPr id="12" name="11 Yuvarlatılmış Dikdörtgen"/>
          <p:cNvSpPr/>
          <p:nvPr/>
        </p:nvSpPr>
        <p:spPr>
          <a:xfrm rot="19317253">
            <a:off x="7814046" y="4646318"/>
            <a:ext cx="571504" cy="285752"/>
          </a:xfrm>
          <a:prstGeom prst="roundRect">
            <a:avLst/>
          </a:prstGeom>
          <a:solidFill>
            <a:schemeClr val="tx1">
              <a:lumMod val="50000"/>
              <a:lumOff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3" name="12 Akış Çizelgesi: Hazırlık"/>
          <p:cNvSpPr/>
          <p:nvPr/>
        </p:nvSpPr>
        <p:spPr>
          <a:xfrm flipH="1">
            <a:off x="6643702" y="6072206"/>
            <a:ext cx="45719" cy="214314"/>
          </a:xfrm>
          <a:prstGeom prst="flowChartPreparati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4" name="13 Metin kutusu"/>
          <p:cNvSpPr txBox="1"/>
          <p:nvPr/>
        </p:nvSpPr>
        <p:spPr>
          <a:xfrm>
            <a:off x="6715140" y="5857892"/>
            <a:ext cx="4286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37</a:t>
            </a:r>
            <a:endParaRPr lang="tr-TR" dirty="0"/>
          </a:p>
        </p:txBody>
      </p:sp>
      <p:sp>
        <p:nvSpPr>
          <p:cNvPr id="15" name="14 Metin kutusu"/>
          <p:cNvSpPr txBox="1"/>
          <p:nvPr/>
        </p:nvSpPr>
        <p:spPr>
          <a:xfrm>
            <a:off x="7000892" y="5786454"/>
            <a:ext cx="21431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200" dirty="0" smtClean="0"/>
              <a:t>0</a:t>
            </a:r>
            <a:endParaRPr lang="tr-TR" sz="1200" dirty="0"/>
          </a:p>
        </p:txBody>
      </p:sp>
      <p:cxnSp>
        <p:nvCxnSpPr>
          <p:cNvPr id="17" name="16 Düz Ok Bağlayıcısı"/>
          <p:cNvCxnSpPr/>
          <p:nvPr/>
        </p:nvCxnSpPr>
        <p:spPr>
          <a:xfrm rot="10800000" flipV="1">
            <a:off x="7572396" y="4857760"/>
            <a:ext cx="428628" cy="35719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18 Metin kutusu"/>
          <p:cNvSpPr txBox="1"/>
          <p:nvPr/>
        </p:nvSpPr>
        <p:spPr>
          <a:xfrm>
            <a:off x="7429520" y="4786322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dirty="0" smtClean="0"/>
              <a:t>F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206855461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Serbest  Cisim Diyagramı Çizme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071802" y="2214554"/>
            <a:ext cx="5614998" cy="4359982"/>
          </a:xfrm>
        </p:spPr>
        <p:txBody>
          <a:bodyPr>
            <a:normAutofit/>
          </a:bodyPr>
          <a:lstStyle/>
          <a:p>
            <a:pPr>
              <a:buNone/>
            </a:pPr>
            <a:endParaRPr lang="tr-TR" sz="2400" dirty="0" smtClean="0">
              <a:latin typeface="Calibri" pitchFamily="34" charset="0"/>
              <a:cs typeface="Calibri" pitchFamily="34" charset="0"/>
            </a:endParaRPr>
          </a:p>
          <a:p>
            <a:pPr>
              <a:buNone/>
            </a:pPr>
            <a:endParaRPr lang="tr-TR" sz="2400" dirty="0" smtClean="0"/>
          </a:p>
          <a:p>
            <a:pPr>
              <a:buNone/>
            </a:pPr>
            <a:endParaRPr lang="tr-TR" sz="2400" dirty="0" smtClean="0"/>
          </a:p>
          <a:p>
            <a:pPr>
              <a:buNone/>
            </a:pPr>
            <a:endParaRPr lang="tr-TR" dirty="0"/>
          </a:p>
        </p:txBody>
      </p:sp>
      <p:sp>
        <p:nvSpPr>
          <p:cNvPr id="5" name="4 Metin kutusu"/>
          <p:cNvSpPr txBox="1"/>
          <p:nvPr/>
        </p:nvSpPr>
        <p:spPr>
          <a:xfrm>
            <a:off x="357158" y="2071679"/>
            <a:ext cx="2714644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tr-TR" sz="1600" dirty="0" smtClean="0">
                <a:solidFill>
                  <a:schemeClr val="bg1">
                    <a:lumMod val="50000"/>
                  </a:schemeClr>
                </a:solidFill>
              </a:rPr>
              <a:t> Geçen dersin özeti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>
                <a:solidFill>
                  <a:schemeClr val="bg1">
                    <a:lumMod val="50000"/>
                  </a:schemeClr>
                </a:solidFill>
              </a:rPr>
              <a:t>Dünyanın dönüşüne tekrar bakış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>
                <a:solidFill>
                  <a:schemeClr val="bg1">
                    <a:lumMod val="50000"/>
                  </a:schemeClr>
                </a:solidFill>
              </a:rPr>
              <a:t>Bağıl hareket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>
                <a:solidFill>
                  <a:schemeClr val="bg1">
                    <a:lumMod val="50000"/>
                  </a:schemeClr>
                </a:solidFill>
              </a:rPr>
              <a:t>Hareketli ortamla aynı doğrultuda hareket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>
                <a:solidFill>
                  <a:schemeClr val="bg1">
                    <a:lumMod val="50000"/>
                  </a:schemeClr>
                </a:solidFill>
              </a:rPr>
              <a:t>Hareketli ortamda karşı tarafa geçme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>
                <a:solidFill>
                  <a:srgbClr val="92D050"/>
                </a:solidFill>
              </a:rPr>
              <a:t>Serbest  cisim diyagramı çizme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/>
              <a:t>Dünyanın dönüşüne tekrar bakış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/>
              <a:t>Günün Özeti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/>
              <a:t>Soru Çözümü</a:t>
            </a:r>
          </a:p>
        </p:txBody>
      </p:sp>
      <p:sp>
        <p:nvSpPr>
          <p:cNvPr id="6" name="5 Dik Üçgen"/>
          <p:cNvSpPr/>
          <p:nvPr/>
        </p:nvSpPr>
        <p:spPr>
          <a:xfrm flipH="1">
            <a:off x="6357950" y="2143116"/>
            <a:ext cx="2357454" cy="1785950"/>
          </a:xfrm>
          <a:prstGeom prst="rtTriangl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6 Yuvarlatılmış Dikdörtgen"/>
          <p:cNvSpPr/>
          <p:nvPr/>
        </p:nvSpPr>
        <p:spPr>
          <a:xfrm rot="19317253">
            <a:off x="7379381" y="2546501"/>
            <a:ext cx="723395" cy="318529"/>
          </a:xfrm>
          <a:prstGeom prst="roundRect">
            <a:avLst/>
          </a:prstGeom>
          <a:solidFill>
            <a:schemeClr val="tx1">
              <a:lumMod val="50000"/>
              <a:lumOff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8" name="7 Akış Çizelgesi: Hazırlık"/>
          <p:cNvSpPr/>
          <p:nvPr/>
        </p:nvSpPr>
        <p:spPr>
          <a:xfrm flipH="1">
            <a:off x="6643702" y="3714752"/>
            <a:ext cx="45719" cy="214314"/>
          </a:xfrm>
          <a:prstGeom prst="flowChartPreparati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9" name="8 Metin kutusu"/>
          <p:cNvSpPr txBox="1"/>
          <p:nvPr/>
        </p:nvSpPr>
        <p:spPr>
          <a:xfrm>
            <a:off x="6786578" y="3571876"/>
            <a:ext cx="4286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37</a:t>
            </a:r>
            <a:endParaRPr lang="tr-TR" dirty="0"/>
          </a:p>
        </p:txBody>
      </p:sp>
      <p:sp>
        <p:nvSpPr>
          <p:cNvPr id="10" name="9 Metin kutusu"/>
          <p:cNvSpPr txBox="1"/>
          <p:nvPr/>
        </p:nvSpPr>
        <p:spPr>
          <a:xfrm>
            <a:off x="7072330" y="3500438"/>
            <a:ext cx="21431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200" dirty="0" smtClean="0"/>
              <a:t>0</a:t>
            </a:r>
            <a:endParaRPr lang="tr-TR" sz="1200" dirty="0"/>
          </a:p>
        </p:txBody>
      </p:sp>
      <p:sp>
        <p:nvSpPr>
          <p:cNvPr id="18" name="17 Yuvarlatılmış Dikdörtgen"/>
          <p:cNvSpPr/>
          <p:nvPr/>
        </p:nvSpPr>
        <p:spPr>
          <a:xfrm rot="19308581">
            <a:off x="7311701" y="2341942"/>
            <a:ext cx="500066" cy="25417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cxnSp>
        <p:nvCxnSpPr>
          <p:cNvPr id="21" name="20 Düz Ok Bağlayıcısı"/>
          <p:cNvCxnSpPr>
            <a:stCxn id="7" idx="1"/>
          </p:cNvCxnSpPr>
          <p:nvPr/>
        </p:nvCxnSpPr>
        <p:spPr>
          <a:xfrm rot="10800000" flipV="1">
            <a:off x="7072331" y="2928676"/>
            <a:ext cx="383905" cy="28600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21 Metin kutusu"/>
          <p:cNvSpPr txBox="1"/>
          <p:nvPr/>
        </p:nvSpPr>
        <p:spPr>
          <a:xfrm>
            <a:off x="6786578" y="2857496"/>
            <a:ext cx="5000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dirty="0" smtClean="0"/>
              <a:t>F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315089399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Serbest  Cisim Diyagramı Çizme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071802" y="2214554"/>
            <a:ext cx="5614998" cy="4359982"/>
          </a:xfrm>
        </p:spPr>
        <p:txBody>
          <a:bodyPr>
            <a:normAutofit/>
          </a:bodyPr>
          <a:lstStyle/>
          <a:p>
            <a:pPr>
              <a:buNone/>
            </a:pPr>
            <a:endParaRPr lang="tr-TR" sz="2400" dirty="0" smtClean="0">
              <a:latin typeface="Calibri" pitchFamily="34" charset="0"/>
              <a:cs typeface="Calibri" pitchFamily="34" charset="0"/>
            </a:endParaRPr>
          </a:p>
          <a:p>
            <a:pPr>
              <a:buNone/>
            </a:pPr>
            <a:endParaRPr lang="tr-TR" sz="2400" dirty="0" smtClean="0"/>
          </a:p>
          <a:p>
            <a:pPr>
              <a:buNone/>
            </a:pPr>
            <a:endParaRPr lang="tr-TR" sz="2400" dirty="0" smtClean="0"/>
          </a:p>
          <a:p>
            <a:pPr>
              <a:buNone/>
            </a:pPr>
            <a:endParaRPr lang="tr-TR" dirty="0"/>
          </a:p>
        </p:txBody>
      </p:sp>
      <p:sp>
        <p:nvSpPr>
          <p:cNvPr id="5" name="4 Metin kutusu"/>
          <p:cNvSpPr txBox="1"/>
          <p:nvPr/>
        </p:nvSpPr>
        <p:spPr>
          <a:xfrm>
            <a:off x="357158" y="2071679"/>
            <a:ext cx="2714644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tr-TR" sz="1600" dirty="0" smtClean="0">
                <a:solidFill>
                  <a:schemeClr val="bg1">
                    <a:lumMod val="50000"/>
                  </a:schemeClr>
                </a:solidFill>
              </a:rPr>
              <a:t> Geçen dersin özeti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>
                <a:solidFill>
                  <a:schemeClr val="bg1">
                    <a:lumMod val="50000"/>
                  </a:schemeClr>
                </a:solidFill>
              </a:rPr>
              <a:t>Dünyanın dönüşüne tekrar bakış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>
                <a:solidFill>
                  <a:schemeClr val="bg1">
                    <a:lumMod val="50000"/>
                  </a:schemeClr>
                </a:solidFill>
              </a:rPr>
              <a:t>Bağıl hareket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>
                <a:solidFill>
                  <a:schemeClr val="bg1">
                    <a:lumMod val="50000"/>
                  </a:schemeClr>
                </a:solidFill>
              </a:rPr>
              <a:t>Hareketli ortamla aynı doğrultuda hareket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>
                <a:solidFill>
                  <a:schemeClr val="bg1">
                    <a:lumMod val="50000"/>
                  </a:schemeClr>
                </a:solidFill>
              </a:rPr>
              <a:t>Hareketli ortamda karşı tarafa geçme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>
                <a:solidFill>
                  <a:srgbClr val="92D050"/>
                </a:solidFill>
              </a:rPr>
              <a:t>Serbest  cisim diyagramı çizme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/>
              <a:t>Dünyanın dönüşüne tekrar bakış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/>
              <a:t>Günün Özeti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/>
              <a:t>Soru Çözümü</a:t>
            </a:r>
          </a:p>
        </p:txBody>
      </p:sp>
      <p:pic>
        <p:nvPicPr>
          <p:cNvPr id="44034" name="Picture 2" descr="Dinamik Çözümlü SORU NU: 15-10 "/>
          <p:cNvPicPr>
            <a:picLocks noChangeAspect="1" noChangeArrowheads="1"/>
          </p:cNvPicPr>
          <p:nvPr/>
        </p:nvPicPr>
        <p:blipFill>
          <a:blip r:embed="rId2"/>
          <a:srcRect l="65034" b="13158"/>
          <a:stretch>
            <a:fillRect/>
          </a:stretch>
        </p:blipFill>
        <p:spPr bwMode="auto">
          <a:xfrm>
            <a:off x="6858016" y="2643182"/>
            <a:ext cx="2026207" cy="257176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45733357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tr-TR" dirty="0" smtClean="0"/>
              <a:t>Sorusu olan var mı?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3488974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1143000"/>
            <a:ext cx="3466728" cy="1066800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>Geçen Haftanın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tr-TR" dirty="0" smtClean="0"/>
              <a:t> Özeti</a:t>
            </a:r>
            <a:endParaRPr lang="tr-TR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33714" y="910927"/>
            <a:ext cx="3714750" cy="5686425"/>
          </a:xfrm>
          <a:prstGeom prst="rect">
            <a:avLst/>
          </a:prstGeom>
        </p:spPr>
      </p:pic>
      <p:sp>
        <p:nvSpPr>
          <p:cNvPr id="4" name="11 Halka"/>
          <p:cNvSpPr/>
          <p:nvPr/>
        </p:nvSpPr>
        <p:spPr>
          <a:xfrm>
            <a:off x="7265962" y="6167510"/>
            <a:ext cx="720080" cy="429841"/>
          </a:xfrm>
          <a:prstGeom prst="donut">
            <a:avLst>
              <a:gd name="adj" fmla="val 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chemeClr val="tx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219126" y="2780928"/>
            <a:ext cx="11368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2017 LYS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8780524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Dünyanın dönüşü</a:t>
            </a:r>
            <a:endParaRPr lang="tr-TR" dirty="0"/>
          </a:p>
        </p:txBody>
      </p:sp>
      <p:sp>
        <p:nvSpPr>
          <p:cNvPr id="9" name="8 Dikdörtgen"/>
          <p:cNvSpPr/>
          <p:nvPr/>
        </p:nvSpPr>
        <p:spPr>
          <a:xfrm>
            <a:off x="3286116" y="2071678"/>
            <a:ext cx="5500726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/>
              <a:t> </a:t>
            </a:r>
          </a:p>
          <a:p>
            <a:endParaRPr lang="tr-TR" dirty="0" smtClean="0"/>
          </a:p>
          <a:p>
            <a:endParaRPr lang="tr-TR" dirty="0" smtClean="0"/>
          </a:p>
          <a:p>
            <a:endParaRPr lang="tr-TR" dirty="0" smtClean="0"/>
          </a:p>
          <a:p>
            <a:endParaRPr lang="tr-TR" dirty="0" smtClean="0"/>
          </a:p>
          <a:p>
            <a:endParaRPr lang="tr-TR" dirty="0" smtClean="0"/>
          </a:p>
          <a:p>
            <a:endParaRPr lang="tr-TR" dirty="0" smtClean="0"/>
          </a:p>
          <a:p>
            <a:endParaRPr lang="tr-TR" dirty="0" smtClean="0"/>
          </a:p>
          <a:p>
            <a:endParaRPr lang="tr-TR" dirty="0" smtClean="0"/>
          </a:p>
          <a:p>
            <a:endParaRPr lang="tr-TR" dirty="0" smtClean="0"/>
          </a:p>
          <a:p>
            <a:endParaRPr lang="tr-TR" dirty="0" smtClean="0"/>
          </a:p>
          <a:p>
            <a:endParaRPr lang="tr-TR" dirty="0" smtClean="0"/>
          </a:p>
          <a:p>
            <a:endParaRPr lang="tr-TR" dirty="0" smtClean="0"/>
          </a:p>
          <a:p>
            <a:endParaRPr lang="tr-TR" dirty="0" smtClean="0"/>
          </a:p>
          <a:p>
            <a:endParaRPr lang="tr-TR" dirty="0" smtClean="0"/>
          </a:p>
          <a:p>
            <a:endParaRPr lang="tr-TR" dirty="0" smtClean="0"/>
          </a:p>
          <a:p>
            <a:endParaRPr lang="tr-TR" dirty="0" smtClean="0"/>
          </a:p>
          <a:p>
            <a:endParaRPr lang="tr-TR" dirty="0"/>
          </a:p>
        </p:txBody>
      </p:sp>
      <p:sp>
        <p:nvSpPr>
          <p:cNvPr id="13" name="12 Metin kutusu"/>
          <p:cNvSpPr txBox="1"/>
          <p:nvPr/>
        </p:nvSpPr>
        <p:spPr>
          <a:xfrm>
            <a:off x="357158" y="2428868"/>
            <a:ext cx="2214578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tr-TR" sz="1600" dirty="0" smtClean="0">
                <a:solidFill>
                  <a:schemeClr val="bg1">
                    <a:lumMod val="50000"/>
                  </a:schemeClr>
                </a:solidFill>
              </a:rPr>
              <a:t> Geçen dersin özeti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>
                <a:solidFill>
                  <a:srgbClr val="92D050"/>
                </a:solidFill>
              </a:rPr>
              <a:t>Dünyanın dönüşüne tekrar bakış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/>
              <a:t>Bağıl hareket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/>
              <a:t>Hareketli ortamla aynı doğrultuda hareket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/>
              <a:t>Hareketli ortamda karşı tarafa geçme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/>
              <a:t>Serbest  cisim diyagramı çizme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/>
              <a:t>Dünyanın dönüşüne tekrar bakış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/>
              <a:t>Günün Özeti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/>
              <a:t>Soru Çözümü</a:t>
            </a:r>
          </a:p>
        </p:txBody>
      </p:sp>
      <p:pic>
        <p:nvPicPr>
          <p:cNvPr id="32772" name="Picture 4" descr="World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392744" y="2857496"/>
            <a:ext cx="2751256" cy="2786082"/>
          </a:xfrm>
          <a:prstGeom prst="rect">
            <a:avLst/>
          </a:prstGeom>
          <a:noFill/>
        </p:spPr>
      </p:pic>
      <p:sp>
        <p:nvSpPr>
          <p:cNvPr id="14" name="13 Metin kutusu"/>
          <p:cNvSpPr txBox="1"/>
          <p:nvPr/>
        </p:nvSpPr>
        <p:spPr>
          <a:xfrm>
            <a:off x="2571736" y="2428868"/>
            <a:ext cx="407196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tr-TR" dirty="0" smtClean="0"/>
          </a:p>
          <a:p>
            <a:pPr marL="342900" indent="-342900"/>
            <a:r>
              <a:rPr lang="tr-TR" dirty="0" smtClean="0"/>
              <a:t>1.    Tam da şu an olduğunuz yerde Güneşe göre de hareketsiz misiniz?</a:t>
            </a:r>
          </a:p>
          <a:p>
            <a:pPr marL="342900" indent="-342900">
              <a:buAutoNum type="alphaLcPeriod"/>
            </a:pPr>
            <a:endParaRPr lang="tr-TR" dirty="0" smtClean="0"/>
          </a:p>
          <a:p>
            <a:pPr marL="342900" indent="-342900">
              <a:buAutoNum type="alphaLcPeriod"/>
            </a:pPr>
            <a:endParaRPr lang="tr-TR" dirty="0" smtClean="0"/>
          </a:p>
          <a:p>
            <a:pPr marL="342900" indent="-342900"/>
            <a:r>
              <a:rPr lang="tr-TR" dirty="0" smtClean="0"/>
              <a:t>2.  Dünyanın dönüyor ise biz neden fark etmiyoruz? </a:t>
            </a:r>
          </a:p>
          <a:p>
            <a:pPr marL="342900" indent="-342900">
              <a:buAutoNum type="alphaLcPeriod"/>
            </a:pPr>
            <a:endParaRPr lang="tr-TR" dirty="0" smtClean="0"/>
          </a:p>
        </p:txBody>
      </p:sp>
      <p:sp>
        <p:nvSpPr>
          <p:cNvPr id="32776" name="AutoShape 8" descr="zıplayan çocuk resmi ile ilgili g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32778" name="AutoShape 10" descr="zıplayan çocuk resmi ile ilgili g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pic>
        <p:nvPicPr>
          <p:cNvPr id="32782" name="Picture 14" descr="zıplayan çocuk resmi ile ilgili görsel sonucu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930300" y="2357430"/>
            <a:ext cx="1110120" cy="1656895"/>
          </a:xfrm>
          <a:prstGeom prst="rect">
            <a:avLst/>
          </a:prstGeom>
          <a:noFill/>
        </p:spPr>
      </p:pic>
      <p:sp>
        <p:nvSpPr>
          <p:cNvPr id="19" name="18 Dikdörtgen"/>
          <p:cNvSpPr/>
          <p:nvPr/>
        </p:nvSpPr>
        <p:spPr>
          <a:xfrm>
            <a:off x="2500298" y="5000636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indent="-342900"/>
            <a:r>
              <a:rPr lang="tr-TR" dirty="0" smtClean="0"/>
              <a:t> 3.  Yerden yukarı  doğru belirli bir süre   kadar zıplasak, yere vardığımızda dönen Dünya üzerinde neden  yer değiştirmiş olmuyoruz?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621929" y="1835184"/>
            <a:ext cx="13083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1700 km/h</a:t>
            </a:r>
            <a:endParaRPr lang="tr-TR" dirty="0"/>
          </a:p>
        </p:txBody>
      </p:sp>
      <p:sp>
        <p:nvSpPr>
          <p:cNvPr id="12" name="TextBox 11"/>
          <p:cNvSpPr txBox="1"/>
          <p:nvPr/>
        </p:nvSpPr>
        <p:spPr>
          <a:xfrm>
            <a:off x="6650924" y="2298543"/>
            <a:ext cx="16129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108000 km/h</a:t>
            </a:r>
            <a:endParaRPr lang="tr-TR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3" grpId="0"/>
      <p:bldP spid="1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Bağıl Hareket</a:t>
            </a:r>
            <a:endParaRPr lang="tr-TR" dirty="0"/>
          </a:p>
        </p:txBody>
      </p:sp>
      <p:sp>
        <p:nvSpPr>
          <p:cNvPr id="7" name="6 Metin kutusu"/>
          <p:cNvSpPr txBox="1"/>
          <p:nvPr/>
        </p:nvSpPr>
        <p:spPr>
          <a:xfrm>
            <a:off x="714348" y="2143117"/>
            <a:ext cx="2500330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tr-TR" sz="1600" dirty="0" smtClean="0">
                <a:solidFill>
                  <a:schemeClr val="bg1">
                    <a:lumMod val="50000"/>
                  </a:schemeClr>
                </a:solidFill>
              </a:rPr>
              <a:t> Geçen dersin özeti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>
                <a:solidFill>
                  <a:schemeClr val="bg1">
                    <a:lumMod val="50000"/>
                  </a:schemeClr>
                </a:solidFill>
              </a:rPr>
              <a:t>Dünyanın dönüşüne tekrar bakış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>
                <a:solidFill>
                  <a:srgbClr val="92D050"/>
                </a:solidFill>
              </a:rPr>
              <a:t>Bağıl hareket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/>
              <a:t>Hareketli ortamla aynı doğrultuda hareket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/>
              <a:t>Hareketli ortamda karşı tarafa geçme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/>
              <a:t>Serbest  cisim diyagramı çizme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/>
              <a:t>Dünyanın dönüşüne tekrar bakış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/>
              <a:t>Günün Özeti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/>
              <a:t>Soru Çözümü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71826" y="3327464"/>
            <a:ext cx="5564670" cy="312587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574475" y="2270676"/>
            <a:ext cx="475252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Bir valiz uçaktan şekildeki gibi düşüyor. Yerden baktığınızda valiz şekilde verilen yollardan hangisini takip eder?</a:t>
            </a:r>
            <a:endParaRPr lang="tr-TR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Bağıl Hareket</a:t>
            </a:r>
            <a:endParaRPr lang="tr-TR" dirty="0"/>
          </a:p>
        </p:txBody>
      </p:sp>
      <p:sp>
        <p:nvSpPr>
          <p:cNvPr id="7" name="6 Metin kutusu"/>
          <p:cNvSpPr txBox="1"/>
          <p:nvPr/>
        </p:nvSpPr>
        <p:spPr>
          <a:xfrm>
            <a:off x="714348" y="2143117"/>
            <a:ext cx="2500330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tr-TR" sz="1600" dirty="0" smtClean="0">
                <a:solidFill>
                  <a:schemeClr val="bg1">
                    <a:lumMod val="50000"/>
                  </a:schemeClr>
                </a:solidFill>
              </a:rPr>
              <a:t> Geçen dersin özeti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>
                <a:solidFill>
                  <a:schemeClr val="bg1">
                    <a:lumMod val="50000"/>
                  </a:schemeClr>
                </a:solidFill>
              </a:rPr>
              <a:t>Dünyanın dönüşüne tekrar bakış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>
                <a:solidFill>
                  <a:srgbClr val="92D050"/>
                </a:solidFill>
              </a:rPr>
              <a:t>Bağıl hareket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/>
              <a:t>Hareketli ortamla aynı doğrultuda hareket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/>
              <a:t>Hareketli ortamda karşı tarafa geçme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/>
              <a:t>Serbest  cisim diyagramı çizme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/>
              <a:t>Dünyanın dönüşüne tekrar bakış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/>
              <a:t>Günün Özeti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/>
              <a:t>Soru Çözümü</a:t>
            </a:r>
          </a:p>
        </p:txBody>
      </p:sp>
      <p:sp>
        <p:nvSpPr>
          <p:cNvPr id="8" name="7 Metin kutusu"/>
          <p:cNvSpPr txBox="1"/>
          <p:nvPr/>
        </p:nvSpPr>
        <p:spPr>
          <a:xfrm>
            <a:off x="4427984" y="5373216"/>
            <a:ext cx="37147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Kim </a:t>
            </a:r>
            <a:r>
              <a:rPr lang="en-US" dirty="0" err="1" smtClean="0"/>
              <a:t>Hareket</a:t>
            </a:r>
            <a:r>
              <a:rPr lang="en-US" dirty="0" smtClean="0"/>
              <a:t> </a:t>
            </a:r>
            <a:r>
              <a:rPr lang="en-US" dirty="0" err="1" smtClean="0"/>
              <a:t>Ediyor</a:t>
            </a:r>
            <a:r>
              <a:rPr lang="en-US" dirty="0" smtClean="0"/>
              <a:t>?</a:t>
            </a:r>
            <a:endParaRPr lang="tr-TR" dirty="0" smtClean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8430" y="2348880"/>
            <a:ext cx="3379913" cy="25273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443826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Bağıl Hareket</a:t>
            </a:r>
            <a:endParaRPr lang="tr-TR" dirty="0"/>
          </a:p>
        </p:txBody>
      </p:sp>
      <p:sp>
        <p:nvSpPr>
          <p:cNvPr id="7" name="6 Metin kutusu"/>
          <p:cNvSpPr txBox="1"/>
          <p:nvPr/>
        </p:nvSpPr>
        <p:spPr>
          <a:xfrm>
            <a:off x="714348" y="2143117"/>
            <a:ext cx="2500330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tr-TR" sz="1600" dirty="0" smtClean="0">
                <a:solidFill>
                  <a:schemeClr val="bg1">
                    <a:lumMod val="50000"/>
                  </a:schemeClr>
                </a:solidFill>
              </a:rPr>
              <a:t> Geçen dersin özeti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>
                <a:solidFill>
                  <a:schemeClr val="bg1">
                    <a:lumMod val="50000"/>
                  </a:schemeClr>
                </a:solidFill>
              </a:rPr>
              <a:t>Dünyanın dönüşüne tekrar bakış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>
                <a:solidFill>
                  <a:srgbClr val="92D050"/>
                </a:solidFill>
              </a:rPr>
              <a:t>Bağıl hareket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/>
              <a:t>Hareketli ortamla aynı doğrultuda hareket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/>
              <a:t>Hareketli ortamda karşı tarafa geçme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/>
              <a:t>Serbest  cisim diyagramı çizme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/>
              <a:t>Dünyanın dönüşüne tekrar bakış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/>
              <a:t>Günün Özeti</a:t>
            </a:r>
          </a:p>
          <a:p>
            <a:pPr>
              <a:buFont typeface="Wingdings" pitchFamily="2" charset="2"/>
              <a:buChar char="ü"/>
            </a:pPr>
            <a:r>
              <a:rPr lang="tr-TR" sz="1600" dirty="0" smtClean="0"/>
              <a:t>Soru Çözümü</a:t>
            </a:r>
          </a:p>
        </p:txBody>
      </p:sp>
      <p:sp>
        <p:nvSpPr>
          <p:cNvPr id="13" name="12 Metin kutusu"/>
          <p:cNvSpPr txBox="1"/>
          <p:nvPr/>
        </p:nvSpPr>
        <p:spPr>
          <a:xfrm>
            <a:off x="3643306" y="2143116"/>
            <a:ext cx="407196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Bir cismin bir referans noktasına göre zamanla yer değiştirmesi olayına </a:t>
            </a:r>
            <a:r>
              <a:rPr lang="tr-TR" b="1" dirty="0" smtClean="0"/>
              <a:t>hareket </a:t>
            </a:r>
            <a:r>
              <a:rPr lang="tr-TR" dirty="0" smtClean="0"/>
              <a:t>denir.</a:t>
            </a:r>
            <a:endParaRPr lang="tr-TR" dirty="0"/>
          </a:p>
        </p:txBody>
      </p:sp>
      <p:sp>
        <p:nvSpPr>
          <p:cNvPr id="8" name="7 Metin kutusu"/>
          <p:cNvSpPr txBox="1"/>
          <p:nvPr/>
        </p:nvSpPr>
        <p:spPr>
          <a:xfrm>
            <a:off x="3643306" y="3286124"/>
            <a:ext cx="3714776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Aktivite Zamanı</a:t>
            </a:r>
          </a:p>
          <a:p>
            <a:pPr>
              <a:buFont typeface="Arial" pitchFamily="34" charset="0"/>
              <a:buChar char="•"/>
            </a:pPr>
            <a:r>
              <a:rPr lang="tr-TR" dirty="0" smtClean="0"/>
              <a:t> 1 kişi dururken diğeri bir birim yer değiştirir</a:t>
            </a:r>
          </a:p>
          <a:p>
            <a:pPr>
              <a:buFont typeface="Arial" pitchFamily="34" charset="0"/>
              <a:buChar char="•"/>
            </a:pPr>
            <a:r>
              <a:rPr lang="tr-TR" dirty="0" smtClean="0"/>
              <a:t>2 kişi aynı anda aynı yöne doğru eşit adımlarla yer değiştirirler</a:t>
            </a:r>
          </a:p>
          <a:p>
            <a:pPr>
              <a:buFont typeface="Arial" pitchFamily="34" charset="0"/>
              <a:buChar char="•"/>
            </a:pPr>
            <a:r>
              <a:rPr lang="tr-TR" dirty="0" smtClean="0"/>
              <a:t> 2 kişi aynı anda zıt  yönlere doğru eşit adımlarla yer değiştirirler</a:t>
            </a:r>
          </a:p>
          <a:p>
            <a:pPr>
              <a:buFont typeface="Arial" pitchFamily="34" charset="0"/>
              <a:buChar char="•"/>
            </a:pPr>
            <a:r>
              <a:rPr lang="tr-TR" dirty="0" smtClean="0"/>
              <a:t>1 kişi 1 birim diğeri 2 birim yer değiştirir</a:t>
            </a:r>
          </a:p>
        </p:txBody>
      </p:sp>
    </p:spTree>
    <p:extLst>
      <p:ext uri="{BB962C8B-B14F-4D97-AF65-F5344CB8AC3E}">
        <p14:creationId xmlns:p14="http://schemas.microsoft.com/office/powerpoint/2010/main" val="206465597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Şehir Hayatı">
  <a:themeElements>
    <a:clrScheme name="Özel 2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5FF2CA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Şehir Hayatı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6737</TotalTime>
  <Words>2479</Words>
  <Application>Microsoft Office PowerPoint</Application>
  <PresentationFormat>On-screen Show (4:3)</PresentationFormat>
  <Paragraphs>673</Paragraphs>
  <Slides>47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47</vt:i4>
      </vt:variant>
    </vt:vector>
  </HeadingPairs>
  <TitlesOfParts>
    <vt:vector size="54" baseType="lpstr">
      <vt:lpstr>Arial</vt:lpstr>
      <vt:lpstr>Calibri</vt:lpstr>
      <vt:lpstr>Georgia</vt:lpstr>
      <vt:lpstr>Trebuchet MS</vt:lpstr>
      <vt:lpstr>Wingdings</vt:lpstr>
      <vt:lpstr>Wingdings 2</vt:lpstr>
      <vt:lpstr>Şehir Hayatı</vt:lpstr>
      <vt:lpstr>Bağıl Hareket</vt:lpstr>
      <vt:lpstr>Kazanımlar</vt:lpstr>
      <vt:lpstr>Bugün Neler Öğreneceğiz</vt:lpstr>
      <vt:lpstr>Geçen Haftanın Özeti</vt:lpstr>
      <vt:lpstr>Geçen Haftanın  Özeti</vt:lpstr>
      <vt:lpstr>Dünyanın dönüşü</vt:lpstr>
      <vt:lpstr>Bağıl Hareket</vt:lpstr>
      <vt:lpstr>Bağıl Hareket</vt:lpstr>
      <vt:lpstr>Bağıl Hareket</vt:lpstr>
      <vt:lpstr>Bağıl Hareket</vt:lpstr>
      <vt:lpstr>Bağıl hareket: 1.Soru </vt:lpstr>
      <vt:lpstr>Bağıl hareket: 2.Soru </vt:lpstr>
      <vt:lpstr>Bağıl Hareket: 3. Soru </vt:lpstr>
      <vt:lpstr>PowerPoint Presentation</vt:lpstr>
      <vt:lpstr>Hareketli Ortamdaki Sabit Hızlı Cismin Hareketi</vt:lpstr>
      <vt:lpstr>Hareketli Ortamdaki Sabit Hızlı Cismin Hareketi</vt:lpstr>
      <vt:lpstr>Hareketli Ortamdaki Sabit Hızlı Cismin Hareketi:Hareketli Ortam Problemleri</vt:lpstr>
      <vt:lpstr>Hareketli ortamla aynı doğrultuda hareket</vt:lpstr>
      <vt:lpstr>PowerPoint Presentation</vt:lpstr>
      <vt:lpstr>Hareketli Ortamda Karşı Tarafa Geçme</vt:lpstr>
      <vt:lpstr>Hareketli Ortamda Karşı Tarafa Geçme</vt:lpstr>
      <vt:lpstr>Hareketli Ortamda Karşı Tarafa Geçme</vt:lpstr>
      <vt:lpstr>PowerPoint Presentation</vt:lpstr>
      <vt:lpstr>Dünyanın Dönüşüne Tekrar Bakış</vt:lpstr>
      <vt:lpstr>Dünyanın Dönüşüne Tekrar Bakış</vt:lpstr>
      <vt:lpstr>Dünyanın Dönüşüne Tekrar Bakış</vt:lpstr>
      <vt:lpstr>Günün Özeti</vt:lpstr>
      <vt:lpstr>Soru Çözümü</vt:lpstr>
      <vt:lpstr>Soru Çözümü</vt:lpstr>
      <vt:lpstr>Soru Çözümü</vt:lpstr>
      <vt:lpstr>Soru Çözümü</vt:lpstr>
      <vt:lpstr>Soru Çözümü</vt:lpstr>
      <vt:lpstr>Soru Çözümü</vt:lpstr>
      <vt:lpstr>Soru Çözümü</vt:lpstr>
      <vt:lpstr>Ne Öğrendik?</vt:lpstr>
      <vt:lpstr>Gelecek Hafta: Newton’un Hareket Yasaları </vt:lpstr>
      <vt:lpstr>PowerPoint Presentation</vt:lpstr>
      <vt:lpstr>Serbest  Cisim Diyagramı Çizme: Newton’un Hareket Yasaları</vt:lpstr>
      <vt:lpstr>Serbest  Cisim Diyagramı Çizme</vt:lpstr>
      <vt:lpstr>Serbest  Cisim Diyagramı Çizme</vt:lpstr>
      <vt:lpstr>Serbest  Cisim Diyagramı Çizme</vt:lpstr>
      <vt:lpstr>Serbest  Cisim Diyagramı Çizme</vt:lpstr>
      <vt:lpstr>Serbest  Cisim Diyagramı Çizme</vt:lpstr>
      <vt:lpstr>Serbest  Cisim Diyagramı Çizme</vt:lpstr>
      <vt:lpstr>Serbest  Cisim Diyagramı Çizme</vt:lpstr>
      <vt:lpstr>Serbest  Cisim Diyagramı Çizme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Casper</dc:creator>
  <cp:lastModifiedBy>Reviewer</cp:lastModifiedBy>
  <cp:revision>463</cp:revision>
  <cp:lastPrinted>2018-10-12T16:45:02Z</cp:lastPrinted>
  <dcterms:created xsi:type="dcterms:W3CDTF">2016-04-08T19:11:10Z</dcterms:created>
  <dcterms:modified xsi:type="dcterms:W3CDTF">2018-10-12T16:45:03Z</dcterms:modified>
</cp:coreProperties>
</file>