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5" r:id="rId1"/>
  </p:sldMasterIdLst>
  <p:notesMasterIdLst>
    <p:notesMasterId r:id="rId47"/>
  </p:notesMasterIdLst>
  <p:sldIdLst>
    <p:sldId id="259" r:id="rId2"/>
    <p:sldId id="440" r:id="rId3"/>
    <p:sldId id="265" r:id="rId4"/>
    <p:sldId id="460" r:id="rId5"/>
    <p:sldId id="443" r:id="rId6"/>
    <p:sldId id="452" r:id="rId7"/>
    <p:sldId id="461" r:id="rId8"/>
    <p:sldId id="448" r:id="rId9"/>
    <p:sldId id="465" r:id="rId10"/>
    <p:sldId id="463" r:id="rId11"/>
    <p:sldId id="464" r:id="rId12"/>
    <p:sldId id="462" r:id="rId13"/>
    <p:sldId id="451" r:id="rId14"/>
    <p:sldId id="446" r:id="rId15"/>
    <p:sldId id="492" r:id="rId16"/>
    <p:sldId id="490" r:id="rId17"/>
    <p:sldId id="493" r:id="rId18"/>
    <p:sldId id="500" r:id="rId19"/>
    <p:sldId id="501" r:id="rId20"/>
    <p:sldId id="499" r:id="rId21"/>
    <p:sldId id="494" r:id="rId22"/>
    <p:sldId id="496" r:id="rId23"/>
    <p:sldId id="497" r:id="rId24"/>
    <p:sldId id="498" r:id="rId25"/>
    <p:sldId id="495" r:id="rId26"/>
    <p:sldId id="489" r:id="rId27"/>
    <p:sldId id="469" r:id="rId28"/>
    <p:sldId id="470" r:id="rId29"/>
    <p:sldId id="486" r:id="rId30"/>
    <p:sldId id="488" r:id="rId31"/>
    <p:sldId id="478" r:id="rId32"/>
    <p:sldId id="485" r:id="rId33"/>
    <p:sldId id="484" r:id="rId34"/>
    <p:sldId id="487" r:id="rId35"/>
    <p:sldId id="482" r:id="rId36"/>
    <p:sldId id="471" r:id="rId37"/>
    <p:sldId id="479" r:id="rId38"/>
    <p:sldId id="474" r:id="rId39"/>
    <p:sldId id="473" r:id="rId40"/>
    <p:sldId id="480" r:id="rId41"/>
    <p:sldId id="481" r:id="rId42"/>
    <p:sldId id="483" r:id="rId43"/>
    <p:sldId id="456" r:id="rId44"/>
    <p:sldId id="270" r:id="rId45"/>
    <p:sldId id="329" r:id="rId4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1637"/>
    <a:srgbClr val="E5224E"/>
    <a:srgbClr val="E12761"/>
    <a:srgbClr val="B65271"/>
    <a:srgbClr val="CA0576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39" autoAdjust="0"/>
    <p:restoredTop sz="82047" autoAdjust="0"/>
  </p:normalViewPr>
  <p:slideViewPr>
    <p:cSldViewPr snapToGrid="0">
      <p:cViewPr varScale="1">
        <p:scale>
          <a:sx n="92" d="100"/>
          <a:sy n="92" d="100"/>
        </p:scale>
        <p:origin x="16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79895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https://www.youtube.com/watch?v=leapiWpg0Gc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73344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72756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https://www.youtube.com/watch?v=leapiWpg0Gc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04635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https://www.youtube.com/watch?v=leapiWpg0Gc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35255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https://www.youtube.com/watch?v=leapiWpg0Gc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5654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https://www.youtube.com/watch?v=leapiWpg0Gc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11163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https://www.youtube.com/watch?v=leapiWpg0Gc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50349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https://www.youtube.com/watch?v=leapiWpg0Gc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21071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https://www.youtube.com/watch?v=leapiWpg0Gc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2859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853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https://www.youtube.com/watch?v=leapiWpg0Gc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11426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https://www.youtube.com/watch?v=leapiWpg0Gc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09850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https://www.youtube.com/watch?v=leapiWpg0Gc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09421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https://www.youtube.com/watch?v=leapiWpg0Gc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51468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54464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1426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76560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19461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05995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4829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21469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37905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34131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459850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56741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992426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19915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104459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954898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75714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9730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128859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94849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https://www.youtube.com/watch?v=leapiWpg0Gc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0660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https://www.youtube.com/watch?v=leapiWpg0Gc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358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https://www.youtube.com/watch?v=leapiWpg0Gc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022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https://www.youtube.com/watch?v=leapiWpg0Gc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8253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https://www.youtube.com/watch?v=leapiWpg0Gc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2347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86678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105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281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8992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6716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2981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850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64459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833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271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160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488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5572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655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9719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402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3761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7512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6" r:id="rId1"/>
    <p:sldLayoutId id="2147484127" r:id="rId2"/>
    <p:sldLayoutId id="2147484128" r:id="rId3"/>
    <p:sldLayoutId id="2147484129" r:id="rId4"/>
    <p:sldLayoutId id="2147484130" r:id="rId5"/>
    <p:sldLayoutId id="2147484131" r:id="rId6"/>
    <p:sldLayoutId id="2147484132" r:id="rId7"/>
    <p:sldLayoutId id="2147484133" r:id="rId8"/>
    <p:sldLayoutId id="2147484134" r:id="rId9"/>
    <p:sldLayoutId id="2147484135" r:id="rId10"/>
    <p:sldLayoutId id="2147484136" r:id="rId11"/>
    <p:sldLayoutId id="2147484137" r:id="rId12"/>
    <p:sldLayoutId id="2147484138" r:id="rId13"/>
    <p:sldLayoutId id="2147484139" r:id="rId14"/>
    <p:sldLayoutId id="2147484140" r:id="rId15"/>
    <p:sldLayoutId id="2147484141" r:id="rId16"/>
    <p:sldLayoutId id="2147484142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22.emf"/><Relationship Id="rId7" Type="http://schemas.openxmlformats.org/officeDocument/2006/relationships/image" Target="../media/image2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Relationship Id="rId9" Type="http://schemas.openxmlformats.org/officeDocument/2006/relationships/image" Target="../media/image2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emf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hyperlink" Target="https://www.youtube.com/watch?v=m4jzgqZu-4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sims/html/ohms-law/latest/ohms-law_en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6256" y="1839981"/>
            <a:ext cx="9448800" cy="1825096"/>
          </a:xfrm>
        </p:spPr>
        <p:txBody>
          <a:bodyPr>
            <a:normAutofit/>
          </a:bodyPr>
          <a:lstStyle/>
          <a:p>
            <a:r>
              <a:rPr lang="tr-TR" sz="3600" b="1" dirty="0"/>
              <a:t>Elektrik </a:t>
            </a:r>
            <a:r>
              <a:rPr lang="tr-TR" sz="3600" b="1" dirty="0" smtClean="0"/>
              <a:t>akımı, Direnç ve Potansiyel </a:t>
            </a:r>
            <a:r>
              <a:rPr lang="tr-TR" sz="3600" b="1" dirty="0"/>
              <a:t>fark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6256" y="4351529"/>
            <a:ext cx="9448800" cy="685800"/>
          </a:xfrm>
        </p:spPr>
        <p:txBody>
          <a:bodyPr/>
          <a:lstStyle/>
          <a:p>
            <a:r>
              <a:rPr lang="tr-TR" dirty="0" smtClean="0"/>
              <a:t>Ömer </a:t>
            </a:r>
            <a:r>
              <a:rPr lang="tr-TR" dirty="0"/>
              <a:t>F</a:t>
            </a:r>
            <a:r>
              <a:rPr lang="tr-TR" dirty="0" smtClean="0"/>
              <a:t>aruk Özdemir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305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Potansiyel Fark-Akım Arasındaki İlişki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4519" y="1625515"/>
            <a:ext cx="6134895" cy="36874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441447" y="4367048"/>
            <a:ext cx="2295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Potansiyel Fark (V)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79228" y="1813033"/>
            <a:ext cx="1481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Akım (</a:t>
            </a:r>
            <a:r>
              <a:rPr lang="tr-TR" dirty="0" err="1" smtClean="0"/>
              <a:t>mA</a:t>
            </a:r>
            <a:r>
              <a:rPr lang="tr-TR" dirty="0" smtClean="0"/>
              <a:t>)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80601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Direnç-Akım Arasındaki İlişki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705" y="2051184"/>
            <a:ext cx="5466419" cy="32856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006326" y="4792717"/>
            <a:ext cx="1761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Akım (</a:t>
            </a:r>
            <a:r>
              <a:rPr lang="tr-TR" dirty="0" err="1" smtClean="0"/>
              <a:t>mA</a:t>
            </a:r>
            <a:r>
              <a:rPr lang="tr-TR" dirty="0" smtClean="0"/>
              <a:t>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03705" y="2051184"/>
            <a:ext cx="1970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Direnç (</a:t>
            </a:r>
            <a:r>
              <a:rPr lang="tr-TR" dirty="0" err="1" smtClean="0"/>
              <a:t>ohm</a:t>
            </a:r>
            <a:r>
              <a:rPr lang="tr-TR" dirty="0" smtClean="0"/>
              <a:t>)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327533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Potansiyel Fark, Akım ve Direnç Arasındaki İlişki 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3959" y="3078797"/>
            <a:ext cx="5852679" cy="19508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69627" y="2126461"/>
            <a:ext cx="3335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</a:rPr>
              <a:t>OHM YASASI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err="1" smtClean="0">
                <a:solidFill>
                  <a:srgbClr val="FF0000"/>
                </a:solidFill>
              </a:rPr>
              <a:t>Ohm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tr-TR" sz="1400" b="1" dirty="0" smtClean="0">
                <a:solidFill>
                  <a:srgbClr val="FF0000"/>
                </a:solidFill>
              </a:rPr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03010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Dirençlerin Seri Bağlanması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3086" y="1131586"/>
            <a:ext cx="8077657" cy="544483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0602" y="1016197"/>
            <a:ext cx="2014698" cy="16996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32403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Dirençlerin Paralel Bağlanması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1338" y="1413799"/>
            <a:ext cx="7100124" cy="514800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99591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Devrelerde Akım ve Potansiyel fark  </a:t>
            </a:r>
            <a:endParaRPr lang="tr-TR" sz="2800" b="1" dirty="0" smtClean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7532" y="3815935"/>
            <a:ext cx="2617223" cy="2739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4199" y="2646820"/>
            <a:ext cx="2089765" cy="46783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5531" y="1721366"/>
            <a:ext cx="2108434" cy="55722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3139" y="1444249"/>
            <a:ext cx="6121060" cy="182367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9018" y="4530310"/>
            <a:ext cx="2445818" cy="765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4943" y="5366373"/>
            <a:ext cx="2379893" cy="7128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52063" y="4520410"/>
            <a:ext cx="2162340" cy="1551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39771" y="1193642"/>
            <a:ext cx="348095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13494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3269" y="729802"/>
            <a:ext cx="7030505" cy="2792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5226" y="3845400"/>
            <a:ext cx="4443346" cy="2950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22800" y="3660734"/>
            <a:ext cx="5448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Dirençlerin Paralel Bağlanması</a:t>
            </a:r>
            <a:endParaRPr lang="tr-TR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318000" y="660400"/>
            <a:ext cx="4102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b="1" dirty="0">
                <a:solidFill>
                  <a:prstClr val="black"/>
                </a:solidFill>
              </a:rPr>
              <a:t>Dirençlerin </a:t>
            </a:r>
            <a:r>
              <a:rPr lang="tr-TR" b="1" dirty="0" smtClean="0">
                <a:solidFill>
                  <a:prstClr val="black"/>
                </a:solidFill>
              </a:rPr>
              <a:t>Seri Bağlanması</a:t>
            </a:r>
            <a:endParaRPr lang="tr-TR" b="1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74682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46997" y="986343"/>
            <a:ext cx="286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Örnek:</a:t>
            </a:r>
            <a:endParaRPr lang="tr-TR" b="1" dirty="0"/>
          </a:p>
        </p:txBody>
      </p:sp>
      <p:grpSp>
        <p:nvGrpSpPr>
          <p:cNvPr id="15" name="Group 14"/>
          <p:cNvGrpSpPr/>
          <p:nvPr/>
        </p:nvGrpSpPr>
        <p:grpSpPr>
          <a:xfrm>
            <a:off x="3206750" y="1906032"/>
            <a:ext cx="6398413" cy="4177268"/>
            <a:chOff x="3206750" y="1906032"/>
            <a:chExt cx="6398413" cy="4177268"/>
          </a:xfrm>
        </p:grpSpPr>
        <p:grpSp>
          <p:nvGrpSpPr>
            <p:cNvPr id="14" name="Group 13"/>
            <p:cNvGrpSpPr/>
            <p:nvPr/>
          </p:nvGrpSpPr>
          <p:grpSpPr>
            <a:xfrm>
              <a:off x="3206750" y="1906032"/>
              <a:ext cx="6398413" cy="4177268"/>
              <a:chOff x="3206750" y="1906032"/>
              <a:chExt cx="6398413" cy="4177268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206750" y="1906032"/>
                <a:ext cx="6398413" cy="4177268"/>
              </a:xfrm>
              <a:prstGeom prst="rect">
                <a:avLst/>
              </a:prstGeom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3848100" y="2043668"/>
                <a:ext cx="762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b="1" dirty="0" smtClean="0"/>
                  <a:t>1000</a:t>
                </a:r>
                <a:endParaRPr lang="tr-TR" b="1" dirty="0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4229100" y="2622034"/>
                <a:ext cx="330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b="1" dirty="0" smtClean="0"/>
                  <a:t>1</a:t>
                </a:r>
                <a:endParaRPr lang="tr-TR" b="1" dirty="0"/>
              </a:p>
            </p:txBody>
          </p:sp>
        </p:grpSp>
        <p:sp>
          <p:nvSpPr>
            <p:cNvPr id="9" name="Right Arrow 8"/>
            <p:cNvSpPr/>
            <p:nvPr/>
          </p:nvSpPr>
          <p:spPr>
            <a:xfrm>
              <a:off x="6178550" y="2597666"/>
              <a:ext cx="806450" cy="3693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78550" y="3971148"/>
              <a:ext cx="823031" cy="408467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78550" y="5383766"/>
              <a:ext cx="823031" cy="408467"/>
            </a:xfrm>
            <a:prstGeom prst="rect">
              <a:avLst/>
            </a:prstGeom>
          </p:spPr>
        </p:pic>
      </p:grpSp>
      <p:sp>
        <p:nvSpPr>
          <p:cNvPr id="16" name="TextBox 15"/>
          <p:cNvSpPr txBox="1"/>
          <p:nvPr/>
        </p:nvSpPr>
        <p:spPr>
          <a:xfrm>
            <a:off x="7594600" y="23368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0,999</a:t>
            </a:r>
            <a:endParaRPr lang="tr-TR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077200" y="3748382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3</a:t>
            </a:r>
            <a:endParaRPr lang="tr-TR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8153400" y="5207000"/>
            <a:ext cx="58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4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4968" y="4896982"/>
            <a:ext cx="2354436" cy="179050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32309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91563" y="1065131"/>
            <a:ext cx="286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Örnek:</a:t>
            </a:r>
            <a:endParaRPr lang="tr-TR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2499" y="2044615"/>
            <a:ext cx="3881979" cy="31156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25103" y="2617076"/>
            <a:ext cx="411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Dirençler üzerindeki akım nasıl değişir? Potansiyel fark nasıl değişir? 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40831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18000" y="660400"/>
            <a:ext cx="2863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Örnek:</a:t>
            </a:r>
            <a:endParaRPr lang="tr-TR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234258" y="2665795"/>
            <a:ext cx="411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Dirençler üzerindeki akım nasıl değişir? Potansiyel fark nasıl değişir? 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719" y="1193642"/>
            <a:ext cx="3678390" cy="23954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0290" y="3966228"/>
            <a:ext cx="3638722" cy="222253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74722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1394" y="776611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Öğretim Programındaki Kazanımlar</a:t>
            </a:r>
            <a:endParaRPr lang="tr-T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1191399" y="2673387"/>
            <a:ext cx="1028127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10.2.3.1.</a:t>
            </a:r>
            <a:r>
              <a:rPr lang="en-US" dirty="0"/>
              <a:t> </a:t>
            </a:r>
            <a:r>
              <a:rPr lang="en-US" dirty="0" err="1"/>
              <a:t>Akım</a:t>
            </a:r>
            <a:r>
              <a:rPr lang="en-US" dirty="0"/>
              <a:t>, </a:t>
            </a:r>
            <a:r>
              <a:rPr lang="en-US" dirty="0" err="1"/>
              <a:t>direnç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farkı</a:t>
            </a:r>
            <a:r>
              <a:rPr lang="en-US" dirty="0"/>
              <a:t> </a:t>
            </a:r>
            <a:r>
              <a:rPr lang="en-US" dirty="0" err="1"/>
              <a:t>kavramları</a:t>
            </a:r>
            <a:r>
              <a:rPr lang="en-US" dirty="0"/>
              <a:t> </a:t>
            </a:r>
            <a:r>
              <a:rPr lang="en-US" dirty="0" err="1"/>
              <a:t>aralarındaki</a:t>
            </a:r>
            <a:r>
              <a:rPr lang="en-US" dirty="0"/>
              <a:t> </a:t>
            </a:r>
            <a:r>
              <a:rPr lang="en-US" dirty="0" err="1"/>
              <a:t>ilişkiyi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a. </a:t>
            </a:r>
            <a:r>
              <a:rPr lang="en-US" dirty="0" err="1"/>
              <a:t>Öğrencilerin</a:t>
            </a:r>
            <a:r>
              <a:rPr lang="en-US" dirty="0"/>
              <a:t> </a:t>
            </a: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/>
              <a:t>devreler</a:t>
            </a:r>
            <a:r>
              <a:rPr lang="en-US" dirty="0"/>
              <a:t> </a:t>
            </a:r>
            <a:r>
              <a:rPr lang="en-US" dirty="0" err="1"/>
              <a:t>üzerinden</a:t>
            </a:r>
            <a:r>
              <a:rPr lang="en-US" dirty="0"/>
              <a:t> </a:t>
            </a:r>
            <a:r>
              <a:rPr lang="en-US" dirty="0" err="1"/>
              <a:t>deney</a:t>
            </a:r>
            <a:r>
              <a:rPr lang="en-US" dirty="0"/>
              <a:t> </a:t>
            </a:r>
            <a:r>
              <a:rPr lang="en-US" dirty="0" err="1"/>
              <a:t>yaparak</a:t>
            </a:r>
            <a:r>
              <a:rPr lang="en-US" dirty="0"/>
              <a:t> </a:t>
            </a:r>
            <a:r>
              <a:rPr lang="en-US" dirty="0" err="1"/>
              <a:t>akım</a:t>
            </a:r>
            <a:r>
              <a:rPr lang="en-US" dirty="0"/>
              <a:t>, </a:t>
            </a:r>
            <a:r>
              <a:rPr lang="en-US" dirty="0" err="1"/>
              <a:t>direnç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fark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ilişkinin</a:t>
            </a:r>
            <a:r>
              <a:rPr lang="en-US" dirty="0"/>
              <a:t> </a:t>
            </a:r>
            <a:r>
              <a:rPr lang="en-US" dirty="0" err="1"/>
              <a:t>matematiksel</a:t>
            </a:r>
            <a:r>
              <a:rPr lang="en-US" dirty="0"/>
              <a:t> </a:t>
            </a:r>
            <a:r>
              <a:rPr lang="en-US" dirty="0" err="1"/>
              <a:t>modelini</a:t>
            </a:r>
            <a:r>
              <a:rPr lang="en-US" dirty="0"/>
              <a:t> </a:t>
            </a:r>
            <a:r>
              <a:rPr lang="en-US" dirty="0" err="1"/>
              <a:t>çıkarabilmeleri</a:t>
            </a:r>
            <a:r>
              <a:rPr lang="en-US" dirty="0"/>
              <a:t> </a:t>
            </a:r>
            <a:r>
              <a:rPr lang="en-US" dirty="0" err="1"/>
              <a:t>sağlanır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b. </a:t>
            </a:r>
            <a:r>
              <a:rPr lang="en-US" dirty="0" err="1"/>
              <a:t>Öğrenciler</a:t>
            </a:r>
            <a:r>
              <a:rPr lang="en-US" dirty="0"/>
              <a:t> </a:t>
            </a: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/>
              <a:t>elektrik</a:t>
            </a:r>
            <a:r>
              <a:rPr lang="en-US" dirty="0"/>
              <a:t> </a:t>
            </a:r>
            <a:r>
              <a:rPr lang="en-US" dirty="0" err="1"/>
              <a:t>devrelerinde</a:t>
            </a:r>
            <a:r>
              <a:rPr lang="en-US" dirty="0"/>
              <a:t> </a:t>
            </a:r>
            <a:r>
              <a:rPr lang="en-US" dirty="0" err="1"/>
              <a:t>direnç</a:t>
            </a:r>
            <a:r>
              <a:rPr lang="en-US" dirty="0"/>
              <a:t>,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fark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elektrik</a:t>
            </a:r>
            <a:r>
              <a:rPr lang="en-US" dirty="0"/>
              <a:t> </a:t>
            </a:r>
            <a:r>
              <a:rPr lang="en-US" dirty="0" err="1"/>
              <a:t>akımı</a:t>
            </a:r>
            <a:r>
              <a:rPr lang="en-US" dirty="0"/>
              <a:t> </a:t>
            </a:r>
            <a:r>
              <a:rPr lang="en-US" dirty="0" err="1"/>
              <a:t>kavramları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problemler</a:t>
            </a:r>
            <a:r>
              <a:rPr lang="en-US" dirty="0"/>
              <a:t> </a:t>
            </a:r>
            <a:r>
              <a:rPr lang="en-US" dirty="0" err="1"/>
              <a:t>çözer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c. </a:t>
            </a:r>
            <a:r>
              <a:rPr lang="en-US" dirty="0" err="1"/>
              <a:t>Öğrencilerin</a:t>
            </a:r>
            <a:r>
              <a:rPr lang="en-US" dirty="0"/>
              <a:t> </a:t>
            </a: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/>
              <a:t>elektrik</a:t>
            </a:r>
            <a:r>
              <a:rPr lang="en-US" dirty="0"/>
              <a:t> </a:t>
            </a:r>
            <a:r>
              <a:rPr lang="en-US" dirty="0" err="1"/>
              <a:t>devrelerinde</a:t>
            </a:r>
            <a:r>
              <a:rPr lang="en-US" dirty="0"/>
              <a:t> </a:t>
            </a:r>
            <a:r>
              <a:rPr lang="en-US" dirty="0" err="1"/>
              <a:t>eşdeğer</a:t>
            </a:r>
            <a:r>
              <a:rPr lang="en-US" dirty="0"/>
              <a:t> </a:t>
            </a:r>
            <a:r>
              <a:rPr lang="en-US" dirty="0" err="1"/>
              <a:t>direnç</a:t>
            </a:r>
            <a:r>
              <a:rPr lang="en-US" dirty="0"/>
              <a:t> </a:t>
            </a:r>
            <a:r>
              <a:rPr lang="en-US" dirty="0" err="1"/>
              <a:t>hesaplamaları</a:t>
            </a:r>
            <a:r>
              <a:rPr lang="en-US" dirty="0"/>
              <a:t> </a:t>
            </a:r>
            <a:r>
              <a:rPr lang="en-US" dirty="0" err="1"/>
              <a:t>yapmaları</a:t>
            </a:r>
            <a:r>
              <a:rPr lang="en-US" dirty="0"/>
              <a:t> </a:t>
            </a:r>
            <a:r>
              <a:rPr lang="en-US" dirty="0" err="1"/>
              <a:t>sağlanır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921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66963" y="775395"/>
            <a:ext cx="286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Örnek:</a:t>
            </a:r>
            <a:endParaRPr lang="tr-TR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0726" y="1144727"/>
            <a:ext cx="4318920" cy="509823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430813" y="2399942"/>
            <a:ext cx="4761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Dirençler üzerindeki potansiyel fark nasıl değişir? Akım nasıl değişir?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10555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18363" y="686858"/>
            <a:ext cx="286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Örnek:</a:t>
            </a:r>
            <a:endParaRPr lang="tr-TR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8466" y="2039800"/>
            <a:ext cx="6128770" cy="3345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426042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84674" y="824310"/>
            <a:ext cx="286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Örnek:</a:t>
            </a:r>
            <a:endParaRPr lang="tr-TR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6310" y="2288400"/>
            <a:ext cx="6604429" cy="319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33555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79118" y="824310"/>
            <a:ext cx="286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Örnek:</a:t>
            </a:r>
            <a:endParaRPr lang="tr-TR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1537" y="1906032"/>
            <a:ext cx="5122863" cy="426601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693002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85854" y="840509"/>
            <a:ext cx="286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Örnek:</a:t>
            </a:r>
            <a:endParaRPr lang="tr-TR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506" y="2297099"/>
            <a:ext cx="5776794" cy="352970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55138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61163" y="934027"/>
            <a:ext cx="286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Örnek:</a:t>
            </a:r>
            <a:endParaRPr lang="tr-TR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125" y="1906032"/>
            <a:ext cx="4489450" cy="377374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490942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Elektrik Ne Zaman Tehlikelidir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021723"/>
              </p:ext>
            </p:extLst>
          </p:nvPr>
        </p:nvGraphicFramePr>
        <p:xfrm>
          <a:off x="3657599" y="1645622"/>
          <a:ext cx="8534401" cy="5110296"/>
        </p:xfrm>
        <a:graphic>
          <a:graphicData uri="http://schemas.openxmlformats.org/drawingml/2006/table">
            <a:tbl>
              <a:tblPr/>
              <a:tblGrid>
                <a:gridCol w="23909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434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28807">
                <a:tc>
                  <a:txBody>
                    <a:bodyPr/>
                    <a:lstStyle/>
                    <a:p>
                      <a:pPr algn="l"/>
                      <a:r>
                        <a:rPr lang="en-US" sz="1700" b="1" dirty="0" err="1">
                          <a:effectLst/>
                        </a:rPr>
                        <a:t>Güvenli</a:t>
                      </a:r>
                      <a:r>
                        <a:rPr lang="en-US" sz="1700" b="1" dirty="0">
                          <a:effectLst/>
                        </a:rPr>
                        <a:t> </a:t>
                      </a:r>
                      <a:r>
                        <a:rPr lang="en-US" sz="1700" b="1" dirty="0" err="1">
                          <a:effectLst/>
                        </a:rPr>
                        <a:t>akım</a:t>
                      </a:r>
                      <a:r>
                        <a:rPr lang="en-US" sz="1700" b="1" dirty="0">
                          <a:effectLst/>
                        </a:rPr>
                        <a:t> </a:t>
                      </a:r>
                      <a:r>
                        <a:rPr lang="en-US" sz="1700" b="1" dirty="0" err="1">
                          <a:effectLst/>
                        </a:rPr>
                        <a:t>değerleri</a:t>
                      </a:r>
                      <a:endParaRPr lang="en-US" sz="1700" b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700" b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8807">
                <a:tc>
                  <a:txBody>
                    <a:bodyPr/>
                    <a:lstStyle/>
                    <a:p>
                      <a:pPr algn="l"/>
                      <a:r>
                        <a:rPr lang="en-US" sz="1700" b="0" dirty="0" smtClean="0">
                          <a:effectLst/>
                        </a:rPr>
                        <a:t>1mA </a:t>
                      </a:r>
                      <a:r>
                        <a:rPr lang="en-US" sz="1700" b="0" dirty="0" err="1">
                          <a:effectLst/>
                        </a:rPr>
                        <a:t>ve</a:t>
                      </a:r>
                      <a:r>
                        <a:rPr lang="en-US" sz="1700" b="0" dirty="0">
                          <a:effectLst/>
                        </a:rPr>
                        <a:t> </a:t>
                      </a:r>
                      <a:r>
                        <a:rPr lang="en-US" sz="1700" b="0" dirty="0" err="1">
                          <a:effectLst/>
                        </a:rPr>
                        <a:t>altı</a:t>
                      </a:r>
                      <a:endParaRPr lang="en-US" sz="1700" b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b="0" dirty="0" err="1">
                          <a:effectLst/>
                        </a:rPr>
                        <a:t>Ağrısız</a:t>
                      </a:r>
                      <a:r>
                        <a:rPr lang="en-US" sz="1700" b="0" dirty="0">
                          <a:effectLst/>
                        </a:rPr>
                        <a:t> </a:t>
                      </a:r>
                      <a:r>
                        <a:rPr lang="tr-TR" sz="1700" b="0" dirty="0" smtClean="0">
                          <a:effectLst/>
                        </a:rPr>
                        <a:t>gıdıklanma hissi, </a:t>
                      </a:r>
                      <a:r>
                        <a:rPr lang="en-US" sz="1700" b="0" dirty="0" err="1" smtClean="0">
                          <a:effectLst/>
                        </a:rPr>
                        <a:t>kas</a:t>
                      </a:r>
                      <a:r>
                        <a:rPr lang="en-US" sz="1700" b="0" dirty="0" smtClean="0">
                          <a:effectLst/>
                        </a:rPr>
                        <a:t> </a:t>
                      </a:r>
                      <a:r>
                        <a:rPr lang="en-US" sz="1700" b="0" dirty="0" err="1">
                          <a:effectLst/>
                        </a:rPr>
                        <a:t>kontrolü</a:t>
                      </a:r>
                      <a:r>
                        <a:rPr lang="en-US" sz="1700" b="0" dirty="0">
                          <a:effectLst/>
                        </a:rPr>
                        <a:t> </a:t>
                      </a:r>
                      <a:r>
                        <a:rPr lang="en-US" sz="1700" b="0" dirty="0" err="1" smtClean="0">
                          <a:effectLst/>
                        </a:rPr>
                        <a:t>kaybolma</a:t>
                      </a:r>
                      <a:r>
                        <a:rPr lang="tr-TR" sz="1700" b="0" dirty="0" smtClean="0">
                          <a:effectLst/>
                        </a:rPr>
                        <a:t>z.</a:t>
                      </a:r>
                      <a:endParaRPr lang="en-US" sz="1700" b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8807">
                <a:tc>
                  <a:txBody>
                    <a:bodyPr/>
                    <a:lstStyle/>
                    <a:p>
                      <a:pPr algn="l"/>
                      <a:r>
                        <a:rPr lang="en-US" sz="1700" b="0" dirty="0" smtClean="0">
                          <a:effectLst/>
                        </a:rPr>
                        <a:t>1-</a:t>
                      </a:r>
                      <a:r>
                        <a:rPr lang="tr-TR" sz="1700" b="0" dirty="0" smtClean="0">
                          <a:effectLst/>
                        </a:rPr>
                        <a:t>6</a:t>
                      </a:r>
                      <a:r>
                        <a:rPr lang="en-US" sz="1700" b="0" dirty="0" smtClean="0">
                          <a:effectLst/>
                        </a:rPr>
                        <a:t>mA</a:t>
                      </a:r>
                      <a:endParaRPr lang="en-US" sz="1700" b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700" b="0" dirty="0" smtClean="0">
                          <a:effectLst/>
                        </a:rPr>
                        <a:t>Hafif</a:t>
                      </a:r>
                      <a:r>
                        <a:rPr lang="tr-TR" sz="1700" b="0" baseline="0" dirty="0" smtClean="0">
                          <a:effectLst/>
                        </a:rPr>
                        <a:t> </a:t>
                      </a:r>
                      <a:r>
                        <a:rPr lang="tr-TR" sz="1700" b="0" dirty="0" smtClean="0">
                          <a:effectLst/>
                        </a:rPr>
                        <a:t>şok, ağrı yok,</a:t>
                      </a:r>
                      <a:r>
                        <a:rPr lang="tr-TR" sz="1700" b="0" baseline="0" dirty="0" smtClean="0">
                          <a:effectLst/>
                        </a:rPr>
                        <a:t> genelde kas kontrolü hala var. </a:t>
                      </a:r>
                      <a:endParaRPr lang="en-US" sz="1700" b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8807">
                <a:tc>
                  <a:txBody>
                    <a:bodyPr/>
                    <a:lstStyle/>
                    <a:p>
                      <a:pPr algn="l"/>
                      <a:r>
                        <a:rPr lang="en-US" sz="1700" b="1" dirty="0" err="1">
                          <a:effectLst/>
                        </a:rPr>
                        <a:t>Güvensiz</a:t>
                      </a:r>
                      <a:r>
                        <a:rPr lang="en-US" sz="1700" b="1" dirty="0">
                          <a:effectLst/>
                        </a:rPr>
                        <a:t> </a:t>
                      </a:r>
                      <a:r>
                        <a:rPr lang="en-US" sz="1700" b="1" dirty="0" err="1">
                          <a:effectLst/>
                        </a:rPr>
                        <a:t>akım</a:t>
                      </a:r>
                      <a:r>
                        <a:rPr lang="en-US" sz="1700" b="1" dirty="0">
                          <a:effectLst/>
                        </a:rPr>
                        <a:t> </a:t>
                      </a:r>
                      <a:r>
                        <a:rPr lang="en-US" sz="1700" b="1" dirty="0" err="1">
                          <a:effectLst/>
                        </a:rPr>
                        <a:t>değerleri</a:t>
                      </a:r>
                      <a:endParaRPr lang="en-US" sz="1700" b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700" b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8807">
                <a:tc>
                  <a:txBody>
                    <a:bodyPr/>
                    <a:lstStyle/>
                    <a:p>
                      <a:pPr algn="l"/>
                      <a:r>
                        <a:rPr lang="en-US" sz="1700" b="0" dirty="0">
                          <a:effectLst/>
                        </a:rPr>
                        <a:t>8-15 </a:t>
                      </a:r>
                      <a:r>
                        <a:rPr lang="en-US" sz="1700" b="0" dirty="0" smtClean="0">
                          <a:effectLst/>
                        </a:rPr>
                        <a:t>mA</a:t>
                      </a:r>
                      <a:endParaRPr lang="en-US" sz="1700" b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b="0" dirty="0" err="1">
                          <a:effectLst/>
                        </a:rPr>
                        <a:t>Ağrılı</a:t>
                      </a:r>
                      <a:r>
                        <a:rPr lang="en-US" sz="1700" b="0" dirty="0">
                          <a:effectLst/>
                        </a:rPr>
                        <a:t> </a:t>
                      </a:r>
                      <a:r>
                        <a:rPr lang="en-US" sz="1700" b="0" dirty="0" err="1">
                          <a:effectLst/>
                        </a:rPr>
                        <a:t>şok</a:t>
                      </a:r>
                      <a:r>
                        <a:rPr lang="en-US" sz="1700" b="0" dirty="0" smtClean="0">
                          <a:effectLst/>
                        </a:rPr>
                        <a:t>,</a:t>
                      </a:r>
                      <a:r>
                        <a:rPr lang="tr-TR" sz="1700" b="0" dirty="0" smtClean="0">
                          <a:effectLst/>
                        </a:rPr>
                        <a:t> genelde </a:t>
                      </a:r>
                      <a:r>
                        <a:rPr lang="en-US" sz="1700" b="0" dirty="0" err="1" smtClean="0">
                          <a:effectLst/>
                        </a:rPr>
                        <a:t>kas</a:t>
                      </a:r>
                      <a:r>
                        <a:rPr lang="en-US" sz="1700" b="0" dirty="0" smtClean="0">
                          <a:effectLst/>
                        </a:rPr>
                        <a:t> </a:t>
                      </a:r>
                      <a:r>
                        <a:rPr lang="en-US" sz="1700" b="0" dirty="0" err="1">
                          <a:effectLst/>
                        </a:rPr>
                        <a:t>kontrolü</a:t>
                      </a:r>
                      <a:r>
                        <a:rPr lang="en-US" sz="1700" b="0" dirty="0">
                          <a:effectLst/>
                        </a:rPr>
                        <a:t> </a:t>
                      </a:r>
                      <a:r>
                        <a:rPr lang="tr-TR" sz="1700" b="0" dirty="0" smtClean="0">
                          <a:effectLst/>
                        </a:rPr>
                        <a:t>kaybedilmeye başlanır. </a:t>
                      </a:r>
                      <a:endParaRPr lang="en-US" sz="1700" b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0898">
                <a:tc>
                  <a:txBody>
                    <a:bodyPr/>
                    <a:lstStyle/>
                    <a:p>
                      <a:pPr algn="l"/>
                      <a:r>
                        <a:rPr lang="en-US" sz="1700" b="0" dirty="0" smtClean="0">
                          <a:effectLst/>
                        </a:rPr>
                        <a:t>15-20mA</a:t>
                      </a:r>
                      <a:endParaRPr lang="en-US" sz="1700" b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b="0" dirty="0" err="1">
                          <a:effectLst/>
                        </a:rPr>
                        <a:t>Ağrılı</a:t>
                      </a:r>
                      <a:r>
                        <a:rPr lang="en-US" sz="1700" b="0" dirty="0">
                          <a:effectLst/>
                        </a:rPr>
                        <a:t> </a:t>
                      </a:r>
                      <a:r>
                        <a:rPr lang="en-US" sz="1700" b="0" dirty="0" err="1">
                          <a:effectLst/>
                        </a:rPr>
                        <a:t>şok</a:t>
                      </a:r>
                      <a:r>
                        <a:rPr lang="en-US" sz="1700" b="0" dirty="0" smtClean="0">
                          <a:effectLst/>
                        </a:rPr>
                        <a:t>,</a:t>
                      </a:r>
                      <a:r>
                        <a:rPr lang="tr-TR" sz="1700" b="0" dirty="0" smtClean="0">
                          <a:effectLst/>
                        </a:rPr>
                        <a:t> </a:t>
                      </a:r>
                      <a:r>
                        <a:rPr lang="en-US" sz="1700" b="0" dirty="0" err="1" smtClean="0">
                          <a:effectLst/>
                        </a:rPr>
                        <a:t>kas</a:t>
                      </a:r>
                      <a:r>
                        <a:rPr lang="en-US" sz="1700" b="0" dirty="0" smtClean="0">
                          <a:effectLst/>
                        </a:rPr>
                        <a:t> </a:t>
                      </a:r>
                      <a:r>
                        <a:rPr lang="en-US" sz="1700" b="0" dirty="0" err="1">
                          <a:effectLst/>
                        </a:rPr>
                        <a:t>kontrolü</a:t>
                      </a:r>
                      <a:r>
                        <a:rPr lang="en-US" sz="1700" b="0" dirty="0">
                          <a:effectLst/>
                        </a:rPr>
                        <a:t> </a:t>
                      </a:r>
                      <a:r>
                        <a:rPr lang="en-US" sz="1700" b="0" dirty="0" err="1">
                          <a:effectLst/>
                        </a:rPr>
                        <a:t>yoktur</a:t>
                      </a:r>
                      <a:r>
                        <a:rPr lang="en-US" sz="1700" b="0" dirty="0">
                          <a:effectLst/>
                        </a:rPr>
                        <a:t>.</a:t>
                      </a: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0898">
                <a:tc>
                  <a:txBody>
                    <a:bodyPr/>
                    <a:lstStyle/>
                    <a:p>
                      <a:pPr algn="l"/>
                      <a:r>
                        <a:rPr lang="en-US" sz="1700" b="0" dirty="0" smtClean="0">
                          <a:effectLst/>
                        </a:rPr>
                        <a:t>20-50mA</a:t>
                      </a:r>
                      <a:endParaRPr lang="en-US" sz="1700" b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b="0" dirty="0" err="1">
                          <a:effectLst/>
                        </a:rPr>
                        <a:t>Ağrılı</a:t>
                      </a:r>
                      <a:r>
                        <a:rPr lang="en-US" sz="1700" b="0" dirty="0">
                          <a:effectLst/>
                        </a:rPr>
                        <a:t> </a:t>
                      </a:r>
                      <a:r>
                        <a:rPr lang="en-US" sz="1700" b="0" dirty="0" err="1">
                          <a:effectLst/>
                        </a:rPr>
                        <a:t>ciddi</a:t>
                      </a:r>
                      <a:r>
                        <a:rPr lang="en-US" sz="1700" b="0" dirty="0">
                          <a:effectLst/>
                        </a:rPr>
                        <a:t> </a:t>
                      </a:r>
                      <a:r>
                        <a:rPr lang="en-US" sz="1700" b="0" dirty="0" err="1">
                          <a:effectLst/>
                        </a:rPr>
                        <a:t>kas</a:t>
                      </a:r>
                      <a:r>
                        <a:rPr lang="en-US" sz="1700" b="0" dirty="0">
                          <a:effectLst/>
                        </a:rPr>
                        <a:t> </a:t>
                      </a:r>
                      <a:r>
                        <a:rPr lang="en-US" sz="1700" b="0" dirty="0" err="1">
                          <a:effectLst/>
                        </a:rPr>
                        <a:t>spazmları</a:t>
                      </a:r>
                      <a:r>
                        <a:rPr lang="en-US" sz="1700" b="0" dirty="0" smtClean="0">
                          <a:effectLst/>
                        </a:rPr>
                        <a:t>,</a:t>
                      </a:r>
                      <a:r>
                        <a:rPr lang="tr-TR" sz="1700" b="0" dirty="0" smtClean="0">
                          <a:effectLst/>
                        </a:rPr>
                        <a:t> s</a:t>
                      </a:r>
                      <a:r>
                        <a:rPr lang="en-US" sz="1700" b="0" dirty="0" err="1" smtClean="0">
                          <a:effectLst/>
                        </a:rPr>
                        <a:t>olunum</a:t>
                      </a:r>
                      <a:r>
                        <a:rPr lang="en-US" sz="1700" b="0" dirty="0" smtClean="0">
                          <a:effectLst/>
                        </a:rPr>
                        <a:t> </a:t>
                      </a:r>
                      <a:r>
                        <a:rPr lang="en-US" sz="1700" b="0" dirty="0" err="1">
                          <a:effectLst/>
                        </a:rPr>
                        <a:t>zorluğu</a:t>
                      </a:r>
                      <a:endParaRPr lang="en-US" sz="1700" b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28807">
                <a:tc>
                  <a:txBody>
                    <a:bodyPr/>
                    <a:lstStyle/>
                    <a:p>
                      <a:pPr algn="l"/>
                      <a:r>
                        <a:rPr lang="en-US" sz="1700" b="0" dirty="0" smtClean="0">
                          <a:effectLst/>
                        </a:rPr>
                        <a:t>100-200mA</a:t>
                      </a:r>
                      <a:endParaRPr lang="en-US" sz="1700" b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b="0" dirty="0">
                          <a:effectLst/>
                        </a:rPr>
                        <a:t>Ventriküler </a:t>
                      </a:r>
                      <a:r>
                        <a:rPr lang="en-US" sz="1700" b="0" dirty="0" err="1" smtClean="0">
                          <a:effectLst/>
                        </a:rPr>
                        <a:t>fibrilasyon</a:t>
                      </a:r>
                      <a:r>
                        <a:rPr lang="tr-TR" sz="1700" b="0" dirty="0" smtClean="0">
                          <a:effectLst/>
                        </a:rPr>
                        <a:t> (kalbin işlevini kaybetmesi)</a:t>
                      </a:r>
                      <a:endParaRPr lang="en-US" sz="1700" b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10898">
                <a:tc>
                  <a:txBody>
                    <a:bodyPr/>
                    <a:lstStyle/>
                    <a:p>
                      <a:pPr algn="l"/>
                      <a:r>
                        <a:rPr lang="en-US" sz="1700" b="0" dirty="0">
                          <a:effectLst/>
                        </a:rPr>
                        <a:t>&gt;</a:t>
                      </a:r>
                      <a:r>
                        <a:rPr lang="en-US" sz="1700" b="0" dirty="0" smtClean="0">
                          <a:effectLst/>
                        </a:rPr>
                        <a:t>200mA</a:t>
                      </a:r>
                      <a:endParaRPr lang="en-US" sz="1700" b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b="0" dirty="0" err="1">
                          <a:effectLst/>
                        </a:rPr>
                        <a:t>Ciddi</a:t>
                      </a:r>
                      <a:r>
                        <a:rPr lang="en-US" sz="1700" b="0" dirty="0">
                          <a:effectLst/>
                        </a:rPr>
                        <a:t> </a:t>
                      </a:r>
                      <a:r>
                        <a:rPr lang="en-US" sz="1700" b="0" dirty="0" err="1">
                          <a:effectLst/>
                        </a:rPr>
                        <a:t>yanıklar</a:t>
                      </a:r>
                      <a:r>
                        <a:rPr lang="en-US" sz="1700" b="0" dirty="0">
                          <a:effectLst/>
                        </a:rPr>
                        <a:t> </a:t>
                      </a:r>
                      <a:r>
                        <a:rPr lang="en-US" sz="1700" b="0" dirty="0" err="1">
                          <a:effectLst/>
                        </a:rPr>
                        <a:t>ve</a:t>
                      </a:r>
                      <a:r>
                        <a:rPr lang="en-US" sz="1700" b="0" dirty="0">
                          <a:effectLst/>
                        </a:rPr>
                        <a:t> </a:t>
                      </a:r>
                      <a:r>
                        <a:rPr lang="en-US" sz="1700" b="0" dirty="0" err="1">
                          <a:effectLst/>
                        </a:rPr>
                        <a:t>ciddi</a:t>
                      </a:r>
                      <a:r>
                        <a:rPr lang="en-US" sz="1700" b="0" dirty="0">
                          <a:effectLst/>
                        </a:rPr>
                        <a:t> </a:t>
                      </a:r>
                      <a:r>
                        <a:rPr lang="en-US" sz="1700" b="0" dirty="0" err="1">
                          <a:effectLst/>
                        </a:rPr>
                        <a:t>kasılmalar</a:t>
                      </a:r>
                      <a:endParaRPr lang="en-US" sz="1700" b="0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28807">
                <a:tc gridSpan="2">
                  <a:txBody>
                    <a:bodyPr/>
                    <a:lstStyle/>
                    <a:p>
                      <a:pPr algn="l"/>
                      <a:r>
                        <a:rPr lang="sv-SE" sz="1700" b="1" dirty="0">
                          <a:effectLst/>
                        </a:rPr>
                        <a:t>Genel kural : </a:t>
                      </a:r>
                      <a:r>
                        <a:rPr lang="tr-TR" sz="1700" b="1" dirty="0" smtClean="0">
                          <a:effectLst/>
                        </a:rPr>
                        <a:t>İnsan üzerinden geçen </a:t>
                      </a:r>
                      <a:r>
                        <a:rPr lang="sv-SE" sz="1700" b="1" dirty="0" smtClean="0">
                          <a:effectLst/>
                        </a:rPr>
                        <a:t>50 mA </a:t>
                      </a:r>
                      <a:r>
                        <a:rPr lang="sv-SE" sz="1700" b="1" dirty="0">
                          <a:effectLst/>
                        </a:rPr>
                        <a:t>öldürücü </a:t>
                      </a:r>
                      <a:r>
                        <a:rPr lang="sv-SE" sz="1700" b="1" dirty="0" smtClean="0">
                          <a:effectLst/>
                        </a:rPr>
                        <a:t>sınırdır</a:t>
                      </a:r>
                      <a:r>
                        <a:rPr lang="tr-TR" sz="1700" b="1" dirty="0" smtClean="0">
                          <a:effectLst/>
                        </a:rPr>
                        <a:t> (özellikle kalp üzerinden geçerse)</a:t>
                      </a:r>
                      <a:r>
                        <a:rPr lang="sv-SE" sz="1700" b="1" dirty="0" smtClean="0">
                          <a:effectLst/>
                        </a:rPr>
                        <a:t>.</a:t>
                      </a:r>
                      <a:endParaRPr lang="sv-SE" sz="1700" b="1" dirty="0">
                        <a:effectLst/>
                      </a:endParaRPr>
                    </a:p>
                  </a:txBody>
                  <a:tcPr marL="88446" marR="92132" marT="55279" marB="5527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657599" y="999291"/>
            <a:ext cx="8250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İnsan derisinin direnci</a:t>
            </a:r>
            <a:r>
              <a:rPr lang="en-US" b="1" dirty="0" smtClean="0"/>
              <a:t> </a:t>
            </a:r>
            <a:r>
              <a:rPr lang="en-US" dirty="0"/>
              <a:t>= 1000 - 100 000 ohm </a:t>
            </a:r>
            <a:r>
              <a:rPr lang="en-US" dirty="0" err="1"/>
              <a:t>arası</a:t>
            </a:r>
            <a:r>
              <a:rPr lang="en-US" dirty="0"/>
              <a:t>  </a:t>
            </a:r>
            <a:r>
              <a:rPr lang="tr-TR" dirty="0" smtClean="0"/>
              <a:t>(ıslakken en düşük)</a:t>
            </a:r>
            <a:r>
              <a:rPr lang="en-US" dirty="0" smtClean="0"/>
              <a:t> </a:t>
            </a:r>
            <a:endParaRPr lang="en-US" dirty="0"/>
          </a:p>
          <a:p>
            <a:r>
              <a:rPr lang="tr-TR" b="1" dirty="0" smtClean="0"/>
              <a:t>İnsanın deri altı direnci </a:t>
            </a:r>
            <a:r>
              <a:rPr lang="en-US" dirty="0" smtClean="0"/>
              <a:t>= </a:t>
            </a:r>
            <a:r>
              <a:rPr lang="en-US" dirty="0"/>
              <a:t>300 – 1000 ohm </a:t>
            </a:r>
            <a:r>
              <a:rPr lang="tr-TR" dirty="0" smtClean="0"/>
              <a:t> </a:t>
            </a:r>
            <a:r>
              <a:rPr lang="en-US" dirty="0" err="1" smtClean="0"/>
              <a:t>arası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76644" y="1210746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94345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Günün Özeti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1842" y="1058833"/>
            <a:ext cx="2049553" cy="15554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2283" y="868255"/>
            <a:ext cx="3281058" cy="10936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6948" y="3320096"/>
            <a:ext cx="4086247" cy="27129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2283" y="1836582"/>
            <a:ext cx="5439325" cy="2160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4337" y="4190955"/>
            <a:ext cx="3639627" cy="22252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Soru Çözümü </a:t>
            </a:r>
            <a:endParaRPr lang="tr-TR" sz="1400" b="1" dirty="0" smtClean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47256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2204" y="1160575"/>
            <a:ext cx="5463694" cy="52587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5133474" y="5530515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Soru Çözümü </a:t>
            </a:r>
            <a:endParaRPr lang="tr-TR" sz="1400" b="1" dirty="0" smtClean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215519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1198" y="1441034"/>
            <a:ext cx="6967052" cy="51654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4251198" y="5277853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Soru Çözümü </a:t>
            </a:r>
            <a:endParaRPr lang="tr-TR" sz="1400" b="1" dirty="0" smtClean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05880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64831" y="551583"/>
            <a:ext cx="5796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2483427" y="965042"/>
            <a:ext cx="5579510" cy="5934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Ölçüm Araçları</a:t>
            </a:r>
            <a:endParaRPr lang="en-US" sz="15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Potansiyel Fark-Akım İlişkisi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Direnç-Akım İlişkisi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err="1" smtClean="0"/>
              <a:t>Ohm</a:t>
            </a:r>
            <a:r>
              <a:rPr lang="tr-TR" sz="1500" dirty="0" smtClean="0"/>
              <a:t> 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Soru Çözümü </a:t>
            </a:r>
            <a:endParaRPr lang="tr-TR" sz="15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500" dirty="0" smtClean="0"/>
              <a:t>Önümüzdeki Hafta Neler Öğreneceğiz?</a:t>
            </a:r>
            <a:endParaRPr lang="tr-TR" sz="1500" dirty="0"/>
          </a:p>
        </p:txBody>
      </p:sp>
    </p:spTree>
    <p:extLst>
      <p:ext uri="{BB962C8B-B14F-4D97-AF65-F5344CB8AC3E}">
        <p14:creationId xmlns:p14="http://schemas.microsoft.com/office/powerpoint/2010/main" val="339143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0989" y="1513946"/>
            <a:ext cx="5561056" cy="52453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6505073" y="5723021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Soru Çözümü </a:t>
            </a:r>
            <a:endParaRPr lang="tr-TR" sz="1400" b="1" dirty="0" smtClean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85816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2076" y="1016197"/>
            <a:ext cx="5042188" cy="57654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4982076" y="5265821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Soru Çözümü </a:t>
            </a:r>
            <a:endParaRPr lang="tr-TR" sz="1400" b="1" dirty="0" smtClean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94114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3773" y="1120469"/>
            <a:ext cx="4025848" cy="55573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5097379" y="2823410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Soru Çözümü </a:t>
            </a:r>
            <a:endParaRPr lang="tr-TR" sz="1400" b="1" dirty="0" smtClean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9596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1256" y="1735199"/>
            <a:ext cx="8270744" cy="48713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5253789" y="5145505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Soru Çözümü </a:t>
            </a:r>
            <a:endParaRPr lang="tr-TR" sz="1400" b="1" dirty="0" smtClean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93798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1140" y="1666700"/>
            <a:ext cx="7086148" cy="52047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9871710" y="5614737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Soru Çözümü </a:t>
            </a:r>
            <a:endParaRPr lang="tr-TR" sz="1400" b="1" dirty="0" smtClean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78551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1198" y="1016197"/>
            <a:ext cx="5447480" cy="57424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5193631" y="5759115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Soru Çözümü </a:t>
            </a:r>
            <a:endParaRPr lang="tr-TR" sz="1400" b="1" dirty="0" smtClean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76482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383" y="1331493"/>
            <a:ext cx="5484845" cy="52750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8610600" y="5157537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Soru Çözümü </a:t>
            </a:r>
            <a:endParaRPr lang="tr-TR" sz="1400" b="1" dirty="0" smtClean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8059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9615" y="1115527"/>
            <a:ext cx="6689592" cy="55067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8598568" y="4760495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Soru Çözümü </a:t>
            </a:r>
            <a:endParaRPr lang="tr-TR" sz="1400" b="1" dirty="0" smtClean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408343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478" y="1016196"/>
            <a:ext cx="4342648" cy="57495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4849478" y="5542547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Soru Çözümü </a:t>
            </a:r>
            <a:endParaRPr lang="tr-TR" sz="1400" b="1" dirty="0" smtClean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14542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9518" y="1406188"/>
            <a:ext cx="5995057" cy="52003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6493042" y="5458326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Soru Çözümü </a:t>
            </a:r>
            <a:endParaRPr lang="tr-TR" sz="1400" b="1" dirty="0" smtClean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43858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5305">
            <a:off x="7082117" y="3212353"/>
            <a:ext cx="2510119" cy="2002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8963" y="1316258"/>
            <a:ext cx="4729041" cy="21500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718690" y="3588969"/>
            <a:ext cx="44674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Akım = Geçen yük miktarı / Zaman </a:t>
            </a:r>
          </a:p>
          <a:p>
            <a:pPr algn="ctr"/>
            <a:endParaRPr lang="tr-TR" b="1" dirty="0"/>
          </a:p>
          <a:p>
            <a:pPr algn="ctr"/>
            <a:r>
              <a:rPr lang="tr-TR" b="1" dirty="0"/>
              <a:t>I = </a:t>
            </a:r>
            <a:r>
              <a:rPr lang="tr-TR" b="1" dirty="0" err="1"/>
              <a:t>q</a:t>
            </a:r>
            <a:r>
              <a:rPr lang="tr-TR" b="1" dirty="0"/>
              <a:t>/t </a:t>
            </a:r>
          </a:p>
        </p:txBody>
      </p:sp>
      <p:pic>
        <p:nvPicPr>
          <p:cNvPr id="10" name="Picture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6036" y="4900707"/>
            <a:ext cx="2474670" cy="1538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5931" y="4181345"/>
            <a:ext cx="2327836" cy="2482419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419" y="1775945"/>
            <a:ext cx="2134346" cy="1451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20726" y="675813"/>
            <a:ext cx="5742930" cy="7559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91794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1198" y="1096244"/>
            <a:ext cx="6177386" cy="55278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6228347" y="4928937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Soru Çözümü </a:t>
            </a:r>
            <a:endParaRPr lang="tr-TR" sz="1400" b="1" dirty="0" smtClean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49065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1454" y="102858"/>
            <a:ext cx="4036251" cy="67551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9079579" y="5638800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>
                <a:solidFill>
                  <a:srgbClr val="FF0000"/>
                </a:solidFill>
              </a:rPr>
              <a:t>Soru Çözümü 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12156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9726" y="1353879"/>
            <a:ext cx="5575958" cy="52526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8" name="Oval 7"/>
          <p:cNvSpPr/>
          <p:nvPr/>
        </p:nvSpPr>
        <p:spPr>
          <a:xfrm>
            <a:off x="8815136" y="5037221"/>
            <a:ext cx="706339" cy="50768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Soru Çözümü </a:t>
            </a:r>
            <a:endParaRPr lang="tr-TR" sz="1400" b="1" dirty="0" smtClean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61855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0589" y="413899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Öğrendik?</a:t>
            </a:r>
            <a:endParaRPr lang="tr-TR" sz="2800" b="1" dirty="0"/>
          </a:p>
        </p:txBody>
      </p:sp>
      <p:sp>
        <p:nvSpPr>
          <p:cNvPr id="2" name="Dikdörtgen 1"/>
          <p:cNvSpPr/>
          <p:nvPr/>
        </p:nvSpPr>
        <p:spPr>
          <a:xfrm>
            <a:off x="3463635" y="1831861"/>
            <a:ext cx="8473441" cy="3393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7425" indent="-987425"/>
            <a:r>
              <a:rPr lang="tr-TR" b="1" dirty="0"/>
              <a:t>Kazanımlar:</a:t>
            </a:r>
          </a:p>
          <a:p>
            <a:pPr marL="987425" indent="-987425"/>
            <a:endParaRPr lang="tr-TR" dirty="0"/>
          </a:p>
          <a:p>
            <a:pPr marL="346075" indent="-346075"/>
            <a:r>
              <a:rPr lang="tr-TR" b="1" dirty="0"/>
              <a:t>10.2.2.1. Elektrik akımı, direnç ve potansiyel farkı kavramlarını açıklar.</a:t>
            </a:r>
            <a:endParaRPr lang="tr-TR" dirty="0"/>
          </a:p>
          <a:p>
            <a:pPr marL="568325" indent="-301625">
              <a:lnSpc>
                <a:spcPct val="150000"/>
              </a:lnSpc>
            </a:pPr>
            <a:r>
              <a:rPr lang="tr-TR" b="1" dirty="0"/>
              <a:t>a. </a:t>
            </a:r>
            <a:r>
              <a:rPr lang="tr-TR" dirty="0"/>
              <a:t>Öğrenicilerin elektroliz kabını kullanarak elektrik yükünün hareketi üzerinden elektrik akımı kavramını açıklamaları için ortam hazırlanır.</a:t>
            </a:r>
          </a:p>
          <a:p>
            <a:pPr marL="568325" indent="-301625">
              <a:lnSpc>
                <a:spcPct val="150000"/>
              </a:lnSpc>
            </a:pPr>
            <a:r>
              <a:rPr lang="tr-TR" b="1" dirty="0"/>
              <a:t>b. </a:t>
            </a:r>
            <a:r>
              <a:rPr lang="tr-TR" dirty="0"/>
              <a:t>Öğrencilerin katılar, sıvılar ve gazlar için elektrik akımını tartışmaları sağlanır.</a:t>
            </a:r>
          </a:p>
          <a:p>
            <a:pPr marL="568325" indent="-301625">
              <a:lnSpc>
                <a:spcPct val="150000"/>
              </a:lnSpc>
            </a:pPr>
            <a:r>
              <a:rPr lang="tr-TR" b="1" dirty="0"/>
              <a:t>c. </a:t>
            </a:r>
            <a:r>
              <a:rPr lang="tr-TR" dirty="0"/>
              <a:t>Öğrencilerin deneyler yaparak bir iletkenin direncinin bağlı olduğu değişkenleri analiz etmeleri sağlanır.</a:t>
            </a:r>
          </a:p>
        </p:txBody>
      </p:sp>
      <p:sp>
        <p:nvSpPr>
          <p:cNvPr id="5" name="Rectangle 4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45369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08575" y="626207"/>
            <a:ext cx="6900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 Hafta Ne Öğreneceğiz?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3913688" y="1667438"/>
            <a:ext cx="839694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10.2.3.2. Günlük hayatta üreteçlerin seri ve paralel bağlanma gerekçelerini açıklar.</a:t>
            </a:r>
            <a:endParaRPr lang="tr-TR" dirty="0"/>
          </a:p>
          <a:p>
            <a:r>
              <a:rPr lang="tr-TR" b="1" dirty="0"/>
              <a:t>a.</a:t>
            </a:r>
            <a:r>
              <a:rPr lang="tr-TR" dirty="0"/>
              <a:t> Öğrencilerin pillerin kullanım amaçlarına göre birbirleriyle bağlanma şekillerini incelemeleri ve tükenme sürelerini karşılaştırmaları sağlanır.</a:t>
            </a:r>
          </a:p>
          <a:p>
            <a:r>
              <a:rPr lang="tr-TR" b="1" dirty="0"/>
              <a:t>b.</a:t>
            </a:r>
            <a:r>
              <a:rPr lang="tr-TR" dirty="0"/>
              <a:t> Öğrencilerin ilk pilin keşfi üzerine deneyler yapan bilim insanları </a:t>
            </a:r>
            <a:r>
              <a:rPr lang="tr-TR" dirty="0" err="1"/>
              <a:t>Galvani</a:t>
            </a:r>
            <a:r>
              <a:rPr lang="tr-TR" dirty="0"/>
              <a:t> ve Volta’nın bakış açıları arasındaki farkı tartışmaları sağlanır.</a:t>
            </a:r>
          </a:p>
          <a:p>
            <a:r>
              <a:rPr lang="tr-TR" dirty="0"/>
              <a:t> </a:t>
            </a:r>
          </a:p>
          <a:p>
            <a:r>
              <a:rPr lang="tr-TR" b="1" dirty="0"/>
              <a:t>10.2.3.3. </a:t>
            </a:r>
            <a:r>
              <a:rPr lang="tr-TR" b="1" dirty="0" err="1"/>
              <a:t>Kirchoff’un</a:t>
            </a:r>
            <a:r>
              <a:rPr lang="tr-TR" b="1" dirty="0"/>
              <a:t> akımlar ve gerilimler kanunlarını açıklar.</a:t>
            </a:r>
            <a:endParaRPr lang="tr-TR" dirty="0"/>
          </a:p>
          <a:p>
            <a:r>
              <a:rPr lang="tr-TR" b="1" dirty="0"/>
              <a:t>a.</a:t>
            </a:r>
            <a:r>
              <a:rPr lang="tr-TR" dirty="0"/>
              <a:t> </a:t>
            </a:r>
            <a:r>
              <a:rPr lang="tr-TR" dirty="0" err="1"/>
              <a:t>Kirchoff</a:t>
            </a:r>
            <a:r>
              <a:rPr lang="tr-TR" dirty="0"/>
              <a:t> kanunları ile ilgili matematiksel işlemlere girilmez.</a:t>
            </a:r>
          </a:p>
        </p:txBody>
      </p:sp>
      <p:sp>
        <p:nvSpPr>
          <p:cNvPr id="5" name="Rectangle 4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Önümüzdeki Hafta Neler Öğreneceğiz?</a:t>
            </a:r>
            <a:endParaRPr lang="tr-TR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95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060704" y="2609093"/>
            <a:ext cx="9717024" cy="20726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/>
              <a:t>Görüşmek Üzere </a:t>
            </a:r>
            <a:r>
              <a:rPr lang="tr-TR" sz="4800" dirty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69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712" y="1274058"/>
            <a:ext cx="4795798" cy="39015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40014" y="835572"/>
            <a:ext cx="5076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Balon Çarpar mı? </a:t>
            </a:r>
            <a:endParaRPr lang="en-US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846786" y="5485602"/>
            <a:ext cx="7788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Balonu unutmadık </a:t>
            </a:r>
            <a:r>
              <a:rPr lang="tr-TR" dirty="0" smtClean="0">
                <a:sym typeface="Wingdings"/>
              </a:rPr>
              <a:t> </a:t>
            </a:r>
            <a:r>
              <a:rPr lang="tr-TR" dirty="0" smtClean="0">
                <a:sym typeface="Wingdings"/>
              </a:rPr>
              <a:t>Az sonra !!!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103476" y="4824248"/>
            <a:ext cx="1813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Poul G. </a:t>
            </a:r>
            <a:r>
              <a:rPr lang="tr-TR" dirty="0" err="1" smtClean="0"/>
              <a:t>Hewitt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69530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Basit Elektrik Devresi  </a:t>
            </a:r>
          </a:p>
        </p:txBody>
      </p:sp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096" y="1262812"/>
            <a:ext cx="3237196" cy="245627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4412042" y="5980731"/>
            <a:ext cx="5726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https://www.youtube.com/watch?v=m4jzgqZu-4s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2361" y="1127730"/>
            <a:ext cx="3719807" cy="28720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62009" y="2400300"/>
            <a:ext cx="372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V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400847" y="1262812"/>
            <a:ext cx="737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R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990109" y="3999776"/>
            <a:ext cx="7065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Basit elektrik devresi bir üreteç, iletken tel ve bir dirençten oluşur. </a:t>
            </a:r>
          </a:p>
          <a:p>
            <a:r>
              <a:rPr lang="tr-TR" b="1" dirty="0" smtClean="0"/>
              <a:t>Üreteç:</a:t>
            </a:r>
            <a:r>
              <a:rPr lang="tr-TR" dirty="0" smtClean="0"/>
              <a:t> Potansiyel fark oluşturur.</a:t>
            </a:r>
          </a:p>
          <a:p>
            <a:r>
              <a:rPr lang="tr-TR" b="1" dirty="0" smtClean="0"/>
              <a:t>Tel:</a:t>
            </a:r>
            <a:r>
              <a:rPr lang="tr-TR" dirty="0" smtClean="0"/>
              <a:t> Akımın iletileceği bir ortam sağlar </a:t>
            </a:r>
          </a:p>
          <a:p>
            <a:r>
              <a:rPr lang="tr-TR" b="1" dirty="0" smtClean="0"/>
              <a:t>Direnç:</a:t>
            </a:r>
            <a:r>
              <a:rPr lang="tr-TR" dirty="0" smtClean="0"/>
              <a:t> Potansiyel </a:t>
            </a:r>
            <a:r>
              <a:rPr lang="tr-TR" dirty="0" smtClean="0"/>
              <a:t>enerjinin </a:t>
            </a:r>
            <a:r>
              <a:rPr lang="tr-TR" dirty="0" smtClean="0"/>
              <a:t>farklı enerji biçimlerine </a:t>
            </a:r>
            <a:r>
              <a:rPr lang="tr-TR" dirty="0" smtClean="0"/>
              <a:t>(ısı, </a:t>
            </a:r>
            <a:r>
              <a:rPr lang="tr-TR" dirty="0" smtClean="0"/>
              <a:t>ışık veya ses </a:t>
            </a:r>
            <a:r>
              <a:rPr lang="tr-TR" dirty="0" smtClean="0"/>
              <a:t>gibi) dönüşmesini </a:t>
            </a:r>
            <a:r>
              <a:rPr lang="tr-TR" dirty="0" smtClean="0"/>
              <a:t>sağlar.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31647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Basit Elektrik Devresi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92961" y="1808018"/>
            <a:ext cx="37926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Hangi ampül(ler) yanar?</a:t>
            </a:r>
            <a:endParaRPr lang="en-US" sz="20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7599" y="2705579"/>
            <a:ext cx="7816089" cy="252129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20675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Ölçüm Araçları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86300" y="2119745"/>
            <a:ext cx="63592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Voltmetre: İki nokta arasındaki potansiyel farkı ölçen araç. </a:t>
            </a:r>
          </a:p>
          <a:p>
            <a:r>
              <a:rPr lang="tr-TR" dirty="0" smtClean="0"/>
              <a:t>Ampermetre: Bir iletkenden geçen akımın büyüklüğünü ölçen araç. </a:t>
            </a:r>
          </a:p>
          <a:p>
            <a:r>
              <a:rPr lang="tr-TR" dirty="0" err="1" smtClean="0"/>
              <a:t>Ohmmetre</a:t>
            </a:r>
            <a:r>
              <a:rPr lang="tr-TR" dirty="0" smtClean="0"/>
              <a:t>: Bir direncin büyüklüğünü ölçen araç. </a:t>
            </a:r>
          </a:p>
          <a:p>
            <a:r>
              <a:rPr lang="tr-TR" dirty="0" smtClean="0"/>
              <a:t>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4073" y="3628230"/>
            <a:ext cx="2254828" cy="20518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0991" y="3874071"/>
            <a:ext cx="1396105" cy="138391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Ölçüm Araçları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75559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1614" y="492977"/>
            <a:ext cx="720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Potansiyel Fark, Akım ve Direnç Arasındaki İlişki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52455" y="5925127"/>
            <a:ext cx="6483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https://phet.colorado.edu/sims/html/ohms-law/latest/ohms-law_en.html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900988" y="1586813"/>
            <a:ext cx="7835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Deneyelim!</a:t>
            </a:r>
          </a:p>
          <a:p>
            <a:endParaRPr lang="tr-TR" b="1" dirty="0" smtClean="0"/>
          </a:p>
          <a:p>
            <a:r>
              <a:rPr lang="tr-TR" b="1" dirty="0" smtClean="0"/>
              <a:t>Önce düşünelim: </a:t>
            </a:r>
            <a:r>
              <a:rPr lang="tr-TR" dirty="0" smtClean="0"/>
              <a:t>Basit elektrik devresinde hangi değişkenleri istediğimiz gibi değiştirebiliriz ve bundan hangi değişken(ler) etkilenir? </a:t>
            </a:r>
          </a:p>
          <a:p>
            <a:r>
              <a:rPr lang="tr-TR" dirty="0" smtClean="0"/>
              <a:t>Bağımlı değişken: </a:t>
            </a:r>
          </a:p>
          <a:p>
            <a:r>
              <a:rPr lang="tr-TR" dirty="0" smtClean="0"/>
              <a:t>Bağımsız değişkenler: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2455" y="3341139"/>
            <a:ext cx="4951822" cy="246934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39771" y="1193642"/>
            <a:ext cx="3480955" cy="5545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Balon çarpar mı?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Basit Elektrik Devresi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Ölçüm Araçları</a:t>
            </a:r>
            <a:endParaRPr lang="en-US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b="1" dirty="0" smtClean="0">
                <a:solidFill>
                  <a:srgbClr val="FF0000"/>
                </a:solidFill>
              </a:rPr>
              <a:t>Potansiyel Fark, Akım ve Direnç Arasındaki İlişki 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err="1" smtClean="0"/>
              <a:t>Ohm</a:t>
            </a:r>
            <a:r>
              <a:rPr lang="tr-TR" sz="1400" dirty="0" smtClean="0"/>
              <a:t> </a:t>
            </a:r>
            <a:r>
              <a:rPr lang="tr-TR" sz="1400" dirty="0" smtClean="0"/>
              <a:t>Yasası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Seri Bağlanması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Dirençlerin Paralel Bağlanması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Devrelerde Akım ve Potansiyel Fark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Örnek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Elektrik Ne Zaman Tehlikelidir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Soru Çözümü </a:t>
            </a:r>
            <a:endParaRPr lang="tr-TR" sz="1400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Bugün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400" dirty="0" smtClean="0"/>
              <a:t>Önümüzdeki Hafta Neler Öğreneceğiz?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831397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15419</TotalTime>
  <Words>2941</Words>
  <Application>Microsoft Office PowerPoint</Application>
  <PresentationFormat>Widescreen</PresentationFormat>
  <Paragraphs>810</Paragraphs>
  <Slides>45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Calibri</vt:lpstr>
      <vt:lpstr>Century Gothic</vt:lpstr>
      <vt:lpstr>Courier New</vt:lpstr>
      <vt:lpstr>Wingdings</vt:lpstr>
      <vt:lpstr>Vapor Trail</vt:lpstr>
      <vt:lpstr>Elektrik akımı, Direnç ve Potansiyel fark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reviewer</cp:lastModifiedBy>
  <cp:revision>632</cp:revision>
  <dcterms:created xsi:type="dcterms:W3CDTF">2016-04-01T12:40:28Z</dcterms:created>
  <dcterms:modified xsi:type="dcterms:W3CDTF">2017-12-01T15:18:55Z</dcterms:modified>
</cp:coreProperties>
</file>