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notesMasterIdLst>
    <p:notesMasterId r:id="rId47"/>
  </p:notesMasterIdLst>
  <p:sldIdLst>
    <p:sldId id="259" r:id="rId2"/>
    <p:sldId id="440" r:id="rId3"/>
    <p:sldId id="265" r:id="rId4"/>
    <p:sldId id="460" r:id="rId5"/>
    <p:sldId id="443" r:id="rId6"/>
    <p:sldId id="452" r:id="rId7"/>
    <p:sldId id="461" r:id="rId8"/>
    <p:sldId id="448" r:id="rId9"/>
    <p:sldId id="465" r:id="rId10"/>
    <p:sldId id="463" r:id="rId11"/>
    <p:sldId id="464" r:id="rId12"/>
    <p:sldId id="462" r:id="rId13"/>
    <p:sldId id="451" r:id="rId14"/>
    <p:sldId id="446" r:id="rId15"/>
    <p:sldId id="492" r:id="rId16"/>
    <p:sldId id="490" r:id="rId17"/>
    <p:sldId id="493" r:id="rId18"/>
    <p:sldId id="500" r:id="rId19"/>
    <p:sldId id="501" r:id="rId20"/>
    <p:sldId id="499" r:id="rId21"/>
    <p:sldId id="494" r:id="rId22"/>
    <p:sldId id="496" r:id="rId23"/>
    <p:sldId id="497" r:id="rId24"/>
    <p:sldId id="498" r:id="rId25"/>
    <p:sldId id="495" r:id="rId26"/>
    <p:sldId id="489" r:id="rId27"/>
    <p:sldId id="469" r:id="rId28"/>
    <p:sldId id="470" r:id="rId29"/>
    <p:sldId id="486" r:id="rId30"/>
    <p:sldId id="488" r:id="rId31"/>
    <p:sldId id="478" r:id="rId32"/>
    <p:sldId id="485" r:id="rId33"/>
    <p:sldId id="484" r:id="rId34"/>
    <p:sldId id="487" r:id="rId35"/>
    <p:sldId id="482" r:id="rId36"/>
    <p:sldId id="471" r:id="rId37"/>
    <p:sldId id="479" r:id="rId38"/>
    <p:sldId id="474" r:id="rId39"/>
    <p:sldId id="473" r:id="rId40"/>
    <p:sldId id="480" r:id="rId41"/>
    <p:sldId id="481" r:id="rId42"/>
    <p:sldId id="483" r:id="rId43"/>
    <p:sldId id="456" r:id="rId44"/>
    <p:sldId id="270" r:id="rId45"/>
    <p:sldId id="329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637"/>
    <a:srgbClr val="E5224E"/>
    <a:srgbClr val="E12761"/>
    <a:srgbClr val="B65271"/>
    <a:srgbClr val="CA057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39" autoAdjust="0"/>
    <p:restoredTop sz="82047" autoAdjust="0"/>
  </p:normalViewPr>
  <p:slideViewPr>
    <p:cSldViewPr snapToGrid="0">
      <p:cViewPr varScale="1">
        <p:scale>
          <a:sx n="92" d="100"/>
          <a:sy n="92" d="100"/>
        </p:scale>
        <p:origin x="1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989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334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7275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463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525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565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116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034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107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285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85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142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985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0942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146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446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142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656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946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599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48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3790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34131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45985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6741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99242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19915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044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5489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7571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97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2885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48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066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358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02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25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34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667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28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99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71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98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85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44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83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7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16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48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557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65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97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402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7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51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hyperlink" Target="https://www.youtube.com/watch?v=m4jzgqZu-4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ohms-law/latest/ohms-law_en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256" y="1839981"/>
            <a:ext cx="9448800" cy="1825096"/>
          </a:xfrm>
        </p:spPr>
        <p:txBody>
          <a:bodyPr>
            <a:normAutofit/>
          </a:bodyPr>
          <a:lstStyle/>
          <a:p>
            <a:r>
              <a:rPr lang="tr-TR" sz="3600" b="1" dirty="0"/>
              <a:t>Elektrik </a:t>
            </a:r>
            <a:r>
              <a:rPr lang="tr-TR" sz="3600" b="1" dirty="0" smtClean="0"/>
              <a:t>akımı, Direnç ve Potansiyel </a:t>
            </a:r>
            <a:r>
              <a:rPr lang="tr-TR" sz="3600" b="1" dirty="0"/>
              <a:t>fark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256" y="4351529"/>
            <a:ext cx="9448800" cy="685800"/>
          </a:xfrm>
        </p:spPr>
        <p:txBody>
          <a:bodyPr/>
          <a:lstStyle/>
          <a:p>
            <a:r>
              <a:rPr lang="tr-TR" dirty="0" smtClean="0"/>
              <a:t>Ömer </a:t>
            </a:r>
            <a:r>
              <a:rPr lang="tr-TR" dirty="0"/>
              <a:t>F</a:t>
            </a:r>
            <a:r>
              <a:rPr lang="tr-TR" dirty="0" smtClean="0"/>
              <a:t>aruk Özdemir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0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Potansiyel Fark-Akım Arasındaki İlişki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519" y="1625515"/>
            <a:ext cx="6134895" cy="3687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1447" y="4367048"/>
            <a:ext cx="229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Potansiyel Fark (V)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9228" y="1813033"/>
            <a:ext cx="148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Akım (</a:t>
            </a:r>
            <a:r>
              <a:rPr lang="tr-TR" dirty="0" err="1" smtClean="0"/>
              <a:t>mA</a:t>
            </a:r>
            <a:r>
              <a:rPr lang="tr-TR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80601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Direnç-Akım Arasındaki İlişki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05" y="2051184"/>
            <a:ext cx="5466419" cy="3285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6326" y="4792717"/>
            <a:ext cx="176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Akım (</a:t>
            </a:r>
            <a:r>
              <a:rPr lang="tr-TR" dirty="0" err="1" smtClean="0"/>
              <a:t>mA</a:t>
            </a:r>
            <a:r>
              <a:rPr lang="tr-TR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3705" y="2051184"/>
            <a:ext cx="19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Direnç (</a:t>
            </a:r>
            <a:r>
              <a:rPr lang="tr-TR" dirty="0" err="1" smtClean="0"/>
              <a:t>ohm</a:t>
            </a:r>
            <a:r>
              <a:rPr lang="tr-TR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3275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Potansiyel Fark, Akım ve Direnç Arasındaki İlişki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959" y="3078797"/>
            <a:ext cx="5852679" cy="19508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69627" y="2126461"/>
            <a:ext cx="333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OHM YASASI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err="1" smtClean="0">
                <a:solidFill>
                  <a:srgbClr val="FF0000"/>
                </a:solidFill>
              </a:rPr>
              <a:t>Ohm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smtClean="0">
                <a:solidFill>
                  <a:srgbClr val="FF0000"/>
                </a:solidFill>
              </a:rPr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0301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Dirençlerin Seri Bağlanması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086" y="1131586"/>
            <a:ext cx="8077657" cy="54448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0602" y="1016197"/>
            <a:ext cx="2014698" cy="1699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3240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Dirençlerin Paralel Bağlanması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338" y="1413799"/>
            <a:ext cx="7100124" cy="514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9959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Devrelerde Akım ve Potansiyel fark  </a:t>
            </a:r>
            <a:endParaRPr lang="tr-TR" sz="2800" b="1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532" y="3815935"/>
            <a:ext cx="2617223" cy="2739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199" y="2646820"/>
            <a:ext cx="2089765" cy="4678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5531" y="1721366"/>
            <a:ext cx="2108434" cy="5572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139" y="1444249"/>
            <a:ext cx="6121060" cy="18236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9018" y="4530310"/>
            <a:ext cx="2445818" cy="765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4943" y="5366373"/>
            <a:ext cx="2379893" cy="712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2063" y="4520410"/>
            <a:ext cx="2162340" cy="1551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9771" y="1193642"/>
            <a:ext cx="348095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13494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9" y="729802"/>
            <a:ext cx="7030505" cy="279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226" y="3845400"/>
            <a:ext cx="4443346" cy="295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2800" y="3660734"/>
            <a:ext cx="54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Dirençlerin Paralel Bağlanması</a:t>
            </a:r>
            <a:endParaRPr lang="tr-T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18000" y="660400"/>
            <a:ext cx="410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b="1" dirty="0">
                <a:solidFill>
                  <a:prstClr val="black"/>
                </a:solidFill>
              </a:rPr>
              <a:t>Dirençlerin </a:t>
            </a:r>
            <a:r>
              <a:rPr lang="tr-TR" b="1" dirty="0" smtClean="0">
                <a:solidFill>
                  <a:prstClr val="black"/>
                </a:solidFill>
              </a:rPr>
              <a:t>Seri Bağlanması</a:t>
            </a:r>
            <a:endParaRPr lang="tr-TR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746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6997" y="986343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Örnek:</a:t>
            </a:r>
            <a:endParaRPr lang="tr-TR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3206750" y="1906032"/>
            <a:ext cx="6398413" cy="4177268"/>
            <a:chOff x="3206750" y="1906032"/>
            <a:chExt cx="6398413" cy="4177268"/>
          </a:xfrm>
        </p:grpSpPr>
        <p:grpSp>
          <p:nvGrpSpPr>
            <p:cNvPr id="14" name="Group 13"/>
            <p:cNvGrpSpPr/>
            <p:nvPr/>
          </p:nvGrpSpPr>
          <p:grpSpPr>
            <a:xfrm>
              <a:off x="3206750" y="1906032"/>
              <a:ext cx="6398413" cy="4177268"/>
              <a:chOff x="3206750" y="1906032"/>
              <a:chExt cx="6398413" cy="417726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6750" y="1906032"/>
                <a:ext cx="6398413" cy="4177268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848100" y="20436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1000</a:t>
                </a:r>
                <a:endParaRPr lang="tr-TR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229100" y="2622034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1</a:t>
                </a:r>
                <a:endParaRPr lang="tr-TR" b="1" dirty="0"/>
              </a:p>
            </p:txBody>
          </p:sp>
        </p:grpSp>
        <p:sp>
          <p:nvSpPr>
            <p:cNvPr id="9" name="Right Arrow 8"/>
            <p:cNvSpPr/>
            <p:nvPr/>
          </p:nvSpPr>
          <p:spPr>
            <a:xfrm>
              <a:off x="6178550" y="2597666"/>
              <a:ext cx="806450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8550" y="3971148"/>
              <a:ext cx="823031" cy="4084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8550" y="5383766"/>
              <a:ext cx="823031" cy="408467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7594600" y="2336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0,999</a:t>
            </a:r>
            <a:endParaRPr lang="tr-T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077200" y="374838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3</a:t>
            </a:r>
            <a:endParaRPr lang="tr-T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153400" y="52070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68" y="4896982"/>
            <a:ext cx="2354436" cy="1790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3230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1563" y="1065131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Örnek:</a:t>
            </a:r>
            <a:endParaRPr lang="tr-TR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499" y="2044615"/>
            <a:ext cx="3881979" cy="3115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5103" y="2617076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Dirençler üzerindeki akım nasıl değişir? Potansiyel fark nasıl değişir?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4083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8000" y="660400"/>
            <a:ext cx="286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Örnek:</a:t>
            </a:r>
            <a:endParaRPr lang="tr-T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34258" y="2665795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Dirençler üzerindeki akım nasıl değişir? Potansiyel fark nasıl değişir?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719" y="1193642"/>
            <a:ext cx="3678390" cy="2395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290" y="3966228"/>
            <a:ext cx="3638722" cy="22225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7472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1394" y="776611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Öğretim Programındaki Kazanımlar</a:t>
            </a:r>
            <a:endParaRPr lang="tr-T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191399" y="2673387"/>
            <a:ext cx="102812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10.2.3.1.</a:t>
            </a:r>
            <a:r>
              <a:rPr lang="en-US" dirty="0"/>
              <a:t> </a:t>
            </a:r>
            <a:r>
              <a:rPr lang="en-US" dirty="0" err="1"/>
              <a:t>Akım</a:t>
            </a:r>
            <a:r>
              <a:rPr lang="en-US" dirty="0"/>
              <a:t>, </a:t>
            </a:r>
            <a:r>
              <a:rPr lang="en-US" dirty="0" err="1"/>
              <a:t>direnç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farkı</a:t>
            </a:r>
            <a:r>
              <a:rPr lang="en-US" dirty="0"/>
              <a:t> </a:t>
            </a:r>
            <a:r>
              <a:rPr lang="en-US" dirty="0" err="1"/>
              <a:t>kavramları</a:t>
            </a:r>
            <a:r>
              <a:rPr lang="en-US" dirty="0"/>
              <a:t> </a:t>
            </a:r>
            <a:r>
              <a:rPr lang="en-US" dirty="0" err="1"/>
              <a:t>aralarındaki</a:t>
            </a:r>
            <a:r>
              <a:rPr lang="en-US" dirty="0"/>
              <a:t> </a:t>
            </a:r>
            <a:r>
              <a:rPr lang="en-US" dirty="0" err="1"/>
              <a:t>ilişkiyi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a.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/>
              <a:t>devreler</a:t>
            </a:r>
            <a:r>
              <a:rPr lang="en-US" dirty="0"/>
              <a:t> </a:t>
            </a:r>
            <a:r>
              <a:rPr lang="en-US" dirty="0" err="1"/>
              <a:t>üzerinden</a:t>
            </a:r>
            <a:r>
              <a:rPr lang="en-US" dirty="0"/>
              <a:t> </a:t>
            </a:r>
            <a:r>
              <a:rPr lang="en-US" dirty="0" err="1"/>
              <a:t>deney</a:t>
            </a:r>
            <a:r>
              <a:rPr lang="en-US" dirty="0"/>
              <a:t> </a:t>
            </a:r>
            <a:r>
              <a:rPr lang="en-US" dirty="0" err="1"/>
              <a:t>yaparak</a:t>
            </a:r>
            <a:r>
              <a:rPr lang="en-US" dirty="0"/>
              <a:t> </a:t>
            </a:r>
            <a:r>
              <a:rPr lang="en-US" dirty="0" err="1"/>
              <a:t>akım</a:t>
            </a:r>
            <a:r>
              <a:rPr lang="en-US" dirty="0"/>
              <a:t>, </a:t>
            </a:r>
            <a:r>
              <a:rPr lang="en-US" dirty="0" err="1"/>
              <a:t>direnç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fark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ilişkinin</a:t>
            </a:r>
            <a:r>
              <a:rPr lang="en-US" dirty="0"/>
              <a:t> </a:t>
            </a:r>
            <a:r>
              <a:rPr lang="en-US" dirty="0" err="1"/>
              <a:t>matematiksel</a:t>
            </a:r>
            <a:r>
              <a:rPr lang="en-US" dirty="0"/>
              <a:t> </a:t>
            </a:r>
            <a:r>
              <a:rPr lang="en-US" dirty="0" err="1"/>
              <a:t>modelini</a:t>
            </a:r>
            <a:r>
              <a:rPr lang="en-US" dirty="0"/>
              <a:t> </a:t>
            </a:r>
            <a:r>
              <a:rPr lang="en-US" dirty="0" err="1"/>
              <a:t>çıkarabilmeleri</a:t>
            </a:r>
            <a:r>
              <a:rPr lang="en-US" dirty="0"/>
              <a:t> </a:t>
            </a:r>
            <a:r>
              <a:rPr lang="en-US" dirty="0" err="1"/>
              <a:t>sağlanır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b. </a:t>
            </a:r>
            <a:r>
              <a:rPr lang="en-US" dirty="0" err="1"/>
              <a:t>Öğrenciler</a:t>
            </a:r>
            <a:r>
              <a:rPr lang="en-US" dirty="0"/>
              <a:t> 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devrelerinde</a:t>
            </a:r>
            <a:r>
              <a:rPr lang="en-US" dirty="0"/>
              <a:t> </a:t>
            </a:r>
            <a:r>
              <a:rPr lang="en-US" dirty="0" err="1"/>
              <a:t>direnç</a:t>
            </a:r>
            <a:r>
              <a:rPr lang="en-US" dirty="0"/>
              <a:t>,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fark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akımı</a:t>
            </a:r>
            <a:r>
              <a:rPr lang="en-US" dirty="0"/>
              <a:t> </a:t>
            </a:r>
            <a:r>
              <a:rPr lang="en-US" dirty="0" err="1"/>
              <a:t>kavramları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problemler</a:t>
            </a:r>
            <a:r>
              <a:rPr lang="en-US" dirty="0"/>
              <a:t> </a:t>
            </a:r>
            <a:r>
              <a:rPr lang="en-US" dirty="0" err="1"/>
              <a:t>çözer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c.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devrelerinde</a:t>
            </a:r>
            <a:r>
              <a:rPr lang="en-US" dirty="0"/>
              <a:t> </a:t>
            </a:r>
            <a:r>
              <a:rPr lang="en-US" dirty="0" err="1"/>
              <a:t>eşdeğer</a:t>
            </a:r>
            <a:r>
              <a:rPr lang="en-US" dirty="0"/>
              <a:t> </a:t>
            </a:r>
            <a:r>
              <a:rPr lang="en-US" dirty="0" err="1"/>
              <a:t>direnç</a:t>
            </a:r>
            <a:r>
              <a:rPr lang="en-US" dirty="0"/>
              <a:t> </a:t>
            </a:r>
            <a:r>
              <a:rPr lang="en-US" dirty="0" err="1"/>
              <a:t>hesaplamaları</a:t>
            </a:r>
            <a:r>
              <a:rPr lang="en-US" dirty="0"/>
              <a:t> </a:t>
            </a:r>
            <a:r>
              <a:rPr lang="en-US" dirty="0" err="1"/>
              <a:t>yapmaları</a:t>
            </a:r>
            <a:r>
              <a:rPr lang="en-US" dirty="0"/>
              <a:t> </a:t>
            </a:r>
            <a:r>
              <a:rPr lang="en-US" dirty="0" err="1"/>
              <a:t>sağlanır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9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6963" y="775395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Örnek:</a:t>
            </a:r>
            <a:endParaRPr lang="tr-TR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726" y="1144727"/>
            <a:ext cx="4318920" cy="5098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30813" y="2399942"/>
            <a:ext cx="476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Dirençler üzerindeki potansiyel fark nasıl değişir? Akım nasıl değişir?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1055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8363" y="686858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Örnek:</a:t>
            </a:r>
            <a:endParaRPr lang="tr-TR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466" y="2039800"/>
            <a:ext cx="6128770" cy="334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26042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4674" y="824310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Örnek:</a:t>
            </a:r>
            <a:endParaRPr lang="tr-T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310" y="2288400"/>
            <a:ext cx="6604429" cy="319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3355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9118" y="824310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Örnek:</a:t>
            </a:r>
            <a:endParaRPr lang="tr-TR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537" y="1906032"/>
            <a:ext cx="5122863" cy="4266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69300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5854" y="840509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Örnek:</a:t>
            </a:r>
            <a:endParaRPr lang="tr-TR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506" y="2297099"/>
            <a:ext cx="5776794" cy="35297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5513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1163" y="934027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Örnek:</a:t>
            </a:r>
            <a:endParaRPr lang="tr-TR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25" y="1906032"/>
            <a:ext cx="4489450" cy="37737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9094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Elektrik Ne Zaman Tehlikelidir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021723"/>
              </p:ext>
            </p:extLst>
          </p:nvPr>
        </p:nvGraphicFramePr>
        <p:xfrm>
          <a:off x="3657599" y="1645622"/>
          <a:ext cx="8534401" cy="5110296"/>
        </p:xfrm>
        <a:graphic>
          <a:graphicData uri="http://schemas.openxmlformats.org/drawingml/2006/table">
            <a:tbl>
              <a:tblPr/>
              <a:tblGrid>
                <a:gridCol w="2390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43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807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err="1">
                          <a:effectLst/>
                        </a:rPr>
                        <a:t>Güvenli</a:t>
                      </a:r>
                      <a:r>
                        <a:rPr lang="en-US" sz="1700" b="1" dirty="0">
                          <a:effectLst/>
                        </a:rPr>
                        <a:t> </a:t>
                      </a:r>
                      <a:r>
                        <a:rPr lang="en-US" sz="1700" b="1" dirty="0" err="1">
                          <a:effectLst/>
                        </a:rPr>
                        <a:t>akım</a:t>
                      </a:r>
                      <a:r>
                        <a:rPr lang="en-US" sz="1700" b="1" dirty="0">
                          <a:effectLst/>
                        </a:rPr>
                        <a:t> </a:t>
                      </a:r>
                      <a:r>
                        <a:rPr lang="en-US" sz="1700" b="1" dirty="0" err="1">
                          <a:effectLst/>
                        </a:rPr>
                        <a:t>değerleri</a:t>
                      </a:r>
                      <a:endParaRPr lang="en-US" sz="1700" b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b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807"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 smtClean="0">
                          <a:effectLst/>
                        </a:rPr>
                        <a:t>1mA </a:t>
                      </a:r>
                      <a:r>
                        <a:rPr lang="en-US" sz="1700" b="0" dirty="0" err="1">
                          <a:effectLst/>
                        </a:rPr>
                        <a:t>ve</a:t>
                      </a:r>
                      <a:r>
                        <a:rPr lang="en-US" sz="1700" b="0" dirty="0">
                          <a:effectLst/>
                        </a:rPr>
                        <a:t> </a:t>
                      </a:r>
                      <a:r>
                        <a:rPr lang="en-US" sz="1700" b="0" dirty="0" err="1">
                          <a:effectLst/>
                        </a:rPr>
                        <a:t>altı</a:t>
                      </a:r>
                      <a:endParaRPr lang="en-US" sz="1700" b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 err="1">
                          <a:effectLst/>
                        </a:rPr>
                        <a:t>Ağrısız</a:t>
                      </a:r>
                      <a:r>
                        <a:rPr lang="en-US" sz="1700" b="0" dirty="0">
                          <a:effectLst/>
                        </a:rPr>
                        <a:t> </a:t>
                      </a:r>
                      <a:r>
                        <a:rPr lang="tr-TR" sz="1700" b="0" dirty="0" smtClean="0">
                          <a:effectLst/>
                        </a:rPr>
                        <a:t>gıdıklanma hissi, </a:t>
                      </a:r>
                      <a:r>
                        <a:rPr lang="en-US" sz="1700" b="0" dirty="0" err="1" smtClean="0">
                          <a:effectLst/>
                        </a:rPr>
                        <a:t>kas</a:t>
                      </a:r>
                      <a:r>
                        <a:rPr lang="en-US" sz="1700" b="0" dirty="0" smtClean="0">
                          <a:effectLst/>
                        </a:rPr>
                        <a:t> </a:t>
                      </a:r>
                      <a:r>
                        <a:rPr lang="en-US" sz="1700" b="0" dirty="0" err="1">
                          <a:effectLst/>
                        </a:rPr>
                        <a:t>kontrolü</a:t>
                      </a:r>
                      <a:r>
                        <a:rPr lang="en-US" sz="1700" b="0" dirty="0">
                          <a:effectLst/>
                        </a:rPr>
                        <a:t> </a:t>
                      </a:r>
                      <a:r>
                        <a:rPr lang="en-US" sz="1700" b="0" dirty="0" err="1" smtClean="0">
                          <a:effectLst/>
                        </a:rPr>
                        <a:t>kaybolma</a:t>
                      </a:r>
                      <a:r>
                        <a:rPr lang="tr-TR" sz="1700" b="0" dirty="0" smtClean="0">
                          <a:effectLst/>
                        </a:rPr>
                        <a:t>z.</a:t>
                      </a:r>
                      <a:endParaRPr lang="en-US" sz="1700" b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807"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 smtClean="0">
                          <a:effectLst/>
                        </a:rPr>
                        <a:t>1-</a:t>
                      </a:r>
                      <a:r>
                        <a:rPr lang="tr-TR" sz="1700" b="0" dirty="0" smtClean="0">
                          <a:effectLst/>
                        </a:rPr>
                        <a:t>6</a:t>
                      </a:r>
                      <a:r>
                        <a:rPr lang="en-US" sz="1700" b="0" dirty="0" smtClean="0">
                          <a:effectLst/>
                        </a:rPr>
                        <a:t>mA</a:t>
                      </a:r>
                      <a:endParaRPr lang="en-US" sz="1700" b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b="0" dirty="0" smtClean="0">
                          <a:effectLst/>
                        </a:rPr>
                        <a:t>Hafif</a:t>
                      </a:r>
                      <a:r>
                        <a:rPr lang="tr-TR" sz="1700" b="0" baseline="0" dirty="0" smtClean="0">
                          <a:effectLst/>
                        </a:rPr>
                        <a:t> </a:t>
                      </a:r>
                      <a:r>
                        <a:rPr lang="tr-TR" sz="1700" b="0" dirty="0" smtClean="0">
                          <a:effectLst/>
                        </a:rPr>
                        <a:t>şok, ağrı yok,</a:t>
                      </a:r>
                      <a:r>
                        <a:rPr lang="tr-TR" sz="1700" b="0" baseline="0" dirty="0" smtClean="0">
                          <a:effectLst/>
                        </a:rPr>
                        <a:t> genelde kas kontrolü hala var. </a:t>
                      </a:r>
                      <a:endParaRPr lang="en-US" sz="1700" b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807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err="1">
                          <a:effectLst/>
                        </a:rPr>
                        <a:t>Güvensiz</a:t>
                      </a:r>
                      <a:r>
                        <a:rPr lang="en-US" sz="1700" b="1" dirty="0">
                          <a:effectLst/>
                        </a:rPr>
                        <a:t> </a:t>
                      </a:r>
                      <a:r>
                        <a:rPr lang="en-US" sz="1700" b="1" dirty="0" err="1">
                          <a:effectLst/>
                        </a:rPr>
                        <a:t>akım</a:t>
                      </a:r>
                      <a:r>
                        <a:rPr lang="en-US" sz="1700" b="1" dirty="0">
                          <a:effectLst/>
                        </a:rPr>
                        <a:t> </a:t>
                      </a:r>
                      <a:r>
                        <a:rPr lang="en-US" sz="1700" b="1" dirty="0" err="1">
                          <a:effectLst/>
                        </a:rPr>
                        <a:t>değerleri</a:t>
                      </a:r>
                      <a:endParaRPr lang="en-US" sz="1700" b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b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807"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>
                          <a:effectLst/>
                        </a:rPr>
                        <a:t>8-15 </a:t>
                      </a:r>
                      <a:r>
                        <a:rPr lang="en-US" sz="1700" b="0" dirty="0" smtClean="0">
                          <a:effectLst/>
                        </a:rPr>
                        <a:t>mA</a:t>
                      </a:r>
                      <a:endParaRPr lang="en-US" sz="1700" b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 err="1">
                          <a:effectLst/>
                        </a:rPr>
                        <a:t>Ağrılı</a:t>
                      </a:r>
                      <a:r>
                        <a:rPr lang="en-US" sz="1700" b="0" dirty="0">
                          <a:effectLst/>
                        </a:rPr>
                        <a:t> </a:t>
                      </a:r>
                      <a:r>
                        <a:rPr lang="en-US" sz="1700" b="0" dirty="0" err="1">
                          <a:effectLst/>
                        </a:rPr>
                        <a:t>şok</a:t>
                      </a:r>
                      <a:r>
                        <a:rPr lang="en-US" sz="1700" b="0" dirty="0" smtClean="0">
                          <a:effectLst/>
                        </a:rPr>
                        <a:t>,</a:t>
                      </a:r>
                      <a:r>
                        <a:rPr lang="tr-TR" sz="1700" b="0" dirty="0" smtClean="0">
                          <a:effectLst/>
                        </a:rPr>
                        <a:t> genelde </a:t>
                      </a:r>
                      <a:r>
                        <a:rPr lang="en-US" sz="1700" b="0" dirty="0" err="1" smtClean="0">
                          <a:effectLst/>
                        </a:rPr>
                        <a:t>kas</a:t>
                      </a:r>
                      <a:r>
                        <a:rPr lang="en-US" sz="1700" b="0" dirty="0" smtClean="0">
                          <a:effectLst/>
                        </a:rPr>
                        <a:t> </a:t>
                      </a:r>
                      <a:r>
                        <a:rPr lang="en-US" sz="1700" b="0" dirty="0" err="1">
                          <a:effectLst/>
                        </a:rPr>
                        <a:t>kontrolü</a:t>
                      </a:r>
                      <a:r>
                        <a:rPr lang="en-US" sz="1700" b="0" dirty="0">
                          <a:effectLst/>
                        </a:rPr>
                        <a:t> </a:t>
                      </a:r>
                      <a:r>
                        <a:rPr lang="tr-TR" sz="1700" b="0" dirty="0" smtClean="0">
                          <a:effectLst/>
                        </a:rPr>
                        <a:t>kaybedilmeye başlanır. </a:t>
                      </a:r>
                      <a:endParaRPr lang="en-US" sz="1700" b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898"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 smtClean="0">
                          <a:effectLst/>
                        </a:rPr>
                        <a:t>15-20mA</a:t>
                      </a:r>
                      <a:endParaRPr lang="en-US" sz="1700" b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 err="1">
                          <a:effectLst/>
                        </a:rPr>
                        <a:t>Ağrılı</a:t>
                      </a:r>
                      <a:r>
                        <a:rPr lang="en-US" sz="1700" b="0" dirty="0">
                          <a:effectLst/>
                        </a:rPr>
                        <a:t> </a:t>
                      </a:r>
                      <a:r>
                        <a:rPr lang="en-US" sz="1700" b="0" dirty="0" err="1">
                          <a:effectLst/>
                        </a:rPr>
                        <a:t>şok</a:t>
                      </a:r>
                      <a:r>
                        <a:rPr lang="en-US" sz="1700" b="0" dirty="0" smtClean="0">
                          <a:effectLst/>
                        </a:rPr>
                        <a:t>,</a:t>
                      </a:r>
                      <a:r>
                        <a:rPr lang="tr-TR" sz="1700" b="0" dirty="0" smtClean="0">
                          <a:effectLst/>
                        </a:rPr>
                        <a:t> </a:t>
                      </a:r>
                      <a:r>
                        <a:rPr lang="en-US" sz="1700" b="0" dirty="0" err="1" smtClean="0">
                          <a:effectLst/>
                        </a:rPr>
                        <a:t>kas</a:t>
                      </a:r>
                      <a:r>
                        <a:rPr lang="en-US" sz="1700" b="0" dirty="0" smtClean="0">
                          <a:effectLst/>
                        </a:rPr>
                        <a:t> </a:t>
                      </a:r>
                      <a:r>
                        <a:rPr lang="en-US" sz="1700" b="0" dirty="0" err="1">
                          <a:effectLst/>
                        </a:rPr>
                        <a:t>kontrolü</a:t>
                      </a:r>
                      <a:r>
                        <a:rPr lang="en-US" sz="1700" b="0" dirty="0">
                          <a:effectLst/>
                        </a:rPr>
                        <a:t> </a:t>
                      </a:r>
                      <a:r>
                        <a:rPr lang="en-US" sz="1700" b="0" dirty="0" err="1">
                          <a:effectLst/>
                        </a:rPr>
                        <a:t>yoktur</a:t>
                      </a:r>
                      <a:r>
                        <a:rPr lang="en-US" sz="1700" b="0" dirty="0">
                          <a:effectLst/>
                        </a:rPr>
                        <a:t>.</a:t>
                      </a: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898"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 smtClean="0">
                          <a:effectLst/>
                        </a:rPr>
                        <a:t>20-50mA</a:t>
                      </a:r>
                      <a:endParaRPr lang="en-US" sz="1700" b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 err="1">
                          <a:effectLst/>
                        </a:rPr>
                        <a:t>Ağrılı</a:t>
                      </a:r>
                      <a:r>
                        <a:rPr lang="en-US" sz="1700" b="0" dirty="0">
                          <a:effectLst/>
                        </a:rPr>
                        <a:t> </a:t>
                      </a:r>
                      <a:r>
                        <a:rPr lang="en-US" sz="1700" b="0" dirty="0" err="1">
                          <a:effectLst/>
                        </a:rPr>
                        <a:t>ciddi</a:t>
                      </a:r>
                      <a:r>
                        <a:rPr lang="en-US" sz="1700" b="0" dirty="0">
                          <a:effectLst/>
                        </a:rPr>
                        <a:t> </a:t>
                      </a:r>
                      <a:r>
                        <a:rPr lang="en-US" sz="1700" b="0" dirty="0" err="1">
                          <a:effectLst/>
                        </a:rPr>
                        <a:t>kas</a:t>
                      </a:r>
                      <a:r>
                        <a:rPr lang="en-US" sz="1700" b="0" dirty="0">
                          <a:effectLst/>
                        </a:rPr>
                        <a:t> </a:t>
                      </a:r>
                      <a:r>
                        <a:rPr lang="en-US" sz="1700" b="0" dirty="0" err="1">
                          <a:effectLst/>
                        </a:rPr>
                        <a:t>spazmları</a:t>
                      </a:r>
                      <a:r>
                        <a:rPr lang="en-US" sz="1700" b="0" dirty="0" smtClean="0">
                          <a:effectLst/>
                        </a:rPr>
                        <a:t>,</a:t>
                      </a:r>
                      <a:r>
                        <a:rPr lang="tr-TR" sz="1700" b="0" dirty="0" smtClean="0">
                          <a:effectLst/>
                        </a:rPr>
                        <a:t> s</a:t>
                      </a:r>
                      <a:r>
                        <a:rPr lang="en-US" sz="1700" b="0" dirty="0" err="1" smtClean="0">
                          <a:effectLst/>
                        </a:rPr>
                        <a:t>olunum</a:t>
                      </a:r>
                      <a:r>
                        <a:rPr lang="en-US" sz="1700" b="0" dirty="0" smtClean="0">
                          <a:effectLst/>
                        </a:rPr>
                        <a:t> </a:t>
                      </a:r>
                      <a:r>
                        <a:rPr lang="en-US" sz="1700" b="0" dirty="0" err="1">
                          <a:effectLst/>
                        </a:rPr>
                        <a:t>zorluğu</a:t>
                      </a:r>
                      <a:endParaRPr lang="en-US" sz="1700" b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8807"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 smtClean="0">
                          <a:effectLst/>
                        </a:rPr>
                        <a:t>100-200mA</a:t>
                      </a:r>
                      <a:endParaRPr lang="en-US" sz="1700" b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>
                          <a:effectLst/>
                        </a:rPr>
                        <a:t>Ventriküler </a:t>
                      </a:r>
                      <a:r>
                        <a:rPr lang="en-US" sz="1700" b="0" dirty="0" err="1" smtClean="0">
                          <a:effectLst/>
                        </a:rPr>
                        <a:t>fibrilasyon</a:t>
                      </a:r>
                      <a:r>
                        <a:rPr lang="tr-TR" sz="1700" b="0" dirty="0" smtClean="0">
                          <a:effectLst/>
                        </a:rPr>
                        <a:t> (kalbin işlevini kaybetmesi)</a:t>
                      </a:r>
                      <a:endParaRPr lang="en-US" sz="1700" b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898"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>
                          <a:effectLst/>
                        </a:rPr>
                        <a:t>&gt;</a:t>
                      </a:r>
                      <a:r>
                        <a:rPr lang="en-US" sz="1700" b="0" dirty="0" smtClean="0">
                          <a:effectLst/>
                        </a:rPr>
                        <a:t>200mA</a:t>
                      </a:r>
                      <a:endParaRPr lang="en-US" sz="1700" b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 err="1">
                          <a:effectLst/>
                        </a:rPr>
                        <a:t>Ciddi</a:t>
                      </a:r>
                      <a:r>
                        <a:rPr lang="en-US" sz="1700" b="0" dirty="0">
                          <a:effectLst/>
                        </a:rPr>
                        <a:t> </a:t>
                      </a:r>
                      <a:r>
                        <a:rPr lang="en-US" sz="1700" b="0" dirty="0" err="1">
                          <a:effectLst/>
                        </a:rPr>
                        <a:t>yanıklar</a:t>
                      </a:r>
                      <a:r>
                        <a:rPr lang="en-US" sz="1700" b="0" dirty="0">
                          <a:effectLst/>
                        </a:rPr>
                        <a:t> </a:t>
                      </a:r>
                      <a:r>
                        <a:rPr lang="en-US" sz="1700" b="0" dirty="0" err="1">
                          <a:effectLst/>
                        </a:rPr>
                        <a:t>ve</a:t>
                      </a:r>
                      <a:r>
                        <a:rPr lang="en-US" sz="1700" b="0" dirty="0">
                          <a:effectLst/>
                        </a:rPr>
                        <a:t> </a:t>
                      </a:r>
                      <a:r>
                        <a:rPr lang="en-US" sz="1700" b="0" dirty="0" err="1">
                          <a:effectLst/>
                        </a:rPr>
                        <a:t>ciddi</a:t>
                      </a:r>
                      <a:r>
                        <a:rPr lang="en-US" sz="1700" b="0" dirty="0">
                          <a:effectLst/>
                        </a:rPr>
                        <a:t> </a:t>
                      </a:r>
                      <a:r>
                        <a:rPr lang="en-US" sz="1700" b="0" dirty="0" err="1">
                          <a:effectLst/>
                        </a:rPr>
                        <a:t>kasılmalar</a:t>
                      </a:r>
                      <a:endParaRPr lang="en-US" sz="1700" b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8807">
                <a:tc gridSpan="2">
                  <a:txBody>
                    <a:bodyPr/>
                    <a:lstStyle/>
                    <a:p>
                      <a:pPr algn="l"/>
                      <a:r>
                        <a:rPr lang="sv-SE" sz="1700" b="1" dirty="0">
                          <a:effectLst/>
                        </a:rPr>
                        <a:t>Genel kural : </a:t>
                      </a:r>
                      <a:r>
                        <a:rPr lang="tr-TR" sz="1700" b="1" dirty="0" smtClean="0">
                          <a:effectLst/>
                        </a:rPr>
                        <a:t>İnsan üzerinden geçen </a:t>
                      </a:r>
                      <a:r>
                        <a:rPr lang="sv-SE" sz="1700" b="1" dirty="0" smtClean="0">
                          <a:effectLst/>
                        </a:rPr>
                        <a:t>50 mA </a:t>
                      </a:r>
                      <a:r>
                        <a:rPr lang="sv-SE" sz="1700" b="1" dirty="0">
                          <a:effectLst/>
                        </a:rPr>
                        <a:t>öldürücü </a:t>
                      </a:r>
                      <a:r>
                        <a:rPr lang="sv-SE" sz="1700" b="1" dirty="0" smtClean="0">
                          <a:effectLst/>
                        </a:rPr>
                        <a:t>sınırdır</a:t>
                      </a:r>
                      <a:r>
                        <a:rPr lang="tr-TR" sz="1700" b="1" dirty="0" smtClean="0">
                          <a:effectLst/>
                        </a:rPr>
                        <a:t> (özellikle kalp üzerinden geçerse)</a:t>
                      </a:r>
                      <a:r>
                        <a:rPr lang="sv-SE" sz="1700" b="1" dirty="0" smtClean="0">
                          <a:effectLst/>
                        </a:rPr>
                        <a:t>.</a:t>
                      </a:r>
                      <a:endParaRPr lang="sv-SE" sz="1700" b="1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57599" y="999291"/>
            <a:ext cx="825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İnsan derisinin direnci</a:t>
            </a:r>
            <a:r>
              <a:rPr lang="en-US" b="1" dirty="0" smtClean="0"/>
              <a:t> </a:t>
            </a:r>
            <a:r>
              <a:rPr lang="en-US" dirty="0"/>
              <a:t>= 1000 - 100 000 ohm </a:t>
            </a:r>
            <a:r>
              <a:rPr lang="en-US" dirty="0" err="1"/>
              <a:t>arası</a:t>
            </a:r>
            <a:r>
              <a:rPr lang="en-US" dirty="0"/>
              <a:t>  </a:t>
            </a:r>
            <a:r>
              <a:rPr lang="tr-TR" dirty="0" smtClean="0"/>
              <a:t>(ıslakken en düşük)</a:t>
            </a:r>
            <a:r>
              <a:rPr lang="en-US" dirty="0" smtClean="0"/>
              <a:t> </a:t>
            </a:r>
            <a:endParaRPr lang="en-US" dirty="0"/>
          </a:p>
          <a:p>
            <a:r>
              <a:rPr lang="tr-TR" b="1" dirty="0" smtClean="0"/>
              <a:t>İnsanın deri altı direnci </a:t>
            </a:r>
            <a:r>
              <a:rPr lang="en-US" dirty="0" smtClean="0"/>
              <a:t>= </a:t>
            </a:r>
            <a:r>
              <a:rPr lang="en-US" dirty="0"/>
              <a:t>300 – 1000 ohm </a:t>
            </a:r>
            <a:r>
              <a:rPr lang="tr-TR" dirty="0" smtClean="0"/>
              <a:t> </a:t>
            </a:r>
            <a:r>
              <a:rPr lang="en-US" dirty="0" err="1" smtClean="0"/>
              <a:t>arası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6644" y="1210746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9434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842" y="1058833"/>
            <a:ext cx="2049553" cy="1555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283" y="868255"/>
            <a:ext cx="3281058" cy="109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948" y="3320096"/>
            <a:ext cx="4086247" cy="2712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283" y="1836582"/>
            <a:ext cx="5439325" cy="2160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4337" y="4190955"/>
            <a:ext cx="3639627" cy="22252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Soru Çözümü </a:t>
            </a:r>
            <a:endParaRPr lang="tr-TR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4725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204" y="1160575"/>
            <a:ext cx="5463694" cy="5258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5133474" y="5530515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Soru Çözümü </a:t>
            </a:r>
            <a:endParaRPr lang="tr-TR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21551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198" y="1441034"/>
            <a:ext cx="6967052" cy="5165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4251198" y="5277853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Soru Çözümü </a:t>
            </a:r>
            <a:endParaRPr lang="tr-TR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0588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4831" y="551583"/>
            <a:ext cx="57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483427" y="965042"/>
            <a:ext cx="5579510" cy="593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Ölçüm Araçları</a:t>
            </a:r>
            <a:endParaRPr lang="en-US" sz="15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Potansiyel Fark-Akım İlişkisi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Direnç-Akım İlişkisi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err="1" smtClean="0"/>
              <a:t>Ohm</a:t>
            </a:r>
            <a:r>
              <a:rPr lang="tr-TR" sz="1500" dirty="0" smtClean="0"/>
              <a:t> 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Soru Çözümü </a:t>
            </a:r>
            <a:endParaRPr lang="tr-TR" sz="15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Önümüzdeki Hafta Neler Öğreneceğiz?</a:t>
            </a: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3914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989" y="1513946"/>
            <a:ext cx="5561056" cy="5245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6505073" y="5723021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Soru Çözümü </a:t>
            </a:r>
            <a:endParaRPr lang="tr-TR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8581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076" y="1016197"/>
            <a:ext cx="5042188" cy="5765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4982076" y="5265821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Soru Çözümü </a:t>
            </a:r>
            <a:endParaRPr lang="tr-TR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9411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773" y="1120469"/>
            <a:ext cx="4025848" cy="5557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5097379" y="2823410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Soru Çözümü </a:t>
            </a:r>
            <a:endParaRPr lang="tr-TR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959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256" y="1735199"/>
            <a:ext cx="8270744" cy="4871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5253789" y="5145505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Soru Çözümü </a:t>
            </a:r>
            <a:endParaRPr lang="tr-TR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9379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140" y="1666700"/>
            <a:ext cx="7086148" cy="5204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9871710" y="5614737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Soru Çözümü </a:t>
            </a:r>
            <a:endParaRPr lang="tr-TR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7855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198" y="1016197"/>
            <a:ext cx="5447480" cy="5742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5193631" y="5759115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Soru Çözümü </a:t>
            </a:r>
            <a:endParaRPr lang="tr-TR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7648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383" y="1331493"/>
            <a:ext cx="5484845" cy="5275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8610600" y="5157537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Soru Çözümü </a:t>
            </a:r>
            <a:endParaRPr lang="tr-TR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8059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615" y="1115527"/>
            <a:ext cx="6689592" cy="5506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8598568" y="4760495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Soru Çözümü </a:t>
            </a:r>
            <a:endParaRPr lang="tr-TR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40834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78" y="1016196"/>
            <a:ext cx="4342648" cy="5749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4849478" y="5542547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Soru Çözümü </a:t>
            </a:r>
            <a:endParaRPr lang="tr-TR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1454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518" y="1406188"/>
            <a:ext cx="5995057" cy="5200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6493042" y="5458326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Soru Çözümü </a:t>
            </a:r>
            <a:endParaRPr lang="tr-TR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43858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5305">
            <a:off x="7082117" y="3212353"/>
            <a:ext cx="2510119" cy="2002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963" y="1316258"/>
            <a:ext cx="4729041" cy="21500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8690" y="3588969"/>
            <a:ext cx="4467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Akım = Geçen yük miktarı / Zaman 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/>
              <a:t>I = </a:t>
            </a:r>
            <a:r>
              <a:rPr lang="tr-TR" b="1" dirty="0" err="1"/>
              <a:t>q</a:t>
            </a:r>
            <a:r>
              <a:rPr lang="tr-TR" b="1" dirty="0"/>
              <a:t>/t </a:t>
            </a: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36" y="4900707"/>
            <a:ext cx="2474670" cy="15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931" y="4181345"/>
            <a:ext cx="2327836" cy="248241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419" y="1775945"/>
            <a:ext cx="2134346" cy="145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0726" y="675813"/>
            <a:ext cx="5742930" cy="7559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9179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198" y="1096244"/>
            <a:ext cx="6177386" cy="5527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6228347" y="4928937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Soru Çözümü </a:t>
            </a:r>
            <a:endParaRPr lang="tr-TR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906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454" y="102858"/>
            <a:ext cx="4036251" cy="6755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9079579" y="5638800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1215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726" y="1353879"/>
            <a:ext cx="5575958" cy="5252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8815136" y="5037221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Soru Çözümü </a:t>
            </a:r>
            <a:endParaRPr lang="tr-TR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61855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0589" y="413899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2" name="Dikdörtgen 1"/>
          <p:cNvSpPr/>
          <p:nvPr/>
        </p:nvSpPr>
        <p:spPr>
          <a:xfrm>
            <a:off x="3463635" y="1831861"/>
            <a:ext cx="8473441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indent="-987425"/>
            <a:r>
              <a:rPr lang="tr-TR" b="1" dirty="0"/>
              <a:t>Kazanımlar:</a:t>
            </a:r>
          </a:p>
          <a:p>
            <a:pPr marL="987425" indent="-987425"/>
            <a:endParaRPr lang="tr-TR" dirty="0"/>
          </a:p>
          <a:p>
            <a:pPr marL="346075" indent="-346075"/>
            <a:r>
              <a:rPr lang="tr-TR" b="1" dirty="0"/>
              <a:t>10.2.2.1. Elektrik akımı, direnç ve potansiyel farkı kavramlarını açıklar.</a:t>
            </a:r>
            <a:endParaRPr lang="tr-TR" dirty="0"/>
          </a:p>
          <a:p>
            <a:pPr marL="568325" indent="-301625">
              <a:lnSpc>
                <a:spcPct val="150000"/>
              </a:lnSpc>
            </a:pPr>
            <a:r>
              <a:rPr lang="tr-TR" b="1" dirty="0"/>
              <a:t>a. </a:t>
            </a:r>
            <a:r>
              <a:rPr lang="tr-TR" dirty="0"/>
              <a:t>Öğrenicilerin elektroliz kabını kullanarak elektrik yükünün hareketi üzerinden elektrik akımı kavramını açıklamaları için ortam hazırlanır.</a:t>
            </a:r>
          </a:p>
          <a:p>
            <a:pPr marL="568325" indent="-301625">
              <a:lnSpc>
                <a:spcPct val="150000"/>
              </a:lnSpc>
            </a:pPr>
            <a:r>
              <a:rPr lang="tr-TR" b="1" dirty="0"/>
              <a:t>b. </a:t>
            </a:r>
            <a:r>
              <a:rPr lang="tr-TR" dirty="0"/>
              <a:t>Öğrencilerin katılar, sıvılar ve gazlar için elektrik akımını tartışmaları sağlanır.</a:t>
            </a:r>
          </a:p>
          <a:p>
            <a:pPr marL="568325" indent="-301625">
              <a:lnSpc>
                <a:spcPct val="150000"/>
              </a:lnSpc>
            </a:pPr>
            <a:r>
              <a:rPr lang="tr-TR" b="1" dirty="0"/>
              <a:t>c. </a:t>
            </a:r>
            <a:r>
              <a:rPr lang="tr-TR" dirty="0"/>
              <a:t>Öğrencilerin deneyler yaparak bir iletkenin direncinin bağlı olduğu değişkenleri analiz etmeleri sağlanır.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536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8575" y="626207"/>
            <a:ext cx="690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913688" y="1667438"/>
            <a:ext cx="83969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10.2.3.2. Günlük hayatta üreteçlerin seri ve paralel bağlanma gerekçelerini açıklar.</a:t>
            </a:r>
            <a:endParaRPr lang="tr-TR" dirty="0"/>
          </a:p>
          <a:p>
            <a:r>
              <a:rPr lang="tr-TR" b="1" dirty="0"/>
              <a:t>a.</a:t>
            </a:r>
            <a:r>
              <a:rPr lang="tr-TR" dirty="0"/>
              <a:t> Öğrencilerin pillerin kullanım amaçlarına göre birbirleriyle bağlanma şekillerini incelemeleri ve tükenme sürelerini karşılaştırmaları sağlanır.</a:t>
            </a:r>
          </a:p>
          <a:p>
            <a:r>
              <a:rPr lang="tr-TR" b="1" dirty="0"/>
              <a:t>b.</a:t>
            </a:r>
            <a:r>
              <a:rPr lang="tr-TR" dirty="0"/>
              <a:t> Öğrencilerin ilk pilin keşfi üzerine deneyler yapan bilim insanları </a:t>
            </a:r>
            <a:r>
              <a:rPr lang="tr-TR" dirty="0" err="1"/>
              <a:t>Galvani</a:t>
            </a:r>
            <a:r>
              <a:rPr lang="tr-TR" dirty="0"/>
              <a:t> ve Volta’nın bakış açıları arasındaki farkı tartışmaları sağlanır.</a:t>
            </a:r>
          </a:p>
          <a:p>
            <a:r>
              <a:rPr lang="tr-TR" dirty="0"/>
              <a:t> </a:t>
            </a:r>
          </a:p>
          <a:p>
            <a:r>
              <a:rPr lang="tr-TR" b="1" dirty="0"/>
              <a:t>10.2.3.3. </a:t>
            </a:r>
            <a:r>
              <a:rPr lang="tr-TR" b="1" dirty="0" err="1"/>
              <a:t>Kirchoff’un</a:t>
            </a:r>
            <a:r>
              <a:rPr lang="tr-TR" b="1" dirty="0"/>
              <a:t> akımlar ve gerilimler kanunlarını açıklar.</a:t>
            </a:r>
            <a:endParaRPr lang="tr-TR" dirty="0"/>
          </a:p>
          <a:p>
            <a:r>
              <a:rPr lang="tr-TR" b="1" dirty="0"/>
              <a:t>a.</a:t>
            </a:r>
            <a:r>
              <a:rPr lang="tr-TR" dirty="0"/>
              <a:t> </a:t>
            </a:r>
            <a:r>
              <a:rPr lang="tr-TR" dirty="0" err="1"/>
              <a:t>Kirchoff</a:t>
            </a:r>
            <a:r>
              <a:rPr lang="tr-TR" dirty="0"/>
              <a:t> kanunları ile ilgili matematiksel işlemlere girilmez.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Önümüzdeki Hafta Neler Öğreneceğiz?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2072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/>
              <a:t>Görüşmek Üzere </a:t>
            </a:r>
            <a:r>
              <a:rPr lang="tr-TR" sz="48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712" y="1274058"/>
            <a:ext cx="4795798" cy="3901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0014" y="835572"/>
            <a:ext cx="507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Balon Çarpar mı?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46786" y="5485602"/>
            <a:ext cx="778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Balonu unutmadık </a:t>
            </a:r>
            <a:r>
              <a:rPr lang="tr-TR" dirty="0" smtClean="0">
                <a:sym typeface="Wingdings"/>
              </a:rPr>
              <a:t> </a:t>
            </a:r>
            <a:r>
              <a:rPr lang="tr-TR" dirty="0" smtClean="0">
                <a:sym typeface="Wingdings"/>
              </a:rPr>
              <a:t>Az sonra !!!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03476" y="4824248"/>
            <a:ext cx="181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Poul G. </a:t>
            </a:r>
            <a:r>
              <a:rPr lang="tr-TR" dirty="0" err="1" smtClean="0"/>
              <a:t>Hewitt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6953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Basit Elektrik Devresi  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96" y="1262812"/>
            <a:ext cx="3237196" cy="24562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412042" y="5980731"/>
            <a:ext cx="5726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https://www.youtube.com/watch?v=m4jzgqZu-4s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361" y="1127730"/>
            <a:ext cx="3719807" cy="2872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2009" y="2400300"/>
            <a:ext cx="37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V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400847" y="1262812"/>
            <a:ext cx="73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90109" y="3999776"/>
            <a:ext cx="7065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Basit elektrik devresi bir üreteç, iletken tel ve bir dirençten oluşur. </a:t>
            </a:r>
          </a:p>
          <a:p>
            <a:r>
              <a:rPr lang="tr-TR" b="1" dirty="0" smtClean="0"/>
              <a:t>Üreteç:</a:t>
            </a:r>
            <a:r>
              <a:rPr lang="tr-TR" dirty="0" smtClean="0"/>
              <a:t> Potansiyel fark oluşturur.</a:t>
            </a:r>
          </a:p>
          <a:p>
            <a:r>
              <a:rPr lang="tr-TR" b="1" dirty="0" smtClean="0"/>
              <a:t>Tel:</a:t>
            </a:r>
            <a:r>
              <a:rPr lang="tr-TR" dirty="0" smtClean="0"/>
              <a:t> Akımın iletileceği bir ortam sağlar </a:t>
            </a:r>
          </a:p>
          <a:p>
            <a:r>
              <a:rPr lang="tr-TR" b="1" dirty="0" smtClean="0"/>
              <a:t>Direnç:</a:t>
            </a:r>
            <a:r>
              <a:rPr lang="tr-TR" dirty="0" smtClean="0"/>
              <a:t> Potansiyel </a:t>
            </a:r>
            <a:r>
              <a:rPr lang="tr-TR" dirty="0" smtClean="0"/>
              <a:t>enerjinin </a:t>
            </a:r>
            <a:r>
              <a:rPr lang="tr-TR" dirty="0" smtClean="0"/>
              <a:t>farklı enerji biçimlerine </a:t>
            </a:r>
            <a:r>
              <a:rPr lang="tr-TR" dirty="0" smtClean="0"/>
              <a:t>(ısı, </a:t>
            </a:r>
            <a:r>
              <a:rPr lang="tr-TR" dirty="0" smtClean="0"/>
              <a:t>ışık veya ses </a:t>
            </a:r>
            <a:r>
              <a:rPr lang="tr-TR" dirty="0" smtClean="0"/>
              <a:t>gibi) dönüşmesini </a:t>
            </a:r>
            <a:r>
              <a:rPr lang="tr-TR" dirty="0" smtClean="0"/>
              <a:t>sağlar.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3164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Basit Elektrik Devresi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2961" y="1808018"/>
            <a:ext cx="379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Hangi ampül(ler) yanar?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599" y="2705579"/>
            <a:ext cx="7816089" cy="25212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2067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Ölçüm Araçları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6300" y="2119745"/>
            <a:ext cx="6359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Voltmetre: İki nokta arasındaki potansiyel farkı ölçen araç. </a:t>
            </a:r>
          </a:p>
          <a:p>
            <a:r>
              <a:rPr lang="tr-TR" dirty="0" smtClean="0"/>
              <a:t>Ampermetre: Bir iletkenden geçen akımın büyüklüğünü ölçen araç. </a:t>
            </a:r>
          </a:p>
          <a:p>
            <a:r>
              <a:rPr lang="tr-TR" dirty="0" err="1" smtClean="0"/>
              <a:t>Ohmmetre</a:t>
            </a:r>
            <a:r>
              <a:rPr lang="tr-TR" dirty="0" smtClean="0"/>
              <a:t>: Bir direncin büyüklüğünü ölçen araç. </a:t>
            </a:r>
          </a:p>
          <a:p>
            <a:r>
              <a:rPr lang="tr-TR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073" y="3628230"/>
            <a:ext cx="2254828" cy="2051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991" y="3874071"/>
            <a:ext cx="1396105" cy="1383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Ölçüm Araçları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7555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Potansiyel Fark, Akım ve Direnç Arasındaki İlişki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2455" y="5925127"/>
            <a:ext cx="648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https://phet.colorado.edu/sims/html/ohms-law/latest/ohms-law_en.html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00988" y="1586813"/>
            <a:ext cx="783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Deneyelim!</a:t>
            </a:r>
          </a:p>
          <a:p>
            <a:endParaRPr lang="tr-TR" b="1" dirty="0" smtClean="0"/>
          </a:p>
          <a:p>
            <a:r>
              <a:rPr lang="tr-TR" b="1" dirty="0" smtClean="0"/>
              <a:t>Önce düşünelim: </a:t>
            </a:r>
            <a:r>
              <a:rPr lang="tr-TR" dirty="0" smtClean="0"/>
              <a:t>Basit elektrik devresinde hangi değişkenleri istediğimiz gibi değiştirebiliriz ve bundan hangi değişken(ler) etkilenir? </a:t>
            </a:r>
          </a:p>
          <a:p>
            <a:r>
              <a:rPr lang="tr-TR" dirty="0" smtClean="0"/>
              <a:t>Bağımlı değişken: </a:t>
            </a:r>
          </a:p>
          <a:p>
            <a:r>
              <a:rPr lang="tr-TR" dirty="0" smtClean="0"/>
              <a:t>Bağımsız değişkenler: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455" y="3341139"/>
            <a:ext cx="4951822" cy="24693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771" y="1193642"/>
            <a:ext cx="3480955" cy="554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Ölçüm Araçları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b="1" dirty="0" smtClean="0">
                <a:solidFill>
                  <a:srgbClr val="FF0000"/>
                </a:solidFill>
              </a:rPr>
              <a:t>Potansiyel Fark, Akım ve Direnç Arasındaki İlişki 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err="1" smtClean="0"/>
              <a:t>Ohm</a:t>
            </a:r>
            <a:r>
              <a:rPr lang="tr-TR" sz="1400" dirty="0" smtClean="0"/>
              <a:t> </a:t>
            </a:r>
            <a:r>
              <a:rPr lang="tr-TR" sz="1400" dirty="0" smtClean="0"/>
              <a:t>Yasası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Seri Bağlanması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Dirençlerin Paralel Bağlanması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Devrelerde Akım ve Potansiyel Fark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Örnek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Elektrik Ne Zaman Tehlikelidir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Soru Çözümü </a:t>
            </a:r>
            <a:endParaRPr lang="tr-TR" sz="14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400" dirty="0" smtClean="0"/>
              <a:t>Önümüzdeki Hafta Neler Öğreneceğiz?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8313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15419</TotalTime>
  <Words>2941</Words>
  <Application>Microsoft Office PowerPoint</Application>
  <PresentationFormat>Widescreen</PresentationFormat>
  <Paragraphs>810</Paragraphs>
  <Slides>45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Century Gothic</vt:lpstr>
      <vt:lpstr>Courier New</vt:lpstr>
      <vt:lpstr>Wingdings</vt:lpstr>
      <vt:lpstr>Vapor Trail</vt:lpstr>
      <vt:lpstr>Elektrik akımı, Direnç ve Potansiyel fark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reviewer</cp:lastModifiedBy>
  <cp:revision>632</cp:revision>
  <dcterms:created xsi:type="dcterms:W3CDTF">2016-04-01T12:40:28Z</dcterms:created>
  <dcterms:modified xsi:type="dcterms:W3CDTF">2017-12-01T15:18:55Z</dcterms:modified>
</cp:coreProperties>
</file>