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1"/>
  </p:notesMasterIdLst>
  <p:handoutMasterIdLst>
    <p:handoutMasterId r:id="rId32"/>
  </p:handoutMasterIdLst>
  <p:sldIdLst>
    <p:sldId id="365" r:id="rId2"/>
    <p:sldId id="659" r:id="rId3"/>
    <p:sldId id="367" r:id="rId4"/>
    <p:sldId id="660" r:id="rId5"/>
    <p:sldId id="662" r:id="rId6"/>
    <p:sldId id="663" r:id="rId7"/>
    <p:sldId id="661" r:id="rId8"/>
    <p:sldId id="664" r:id="rId9"/>
    <p:sldId id="651" r:id="rId10"/>
    <p:sldId id="648" r:id="rId11"/>
    <p:sldId id="650" r:id="rId12"/>
    <p:sldId id="667" r:id="rId13"/>
    <p:sldId id="665" r:id="rId14"/>
    <p:sldId id="666" r:id="rId15"/>
    <p:sldId id="668" r:id="rId16"/>
    <p:sldId id="670" r:id="rId17"/>
    <p:sldId id="669" r:id="rId18"/>
    <p:sldId id="672" r:id="rId19"/>
    <p:sldId id="676" r:id="rId20"/>
    <p:sldId id="671" r:id="rId21"/>
    <p:sldId id="634" r:id="rId22"/>
    <p:sldId id="635" r:id="rId23"/>
    <p:sldId id="636" r:id="rId24"/>
    <p:sldId id="639" r:id="rId25"/>
    <p:sldId id="640" r:id="rId26"/>
    <p:sldId id="644" r:id="rId27"/>
    <p:sldId id="645" r:id="rId28"/>
    <p:sldId id="674" r:id="rId29"/>
    <p:sldId id="647" r:id="rId30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0" autoAdjust="0"/>
    <p:restoredTop sz="92875" autoAdjust="0"/>
  </p:normalViewPr>
  <p:slideViewPr>
    <p:cSldViewPr snapToObjects="1">
      <p:cViewPr varScale="1">
        <p:scale>
          <a:sx n="94" d="100"/>
          <a:sy n="94" d="100"/>
        </p:scale>
        <p:origin x="84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22.12.2017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5944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844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4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22.12.2017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1.png"/><Relationship Id="rId7" Type="http://schemas.openxmlformats.org/officeDocument/2006/relationships/image" Target="../media/image23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43.jpeg"/><Relationship Id="rId10" Type="http://schemas.openxmlformats.org/officeDocument/2006/relationships/image" Target="../media/image44.jpeg"/><Relationship Id="rId4" Type="http://schemas.openxmlformats.org/officeDocument/2006/relationships/image" Target="../media/image42.jpe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404664"/>
            <a:ext cx="11374984" cy="3502059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sz="4900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tr-TR" sz="44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. ÜNİTE</a:t>
            </a:r>
            <a:r>
              <a:rPr lang="tr-TR" sz="4400" dirty="0" smtClean="0">
                <a:latin typeface="Calibri" pitchFamily="34" charset="0"/>
                <a:cs typeface="Calibri" pitchFamily="34" charset="0"/>
              </a:rPr>
              <a:t>: ELEKTRİK VE MANYETİZMA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tr-TR" sz="4000" dirty="0" smtClean="0">
                <a:latin typeface="Calibri" pitchFamily="34" charset="0"/>
                <a:cs typeface="Calibri" pitchFamily="34" charset="0"/>
              </a:rPr>
              <a:t>3. KONU: Elektrik Devreleri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endParaRPr lang="tr-TR" sz="36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8168" y="4437112"/>
            <a:ext cx="4246192" cy="106585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Salih ATEŞ</a:t>
            </a:r>
          </a:p>
          <a:p>
            <a:pPr algn="ctr"/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Gazi Üniversitesi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</a:t>
            </a:r>
            <a:r>
              <a:rPr lang="tr-TR" dirty="0" smtClean="0"/>
              <a:t>Enerjisinin Diğer Biçimlere Dönüşümü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6" y="2080823"/>
            <a:ext cx="5014242" cy="3851028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077545" y="1417638"/>
            <a:ext cx="855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Şekildeki evde elektrik enerjisinin dönüştüğü enerji biçimlerini belirtiniz…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81801" y="2262971"/>
            <a:ext cx="5400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Evlerimizde elektrikle çalışan aletler devreye nasıl bağlıdır? 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377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279576" y="312738"/>
            <a:ext cx="9721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Evimizde Elektrik Enerjisinin Dönüştüğü Diğer Enerji Biçimlerine örnekler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55640" y="1604038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/>
          </a:p>
          <a:p>
            <a:pPr algn="ctr"/>
            <a:r>
              <a:rPr lang="tr-TR" sz="1600" b="1" dirty="0" smtClean="0"/>
              <a:t>ÖRNEKLER</a:t>
            </a:r>
            <a:endParaRPr lang="tr-TR" sz="1600" b="1" dirty="0"/>
          </a:p>
          <a:p>
            <a:endParaRPr lang="tr-TR" sz="1600" dirty="0"/>
          </a:p>
          <a:p>
            <a:endParaRPr lang="tr-TR" sz="1600" dirty="0" smtClean="0"/>
          </a:p>
          <a:p>
            <a:pPr marL="342900" indent="-342900">
              <a:buAutoNum type="arabicPeriod"/>
            </a:pPr>
            <a:r>
              <a:rPr lang="tr-TR" sz="1600" dirty="0" smtClean="0"/>
              <a:t>Elektrik enerjisi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Kimyasal Enerji</a:t>
            </a:r>
          </a:p>
          <a:p>
            <a:pPr marL="342900" indent="-342900">
              <a:buAutoNum type="arabicPeriod"/>
            </a:pPr>
            <a:r>
              <a:rPr lang="tr-TR" sz="1600" dirty="0"/>
              <a:t>I</a:t>
            </a:r>
            <a:r>
              <a:rPr lang="tr-TR" sz="1600" dirty="0" smtClean="0"/>
              <a:t>sı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Işık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Ses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Nükleer Enerji</a:t>
            </a:r>
          </a:p>
          <a:p>
            <a:r>
              <a:rPr lang="tr-TR" sz="1600" dirty="0" smtClean="0"/>
              <a:t>7.   …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4919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80914" y="0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Güneş enerjisi Santralleri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83" y="1033324"/>
            <a:ext cx="3744416" cy="2393525"/>
          </a:xfrm>
          <a:prstGeom prst="rect">
            <a:avLst/>
          </a:prstGeom>
        </p:spPr>
      </p:pic>
      <p:pic>
        <p:nvPicPr>
          <p:cNvPr id="4098" name="Picture 2" descr="güneş enerjisi ile elektrik üretimi png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692658"/>
            <a:ext cx="2981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052736"/>
            <a:ext cx="51149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Rüzgar Santralleri ve Enerji Dönüşümleri</a:t>
            </a:r>
            <a:endParaRPr lang="tr-TR" dirty="0"/>
          </a:p>
        </p:txBody>
      </p:sp>
      <p:pic>
        <p:nvPicPr>
          <p:cNvPr id="2050" name="Picture 2" descr="rüzgar santral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362074"/>
            <a:ext cx="380047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çanakkale rüzgar santral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628800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400" dirty="0" smtClean="0"/>
              <a:t>Termik ve Nükleer Santralleri-Elektrik </a:t>
            </a:r>
            <a:r>
              <a:rPr lang="tr-TR" sz="4400" dirty="0"/>
              <a:t>Enerjisi Üretimi ve Enerji Dönüşümü</a:t>
            </a:r>
            <a:endParaRPr lang="tr-TR" dirty="0"/>
          </a:p>
        </p:txBody>
      </p:sp>
      <p:pic>
        <p:nvPicPr>
          <p:cNvPr id="3074" name="Picture 2" descr="https://encrypted-tbn0.gstatic.com/images?q=tbn:ANd9GcQctqVJFsJUKiL-szhC7QOGhclK1y3mWzjNaYJCtj06_lahPPe3GkbQvYK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04864"/>
            <a:ext cx="2990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QNmi6pVc_6lZIE-Mmb9MxNcKy1BWvDK47mXjgWQ19u_upL_cG8ULfwwhv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01175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ermik santraller nasıl çalışı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6" y="4221088"/>
            <a:ext cx="3917598" cy="23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ermik santraller nasıl çalışı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14" y="4312087"/>
            <a:ext cx="5121386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67408" y="188640"/>
            <a:ext cx="10798224" cy="1179512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Hidroelektrik Santralleri-Elektrik Enerjisi Üretimi ve Enerji Dönüşümü</a:t>
            </a:r>
            <a:endParaRPr lang="tr-TR" sz="3200" dirty="0"/>
          </a:p>
        </p:txBody>
      </p:sp>
      <p:pic>
        <p:nvPicPr>
          <p:cNvPr id="4" name="Picture 4" descr="https://encrypted-tbn0.gstatic.com/images?q=tbn:ANd9GcROlgLsRd4J0_5qnHyvt8ker1E19DzCeiugdf4mN9NTyjUNF_qR7Uj9UL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402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idroelektrik santrali nasıl çalışı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912" y="1844824"/>
            <a:ext cx="5905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09600" y="1481329"/>
            <a:ext cx="5342384" cy="4525963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r-TR" dirty="0"/>
              <a:t>E</a:t>
            </a:r>
            <a:r>
              <a:rPr lang="tr-TR" dirty="0" smtClean="0"/>
              <a:t>lektrik çarpması:</a:t>
            </a:r>
          </a:p>
          <a:p>
            <a:pPr marL="109728" indent="0" fontAlgn="base">
              <a:buNone/>
            </a:pPr>
            <a:r>
              <a:rPr lang="tr-TR" dirty="0"/>
              <a:t>	</a:t>
            </a:r>
            <a:r>
              <a:rPr lang="tr-TR" sz="1400" dirty="0" smtClean="0"/>
              <a:t>Bu </a:t>
            </a:r>
            <a:r>
              <a:rPr lang="tr-TR" sz="1400" dirty="0"/>
              <a:t>durum, insan vücudunda ciddi yaralanmalara, sakatlanmalara hatta bazen ölümlere bile sebep olur. Bu nedenle elektriği kullanırken çok dikkatli olmamız gerekmektedir</a:t>
            </a:r>
            <a:r>
              <a:rPr lang="tr-TR" sz="1400" dirty="0" smtClean="0"/>
              <a:t>.</a:t>
            </a:r>
          </a:p>
          <a:p>
            <a:pPr marL="109728" indent="0" fontAlgn="base">
              <a:buNone/>
            </a:pPr>
            <a:endParaRPr lang="tr-TR" sz="2000" b="1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tr-TR" dirty="0" smtClean="0"/>
              <a:t>Elektrik kontağından oluşabilecek yangınlar</a:t>
            </a:r>
          </a:p>
          <a:p>
            <a:pPr marL="109728" indent="0" fontAlgn="base">
              <a:buNone/>
            </a:pPr>
            <a:r>
              <a:rPr lang="tr-TR" dirty="0" smtClean="0"/>
              <a:t>	</a:t>
            </a:r>
            <a:r>
              <a:rPr lang="tr-TR" sz="1400" dirty="0" smtClean="0"/>
              <a:t>Bozuk </a:t>
            </a:r>
            <a:r>
              <a:rPr lang="tr-TR" sz="1400" dirty="0"/>
              <a:t>elektrikli araçlar, hatalı elektrik tesisatı, fiş veya prizden </a:t>
            </a:r>
            <a:r>
              <a:rPr lang="tr-TR" sz="1400" dirty="0" smtClean="0"/>
              <a:t>kaynaklanan </a:t>
            </a:r>
            <a:r>
              <a:rPr lang="tr-TR" sz="1400" dirty="0"/>
              <a:t>hatalar sebep olabilir. </a:t>
            </a:r>
          </a:p>
          <a:p>
            <a:endParaRPr lang="tr-TR" sz="21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Elektriğin Oluşturabileceği Tehlikeler</a:t>
            </a:r>
            <a:endParaRPr lang="tr-TR" sz="3200" dirty="0"/>
          </a:p>
        </p:txBody>
      </p:sp>
      <p:pic>
        <p:nvPicPr>
          <p:cNvPr id="2050" name="Picture 2" descr="elektrik çarpmas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417638"/>
            <a:ext cx="1224136" cy="17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87" y="3429000"/>
            <a:ext cx="2544589" cy="19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3962400"/>
            <a:ext cx="2475165" cy="13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base">
              <a:buNone/>
            </a:pPr>
            <a:r>
              <a:rPr lang="tr-TR" sz="2800" b="1" dirty="0"/>
              <a:t>Elektrik çarpması durumunda:</a:t>
            </a:r>
            <a:endParaRPr lang="tr-TR" sz="2800" dirty="0"/>
          </a:p>
          <a:p>
            <a:pPr marL="109728" indent="0">
              <a:buNone/>
            </a:pPr>
            <a:r>
              <a:rPr lang="tr-TR" sz="2000" dirty="0"/>
              <a:t>Çarpılan kişiye dokunmadan sigorta kapatılmalıdır.</a:t>
            </a:r>
            <a:br>
              <a:rPr lang="tr-TR" sz="2000" dirty="0"/>
            </a:br>
            <a:r>
              <a:rPr lang="tr-TR" sz="2000" dirty="0"/>
              <a:t>112 acil servis aranmalıdır.</a:t>
            </a:r>
            <a:br>
              <a:rPr lang="tr-TR" sz="2000" dirty="0"/>
            </a:br>
            <a:r>
              <a:rPr lang="tr-TR" sz="2000" dirty="0"/>
              <a:t>Elektrik çarpan kişi plastik, kuru tahta veya kumaş ile elektrikten uzaklaştırılmalıdır.</a:t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Elektriğin Oluşturabileceği Tehlikelere Karşı Alınabilecek Güvenlik Önlemleri</a:t>
            </a:r>
            <a:endParaRPr lang="tr-TR" sz="2400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429000"/>
            <a:ext cx="390762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3401" y="1613911"/>
            <a:ext cx="8677570" cy="3600790"/>
          </a:xfrm>
        </p:spPr>
        <p:txBody>
          <a:bodyPr>
            <a:normAutofit fontScale="77500" lnSpcReduction="20000"/>
          </a:bodyPr>
          <a:lstStyle/>
          <a:p>
            <a:pPr marL="109728" indent="0" fontAlgn="base">
              <a:buNone/>
            </a:pPr>
            <a:r>
              <a:rPr lang="tr-TR" sz="3400" b="1" dirty="0"/>
              <a:t>Elektriğin oluşturabileceği tehlikelerden korunmak için</a:t>
            </a:r>
            <a:r>
              <a:rPr lang="tr-TR" sz="3400" b="1" dirty="0" smtClean="0"/>
              <a:t>:</a:t>
            </a:r>
          </a:p>
          <a:p>
            <a:pPr marL="109728" indent="0" fontAlgn="base">
              <a:buNone/>
            </a:pPr>
            <a:endParaRPr lang="tr-TR" sz="3400" dirty="0"/>
          </a:p>
          <a:p>
            <a:pPr fontAlgn="base"/>
            <a:r>
              <a:rPr lang="tr-TR" sz="1700" dirty="0"/>
              <a:t>Elektrikle çalışan bazı araçların üzerinde uyarı işaretleri olur. Bu işaret görüldüğünde elektrik çarpma tehlikesine karşı çok dikkatli olunuz. </a:t>
            </a:r>
          </a:p>
          <a:p>
            <a:pPr fontAlgn="base"/>
            <a:r>
              <a:rPr lang="tr-TR" sz="1700" dirty="0" smtClean="0"/>
              <a:t>Bilmediğimiz </a:t>
            </a:r>
            <a:r>
              <a:rPr lang="tr-TR" sz="1700" dirty="0"/>
              <a:t>elektrikle çalışan aletleri kullanmamız gerektiğinde </a:t>
            </a:r>
            <a:r>
              <a:rPr lang="tr-TR" sz="1700" dirty="0" smtClean="0"/>
              <a:t>bilen kişilerden yardım </a:t>
            </a:r>
            <a:r>
              <a:rPr lang="tr-TR" sz="1700" dirty="0"/>
              <a:t>almalıyız.</a:t>
            </a:r>
          </a:p>
          <a:p>
            <a:pPr fontAlgn="base"/>
            <a:r>
              <a:rPr lang="tr-TR" sz="1700" dirty="0"/>
              <a:t>Ev, okul veya iş yeri gibi yerlerde elektriği tamamıyla kesmek için “sigorta” kullanılır.</a:t>
            </a:r>
          </a:p>
          <a:p>
            <a:pPr fontAlgn="base"/>
            <a:r>
              <a:rPr lang="tr-TR" sz="1700" dirty="0"/>
              <a:t>Sigorta, araçların zarar görmemesi ve yangın çıkmaması için gereklidir. Uzun süre evden ayrı kalmamız gerektiğinde sigortalar kapatılmalıdır.</a:t>
            </a:r>
          </a:p>
          <a:p>
            <a:pPr fontAlgn="base"/>
            <a:r>
              <a:rPr lang="tr-TR" sz="1700" dirty="0"/>
              <a:t>Aldığımız elektrikli araç gerecin kullanım kılavuzunu mutlaka okumalıyız.</a:t>
            </a:r>
          </a:p>
          <a:p>
            <a:pPr fontAlgn="base"/>
            <a:r>
              <a:rPr lang="tr-TR" sz="1700" dirty="0"/>
              <a:t>Kullandığımız elektrikli araç gerecin doğru açma ve kapamasını öğrenmeliyiz. </a:t>
            </a:r>
            <a:endParaRPr lang="tr-TR" sz="1700" dirty="0" smtClean="0"/>
          </a:p>
          <a:p>
            <a:pPr fontAlgn="base"/>
            <a:r>
              <a:rPr lang="tr-TR" sz="1700" dirty="0" smtClean="0"/>
              <a:t>Kullanmadığımız </a:t>
            </a:r>
            <a:r>
              <a:rPr lang="tr-TR" sz="1700" dirty="0"/>
              <a:t>elektrikli aletleri sürekli açık konumda tutmalıyız.</a:t>
            </a:r>
          </a:p>
          <a:p>
            <a:pPr fontAlgn="base"/>
            <a:r>
              <a:rPr lang="tr-TR" sz="1700" dirty="0"/>
              <a:t>Elektrik prizlerinin içine herhangi bir cisim sokmamalıyız.</a:t>
            </a:r>
          </a:p>
          <a:p>
            <a:pPr fontAlgn="base"/>
            <a:r>
              <a:rPr lang="tr-TR" sz="1700" dirty="0"/>
              <a:t>Elektrikli araç gereçleri prizden çekerken bir elimizle prize hafifçe bastırıp diğer elimizle fişi çekmeliyiz</a:t>
            </a:r>
            <a:r>
              <a:rPr lang="tr-TR" sz="1700" dirty="0" smtClean="0"/>
              <a:t>.</a:t>
            </a:r>
            <a:endParaRPr lang="tr-TR" sz="1700" dirty="0"/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Elektriğin Oluşturabileceği Tehlikelere Karşı Alınabilecek Güvenlik Önlemleri</a:t>
            </a:r>
            <a:endParaRPr lang="tr-TR" sz="2400" dirty="0"/>
          </a:p>
        </p:txBody>
      </p:sp>
      <p:pic>
        <p:nvPicPr>
          <p:cNvPr id="3076" name="Picture 4" descr="fişin prizden çekilm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725144"/>
            <a:ext cx="2343842" cy="15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852936"/>
            <a:ext cx="1691954" cy="16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 flipV="1">
            <a:off x="10100842" y="2887970"/>
            <a:ext cx="1691954" cy="169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9984432" y="2852936"/>
            <a:ext cx="1944216" cy="169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7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67408" y="1520390"/>
            <a:ext cx="6832576" cy="3864503"/>
          </a:xfrm>
        </p:spPr>
        <p:txBody>
          <a:bodyPr>
            <a:normAutofit fontScale="77500" lnSpcReduction="20000"/>
          </a:bodyPr>
          <a:lstStyle/>
          <a:p>
            <a:pPr marL="109728" indent="0" fontAlgn="base">
              <a:buNone/>
            </a:pPr>
            <a:r>
              <a:rPr lang="tr-TR" sz="3400" b="1" dirty="0"/>
              <a:t>Elektriğin oluşturabileceği tehlikelerden korunmak için</a:t>
            </a:r>
            <a:r>
              <a:rPr lang="tr-TR" sz="3400" b="1" dirty="0" smtClean="0"/>
              <a:t>:</a:t>
            </a:r>
          </a:p>
          <a:p>
            <a:pPr marL="109728" indent="0" fontAlgn="base">
              <a:buNone/>
            </a:pPr>
            <a:endParaRPr lang="tr-TR" sz="1900" dirty="0"/>
          </a:p>
          <a:p>
            <a:pPr fontAlgn="base"/>
            <a:r>
              <a:rPr lang="tr-TR" sz="1700" dirty="0" smtClean="0"/>
              <a:t>Yıpranmış </a:t>
            </a:r>
            <a:r>
              <a:rPr lang="tr-TR" sz="1700" dirty="0"/>
              <a:t>kablolu elektrikli araç gereçleri kullanmamalıyız.</a:t>
            </a:r>
          </a:p>
          <a:p>
            <a:pPr fontAlgn="base"/>
            <a:r>
              <a:rPr lang="tr-TR" sz="1700" dirty="0"/>
              <a:t>Bir prizle prizin kaldırabileceğinden daha fazla elektrikli araç gereç çalıştırmamalıyız.</a:t>
            </a:r>
          </a:p>
          <a:p>
            <a:pPr fontAlgn="base"/>
            <a:r>
              <a:rPr lang="tr-TR" sz="1700" dirty="0" smtClean="0"/>
              <a:t>Bozuk </a:t>
            </a:r>
            <a:r>
              <a:rPr lang="tr-TR" sz="1700" dirty="0"/>
              <a:t>elektrikli araç gereçleri tamir etmek için uğraşmamalıyız.</a:t>
            </a:r>
          </a:p>
          <a:p>
            <a:pPr fontAlgn="base"/>
            <a:r>
              <a:rPr lang="tr-TR" sz="1700" dirty="0"/>
              <a:t>Elektrikle çalışan aletlere, prize veya fişe ıslak elle dokunmamalıyız.</a:t>
            </a:r>
          </a:p>
          <a:p>
            <a:pPr fontAlgn="base"/>
            <a:r>
              <a:rPr lang="tr-TR" sz="1700" dirty="0"/>
              <a:t>Elektrikli araç gereci bir yere taşırken prizden çıkarmalıyız.</a:t>
            </a:r>
          </a:p>
          <a:p>
            <a:pPr fontAlgn="base"/>
            <a:r>
              <a:rPr lang="tr-TR" sz="1700" dirty="0"/>
              <a:t>Yanan bir sobanın ya da elektrikli ısıtıcının yakınına elektrikli araçların kablolarını koymamalıyız.</a:t>
            </a:r>
          </a:p>
          <a:p>
            <a:pPr fontAlgn="base"/>
            <a:r>
              <a:rPr lang="tr-TR" sz="1700" dirty="0"/>
              <a:t>Çamaşır makinesi gibi elektrikli araç gereçler çalışırken kapağını açmamalıyız</a:t>
            </a:r>
            <a:r>
              <a:rPr lang="tr-TR" sz="1700" dirty="0" smtClean="0"/>
              <a:t>.</a:t>
            </a:r>
          </a:p>
          <a:p>
            <a:pPr fontAlgn="base"/>
            <a:r>
              <a:rPr lang="tr-TR" sz="1700" dirty="0" smtClean="0"/>
              <a:t>Banyo gibi nemli ve ıslak ortamlarda kapalı prizler kullanılmalı</a:t>
            </a:r>
          </a:p>
          <a:p>
            <a:pPr fontAlgn="base"/>
            <a:r>
              <a:rPr lang="tr-TR" sz="1700" dirty="0" smtClean="0"/>
              <a:t>Topraklama hatlarının kontrolü ve topraklama hatlı prizler kullanılmalı</a:t>
            </a:r>
          </a:p>
          <a:p>
            <a:pPr fontAlgn="base"/>
            <a:r>
              <a:rPr lang="tr-TR" sz="1700" dirty="0" smtClean="0"/>
              <a:t>Eski tip sigortaların gereğinden kalın sarılmaması</a:t>
            </a:r>
          </a:p>
          <a:p>
            <a:pPr fontAlgn="base"/>
            <a:r>
              <a:rPr lang="tr-TR" sz="1700" dirty="0" smtClean="0"/>
              <a:t>Sigorta atınca hemen sigortayı kaldırmadan önce olayın nedenini öğrenip önlem alındıktan sonra sigorta kaldırılmalı</a:t>
            </a:r>
            <a:endParaRPr lang="tr-TR" sz="1700" dirty="0"/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Elektriğin Oluşturabileceği Tehlikelere Karşı Alınabilecek Güvenlik Önlemleri</a:t>
            </a:r>
            <a:endParaRPr lang="tr-TR" sz="2400" dirty="0"/>
          </a:p>
        </p:txBody>
      </p:sp>
      <p:pic>
        <p:nvPicPr>
          <p:cNvPr id="2050" name="Picture 2" descr="elektrik prizleri tehlike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799" y="4005064"/>
            <a:ext cx="2344513" cy="15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ıpranmış kablo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07" y="2132856"/>
            <a:ext cx="273169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363" y="5271274"/>
            <a:ext cx="4141876" cy="15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78793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688256" y="2407528"/>
            <a:ext cx="111683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u="sng" dirty="0"/>
              <a:t>Kazanımlar:</a:t>
            </a:r>
            <a:endParaRPr lang="tr-TR" sz="2400" dirty="0"/>
          </a:p>
          <a:p>
            <a:r>
              <a:rPr lang="tr-TR" sz="2400" b="1" dirty="0"/>
              <a:t> </a:t>
            </a:r>
            <a:r>
              <a:rPr lang="tr-TR" b="1" dirty="0"/>
              <a:t>10.2.3.4. Elektrik enerjisi ve elektriksel güç kavramlarını ilişkilendirir.</a:t>
            </a:r>
            <a:endParaRPr lang="tr-TR" dirty="0"/>
          </a:p>
          <a:p>
            <a:r>
              <a:rPr lang="tr-TR" dirty="0" smtClean="0"/>
              <a:t>c</a:t>
            </a:r>
            <a:r>
              <a:rPr lang="tr-TR" dirty="0"/>
              <a:t>. Öğrencilerin enerji tasarrufu üzerine farkındalık kazanmaları sağlanır.</a:t>
            </a:r>
          </a:p>
          <a:p>
            <a:r>
              <a:rPr lang="tr-TR" dirty="0"/>
              <a:t>ç. Öğrencilerin ısı, iş, mekanik enerji ve elektrik enerjinin birbirine dönüşümünü açıklamaları sağlanır.</a:t>
            </a:r>
          </a:p>
          <a:p>
            <a:r>
              <a:rPr lang="tr-TR" dirty="0"/>
              <a:t>d. Öğrencilerin günlük hayattan enerji dönüşümlerine örnekler vermeleri sağlanır.</a:t>
            </a:r>
          </a:p>
          <a:p>
            <a:r>
              <a:rPr lang="tr-TR" dirty="0"/>
              <a:t>e. Öğrencilerin elektriğin oluşturabileceği tehlikeler ve güvenlik önlemlerini tartışmaları için uygun ortam hazırlanır.</a:t>
            </a:r>
          </a:p>
          <a:p>
            <a:endParaRPr lang="tr-TR" dirty="0"/>
          </a:p>
          <a:p>
            <a:pPr marL="566738" indent="-566738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619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634928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116" y="1031811"/>
            <a:ext cx="407808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Enerji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Enerji Biçimleri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Enerji Biçimleri Arasındaki Dönüşüm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Günlük Hayattan Enerji Dönüşümleri Örnekleri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Günlük Hayattan Bir Sistemde Enerji Dönüşümleri 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Enerjisi Tasarrufu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Evimizde Bir Ayda Yapılabilecek Tasarrufun Hesaplanması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Ülke Genelinde Enerji Tasarrufu İçin Yapılabilecekler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/>
              <a:t>Elektriğin Oluşturabileceği Tehlikeler ve Güvenlik Önlemleri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100" dirty="0" smtClean="0"/>
              <a:t>Önümüzdeki </a:t>
            </a:r>
            <a:r>
              <a:rPr lang="tr-TR" sz="1100" dirty="0"/>
              <a:t>Hafta Ne Öğreneceğiz</a:t>
            </a:r>
            <a:r>
              <a:rPr lang="tr-TR" sz="1100" dirty="0" smtClean="0"/>
              <a:t>?</a:t>
            </a:r>
            <a:endParaRPr lang="tr-TR" sz="1100" dirty="0"/>
          </a:p>
        </p:txBody>
      </p:sp>
      <p:pic>
        <p:nvPicPr>
          <p:cNvPr id="5" name="Picture 4" descr="fişin prizden çekilm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589240"/>
            <a:ext cx="157446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5556126"/>
            <a:ext cx="2249730" cy="1301874"/>
          </a:xfrm>
          <a:prstGeom prst="rect">
            <a:avLst/>
          </a:prstGeom>
        </p:spPr>
      </p:pic>
      <p:pic>
        <p:nvPicPr>
          <p:cNvPr id="7" name="Picture 2" descr="elektrik çarpması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0" y="4883561"/>
            <a:ext cx="1008112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İlgili re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31" y="5465842"/>
            <a:ext cx="1409578" cy="12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0.gstatic.com/images?q=tbn:ANd9GcQctqVJFsJUKiL-szhC7QOGhclK1y3mWzjNaYJCtj06_lahPPe3GkbQvYK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25" y="3460144"/>
            <a:ext cx="2990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İlgili resi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48" y="3486028"/>
            <a:ext cx="20050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İçerik Yer Tutucusu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9491635" y="1436950"/>
            <a:ext cx="2160240" cy="16591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4297" y="1396524"/>
            <a:ext cx="3793709" cy="1595974"/>
          </a:xfrm>
          <a:prstGeom prst="rect">
            <a:avLst/>
          </a:prstGeom>
        </p:spPr>
      </p:pic>
      <p:pic>
        <p:nvPicPr>
          <p:cNvPr id="13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3" y="1440465"/>
            <a:ext cx="1210699" cy="20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84" y="2348880"/>
            <a:ext cx="8933927" cy="295232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5231904" y="4723885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9826631" y="560860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610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543868"/>
            <a:ext cx="6115662" cy="508827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195883" y="4725144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1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522" y="-53459"/>
            <a:ext cx="5129477" cy="691146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062522" y="4437112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6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85" y="188640"/>
            <a:ext cx="5243147" cy="651807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539407" y="4221088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8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92090"/>
            <a:ext cx="5303912" cy="656808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802503" y="567284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6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77" y="2151510"/>
            <a:ext cx="7806723" cy="470649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8832304" y="5654796"/>
            <a:ext cx="526192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6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56" y="2407528"/>
            <a:ext cx="10736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tr-TR" b="1" dirty="0">
                <a:solidFill>
                  <a:srgbClr val="00B050"/>
                </a:solidFill>
              </a:rPr>
              <a:t>10.2.3.4. Elektrik enerjisi ve elektriksel güç kavramlarını ilişkilendirir</a:t>
            </a:r>
            <a:r>
              <a:rPr lang="tr-TR" b="1" dirty="0" smtClean="0">
                <a:solidFill>
                  <a:srgbClr val="00B050"/>
                </a:solidFill>
              </a:rPr>
              <a:t>.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463550" indent="-463550"/>
            <a:endParaRPr lang="tr-TR" b="1" dirty="0">
              <a:solidFill>
                <a:srgbClr val="00B05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B050"/>
                </a:solidFill>
              </a:rPr>
              <a:t>c</a:t>
            </a:r>
            <a:r>
              <a:rPr lang="tr-TR" dirty="0">
                <a:solidFill>
                  <a:srgbClr val="00B050"/>
                </a:solidFill>
              </a:rPr>
              <a:t>. Öğrencilerin enerji tasarrufu üzerine farkındalık kazanmaları sağlanır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B050"/>
                </a:solidFill>
              </a:rPr>
              <a:t>ç</a:t>
            </a:r>
            <a:r>
              <a:rPr lang="tr-TR" dirty="0">
                <a:solidFill>
                  <a:srgbClr val="00B050"/>
                </a:solidFill>
              </a:rPr>
              <a:t>. Öğrencilerin ısı, iş, mekanik enerji ve elektrik enerjinin birbirine </a:t>
            </a:r>
            <a:r>
              <a:rPr lang="tr-TR" dirty="0" smtClean="0">
                <a:solidFill>
                  <a:srgbClr val="00B050"/>
                </a:solidFill>
              </a:rPr>
              <a:t>dönüşümünü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tr-TR" dirty="0" smtClean="0">
                <a:solidFill>
                  <a:srgbClr val="00B050"/>
                </a:solidFill>
              </a:rPr>
              <a:t>açıklamaları </a:t>
            </a:r>
            <a:r>
              <a:rPr lang="tr-TR" dirty="0">
                <a:solidFill>
                  <a:srgbClr val="00B050"/>
                </a:solidFill>
              </a:rPr>
              <a:t>sağlanır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B050"/>
                </a:solidFill>
              </a:rPr>
              <a:t>d</a:t>
            </a:r>
            <a:r>
              <a:rPr lang="tr-TR" dirty="0">
                <a:solidFill>
                  <a:srgbClr val="00B050"/>
                </a:solidFill>
              </a:rPr>
              <a:t>. Öğrencilerin günlük hayattan enerji dönüşümlerine örnekler vermeleri sağlanır</a:t>
            </a:r>
            <a:r>
              <a:rPr lang="tr-TR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  <a:p>
            <a:pPr marL="566738" indent="-277813"/>
            <a:r>
              <a:rPr lang="tr-TR" dirty="0" smtClean="0">
                <a:solidFill>
                  <a:srgbClr val="00B050"/>
                </a:solidFill>
              </a:rPr>
              <a:t>e</a:t>
            </a:r>
            <a:r>
              <a:rPr lang="tr-TR" dirty="0">
                <a:solidFill>
                  <a:srgbClr val="00B050"/>
                </a:solidFill>
              </a:rPr>
              <a:t>. Öğrencilerin elektriğin oluşturabileceği tehlikeler ve güvenlik önlemlerini </a:t>
            </a:r>
            <a:r>
              <a:rPr lang="tr-TR" dirty="0" smtClean="0">
                <a:solidFill>
                  <a:srgbClr val="00B050"/>
                </a:solidFill>
              </a:rPr>
              <a:t>tartışmaları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tr-TR" dirty="0" smtClean="0">
                <a:solidFill>
                  <a:srgbClr val="00B050"/>
                </a:solidFill>
              </a:rPr>
              <a:t>için </a:t>
            </a:r>
            <a:r>
              <a:rPr lang="tr-TR" dirty="0">
                <a:solidFill>
                  <a:srgbClr val="00B050"/>
                </a:solidFill>
              </a:rPr>
              <a:t>uygun ortam hazırlanır.</a:t>
            </a:r>
            <a:endParaRPr lang="tr-T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267536" y="2132856"/>
            <a:ext cx="885698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5260" marR="0" indent="-1752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10.2.4.1. Mıknatısların manyetik özelliklerinin nedenlerini açıklar ve maddeleri manyetik özelliklerine göre sınıflandırır.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Öğrencilerin deneyler yaparak ve simülasyonlar kullanarak manyetik alan kavramını açıklamaları sağlanır.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Öğrencilerin bir mıknatısın manyetik alan kuvvet çizgilerinin mıknatısın farklı noktalarında nasıl değiştiğini görmeleri sağlanır.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5260" marR="0" indent="-1752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5260" marR="0" indent="-17526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10.2.4.2. Mıknatıslar arasındaki itme ve çekme kuvvetini manyetik alan kavramını kullanarak açıklar ve bu kuvvetin bağlı olduğu değişkenleri analiz eder.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Mıknatısların itme-çekme kuvvetleri ile ilgili matematiksel işlemlere girilmez.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6875" marR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Öğrenciler mıknatısları kullanarak günlük hayatta belirledikleri bir probleme çözüm önerisi üretmeleri sağlanır.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4799856" y="4613398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2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2296" y="30858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06764" y="842453"/>
            <a:ext cx="78415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Enerji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Enerji Biçimleri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Enerji Biçimleri Arasındaki </a:t>
            </a:r>
            <a:r>
              <a:rPr lang="tr-TR" dirty="0" smtClean="0"/>
              <a:t>Dönüşüm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Günlük Hayattan Enerji Dönüşümleri Örnekleri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Günlük Hayattan Bir Sistemde Enerji Dönüşümleri 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Enerjisi Tasarrufu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Evimizde Bir Ayda Yapılabilecek Tasarrufun Hesaplanması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Ülke Genelinde Enerji Tasarrufu İçin Yapılabilecekler</a:t>
            </a:r>
            <a:endParaRPr lang="tr-TR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 smtClean="0"/>
              <a:t>Elektriğin Oluşturabileceği Tehlikeler ve Güvenlik Önlemleri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dirty="0"/>
              <a:t>Önümüzdeki Hafta Ne Öğreneceğiz</a:t>
            </a:r>
            <a:r>
              <a:rPr lang="tr-TR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902802"/>
          </a:xfrm>
        </p:spPr>
        <p:txBody>
          <a:bodyPr>
            <a:normAutofit fontScale="90000"/>
          </a:bodyPr>
          <a:lstStyle/>
          <a:p>
            <a:r>
              <a:rPr lang="tr-TR" sz="4400" dirty="0"/>
              <a:t>Geçen Hafta Neler Öğrendik</a:t>
            </a:r>
            <a:r>
              <a:rPr lang="tr-TR" sz="4400" dirty="0" smtClean="0"/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5" y="1052736"/>
            <a:ext cx="2448271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Geçen Hafta Neler Öğrendik?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Hangisi Daha Kuvvetli? Hangisi Daha Güçlü?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İş-Güç-Enerji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İş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Güç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Enerji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Enerji Türleri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Enerji Biçimleri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Mekanik Enerji ve Güç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Elektrik Enerjisi-Elektrik Faturası-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Birim Zamanda Kullanılan (Diğer Enerji Biçimlerine Dönüştürülen) Elektrik Enerjisi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tr-TR" sz="1200" dirty="0"/>
              <a:t>Önümüzdeki Hafta Ne Öğreneceğiz</a:t>
            </a:r>
            <a:r>
              <a:rPr lang="tr-TR" sz="1200" dirty="0" smtClean="0"/>
              <a:t>?</a:t>
            </a:r>
            <a:endParaRPr lang="tr-TR" sz="1200" dirty="0"/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71664" y="1340768"/>
            <a:ext cx="2299095" cy="1104882"/>
          </a:xfrm>
          <a:prstGeom prst="rect">
            <a:avLst/>
          </a:prstGeom>
        </p:spPr>
      </p:pic>
      <p:pic>
        <p:nvPicPr>
          <p:cNvPr id="19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07" y="1488999"/>
            <a:ext cx="1717625" cy="9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550423"/>
            <a:ext cx="1821281" cy="10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36" y="1560017"/>
            <a:ext cx="1621082" cy="10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üçlü otomobiller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07" y="2941644"/>
            <a:ext cx="1992335" cy="11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üçlü otomobiller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46" y="2941644"/>
            <a:ext cx="1958730" cy="11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284984"/>
            <a:ext cx="1534772" cy="20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0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Elektrik Faturaları Nasıl Hesaplanır?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481329"/>
            <a:ext cx="3888432" cy="51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98" y="1753266"/>
            <a:ext cx="60769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3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980728"/>
            <a:ext cx="8304443" cy="5290892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8098"/>
          </a:xfrm>
        </p:spPr>
        <p:txBody>
          <a:bodyPr>
            <a:normAutofit/>
          </a:bodyPr>
          <a:lstStyle/>
          <a:p>
            <a:r>
              <a:rPr lang="tr-TR" dirty="0"/>
              <a:t>Elektrik Faturaları Nasıl Hesaplanır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48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5640" y="293950"/>
            <a:ext cx="820891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 Tasarrufu 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753071" y="17882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Evimizdeki elektrik enerjisi tüketiminde bir ayda nasıl ve kaç </a:t>
            </a:r>
            <a:r>
              <a:rPr lang="tr-TR" dirty="0" err="1" smtClean="0"/>
              <a:t>kWh</a:t>
            </a:r>
            <a:r>
              <a:rPr lang="tr-TR" dirty="0" smtClean="0"/>
              <a:t> enerji tasarrufu sağlayabiliriz?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199456" y="339909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Belirtilen basit bir tasarrufun her evde yapıldığı düşünülürse bir yılda ülkemizde yapılan tasarruf yaklaşık ne kadar olacaktır?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855640" y="53330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Tasarruf edilen elektrik enerjisi depolanabilir mi? Eğer depolanamazsa nasıl tasarruf yapılabilir?  </a:t>
            </a:r>
          </a:p>
        </p:txBody>
      </p:sp>
    </p:spTree>
    <p:extLst>
      <p:ext uri="{BB962C8B-B14F-4D97-AF65-F5344CB8AC3E}">
        <p14:creationId xmlns:p14="http://schemas.microsoft.com/office/powerpoint/2010/main" val="12691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61" y="1242004"/>
            <a:ext cx="2788979" cy="3673699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368341" cy="685278"/>
          </a:xfrm>
        </p:spPr>
        <p:txBody>
          <a:bodyPr>
            <a:noAutofit/>
          </a:bodyPr>
          <a:lstStyle/>
          <a:p>
            <a:r>
              <a:rPr lang="tr-TR" sz="2800" dirty="0">
                <a:solidFill>
                  <a:schemeClr val="tx1"/>
                </a:solidFill>
                <a:effectLst/>
              </a:rPr>
              <a:t>Enerji Türleri </a:t>
            </a:r>
            <a:r>
              <a:rPr lang="tr-TR" sz="2800" dirty="0" smtClean="0">
                <a:solidFill>
                  <a:schemeClr val="tx1"/>
                </a:solidFill>
                <a:effectLst/>
              </a:rPr>
              <a:t>Arası </a:t>
            </a:r>
            <a:r>
              <a:rPr lang="tr-TR" sz="2800" dirty="0">
                <a:solidFill>
                  <a:schemeClr val="tx1"/>
                </a:solidFill>
                <a:effectLst/>
              </a:rPr>
              <a:t>Dönüşümler</a:t>
            </a:r>
            <a:r>
              <a:rPr lang="tr-TR" sz="2800" dirty="0" smtClean="0">
                <a:solidFill>
                  <a:schemeClr val="tx1"/>
                </a:solidFill>
                <a:effectLst/>
              </a:rPr>
              <a:t>: Enerji </a:t>
            </a:r>
            <a:r>
              <a:rPr lang="tr-TR" sz="2800" dirty="0">
                <a:solidFill>
                  <a:schemeClr val="tx1"/>
                </a:solidFill>
                <a:effectLst/>
              </a:rPr>
              <a:t>Türleri ve Mekanik Enerji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5140093"/>
            <a:ext cx="3219419" cy="173848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4286127"/>
            <a:ext cx="1447800" cy="25336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1484784"/>
            <a:ext cx="1857375" cy="22764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552" y="1400978"/>
            <a:ext cx="1438275" cy="35147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32" y="1484784"/>
            <a:ext cx="3793709" cy="1595974"/>
          </a:xfrm>
          <a:prstGeom prst="rect">
            <a:avLst/>
          </a:prstGeom>
        </p:spPr>
      </p:pic>
      <p:pic>
        <p:nvPicPr>
          <p:cNvPr id="1026" name="Picture 2" descr="barajlarda depolanan su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721" y="4527977"/>
            <a:ext cx="3543220" cy="20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609600" y="1038164"/>
            <a:ext cx="715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Şekillerdeki enerji türleri arasındaki dönüşümleri belirtiniz…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21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055440" y="312738"/>
            <a:ext cx="10945216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 Biçimleri (Formları) Arası Dönüşümler ve  Mekanik Enerji-İş ile İlişkileri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1271464" y="2632239"/>
            <a:ext cx="52565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Enerji bir </a:t>
            </a:r>
            <a:r>
              <a:rPr lang="pt-PT" sz="1600" dirty="0"/>
              <a:t>ç</a:t>
            </a:r>
            <a:r>
              <a:rPr lang="tr-TR" sz="1600" dirty="0"/>
              <a:t>ok </a:t>
            </a:r>
            <a:r>
              <a:rPr lang="tr-TR" sz="1600" b="1" dirty="0" err="1"/>
              <a:t>bi</a:t>
            </a:r>
            <a:r>
              <a:rPr lang="pt-PT" sz="1600" b="1" dirty="0"/>
              <a:t>ç</a:t>
            </a:r>
            <a:r>
              <a:rPr lang="tr-TR" sz="1600" b="1" dirty="0"/>
              <a:t>imde (formda)</a:t>
            </a:r>
            <a:r>
              <a:rPr lang="tr-TR" sz="1600" dirty="0"/>
              <a:t> </a:t>
            </a:r>
            <a:r>
              <a:rPr lang="tr-TR" sz="1600" dirty="0" smtClean="0"/>
              <a:t>bulunabilir:</a:t>
            </a:r>
          </a:p>
          <a:p>
            <a:endParaRPr lang="tr-TR" sz="1600" dirty="0" smtClean="0"/>
          </a:p>
          <a:p>
            <a:pPr marL="342900" indent="-342900">
              <a:buAutoNum type="arabicPeriod"/>
            </a:pPr>
            <a:r>
              <a:rPr lang="tr-TR" sz="1600" dirty="0" smtClean="0"/>
              <a:t>Elektrik enerjisi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Kimyasal Enerji</a:t>
            </a:r>
          </a:p>
          <a:p>
            <a:pPr marL="342900" indent="-342900">
              <a:buAutoNum type="arabicPeriod"/>
            </a:pPr>
            <a:r>
              <a:rPr lang="tr-TR" sz="1600" dirty="0"/>
              <a:t>I</a:t>
            </a:r>
            <a:r>
              <a:rPr lang="tr-TR" sz="1600" dirty="0" smtClean="0"/>
              <a:t>sı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Işık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Ses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Nükleer Enerji</a:t>
            </a:r>
          </a:p>
          <a:p>
            <a:r>
              <a:rPr lang="tr-TR" sz="1600" dirty="0" smtClean="0"/>
              <a:t>7.   …</a:t>
            </a:r>
          </a:p>
          <a:p>
            <a:endParaRPr lang="tr-TR" sz="1400" dirty="0" smtClean="0"/>
          </a:p>
          <a:p>
            <a:r>
              <a:rPr lang="tr-TR" sz="1400" dirty="0"/>
              <a:t>Enerji bir </a:t>
            </a:r>
            <a:r>
              <a:rPr lang="tr-TR" sz="1400" b="1" dirty="0" err="1" smtClean="0"/>
              <a:t>bi</a:t>
            </a:r>
            <a:r>
              <a:rPr lang="pt-PT" sz="1400" b="1" dirty="0"/>
              <a:t>ç</a:t>
            </a:r>
            <a:r>
              <a:rPr lang="tr-TR" sz="1400" b="1" dirty="0" smtClean="0"/>
              <a:t>imden </a:t>
            </a:r>
            <a:r>
              <a:rPr lang="tr-TR" sz="1400" b="1" dirty="0"/>
              <a:t>(formda</a:t>
            </a:r>
            <a:r>
              <a:rPr lang="tr-TR" sz="1400" b="1" dirty="0" smtClean="0"/>
              <a:t>) </a:t>
            </a:r>
            <a:r>
              <a:rPr lang="tr-TR" sz="1400" dirty="0" smtClean="0"/>
              <a:t>diğer bir biçime dönüşebilir.</a:t>
            </a:r>
            <a:endParaRPr lang="tr-TR" sz="1400" dirty="0"/>
          </a:p>
          <a:p>
            <a:endParaRPr lang="tr-TR" sz="1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06" y="2996952"/>
            <a:ext cx="485508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26023</TotalTime>
  <Words>792</Words>
  <Application>Microsoft Office PowerPoint</Application>
  <PresentationFormat>Widescreen</PresentationFormat>
  <Paragraphs>155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Bookman Old Style</vt:lpstr>
      <vt:lpstr>Calibri</vt:lpstr>
      <vt:lpstr>Lucida Sans Unicode</vt:lpstr>
      <vt:lpstr>Times New Roman</vt:lpstr>
      <vt:lpstr>Verdana</vt:lpstr>
      <vt:lpstr>Wingdings 2</vt:lpstr>
      <vt:lpstr>Wingdings 3</vt:lpstr>
      <vt:lpstr>Kalabalık</vt:lpstr>
      <vt:lpstr>10. SINIF 2. ÜNİTE: ELEKTRİK VE MANYETİZMA 3. KONU: Elektrik Devreleri </vt:lpstr>
      <vt:lpstr>PowerPoint Presentation</vt:lpstr>
      <vt:lpstr>PowerPoint Presentation</vt:lpstr>
      <vt:lpstr>Geçen Hafta Neler Öğrendik?</vt:lpstr>
      <vt:lpstr>Elektrik Faturaları Nasıl Hesaplanır? </vt:lpstr>
      <vt:lpstr>Elektrik Faturaları Nasıl Hesaplanır?</vt:lpstr>
      <vt:lpstr>Enerji Tasarrufu </vt:lpstr>
      <vt:lpstr>Enerji Türleri Arası Dönüşümler: Enerji Türleri ve Mekanik Enerji</vt:lpstr>
      <vt:lpstr>Enerji Biçimleri (Formları) Arası Dönüşümler ve  Mekanik Enerji-İş ile İlişkileri</vt:lpstr>
      <vt:lpstr>Elektrik Enerjisinin Diğer Biçimlere Dönüşümü </vt:lpstr>
      <vt:lpstr>Evimizde Elektrik Enerjisinin Dönüştüğü Diğer Enerji Biçimlerine örnekler</vt:lpstr>
      <vt:lpstr>Güneş enerjisi Santralleri</vt:lpstr>
      <vt:lpstr>Rüzgar Santralleri ve Enerji Dönüşümleri</vt:lpstr>
      <vt:lpstr>Termik ve Nükleer Santralleri-Elektrik Enerjisi Üretimi ve Enerji Dönüşümü</vt:lpstr>
      <vt:lpstr>Hidroelektrik Santralleri-Elektrik Enerjisi Üretimi ve Enerji Dönüşümü</vt:lpstr>
      <vt:lpstr>Elektriğin Oluşturabileceği Tehlikeler</vt:lpstr>
      <vt:lpstr>Elektriğin Oluşturabileceği Tehlikelere Karşı Alınabilecek Güvenlik Önlemleri</vt:lpstr>
      <vt:lpstr>Elektriğin Oluşturabileceği Tehlikelere Karşı Alınabilecek Güvenlik Önlemleri</vt:lpstr>
      <vt:lpstr>Elektriğin Oluşturabileceği Tehlikelere Karşı Alınabilecek Güvenlik Önlemleri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998</cp:revision>
  <cp:lastPrinted>2017-02-10T21:37:55Z</cp:lastPrinted>
  <dcterms:created xsi:type="dcterms:W3CDTF">2016-04-01T12:40:28Z</dcterms:created>
  <dcterms:modified xsi:type="dcterms:W3CDTF">2017-12-22T15:04:28Z</dcterms:modified>
</cp:coreProperties>
</file>