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9" r:id="rId4"/>
  </p:sldMasterIdLst>
  <p:notesMasterIdLst>
    <p:notesMasterId r:id="rId53"/>
  </p:notesMasterIdLst>
  <p:handoutMasterIdLst>
    <p:handoutMasterId r:id="rId54"/>
  </p:handoutMasterIdLst>
  <p:sldIdLst>
    <p:sldId id="409" r:id="rId5"/>
    <p:sldId id="318" r:id="rId6"/>
    <p:sldId id="404" r:id="rId7"/>
    <p:sldId id="405" r:id="rId8"/>
    <p:sldId id="357" r:id="rId9"/>
    <p:sldId id="301" r:id="rId10"/>
    <p:sldId id="333" r:id="rId11"/>
    <p:sldId id="388" r:id="rId12"/>
    <p:sldId id="397" r:id="rId13"/>
    <p:sldId id="378" r:id="rId14"/>
    <p:sldId id="377" r:id="rId15"/>
    <p:sldId id="391" r:id="rId16"/>
    <p:sldId id="380" r:id="rId17"/>
    <p:sldId id="396" r:id="rId18"/>
    <p:sldId id="398" r:id="rId19"/>
    <p:sldId id="399" r:id="rId20"/>
    <p:sldId id="354" r:id="rId21"/>
    <p:sldId id="320" r:id="rId22"/>
    <p:sldId id="336" r:id="rId23"/>
    <p:sldId id="345" r:id="rId24"/>
    <p:sldId id="370" r:id="rId25"/>
    <p:sldId id="347" r:id="rId26"/>
    <p:sldId id="348" r:id="rId27"/>
    <p:sldId id="385" r:id="rId28"/>
    <p:sldId id="382" r:id="rId29"/>
    <p:sldId id="342" r:id="rId30"/>
    <p:sldId id="373" r:id="rId31"/>
    <p:sldId id="394" r:id="rId32"/>
    <p:sldId id="395" r:id="rId33"/>
    <p:sldId id="353" r:id="rId34"/>
    <p:sldId id="351" r:id="rId35"/>
    <p:sldId id="352" r:id="rId36"/>
    <p:sldId id="381" r:id="rId37"/>
    <p:sldId id="408" r:id="rId38"/>
    <p:sldId id="374" r:id="rId39"/>
    <p:sldId id="400" r:id="rId40"/>
    <p:sldId id="335" r:id="rId41"/>
    <p:sldId id="410" r:id="rId42"/>
    <p:sldId id="412" r:id="rId43"/>
    <p:sldId id="359" r:id="rId44"/>
    <p:sldId id="358" r:id="rId45"/>
    <p:sldId id="340" r:id="rId46"/>
    <p:sldId id="338" r:id="rId47"/>
    <p:sldId id="360" r:id="rId48"/>
    <p:sldId id="401" r:id="rId49"/>
    <p:sldId id="407" r:id="rId50"/>
    <p:sldId id="406" r:id="rId51"/>
    <p:sldId id="299" r:id="rId52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zm yldz" initials="gy" lastIdx="1" clrIdx="0">
    <p:extLst/>
  </p:cmAuthor>
  <p:cmAuthor id="2" name="Merve" initials="M" lastIdx="1" clrIdx="1">
    <p:extLst>
      <p:ext uri="{19B8F6BF-5375-455C-9EA6-DF929625EA0E}">
        <p15:presenceInfo xmlns:p15="http://schemas.microsoft.com/office/powerpoint/2012/main" userId="Merve" providerId="None"/>
      </p:ext>
    </p:extLst>
  </p:cmAuthor>
  <p:cmAuthor id="3" name="labuser" initials="l" lastIdx="1" clrIdx="2">
    <p:extLst>
      <p:ext uri="{19B8F6BF-5375-455C-9EA6-DF929625EA0E}">
        <p15:presenceInfo xmlns:p15="http://schemas.microsoft.com/office/powerpoint/2012/main" userId="lab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62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691" autoAdjust="0"/>
    <p:restoredTop sz="75604" autoAdjust="0"/>
  </p:normalViewPr>
  <p:slideViewPr>
    <p:cSldViewPr snapToGrid="0">
      <p:cViewPr varScale="1">
        <p:scale>
          <a:sx n="84" d="100"/>
          <a:sy n="84" d="100"/>
        </p:scale>
        <p:origin x="21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commentAuthors" Target="comment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notesMaster" Target="notesMasters/notesMaster1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166608\Documents\Downloads\Illuminance%20Experiment%20dat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tr-TR"/>
              <a:t>Illuminance</a:t>
            </a:r>
            <a:r>
              <a:rPr lang="tr-TR" baseline="0"/>
              <a:t> versus Distance </a:t>
            </a:r>
            <a:endParaRPr lang="tr-TR"/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rendline>
            <c:trendlineType val="power"/>
            <c:dispRSqr val="1"/>
            <c:dispEq val="1"/>
            <c:trendlineLbl>
              <c:layout>
                <c:manualLayout>
                  <c:x val="-0.15354959843502736"/>
                  <c:y val="-0.37213138077366498"/>
                </c:manualLayout>
              </c:layout>
              <c:numFmt formatCode="General" sourceLinked="0"/>
            </c:trendlineLbl>
          </c:trendline>
          <c:xVal>
            <c:numRef>
              <c:f>'[Illuminance Experiment data.xlsx]My measurement'!$B$2:$B$14</c:f>
              <c:numCache>
                <c:formatCode>General</c:formatCode>
                <c:ptCount val="13"/>
                <c:pt idx="0">
                  <c:v>25</c:v>
                </c:pt>
                <c:pt idx="1">
                  <c:v>30</c:v>
                </c:pt>
                <c:pt idx="2">
                  <c:v>35</c:v>
                </c:pt>
                <c:pt idx="3">
                  <c:v>40</c:v>
                </c:pt>
                <c:pt idx="4">
                  <c:v>45</c:v>
                </c:pt>
                <c:pt idx="5">
                  <c:v>50</c:v>
                </c:pt>
                <c:pt idx="6">
                  <c:v>55</c:v>
                </c:pt>
                <c:pt idx="7">
                  <c:v>60</c:v>
                </c:pt>
                <c:pt idx="8">
                  <c:v>65</c:v>
                </c:pt>
                <c:pt idx="9">
                  <c:v>70</c:v>
                </c:pt>
                <c:pt idx="10">
                  <c:v>75</c:v>
                </c:pt>
                <c:pt idx="11">
                  <c:v>80</c:v>
                </c:pt>
                <c:pt idx="12">
                  <c:v>85</c:v>
                </c:pt>
              </c:numCache>
            </c:numRef>
          </c:xVal>
          <c:yVal>
            <c:numRef>
              <c:f>'[Illuminance Experiment data.xlsx]My measurement'!$C$2:$C$14</c:f>
              <c:numCache>
                <c:formatCode>General</c:formatCode>
                <c:ptCount val="13"/>
                <c:pt idx="0">
                  <c:v>236</c:v>
                </c:pt>
                <c:pt idx="1">
                  <c:v>185</c:v>
                </c:pt>
                <c:pt idx="2">
                  <c:v>154</c:v>
                </c:pt>
                <c:pt idx="3">
                  <c:v>120</c:v>
                </c:pt>
                <c:pt idx="4">
                  <c:v>97</c:v>
                </c:pt>
                <c:pt idx="5">
                  <c:v>82</c:v>
                </c:pt>
                <c:pt idx="6">
                  <c:v>70</c:v>
                </c:pt>
                <c:pt idx="7">
                  <c:v>58</c:v>
                </c:pt>
                <c:pt idx="8">
                  <c:v>47</c:v>
                </c:pt>
                <c:pt idx="9">
                  <c:v>41</c:v>
                </c:pt>
                <c:pt idx="10">
                  <c:v>34</c:v>
                </c:pt>
                <c:pt idx="11">
                  <c:v>30</c:v>
                </c:pt>
                <c:pt idx="12">
                  <c:v>27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1D28-4B1B-8B79-8A543B9E3D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0234256"/>
        <c:axId val="130234816"/>
      </c:scatterChart>
      <c:valAx>
        <c:axId val="13023425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tr-TR"/>
                  <a:t>Distance(cm)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30234816"/>
        <c:crosses val="autoZero"/>
        <c:crossBetween val="midCat"/>
      </c:valAx>
      <c:valAx>
        <c:axId val="13023481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tr-TR"/>
                  <a:t>Illuminace(lüx)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3023425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49BF04-0EF5-42F2-BB94-7E6022F87C30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486154-16FB-436A-AB53-B0490465AF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64987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AC56B78-BDDE-474C-BCF7-6FCFB14D1107}" type="datetimeFigureOut">
              <a:rPr lang="en-US" smtClean="0"/>
              <a:pPr/>
              <a:t>09-Mar-18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3BB6AC4-A0F0-4B2B-802D-47CA08120D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95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B6AC4-A0F0-4B2B-802D-47CA08120D9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596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B6AC4-A0F0-4B2B-802D-47CA08120D9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3098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B6AC4-A0F0-4B2B-802D-47CA08120D9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294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B6AC4-A0F0-4B2B-802D-47CA08120D9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2601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B6AC4-A0F0-4B2B-802D-47CA08120D9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2782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B6AC4-A0F0-4B2B-802D-47CA08120D9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9095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 smtClean="0"/>
              <a:t>A common </a:t>
            </a:r>
            <a:r>
              <a:rPr lang="en-US" b="1" dirty="0" smtClean="0"/>
              <a:t>40 watt</a:t>
            </a:r>
            <a:r>
              <a:rPr lang="en-US" dirty="0" smtClean="0"/>
              <a:t> lamp gives about </a:t>
            </a:r>
            <a:r>
              <a:rPr lang="en-US" b="1" dirty="0" smtClean="0"/>
              <a:t>35 cd.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A </a:t>
            </a:r>
            <a:r>
              <a:rPr lang="en-US" b="1" dirty="0" smtClean="0"/>
              <a:t>100 watt</a:t>
            </a:r>
            <a:r>
              <a:rPr lang="en-US" dirty="0" smtClean="0"/>
              <a:t> lamp gives visible light intensity of about </a:t>
            </a:r>
            <a:r>
              <a:rPr lang="en-US" b="1" dirty="0" smtClean="0"/>
              <a:t>130cd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A </a:t>
            </a:r>
            <a:r>
              <a:rPr lang="en-US" b="1" dirty="0" smtClean="0"/>
              <a:t>40 watt</a:t>
            </a:r>
            <a:r>
              <a:rPr lang="en-US" dirty="0" smtClean="0"/>
              <a:t> fluorescent lamp gives about </a:t>
            </a:r>
            <a:r>
              <a:rPr lang="en-US" b="1" dirty="0" smtClean="0"/>
              <a:t>200 cd</a:t>
            </a:r>
            <a:r>
              <a:rPr lang="en-US" dirty="0" smtClean="0"/>
              <a:t> of visible light intensity.</a:t>
            </a:r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B6AC4-A0F0-4B2B-802D-47CA08120D97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2297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Ilk </a:t>
            </a:r>
            <a:r>
              <a:rPr lang="en-US" dirty="0" err="1" smtClean="0"/>
              <a:t>dsoıru</a:t>
            </a:r>
            <a:r>
              <a:rPr lang="en-US" dirty="0" smtClean="0"/>
              <a:t> </a:t>
            </a:r>
            <a:r>
              <a:rPr lang="en-US" dirty="0" err="1" smtClean="0"/>
              <a:t>olsun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BB6AC4-A0F0-4B2B-802D-47CA08120D97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01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3CE058A0-D644-4EA7-BD58-B0C801E22CC6}" type="datetime1">
              <a:rPr lang="en-US" smtClean="0"/>
              <a:pPr/>
              <a:t>09-Mar-18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806706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58A0-D644-4EA7-BD58-B0C801E22CC6}" type="datetime1">
              <a:rPr lang="en-US" smtClean="0"/>
              <a:pPr/>
              <a:t>09-Mar-18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98102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58A0-D644-4EA7-BD58-B0C801E22CC6}" type="datetime1">
              <a:rPr lang="en-US" smtClean="0"/>
              <a:pPr/>
              <a:t>09-Mar-18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431162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58A0-D644-4EA7-BD58-B0C801E22CC6}" type="datetime1">
              <a:rPr lang="en-US" smtClean="0"/>
              <a:pPr/>
              <a:t>09-Mar-18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85248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58A0-D644-4EA7-BD58-B0C801E22CC6}" type="datetime1">
              <a:rPr lang="en-US" smtClean="0"/>
              <a:pPr/>
              <a:t>09-Mar-18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87932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58A0-D644-4EA7-BD58-B0C801E22CC6}" type="datetime1">
              <a:rPr lang="en-US" smtClean="0"/>
              <a:pPr/>
              <a:t>09-Mar-18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496859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58A0-D644-4EA7-BD58-B0C801E22CC6}" type="datetime1">
              <a:rPr lang="en-US" smtClean="0"/>
              <a:pPr/>
              <a:t>09-Mar-18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104773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3CE058A0-D644-4EA7-BD58-B0C801E22CC6}" type="datetime1">
              <a:rPr lang="en-US" smtClean="0"/>
              <a:pPr/>
              <a:t>09-Mar-18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48301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3CE058A0-D644-4EA7-BD58-B0C801E22CC6}" type="datetime1">
              <a:rPr lang="en-US" smtClean="0"/>
              <a:pPr/>
              <a:t>09-Mar-18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545716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58A0-D644-4EA7-BD58-B0C801E22CC6}" type="datetime1">
              <a:rPr lang="en-US" smtClean="0"/>
              <a:pPr/>
              <a:t>09-Mar-18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324737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58A0-D644-4EA7-BD58-B0C801E22CC6}" type="datetime1">
              <a:rPr lang="en-US" smtClean="0"/>
              <a:pPr/>
              <a:t>09-Mar-18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289188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58A0-D644-4EA7-BD58-B0C801E22CC6}" type="datetime1">
              <a:rPr lang="en-US" smtClean="0"/>
              <a:pPr/>
              <a:t>09-Mar-18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769010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58A0-D644-4EA7-BD58-B0C801E22CC6}" type="datetime1">
              <a:rPr lang="en-US" smtClean="0"/>
              <a:pPr/>
              <a:t>09-Mar-18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095587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58A0-D644-4EA7-BD58-B0C801E22CC6}" type="datetime1">
              <a:rPr lang="en-US" smtClean="0"/>
              <a:pPr/>
              <a:t>09-Mar-18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32451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58A0-D644-4EA7-BD58-B0C801E22CC6}" type="datetime1">
              <a:rPr lang="en-US" smtClean="0"/>
              <a:pPr/>
              <a:t>09-Mar-18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64857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58A0-D644-4EA7-BD58-B0C801E22CC6}" type="datetime1">
              <a:rPr lang="en-US" smtClean="0"/>
              <a:pPr/>
              <a:t>09-Mar-18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06419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58A0-D644-4EA7-BD58-B0C801E22CC6}" type="datetime1">
              <a:rPr lang="en-US" smtClean="0"/>
              <a:pPr/>
              <a:t>09-Mar-18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116781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058A0-D644-4EA7-BD58-B0C801E22CC6}" type="datetime1">
              <a:rPr lang="en-US" smtClean="0"/>
              <a:pPr/>
              <a:t>09-Mar-18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405833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0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3CE058A0-D644-4EA7-BD58-B0C801E22CC6}" type="datetime1">
              <a:rPr lang="en-US" smtClean="0"/>
              <a:pPr/>
              <a:t>09-Mar-18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33A77FA5-53E3-48B0-B616-41C00B8FB4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923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  <p:sldLayoutId id="2147483822" r:id="rId13"/>
    <p:sldLayoutId id="2147483823" r:id="rId14"/>
    <p:sldLayoutId id="2147483824" r:id="rId15"/>
    <p:sldLayoutId id="2147483825" r:id="rId16"/>
    <p:sldLayoutId id="2147483826" r:id="rId17"/>
    <p:sldLayoutId id="2147483827" r:id="rId18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http://www.gluehwuermchen.de/PICS/rl_pics/glowworm_rl.jpg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5" Type="http://schemas.openxmlformats.org/officeDocument/2006/relationships/image" Target="http://tbn0.google.com/images?q=tbn:O4-bLHN1yJQYQM:http://gregrob.ca/TLR/lamp.jpg" TargetMode="Externa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1yIApZtLo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54955" y="5396796"/>
            <a:ext cx="8825658" cy="861420"/>
          </a:xfrm>
        </p:spPr>
        <p:txBody>
          <a:bodyPr>
            <a:normAutofit/>
          </a:bodyPr>
          <a:lstStyle/>
          <a:p>
            <a:r>
              <a:rPr lang="tr-TR" dirty="0" smtClean="0"/>
              <a:t>Merve DÜRİYE BİÇMEN</a:t>
            </a:r>
          </a:p>
          <a:p>
            <a:endParaRPr lang="en-US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628633" y="2441097"/>
            <a:ext cx="8833089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tr-T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10.4.1.1. Işığın doğası ile ilgili bilgilerin tarihsel süreç içindeki değişimini </a:t>
            </a:r>
            <a:r>
              <a:rPr lang="tr-TR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farkeder</a:t>
            </a:r>
            <a:r>
              <a:rPr lang="tr-T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286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Dalga ve tanecik teorisinden bahsedilir, ayrıntılara girilmez.</a:t>
            </a:r>
          </a:p>
          <a:p>
            <a:pPr marL="2286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 Işığın dalga özelliği ile su dalgalarının benzerlikleri vurgulanır.</a:t>
            </a:r>
          </a:p>
          <a:p>
            <a:pPr marL="228600" marR="0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10.4.1.2. Işık şiddeti, ışık akısı ve aydınlanma şiddeti kavramlarını açıklayarak birbirleri ile ilişkilendirir.</a:t>
            </a:r>
          </a:p>
          <a:p>
            <a:pPr marL="2286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Deney yaparak aydınlanma şiddeti ile ışık şiddeti, uzaklık ve açı arasında ilişki kurulur.</a:t>
            </a:r>
          </a:p>
          <a:p>
            <a:pPr marL="2286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 Işık şiddeti, ışık akısı ve aydınlanma şiddeti kavramları ile ilgili matematiksel işlemlere girilmez.</a:t>
            </a:r>
          </a:p>
        </p:txBody>
      </p:sp>
      <p:sp>
        <p:nvSpPr>
          <p:cNvPr id="7" name="Rectangle 6"/>
          <p:cNvSpPr/>
          <p:nvPr/>
        </p:nvSpPr>
        <p:spPr>
          <a:xfrm>
            <a:off x="1628633" y="679572"/>
            <a:ext cx="6096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4400" dirty="0">
                <a:solidFill>
                  <a:srgbClr val="EBEBEB"/>
                </a:solidFill>
                <a:ea typeface="+mj-ea"/>
                <a:cs typeface="+mj-cs"/>
              </a:rPr>
              <a:t>4. Ünite: Optik</a:t>
            </a:r>
            <a:br>
              <a:rPr lang="tr-TR" sz="4400" dirty="0">
                <a:solidFill>
                  <a:srgbClr val="EBEBEB"/>
                </a:solidFill>
                <a:ea typeface="+mj-ea"/>
                <a:cs typeface="+mj-cs"/>
              </a:rPr>
            </a:br>
            <a:r>
              <a:rPr lang="tr-TR" sz="4400" dirty="0">
                <a:solidFill>
                  <a:srgbClr val="EBEBEB"/>
                </a:solidFill>
                <a:ea typeface="+mj-ea"/>
                <a:cs typeface="+mj-cs"/>
              </a:rPr>
              <a:t>10.4.1. Aydınlanma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846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</a:t>
            </a:r>
            <a:r>
              <a:rPr lang="en-US" dirty="0"/>
              <a:t> – </a:t>
            </a:r>
            <a:r>
              <a:rPr lang="en-US" dirty="0" err="1"/>
              <a:t>Işığın</a:t>
            </a:r>
            <a:r>
              <a:rPr lang="en-US" dirty="0"/>
              <a:t> </a:t>
            </a:r>
            <a:r>
              <a:rPr lang="en-US" dirty="0" err="1"/>
              <a:t>Doğası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5" y="2603500"/>
            <a:ext cx="4493677" cy="3416300"/>
          </a:xfrm>
        </p:spPr>
        <p:txBody>
          <a:bodyPr>
            <a:normAutofit/>
          </a:bodyPr>
          <a:lstStyle/>
          <a:p>
            <a:r>
              <a:rPr lang="tr-TR" dirty="0" smtClean="0"/>
              <a:t>Işık, elektromanyetik spektrum</a:t>
            </a:r>
            <a:r>
              <a:rPr lang="en-US" dirty="0" err="1" smtClean="0"/>
              <a:t>daki</a:t>
            </a:r>
            <a:r>
              <a:rPr lang="en-US" dirty="0" smtClean="0"/>
              <a:t> </a:t>
            </a:r>
            <a:r>
              <a:rPr lang="en-US" dirty="0" err="1" smtClean="0"/>
              <a:t>tüm</a:t>
            </a:r>
            <a:r>
              <a:rPr lang="tr-TR" dirty="0" smtClean="0"/>
              <a:t> dalgalar</a:t>
            </a:r>
            <a:r>
              <a:rPr lang="en-US" dirty="0" smtClean="0"/>
              <a:t>a</a:t>
            </a:r>
            <a:r>
              <a:rPr lang="tr-TR" dirty="0" smtClean="0"/>
              <a:t> verilen isimdir.</a:t>
            </a:r>
          </a:p>
          <a:p>
            <a:r>
              <a:rPr lang="tr-TR" dirty="0" smtClean="0"/>
              <a:t>Mesela radyo dalgaları gözümüzle algılayamadığımız ışıklardandır.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Kırmızıdan</a:t>
            </a:r>
            <a:r>
              <a:rPr lang="en-US" dirty="0" smtClean="0"/>
              <a:t> mora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ışıklara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görünür</a:t>
            </a:r>
            <a:r>
              <a:rPr lang="en-US" dirty="0" smtClean="0"/>
              <a:t> </a:t>
            </a:r>
            <a:r>
              <a:rPr lang="en-US" dirty="0" err="1" smtClean="0"/>
              <a:t>ışık</a:t>
            </a:r>
            <a:r>
              <a:rPr lang="en-US" dirty="0" smtClean="0"/>
              <a:t> </a:t>
            </a:r>
            <a:r>
              <a:rPr lang="en-US" dirty="0" err="1" smtClean="0"/>
              <a:t>denir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Peki, </a:t>
            </a:r>
            <a:br>
              <a:rPr lang="tr-TR" dirty="0" smtClean="0"/>
            </a:br>
            <a:r>
              <a:rPr lang="tr-TR" dirty="0" smtClean="0"/>
              <a:t>görü</a:t>
            </a:r>
            <a:r>
              <a:rPr lang="en-US" dirty="0" err="1" smtClean="0"/>
              <a:t>nür</a:t>
            </a:r>
            <a:r>
              <a:rPr lang="tr-TR" dirty="0" smtClean="0"/>
              <a:t> ışık </a:t>
            </a:r>
            <a:r>
              <a:rPr lang="tr-TR" dirty="0"/>
              <a:t>elektromanyetik spektrumun </a:t>
            </a:r>
            <a:r>
              <a:rPr lang="tr-TR" dirty="0" smtClean="0"/>
              <a:t>yüzde kaçını oluşturur</a:t>
            </a:r>
            <a:r>
              <a:rPr lang="en-US" dirty="0" smtClean="0"/>
              <a:t>?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9" name="Picture 2" descr="https://upload.wikimedia.org/wikipedia/commons/6/6a/Eletromanyetik_dalga_tayf%C4%B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660" y="3084394"/>
            <a:ext cx="3418318" cy="1828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124438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Metin Yer Tutucusu 2"/>
          <p:cNvSpPr txBox="1">
            <a:spLocks/>
          </p:cNvSpPr>
          <p:nvPr/>
        </p:nvSpPr>
        <p:spPr>
          <a:xfrm>
            <a:off x="1085850" y="487154"/>
            <a:ext cx="4825157" cy="57626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Elektromanyetik dalga spektrumu</a:t>
            </a:r>
            <a:endParaRPr lang="tr-TR" sz="20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 descr="https://upload.wikimedia.org/wikipedia/commons/6/6a/Eletromanyetik_dalga_tayf%C4%B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280" y="1063416"/>
            <a:ext cx="9977454" cy="533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8189347" y="4381757"/>
            <a:ext cx="3239347" cy="14773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Peki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ışık</a:t>
            </a:r>
            <a:r>
              <a:rPr lang="en-US" dirty="0" smtClean="0"/>
              <a:t> </a:t>
            </a:r>
            <a:r>
              <a:rPr lang="en-US" dirty="0" err="1" smtClean="0"/>
              <a:t>dalgalarının</a:t>
            </a:r>
            <a:r>
              <a:rPr lang="en-US" dirty="0" smtClean="0"/>
              <a:t> </a:t>
            </a:r>
            <a:r>
              <a:rPr lang="tr-TR" dirty="0" smtClean="0"/>
              <a:t>hızı ?</a:t>
            </a:r>
            <a:endParaRPr lang="en-US" dirty="0" smtClean="0"/>
          </a:p>
          <a:p>
            <a:pPr algn="ctr"/>
            <a:endParaRPr lang="tr-TR" dirty="0" smtClean="0"/>
          </a:p>
          <a:p>
            <a:pPr algn="ctr"/>
            <a:r>
              <a:rPr lang="en-US" dirty="0" err="1" smtClean="0"/>
              <a:t>Sabittir</a:t>
            </a:r>
            <a:r>
              <a:rPr lang="en-US" dirty="0" smtClean="0"/>
              <a:t>, </a:t>
            </a:r>
            <a:r>
              <a:rPr lang="en-US" dirty="0" err="1" smtClean="0"/>
              <a:t>değişmez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s</a:t>
            </a:r>
            <a:r>
              <a:rPr lang="tr-TR" dirty="0" err="1" smtClean="0"/>
              <a:t>aniyede</a:t>
            </a:r>
            <a:r>
              <a:rPr lang="tr-TR" dirty="0" smtClean="0"/>
              <a:t> 300,000 km</a:t>
            </a:r>
            <a:r>
              <a:rPr lang="en-US" dirty="0" smtClean="0"/>
              <a:t>’</a:t>
            </a:r>
            <a:r>
              <a:rPr lang="en-US" dirty="0" err="1" smtClean="0"/>
              <a:t>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2408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</a:t>
            </a:r>
            <a:r>
              <a:rPr lang="en-US" dirty="0"/>
              <a:t> – </a:t>
            </a:r>
            <a:r>
              <a:rPr lang="en-US" dirty="0" err="1"/>
              <a:t>Işığın</a:t>
            </a:r>
            <a:r>
              <a:rPr lang="en-US" dirty="0"/>
              <a:t> </a:t>
            </a:r>
            <a:r>
              <a:rPr lang="en-US" dirty="0" err="1"/>
              <a:t>Doğası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tr-TR" dirty="0" smtClean="0"/>
              <a:t>Sadece dalga modeli 	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5"/>
          </p:nvPr>
        </p:nvSpPr>
        <p:spPr/>
        <p:txBody>
          <a:bodyPr>
            <a:normAutofit fontScale="92500" lnSpcReduction="10000"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Işığın renklerine ayrılması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Girişim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Kırınım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Isığın aynı anda hem kırılması hem de yansıması</a:t>
            </a: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err="1" smtClean="0"/>
              <a:t>Işığın</a:t>
            </a:r>
            <a:r>
              <a:rPr lang="en-US" dirty="0" smtClean="0"/>
              <a:t> </a:t>
            </a:r>
            <a:r>
              <a:rPr lang="en-US" dirty="0" err="1" smtClean="0"/>
              <a:t>birbiri</a:t>
            </a:r>
            <a:r>
              <a:rPr lang="en-US" dirty="0" smtClean="0"/>
              <a:t> </a:t>
            </a:r>
            <a:r>
              <a:rPr lang="en-US" dirty="0" err="1" smtClean="0"/>
              <a:t>içinden</a:t>
            </a:r>
            <a:r>
              <a:rPr lang="en-US" dirty="0" smtClean="0"/>
              <a:t> </a:t>
            </a:r>
            <a:r>
              <a:rPr lang="en-US" dirty="0" err="1" smtClean="0"/>
              <a:t>bozulmadan</a:t>
            </a:r>
            <a:r>
              <a:rPr lang="en-US" dirty="0" smtClean="0"/>
              <a:t> </a:t>
            </a:r>
            <a:r>
              <a:rPr lang="en-US" dirty="0" err="1" smtClean="0"/>
              <a:t>geçmesi</a:t>
            </a:r>
            <a:endParaRPr lang="tr-TR" dirty="0" smtClean="0"/>
          </a:p>
          <a:p>
            <a:endParaRPr lang="tr-TR" dirty="0" smtClean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tr-TR" dirty="0" smtClean="0"/>
              <a:t>Sadece tanecik </a:t>
            </a:r>
            <a:r>
              <a:rPr lang="tr-TR" dirty="0"/>
              <a:t>modeli 	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Siyah cisim ışıması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Fotoelektrik olay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Compton olayı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tr-TR" dirty="0" smtClean="0"/>
              <a:t>Hem tanecik hem de dalga modeli 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Işığın basıncı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Aydınlanma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Işığın </a:t>
            </a:r>
            <a:r>
              <a:rPr lang="en-US" dirty="0" err="1" smtClean="0"/>
              <a:t>yansıması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Işığın kırılması</a:t>
            </a: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err="1" smtClean="0"/>
              <a:t>Gölge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yarı</a:t>
            </a:r>
            <a:r>
              <a:rPr lang="en-US" dirty="0" smtClean="0"/>
              <a:t> </a:t>
            </a:r>
            <a:r>
              <a:rPr lang="en-US" dirty="0" err="1" smtClean="0"/>
              <a:t>gölge</a:t>
            </a:r>
            <a:r>
              <a:rPr lang="en-US" dirty="0" smtClean="0"/>
              <a:t> </a:t>
            </a:r>
            <a:r>
              <a:rPr lang="en-US" dirty="0" err="1" smtClean="0"/>
              <a:t>oluşumu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dirty="0" smtClean="0"/>
          </a:p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1026" name="Picture 2" descr="http://www.siyahpanjur.com/wp-content/uploads/2015/06/Siyah-Panjur-82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29" r="5656"/>
          <a:stretch/>
        </p:blipFill>
        <p:spPr bwMode="auto">
          <a:xfrm>
            <a:off x="2746115" y="3429040"/>
            <a:ext cx="1610436" cy="10389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lisefizik.com/lise4/resimler/waterdiffracti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079" y="4102634"/>
            <a:ext cx="1081307" cy="8700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fizik.net.tr/site/wp-content/uploads/2014/11/compton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095" y="4468036"/>
            <a:ext cx="2060475" cy="13096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460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</a:t>
            </a:r>
            <a:r>
              <a:rPr lang="en-US" dirty="0"/>
              <a:t> – </a:t>
            </a:r>
            <a:r>
              <a:rPr lang="en-US" dirty="0" err="1"/>
              <a:t>Işığın</a:t>
            </a:r>
            <a:r>
              <a:rPr lang="en-US" dirty="0"/>
              <a:t> </a:t>
            </a:r>
            <a:r>
              <a:rPr lang="en-US" dirty="0" err="1"/>
              <a:t>Doğası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000" dirty="0" smtClean="0"/>
              <a:t>Işık veren nesneler</a:t>
            </a:r>
            <a:endParaRPr lang="tr-TR" sz="200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Kendi </a:t>
            </a:r>
            <a:r>
              <a:rPr lang="tr-TR" dirty="0"/>
              <a:t>görünür </a:t>
            </a:r>
            <a:r>
              <a:rPr lang="tr-TR" dirty="0" smtClean="0"/>
              <a:t>ışıklarını kendileri üretip etrafa yayan nesnelerdir. Güneş, yıldızlar, ampuller, televizyon ekranları bunlara örnektir. </a:t>
            </a:r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sz="2000" dirty="0" smtClean="0"/>
              <a:t>Işık vermeyen nesneler</a:t>
            </a:r>
            <a:endParaRPr lang="tr-TR" sz="2000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Kendi </a:t>
            </a:r>
            <a:r>
              <a:rPr lang="tr-TR" dirty="0" smtClean="0"/>
              <a:t>görünür ışıklarını </a:t>
            </a:r>
            <a:r>
              <a:rPr lang="tr-TR" dirty="0"/>
              <a:t>kendileri </a:t>
            </a:r>
            <a:r>
              <a:rPr lang="tr-TR" dirty="0" smtClean="0"/>
              <a:t>üretmeyen nesnelerdir. Bu nesneler bir kaynaktan aydınlatıldığı için onları görürüz. Ay, bu tür nesnelere </a:t>
            </a:r>
            <a:r>
              <a:rPr lang="tr-TR" smtClean="0"/>
              <a:t>bir örnektir. </a:t>
            </a:r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8" name="Picture 23" descr="http://www.gluehwuermchen.de/PICS/rl_pics/glowworm_rl.jpg"/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492" y="4659431"/>
            <a:ext cx="1850619" cy="16796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22" descr="http://tbn0.google.com/images?q=tbn:O4-bLHN1yJQYQM:http://gregrob.ca/TLR/lamp.jpg"/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059" y="4152631"/>
            <a:ext cx="1719617" cy="14070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7067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Hatırlayalım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7" name="Picture 4" descr="http://www.lokmanbas.net/sites/default/files/ders-notlari/mumdan-cikan-isik-isinlar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571" y="2376427"/>
            <a:ext cx="1543050" cy="20002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811031" y="2376427"/>
            <a:ext cx="4758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</a:t>
            </a:r>
            <a:r>
              <a:rPr lang="tr-TR" dirty="0" err="1" smtClean="0"/>
              <a:t>şığın</a:t>
            </a:r>
            <a:r>
              <a:rPr lang="tr-TR" dirty="0" smtClean="0"/>
              <a:t> nasıl yayıldığını fark etiniz mi?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472839" y="3718553"/>
            <a:ext cx="47125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Işık, her yöne ve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ortamda</a:t>
            </a:r>
            <a:r>
              <a:rPr lang="en-US" dirty="0" smtClean="0"/>
              <a:t> </a:t>
            </a:r>
            <a:r>
              <a:rPr lang="tr-TR" dirty="0" smtClean="0"/>
              <a:t> bir doğru boyunca yayılır.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/>
              <a:t>Su </a:t>
            </a:r>
            <a:r>
              <a:rPr lang="en-US" dirty="0" err="1" smtClean="0"/>
              <a:t>dalgalarında</a:t>
            </a:r>
            <a:r>
              <a:rPr lang="en-US" dirty="0" smtClean="0"/>
              <a:t> </a:t>
            </a:r>
            <a:r>
              <a:rPr lang="en-US" dirty="0" err="1" smtClean="0"/>
              <a:t>yayılma</a:t>
            </a:r>
            <a:r>
              <a:rPr lang="en-US" dirty="0" smtClean="0"/>
              <a:t> </a:t>
            </a:r>
            <a:r>
              <a:rPr lang="en-US" dirty="0" err="1" smtClean="0"/>
              <a:t>doğrultusunu</a:t>
            </a:r>
            <a:r>
              <a:rPr lang="en-US" dirty="0" smtClean="0"/>
              <a:t> </a:t>
            </a:r>
            <a:r>
              <a:rPr lang="en-US" dirty="0" err="1" smtClean="0"/>
              <a:t>göstermek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dalga</a:t>
            </a:r>
            <a:r>
              <a:rPr lang="en-US" dirty="0" smtClean="0"/>
              <a:t> </a:t>
            </a:r>
            <a:r>
              <a:rPr lang="en-US" dirty="0" err="1" smtClean="0"/>
              <a:t>öncülleri</a:t>
            </a:r>
            <a:r>
              <a:rPr lang="en-US" dirty="0" smtClean="0"/>
              <a:t> </a:t>
            </a:r>
            <a:r>
              <a:rPr lang="en-US" dirty="0" err="1" smtClean="0"/>
              <a:t>kullanırken</a:t>
            </a:r>
            <a:r>
              <a:rPr lang="en-US" dirty="0" smtClean="0"/>
              <a:t> </a:t>
            </a:r>
            <a:r>
              <a:rPr lang="en-US" dirty="0" err="1" smtClean="0"/>
              <a:t>ışıkta</a:t>
            </a:r>
            <a:r>
              <a:rPr lang="en-US" dirty="0" smtClean="0"/>
              <a:t> </a:t>
            </a:r>
            <a:r>
              <a:rPr lang="en-US" dirty="0" err="1" smtClean="0"/>
              <a:t>dalga</a:t>
            </a:r>
            <a:r>
              <a:rPr lang="en-US" dirty="0" smtClean="0"/>
              <a:t> </a:t>
            </a:r>
            <a:r>
              <a:rPr lang="en-US" dirty="0" err="1" smtClean="0"/>
              <a:t>öncüllerine</a:t>
            </a:r>
            <a:r>
              <a:rPr lang="en-US" dirty="0" smtClean="0"/>
              <a:t> </a:t>
            </a:r>
            <a:r>
              <a:rPr lang="en-US" dirty="0" err="1" smtClean="0"/>
              <a:t>dik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ışınlar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r>
              <a:rPr lang="en-US" dirty="0" smtClean="0"/>
              <a:t>. Her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gösterim</a:t>
            </a:r>
            <a:r>
              <a:rPr lang="en-US" dirty="0" smtClean="0"/>
              <a:t> de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modeldir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8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2752795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Hatırlayalım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1026" name="Picture 2" descr="https://optics.synopsys.com/images/learn/giod/waveray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943" y="2674937"/>
            <a:ext cx="4475418" cy="363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88447" y="4747099"/>
            <a:ext cx="2051914" cy="16312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Dalga</a:t>
            </a:r>
            <a:r>
              <a:rPr lang="en-US" sz="2000" dirty="0" smtClean="0"/>
              <a:t> </a:t>
            </a:r>
            <a:r>
              <a:rPr lang="en-US" sz="2000" dirty="0" err="1" smtClean="0"/>
              <a:t>öncülleri</a:t>
            </a:r>
            <a:r>
              <a:rPr lang="en-US" sz="2000" dirty="0" smtClean="0"/>
              <a:t> </a:t>
            </a:r>
            <a:r>
              <a:rPr lang="en-US" sz="2000" dirty="0" err="1" smtClean="0"/>
              <a:t>kaynaktan</a:t>
            </a:r>
            <a:r>
              <a:rPr lang="en-US" sz="2000" dirty="0" smtClean="0"/>
              <a:t> çembersel </a:t>
            </a:r>
            <a:r>
              <a:rPr lang="en-US" sz="2000" dirty="0" err="1" smtClean="0"/>
              <a:t>olarak</a:t>
            </a:r>
            <a:r>
              <a:rPr lang="en-US" sz="2000" dirty="0" smtClean="0"/>
              <a:t> </a:t>
            </a:r>
            <a:r>
              <a:rPr lang="en-US" sz="2000" dirty="0" err="1" smtClean="0"/>
              <a:t>genişliyor</a:t>
            </a:r>
            <a:r>
              <a:rPr lang="en-US" sz="2000" dirty="0" smtClean="0"/>
              <a:t>.</a:t>
            </a:r>
            <a:endParaRPr lang="tr-TR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3807902" y="2868381"/>
            <a:ext cx="1653702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Işınlar</a:t>
            </a:r>
            <a:r>
              <a:rPr lang="en-US" sz="2000" dirty="0" smtClean="0"/>
              <a:t>, </a:t>
            </a:r>
            <a:r>
              <a:rPr lang="en-US" sz="2000" dirty="0" err="1" smtClean="0"/>
              <a:t>dalga</a:t>
            </a:r>
            <a:r>
              <a:rPr lang="en-US" sz="2000" dirty="0" smtClean="0"/>
              <a:t> </a:t>
            </a:r>
            <a:r>
              <a:rPr lang="en-US" sz="2000" dirty="0" err="1" smtClean="0"/>
              <a:t>öncüllerine</a:t>
            </a:r>
            <a:r>
              <a:rPr lang="en-US" sz="2000" dirty="0" smtClean="0"/>
              <a:t> </a:t>
            </a:r>
            <a:r>
              <a:rPr lang="en-US" sz="2000" dirty="0" err="1" smtClean="0"/>
              <a:t>diktir</a:t>
            </a:r>
            <a:r>
              <a:rPr lang="en-US" sz="2000" dirty="0" smtClean="0"/>
              <a:t>. </a:t>
            </a:r>
            <a:endParaRPr lang="tr-TR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5840361" y="2498735"/>
            <a:ext cx="297289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 smtClean="0">
                <a:solidFill>
                  <a:srgbClr val="FF0000"/>
                </a:solidFill>
              </a:rPr>
              <a:t>Kırmızı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çizgiler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dalga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öncüllerini</a:t>
            </a:r>
            <a:endParaRPr lang="en-US" sz="2000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 smtClean="0"/>
              <a:t>Siyah</a:t>
            </a:r>
            <a:r>
              <a:rPr lang="en-US" sz="2000" dirty="0" smtClean="0"/>
              <a:t> </a:t>
            </a:r>
            <a:r>
              <a:rPr lang="en-US" sz="2000" dirty="0" err="1" smtClean="0"/>
              <a:t>oklar</a:t>
            </a:r>
            <a:r>
              <a:rPr lang="en-US" sz="2000" dirty="0" smtClean="0"/>
              <a:t> </a:t>
            </a:r>
            <a:r>
              <a:rPr lang="en-US" sz="2000" dirty="0" err="1" smtClean="0"/>
              <a:t>ışın</a:t>
            </a:r>
            <a:r>
              <a:rPr lang="en-US" sz="2000" dirty="0" smtClean="0"/>
              <a:t> </a:t>
            </a:r>
            <a:r>
              <a:rPr lang="en-US" sz="2000" dirty="0" err="1" smtClean="0"/>
              <a:t>modellerini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/>
              <a:t>    </a:t>
            </a:r>
            <a:r>
              <a:rPr lang="en-US" sz="2000" dirty="0" err="1" smtClean="0"/>
              <a:t>gösterir</a:t>
            </a:r>
            <a:r>
              <a:rPr lang="en-US" sz="2000" dirty="0" smtClean="0"/>
              <a:t>.</a:t>
            </a:r>
            <a:endParaRPr lang="tr-TR" sz="2000" dirty="0"/>
          </a:p>
        </p:txBody>
      </p:sp>
      <p:sp>
        <p:nvSpPr>
          <p:cNvPr id="9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3401204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Hatırlayalım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16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4778482" y="3839503"/>
            <a:ext cx="0" cy="2168012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211100" y="3824757"/>
            <a:ext cx="0" cy="2168012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584727" y="3839503"/>
            <a:ext cx="0" cy="2168012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002598" y="3839503"/>
            <a:ext cx="0" cy="2168012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435217" y="3839503"/>
            <a:ext cx="0" cy="2168012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778482" y="4925966"/>
            <a:ext cx="2285999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967316" y="2467043"/>
            <a:ext cx="3908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Dalga</a:t>
            </a:r>
            <a:r>
              <a:rPr lang="en-US" dirty="0" smtClean="0"/>
              <a:t> </a:t>
            </a:r>
            <a:r>
              <a:rPr lang="en-US" dirty="0" err="1" smtClean="0"/>
              <a:t>öncülleri</a:t>
            </a:r>
            <a:r>
              <a:rPr lang="en-US" dirty="0" smtClean="0"/>
              <a:t> </a:t>
            </a:r>
            <a:r>
              <a:rPr lang="en-US" dirty="0" err="1" smtClean="0"/>
              <a:t>modellerini</a:t>
            </a:r>
            <a:r>
              <a:rPr lang="en-US" dirty="0" smtClean="0"/>
              <a:t> </a:t>
            </a:r>
            <a:r>
              <a:rPr lang="en-US" dirty="0" err="1" smtClean="0"/>
              <a:t>ışın</a:t>
            </a:r>
            <a:r>
              <a:rPr lang="en-US" dirty="0" smtClean="0"/>
              <a:t> </a:t>
            </a:r>
            <a:r>
              <a:rPr lang="en-US" dirty="0" err="1" smtClean="0"/>
              <a:t>modeline</a:t>
            </a:r>
            <a:r>
              <a:rPr lang="en-US" dirty="0" smtClean="0"/>
              <a:t> </a:t>
            </a:r>
            <a:r>
              <a:rPr lang="en-US" dirty="0" err="1" smtClean="0"/>
              <a:t>çevirebilir</a:t>
            </a:r>
            <a:r>
              <a:rPr lang="en-US" dirty="0" smtClean="0"/>
              <a:t> </a:t>
            </a:r>
            <a:r>
              <a:rPr lang="en-US" dirty="0" err="1" smtClean="0"/>
              <a:t>misiniz</a:t>
            </a:r>
            <a:r>
              <a:rPr lang="en-US" dirty="0" smtClean="0"/>
              <a:t>?</a:t>
            </a:r>
            <a:endParaRPr lang="tr-TR" dirty="0"/>
          </a:p>
        </p:txBody>
      </p:sp>
      <p:sp>
        <p:nvSpPr>
          <p:cNvPr id="16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4219932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</a:t>
            </a:r>
            <a:r>
              <a:rPr lang="en-US" dirty="0"/>
              <a:t> – </a:t>
            </a:r>
            <a:r>
              <a:rPr lang="en-US" dirty="0" err="1"/>
              <a:t>Işığın</a:t>
            </a:r>
            <a:r>
              <a:rPr lang="en-US" dirty="0"/>
              <a:t> </a:t>
            </a:r>
            <a:r>
              <a:rPr lang="en-US" dirty="0" err="1"/>
              <a:t>Doğası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Su dalgaları	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Hem enine hem de boyuna dalgalardır. </a:t>
            </a:r>
          </a:p>
          <a:p>
            <a:r>
              <a:rPr lang="tr-TR" dirty="0" smtClean="0"/>
              <a:t>Mekanik dalgalardır.</a:t>
            </a:r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smtClean="0"/>
              <a:t>Işığın dalga modeli 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 smtClean="0"/>
              <a:t>Işık dalgası enine dalgalardır.</a:t>
            </a:r>
          </a:p>
          <a:p>
            <a:r>
              <a:rPr lang="tr-TR" dirty="0" smtClean="0"/>
              <a:t>Elektromanyetik dalgalardır.</a:t>
            </a:r>
          </a:p>
          <a:p>
            <a:r>
              <a:rPr lang="tr-TR" dirty="0" smtClean="0"/>
              <a:t>Yalnızca ışık süratinde var olabilir.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292066" y="4424904"/>
            <a:ext cx="2575665" cy="203132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dirty="0"/>
              <a:t>Işık dalgası,</a:t>
            </a:r>
          </a:p>
          <a:p>
            <a:r>
              <a:rPr lang="tr-TR" dirty="0"/>
              <a:t>Su dalgasının gösterdiği bütün özellikleri </a:t>
            </a:r>
            <a:r>
              <a:rPr lang="tr-TR" dirty="0" smtClean="0"/>
              <a:t>istinasız gösterir.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Bunlar</a:t>
            </a:r>
            <a:r>
              <a:rPr lang="en-US" dirty="0" smtClean="0"/>
              <a:t> </a:t>
            </a:r>
            <a:r>
              <a:rPr lang="en-US" dirty="0" err="1" smtClean="0"/>
              <a:t>nelerdir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445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</a:t>
            </a:r>
            <a:r>
              <a:rPr lang="en-US" dirty="0"/>
              <a:t> – </a:t>
            </a:r>
            <a:r>
              <a:rPr lang="en-US" dirty="0" err="1"/>
              <a:t>Işığın</a:t>
            </a:r>
            <a:r>
              <a:rPr lang="en-US" dirty="0"/>
              <a:t> </a:t>
            </a:r>
            <a:r>
              <a:rPr lang="en-US" dirty="0" err="1"/>
              <a:t>Doğası</a:t>
            </a:r>
            <a:endParaRPr lang="tr-TR" dirty="0"/>
          </a:p>
        </p:txBody>
      </p:sp>
      <p:pic>
        <p:nvPicPr>
          <p:cNvPr id="8" name="İçerik Yer Tutucusu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536" y="2684835"/>
            <a:ext cx="2768303" cy="34186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Dikdörtgen 5"/>
          <p:cNvSpPr/>
          <p:nvPr/>
        </p:nvSpPr>
        <p:spPr>
          <a:xfrm>
            <a:off x="4830096" y="4300432"/>
            <a:ext cx="3799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ANLAŞILMAYAN </a:t>
            </a:r>
            <a:r>
              <a:rPr lang="tr-TR" dirty="0" smtClean="0"/>
              <a:t>B</a:t>
            </a:r>
            <a:r>
              <a:rPr lang="en-US" dirty="0" smtClean="0"/>
              <a:t>İ</a:t>
            </a:r>
            <a:r>
              <a:rPr lang="tr-TR" dirty="0" smtClean="0"/>
              <a:t>R </a:t>
            </a:r>
            <a:r>
              <a:rPr lang="tr-TR" dirty="0"/>
              <a:t>YER VAR MI?</a:t>
            </a:r>
          </a:p>
        </p:txBody>
      </p:sp>
      <p:sp>
        <p:nvSpPr>
          <p:cNvPr id="10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116595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</a:t>
            </a:r>
            <a:r>
              <a:rPr lang="en-US" dirty="0"/>
              <a:t> – </a:t>
            </a:r>
            <a:r>
              <a:rPr lang="en-US" dirty="0" err="1"/>
              <a:t>Işık</a:t>
            </a:r>
            <a:r>
              <a:rPr lang="en-US" dirty="0"/>
              <a:t> </a:t>
            </a:r>
            <a:r>
              <a:rPr lang="en-US" dirty="0" err="1"/>
              <a:t>Şiddeti</a:t>
            </a:r>
            <a:endParaRPr lang="en-US" dirty="0"/>
          </a:p>
        </p:txBody>
      </p:sp>
      <p:pic>
        <p:nvPicPr>
          <p:cNvPr id="8" name="Picture 2" descr="http://cdn.enbilgi.com/portakal-ile-mum-bitmis-hali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517" y="3314043"/>
            <a:ext cx="2002216" cy="20372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853303" y="2467043"/>
            <a:ext cx="7931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smtClean="0"/>
              <a:t>Mumun çevreye verdiği ışıkla </a:t>
            </a:r>
            <a:r>
              <a:rPr lang="tr-TR" dirty="0" err="1" smtClean="0"/>
              <a:t>amp</a:t>
            </a:r>
            <a:r>
              <a:rPr lang="en-US" dirty="0" smtClean="0"/>
              <a:t>u</a:t>
            </a:r>
            <a:r>
              <a:rPr lang="tr-TR" dirty="0" err="1" smtClean="0"/>
              <a:t>lün</a:t>
            </a:r>
            <a:r>
              <a:rPr lang="tr-TR" dirty="0" smtClean="0"/>
              <a:t> verdiği ışığı karşılaştıralım.</a:t>
            </a:r>
            <a:r>
              <a:rPr lang="en-US" dirty="0" smtClean="0"/>
              <a:t> </a:t>
            </a:r>
            <a:r>
              <a:rPr lang="en-US" dirty="0" err="1" smtClean="0"/>
              <a:t>Hangisi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şiddetli</a:t>
            </a:r>
            <a:r>
              <a:rPr lang="en-US" dirty="0" smtClean="0"/>
              <a:t> </a:t>
            </a:r>
            <a:r>
              <a:rPr lang="en-US" dirty="0" err="1" smtClean="0"/>
              <a:t>ışık</a:t>
            </a:r>
            <a:r>
              <a:rPr lang="en-US" dirty="0" smtClean="0"/>
              <a:t> </a:t>
            </a:r>
            <a:r>
              <a:rPr lang="en-US" dirty="0" err="1" smtClean="0"/>
              <a:t>verir</a:t>
            </a:r>
            <a:r>
              <a:rPr lang="en-US" dirty="0" smtClean="0"/>
              <a:t>?</a:t>
            </a:r>
            <a:r>
              <a:rPr lang="tr-TR" dirty="0" smtClean="0"/>
              <a:t> </a:t>
            </a:r>
            <a:endParaRPr lang="en-US" dirty="0"/>
          </a:p>
        </p:txBody>
      </p:sp>
      <p:pic>
        <p:nvPicPr>
          <p:cNvPr id="12" name="Picture 2" descr="http://www.godslastmessage.com/wp-content/uploads/2015/02/That-Lightbulb-Moment-%E2%80%93-How-To-Make-Your-Business-Idea%E2%80%99s-A-Reality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" r="45066"/>
          <a:stretch/>
        </p:blipFill>
        <p:spPr bwMode="auto">
          <a:xfrm>
            <a:off x="5934318" y="3194966"/>
            <a:ext cx="1568287" cy="21563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ikdörtgen 2"/>
          <p:cNvSpPr/>
          <p:nvPr/>
        </p:nvSpPr>
        <p:spPr>
          <a:xfrm>
            <a:off x="2688557" y="5765884"/>
            <a:ext cx="459198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dirty="0" err="1" smtClean="0">
                <a:cs typeface="Helvetica" panose="020B0604020202020204" pitchFamily="34" charset="0"/>
              </a:rPr>
              <a:t>Ampülün</a:t>
            </a:r>
            <a:r>
              <a:rPr lang="tr-TR" dirty="0" smtClean="0">
                <a:cs typeface="Helvetica" panose="020B0604020202020204" pitchFamily="34" charset="0"/>
              </a:rPr>
              <a:t> </a:t>
            </a:r>
            <a:r>
              <a:rPr lang="tr-TR" dirty="0">
                <a:cs typeface="Helvetica" panose="020B0604020202020204" pitchFamily="34" charset="0"/>
              </a:rPr>
              <a:t>ışık şiddeti daha büyüktür.  </a:t>
            </a:r>
          </a:p>
        </p:txBody>
      </p:sp>
      <p:sp>
        <p:nvSpPr>
          <p:cNvPr id="9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strike="sngStrike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strike="sngStrike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274731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 </a:t>
            </a:r>
            <a:r>
              <a:rPr lang="tr-TR" dirty="0" smtClean="0"/>
              <a:t>İzlencesi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Önceki dersin tekrarı (Duygu)</a:t>
            </a:r>
          </a:p>
          <a:p>
            <a:r>
              <a:rPr lang="tr-TR" dirty="0" smtClean="0"/>
              <a:t>Ev aydınlatmasında kullanılan araçlar</a:t>
            </a:r>
          </a:p>
          <a:p>
            <a:r>
              <a:rPr lang="tr-TR" dirty="0" smtClean="0"/>
              <a:t>Işığın tarihsel süreci</a:t>
            </a:r>
          </a:p>
          <a:p>
            <a:r>
              <a:rPr lang="tr-TR" dirty="0" smtClean="0"/>
              <a:t>Işık şiddeti</a:t>
            </a:r>
          </a:p>
          <a:p>
            <a:r>
              <a:rPr lang="tr-TR" dirty="0" smtClean="0"/>
              <a:t>Işık akısı</a:t>
            </a:r>
          </a:p>
          <a:p>
            <a:r>
              <a:rPr lang="tr-TR" dirty="0"/>
              <a:t>Aktivite </a:t>
            </a:r>
            <a:endParaRPr lang="tr-TR" dirty="0" smtClean="0"/>
          </a:p>
          <a:p>
            <a:r>
              <a:rPr lang="tr-TR" dirty="0" smtClean="0"/>
              <a:t>Aydınlanma şiddeti</a:t>
            </a:r>
          </a:p>
          <a:p>
            <a:r>
              <a:rPr lang="tr-TR" dirty="0"/>
              <a:t>Ev aydınlatmasında kullanılan </a:t>
            </a:r>
            <a:r>
              <a:rPr lang="tr-TR" dirty="0" smtClean="0"/>
              <a:t>araçlara dönüş</a:t>
            </a:r>
            <a:endParaRPr lang="tr-TR" dirty="0"/>
          </a:p>
          <a:p>
            <a:r>
              <a:rPr lang="tr-TR" dirty="0" smtClean="0"/>
              <a:t>Günlük hayat örnekleri</a:t>
            </a:r>
          </a:p>
          <a:p>
            <a:r>
              <a:rPr lang="tr-TR" dirty="0" smtClean="0"/>
              <a:t>Soru çözümü</a:t>
            </a:r>
          </a:p>
          <a:p>
            <a:r>
              <a:rPr lang="tr-TR" dirty="0" smtClean="0"/>
              <a:t>Ders özeti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43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</a:t>
            </a:r>
            <a:r>
              <a:rPr lang="en-US" dirty="0"/>
              <a:t> – </a:t>
            </a:r>
            <a:r>
              <a:rPr lang="en-US" dirty="0" err="1"/>
              <a:t>Işık</a:t>
            </a:r>
            <a:r>
              <a:rPr lang="en-US" dirty="0"/>
              <a:t> </a:t>
            </a:r>
            <a:r>
              <a:rPr lang="en-US" dirty="0" err="1"/>
              <a:t>Şiddeti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704439" y="2719536"/>
            <a:ext cx="465093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cs typeface="Helvetica" panose="020B0604020202020204" pitchFamily="34" charset="0"/>
              </a:rPr>
              <a:t>Bir </a:t>
            </a:r>
            <a:r>
              <a:rPr lang="tr-TR" dirty="0" smtClean="0">
                <a:cs typeface="Helvetica" panose="020B0604020202020204" pitchFamily="34" charset="0"/>
              </a:rPr>
              <a:t>ışık kaynağının birim zamanda yaydığı ışık enerjisine </a:t>
            </a:r>
            <a:r>
              <a:rPr lang="tr-TR" dirty="0" smtClean="0">
                <a:solidFill>
                  <a:schemeClr val="accent2"/>
                </a:solidFill>
                <a:cs typeface="Helvetica" panose="020B0604020202020204" pitchFamily="34" charset="0"/>
              </a:rPr>
              <a:t>ışık şiddeti </a:t>
            </a:r>
            <a:r>
              <a:rPr lang="tr-TR" dirty="0" smtClean="0">
                <a:cs typeface="Helvetica" panose="020B0604020202020204" pitchFamily="34" charset="0"/>
              </a:rPr>
              <a:t>denir</a:t>
            </a:r>
            <a:r>
              <a:rPr lang="tr-TR" dirty="0" smtClean="0">
                <a:cs typeface="Helvetica" panose="020B0604020202020204" pitchFamily="34" charset="0"/>
              </a:rPr>
              <a:t>.</a:t>
            </a:r>
            <a:endParaRPr lang="en-US" dirty="0" smtClean="0">
              <a:cs typeface="Helvetica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>
              <a:cs typeface="Helvetica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dirty="0" smtClean="0">
              <a:cs typeface="Helvetica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cs typeface="Helvetica" panose="020B0604020202020204" pitchFamily="34" charset="0"/>
              </a:rPr>
              <a:t>Işık şiddetinin birimi </a:t>
            </a:r>
            <a:r>
              <a:rPr lang="tr-TR" dirty="0" err="1" smtClean="0">
                <a:cs typeface="Helvetica" panose="020B0604020202020204" pitchFamily="34" charset="0"/>
              </a:rPr>
              <a:t>candela’dır</a:t>
            </a:r>
            <a:r>
              <a:rPr lang="en-US" dirty="0" smtClean="0">
                <a:cs typeface="Helvetica" panose="020B0604020202020204" pitchFamily="34" charset="0"/>
              </a:rPr>
              <a:t> </a:t>
            </a:r>
            <a:r>
              <a:rPr lang="en-US" dirty="0" err="1" smtClean="0">
                <a:cs typeface="Helvetica" panose="020B0604020202020204" pitchFamily="34" charset="0"/>
              </a:rPr>
              <a:t>ve</a:t>
            </a:r>
            <a:r>
              <a:rPr lang="en-US" dirty="0" smtClean="0">
                <a:cs typeface="Helvetica" panose="020B0604020202020204" pitchFamily="34" charset="0"/>
              </a:rPr>
              <a:t> </a:t>
            </a:r>
            <a:r>
              <a:rPr lang="tr-TR" dirty="0" smtClean="0">
                <a:cs typeface="Helvetica" panose="020B0604020202020204" pitchFamily="34" charset="0"/>
              </a:rPr>
              <a:t>cd</a:t>
            </a:r>
            <a:r>
              <a:rPr lang="en-US" dirty="0" smtClean="0">
                <a:cs typeface="Helvetica" panose="020B0604020202020204" pitchFamily="34" charset="0"/>
              </a:rPr>
              <a:t> </a:t>
            </a:r>
            <a:r>
              <a:rPr lang="en-US" dirty="0" err="1" smtClean="0">
                <a:cs typeface="Helvetica" panose="020B0604020202020204" pitchFamily="34" charset="0"/>
              </a:rPr>
              <a:t>ile</a:t>
            </a:r>
            <a:r>
              <a:rPr lang="en-US" dirty="0" smtClean="0">
                <a:cs typeface="Helvetica" panose="020B0604020202020204" pitchFamily="34" charset="0"/>
              </a:rPr>
              <a:t> </a:t>
            </a:r>
            <a:r>
              <a:rPr lang="en-US" dirty="0" err="1" smtClean="0">
                <a:cs typeface="Helvetica" panose="020B0604020202020204" pitchFamily="34" charset="0"/>
              </a:rPr>
              <a:t>gösterilir</a:t>
            </a:r>
            <a:r>
              <a:rPr lang="en-US" dirty="0" smtClean="0">
                <a:cs typeface="Helvetica" panose="020B0604020202020204" pitchFamily="34" charset="0"/>
              </a:rPr>
              <a:t>.</a:t>
            </a:r>
            <a:endParaRPr lang="en-US" dirty="0">
              <a:cs typeface="Helvetica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dirty="0" smtClean="0">
              <a:cs typeface="Helvetica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dirty="0">
              <a:cs typeface="Helvetica" panose="020B0604020202020204" pitchFamily="34" charset="0"/>
            </a:endParaRPr>
          </a:p>
        </p:txBody>
      </p:sp>
      <p:sp>
        <p:nvSpPr>
          <p:cNvPr id="12" name="Rectangle 5"/>
          <p:cNvSpPr/>
          <p:nvPr/>
        </p:nvSpPr>
        <p:spPr>
          <a:xfrm>
            <a:off x="3994212" y="5212526"/>
            <a:ext cx="308289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cs typeface="Helvetica" panose="020B0604020202020204" pitchFamily="34" charset="0"/>
              </a:rPr>
              <a:t>Işık </a:t>
            </a:r>
            <a:r>
              <a:rPr lang="tr-TR" dirty="0" smtClean="0">
                <a:cs typeface="Helvetica" panose="020B0604020202020204" pitchFamily="34" charset="0"/>
              </a:rPr>
              <a:t>şiddeti,</a:t>
            </a:r>
            <a:r>
              <a:rPr lang="en-US" dirty="0" smtClean="0">
                <a:cs typeface="Helvetica" panose="020B0604020202020204" pitchFamily="34" charset="0"/>
              </a:rPr>
              <a:t> </a:t>
            </a:r>
            <a:r>
              <a:rPr lang="tr-TR" sz="5400" dirty="0" smtClean="0">
                <a:latin typeface="Adobe Caslon Pro" panose="0205050205050A020403" pitchFamily="18" charset="-94"/>
                <a:cs typeface="Helvetica" panose="020B0604020202020204" pitchFamily="34" charset="0"/>
              </a:rPr>
              <a:t>I</a:t>
            </a:r>
            <a:r>
              <a:rPr lang="tr-TR" dirty="0" smtClean="0">
                <a:cs typeface="Helvetica" panose="020B0604020202020204" pitchFamily="34" charset="0"/>
              </a:rPr>
              <a:t> ile gösterilir. </a:t>
            </a:r>
            <a:endParaRPr lang="tr-TR" dirty="0">
              <a:cs typeface="Helvetica" panose="020B0604020202020204" pitchFamily="34" charset="0"/>
            </a:endParaRPr>
          </a:p>
        </p:txBody>
      </p:sp>
      <p:pic>
        <p:nvPicPr>
          <p:cNvPr id="1026" name="Picture 2" descr="http://www.godslastmessage.com/wp-content/uploads/2015/02/That-Lightbulb-Moment-%E2%80%93-How-To-Make-Your-Business-Idea%E2%80%99s-A-Reality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" r="45066"/>
          <a:stretch/>
        </p:blipFill>
        <p:spPr bwMode="auto">
          <a:xfrm>
            <a:off x="1331258" y="2603499"/>
            <a:ext cx="1503381" cy="20670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strike="sngStrike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strike="sngStrike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82290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Aydınlanma</a:t>
            </a:r>
            <a:r>
              <a:rPr lang="en-US" dirty="0" smtClean="0"/>
              <a:t> – </a:t>
            </a:r>
            <a:r>
              <a:rPr lang="en-US" dirty="0" err="1" smtClean="0"/>
              <a:t>Işık</a:t>
            </a:r>
            <a:r>
              <a:rPr lang="en-US" dirty="0" smtClean="0"/>
              <a:t> </a:t>
            </a:r>
            <a:r>
              <a:rPr lang="en-US" dirty="0" err="1" smtClean="0"/>
              <a:t>Şiddeti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5" y="2603500"/>
            <a:ext cx="6186372" cy="3416300"/>
          </a:xfrm>
        </p:spPr>
        <p:txBody>
          <a:bodyPr/>
          <a:lstStyle/>
          <a:p>
            <a:r>
              <a:rPr lang="tr-T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Işık şiddeti </a:t>
            </a:r>
            <a:r>
              <a:rPr lang="tr-TR" dirty="0" smtClean="0"/>
              <a:t>bir kaynağın parlaklığıyla ilgilidir.</a:t>
            </a:r>
            <a:endParaRPr lang="en-US" dirty="0" smtClean="0"/>
          </a:p>
          <a:p>
            <a:endParaRPr lang="tr-TR" dirty="0" smtClean="0"/>
          </a:p>
          <a:p>
            <a:r>
              <a:rPr lang="tr-TR" dirty="0" smtClean="0"/>
              <a:t>Mesela </a:t>
            </a:r>
          </a:p>
          <a:p>
            <a:pPr lvl="1"/>
            <a:r>
              <a:rPr lang="tr-TR" dirty="0" smtClean="0"/>
              <a:t>40 watt’lık bir </a:t>
            </a:r>
            <a:r>
              <a:rPr lang="en-US" dirty="0" err="1" smtClean="0"/>
              <a:t>ampul</a:t>
            </a:r>
            <a:r>
              <a:rPr lang="en-US" dirty="0" smtClean="0"/>
              <a:t>,</a:t>
            </a:r>
            <a:r>
              <a:rPr lang="tr-TR" dirty="0" smtClean="0"/>
              <a:t> 35 cd şiddetindedir. </a:t>
            </a:r>
          </a:p>
          <a:p>
            <a:pPr lvl="1"/>
            <a:r>
              <a:rPr lang="tr-TR" dirty="0" smtClean="0"/>
              <a:t>100 watt’lık bir </a:t>
            </a:r>
            <a:r>
              <a:rPr lang="en-US" dirty="0" err="1" smtClean="0"/>
              <a:t>ampulün</a:t>
            </a:r>
            <a:r>
              <a:rPr lang="tr-TR" dirty="0" smtClean="0"/>
              <a:t> ışık şiddeti 130 cd’dır. </a:t>
            </a:r>
          </a:p>
          <a:p>
            <a:pPr lvl="1"/>
            <a:r>
              <a:rPr lang="tr-TR" dirty="0" smtClean="0"/>
              <a:t>40 watt’lık bir floresan lambanın ışık şiddeti 200 cd’dır. 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268360" y="5509926"/>
            <a:ext cx="2536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ışık</a:t>
            </a:r>
            <a:r>
              <a:rPr lang="en-US" dirty="0" smtClean="0"/>
              <a:t> </a:t>
            </a:r>
            <a:r>
              <a:rPr lang="en-US" dirty="0" err="1" smtClean="0"/>
              <a:t>kaynağı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verimlidir</a:t>
            </a:r>
            <a:r>
              <a:rPr lang="en-US" dirty="0" smtClean="0"/>
              <a:t>?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4267297" y="5176888"/>
            <a:ext cx="39180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35 cd/ 40 watt     = 0,875 cd/W</a:t>
            </a:r>
          </a:p>
          <a:p>
            <a:endParaRPr lang="en-US" dirty="0" smtClean="0"/>
          </a:p>
          <a:p>
            <a:r>
              <a:rPr lang="en-US" dirty="0" smtClean="0"/>
              <a:t>130 cd/ 100 watt = 1,3 </a:t>
            </a:r>
            <a:r>
              <a:rPr lang="en-US" dirty="0"/>
              <a:t>cd/W</a:t>
            </a:r>
          </a:p>
          <a:p>
            <a:endParaRPr lang="tr-TR" dirty="0" smtClean="0"/>
          </a:p>
          <a:p>
            <a:r>
              <a:rPr lang="en-US" dirty="0" smtClean="0"/>
              <a:t>200 </a:t>
            </a:r>
            <a:r>
              <a:rPr lang="en-US" dirty="0"/>
              <a:t>cd/ 40 </a:t>
            </a:r>
            <a:r>
              <a:rPr lang="en-US" dirty="0" smtClean="0"/>
              <a:t>watt   </a:t>
            </a:r>
            <a:r>
              <a:rPr lang="en-US" dirty="0"/>
              <a:t>= </a:t>
            </a:r>
            <a:r>
              <a:rPr lang="en-US" dirty="0" smtClean="0"/>
              <a:t>5 </a:t>
            </a:r>
            <a:r>
              <a:rPr lang="en-US" dirty="0"/>
              <a:t>cd/W</a:t>
            </a:r>
          </a:p>
          <a:p>
            <a:endParaRPr lang="tr-TR" dirty="0"/>
          </a:p>
          <a:p>
            <a:r>
              <a:rPr lang="en-US" dirty="0" smtClean="0"/>
              <a:t> </a:t>
            </a:r>
            <a:endParaRPr lang="tr-TR" dirty="0"/>
          </a:p>
        </p:txBody>
      </p:sp>
      <p:sp>
        <p:nvSpPr>
          <p:cNvPr id="8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strike="sngStrike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strike="sngStrike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1178481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Aydınlanma</a:t>
            </a:r>
            <a:r>
              <a:rPr lang="en-US" dirty="0" smtClean="0"/>
              <a:t> – </a:t>
            </a:r>
            <a:r>
              <a:rPr lang="en-US" dirty="0" err="1" smtClean="0"/>
              <a:t>Işık</a:t>
            </a:r>
            <a:r>
              <a:rPr lang="en-US" dirty="0" smtClean="0"/>
              <a:t> </a:t>
            </a:r>
            <a:r>
              <a:rPr lang="en-US" dirty="0" err="1" smtClean="0"/>
              <a:t>Akısı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493818"/>
            <a:ext cx="7844838" cy="685944"/>
          </a:xfrm>
        </p:spPr>
        <p:txBody>
          <a:bodyPr/>
          <a:lstStyle/>
          <a:p>
            <a:r>
              <a:rPr lang="tr-TR" sz="1600" dirty="0" smtClean="0"/>
              <a:t>İki ışık kaynağının karşına, dik olacak şekilde, birer kitap koydum. </a:t>
            </a:r>
          </a:p>
          <a:p>
            <a:r>
              <a:rPr lang="tr-TR" sz="1600" dirty="0" smtClean="0"/>
              <a:t>Hangi kitap daha fazla aydınlanır? </a:t>
            </a:r>
            <a:endParaRPr lang="en-US" sz="1600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54" y="3614466"/>
            <a:ext cx="1834067" cy="2405334"/>
          </a:xfrm>
        </p:spPr>
      </p:pic>
      <p:pic>
        <p:nvPicPr>
          <p:cNvPr id="10" name="Content Placeholder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430" y="3855974"/>
            <a:ext cx="1922318" cy="1922318"/>
          </a:xfr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11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305226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</a:t>
            </a:r>
            <a:r>
              <a:rPr lang="en-US" dirty="0"/>
              <a:t> – </a:t>
            </a:r>
            <a:r>
              <a:rPr lang="en-US" dirty="0" err="1"/>
              <a:t>Işık</a:t>
            </a:r>
            <a:r>
              <a:rPr lang="en-US" dirty="0"/>
              <a:t> </a:t>
            </a:r>
            <a:r>
              <a:rPr lang="en-US" dirty="0" err="1"/>
              <a:t>Akısı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Işık akısı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3" y="3179762"/>
            <a:ext cx="7386373" cy="2840039"/>
          </a:xfrm>
        </p:spPr>
        <p:txBody>
          <a:bodyPr/>
          <a:lstStyle/>
          <a:p>
            <a:r>
              <a:rPr lang="tr-TR" dirty="0" smtClean="0"/>
              <a:t>Evet kitap örneğinde, </a:t>
            </a:r>
          </a:p>
          <a:p>
            <a:pPr marL="0" indent="0">
              <a:buNone/>
            </a:pPr>
            <a:r>
              <a:rPr lang="tr-TR" dirty="0" smtClean="0"/>
              <a:t>ışık kaynaklarından çıkıp dik olarak kitaba çarpan ışık ışınlarının miktarına ışık akısı deniyor.</a:t>
            </a:r>
            <a:endParaRPr lang="en-US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en-US" dirty="0" err="1"/>
              <a:t>Işık</a:t>
            </a:r>
            <a:r>
              <a:rPr lang="en-US" dirty="0"/>
              <a:t> </a:t>
            </a:r>
            <a:r>
              <a:rPr lang="en-US" dirty="0" err="1"/>
              <a:t>akısının</a:t>
            </a:r>
            <a:r>
              <a:rPr lang="en-US" dirty="0"/>
              <a:t> </a:t>
            </a:r>
            <a:r>
              <a:rPr lang="en-US" dirty="0" err="1"/>
              <a:t>sembolü</a:t>
            </a:r>
            <a:r>
              <a:rPr lang="en-US" dirty="0"/>
              <a:t> </a:t>
            </a:r>
            <a:r>
              <a:rPr lang="el-GR" b="1" dirty="0"/>
              <a:t>Φ</a:t>
            </a:r>
          </a:p>
          <a:p>
            <a:r>
              <a:rPr lang="en-US" dirty="0" err="1" smtClean="0"/>
              <a:t>birimi</a:t>
            </a:r>
            <a:r>
              <a:rPr lang="en-US" dirty="0" smtClean="0"/>
              <a:t> </a:t>
            </a:r>
            <a:r>
              <a:rPr lang="en-US" dirty="0" err="1"/>
              <a:t>uluslararası</a:t>
            </a:r>
            <a:r>
              <a:rPr lang="en-US" dirty="0"/>
              <a:t> SI </a:t>
            </a:r>
            <a:r>
              <a:rPr lang="en-US" dirty="0" err="1"/>
              <a:t>birim</a:t>
            </a:r>
            <a:r>
              <a:rPr lang="en-US" dirty="0"/>
              <a:t> </a:t>
            </a:r>
            <a:r>
              <a:rPr lang="en-US" dirty="0" err="1" smtClean="0"/>
              <a:t>sisteminde</a:t>
            </a:r>
            <a:r>
              <a:rPr lang="en-US" dirty="0" smtClean="0"/>
              <a:t> </a:t>
            </a:r>
            <a:r>
              <a:rPr lang="en-US" b="1" dirty="0" err="1" smtClean="0"/>
              <a:t>lümen</a:t>
            </a:r>
            <a:r>
              <a:rPr lang="tr-TR" b="1" dirty="0" smtClean="0"/>
              <a:t> </a:t>
            </a:r>
            <a:r>
              <a:rPr lang="en-US" dirty="0" smtClean="0"/>
              <a:t>(lm) </a:t>
            </a:r>
            <a:r>
              <a:rPr lang="en-US" dirty="0" err="1" smtClean="0"/>
              <a:t>dir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9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164304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</a:t>
            </a:r>
            <a:r>
              <a:rPr lang="en-US" dirty="0"/>
              <a:t> – </a:t>
            </a:r>
            <a:r>
              <a:rPr lang="en-US" dirty="0" err="1"/>
              <a:t>Işık</a:t>
            </a:r>
            <a:r>
              <a:rPr lang="en-US" dirty="0"/>
              <a:t> </a:t>
            </a:r>
            <a:r>
              <a:rPr lang="en-US" dirty="0" err="1"/>
              <a:t>Akısı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İçerik Yer Tutucusu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1154954" y="2702092"/>
                <a:ext cx="4825158" cy="284003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 err="1"/>
                  <a:t>Bir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ışık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kaynağının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karşısına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dik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olarak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konulan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yüzeye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birim</a:t>
                </a:r>
                <a:r>
                  <a:rPr lang="en-US" sz="2000" dirty="0"/>
                  <a:t> </a:t>
                </a:r>
                <a:r>
                  <a:rPr lang="en-US" sz="2000" dirty="0" err="1" smtClean="0"/>
                  <a:t>zamanda</a:t>
                </a:r>
                <a:r>
                  <a:rPr lang="tr-TR" sz="2000" dirty="0" smtClean="0"/>
                  <a:t> </a:t>
                </a:r>
                <a:r>
                  <a:rPr lang="en-US" sz="2000" dirty="0" err="1" smtClean="0"/>
                  <a:t>çarpan</a:t>
                </a:r>
                <a:r>
                  <a:rPr lang="en-US" sz="2000" dirty="0" smtClean="0"/>
                  <a:t> </a:t>
                </a:r>
                <a:r>
                  <a:rPr lang="en-US" sz="2000" dirty="0" err="1"/>
                  <a:t>ışık</a:t>
                </a:r>
                <a:r>
                  <a:rPr lang="en-US" sz="2000" dirty="0"/>
                  <a:t> </a:t>
                </a:r>
                <a:r>
                  <a:rPr lang="en-US" sz="2000" dirty="0" err="1"/>
                  <a:t>ışınlarının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miktarına</a:t>
                </a:r>
                <a:r>
                  <a:rPr lang="en-US" sz="2000" dirty="0"/>
                  <a:t> </a:t>
                </a:r>
                <a:r>
                  <a:rPr lang="en-US" sz="2000" b="1" dirty="0" err="1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ışık</a:t>
                </a:r>
                <a:r>
                  <a:rPr lang="en-US" sz="2000" b="1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sz="2000" b="1" dirty="0" err="1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akısı</a:t>
                </a:r>
                <a:r>
                  <a:rPr lang="en-US" sz="2000" b="1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sz="2000" dirty="0" err="1"/>
                  <a:t>denir</a:t>
                </a:r>
                <a:r>
                  <a:rPr lang="tr-TR" sz="2000" dirty="0"/>
                  <a:t>.</a:t>
                </a:r>
                <a:r>
                  <a:rPr lang="en-US" sz="2000" b="1" dirty="0"/>
                  <a:t> </a:t>
                </a:r>
                <a:endParaRPr lang="tr-TR" sz="2000" b="1" dirty="0" smtClean="0"/>
              </a:p>
              <a:p>
                <a:endParaRPr lang="tr-TR" sz="20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latin typeface="Cambria Math" panose="02040503050406030204" pitchFamily="18" charset="0"/>
                        </a:rPr>
                        <m:t>𝜱</m:t>
                      </m:r>
                      <m:r>
                        <a:rPr lang="en-US" sz="2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>
                          <a:latin typeface="Cambria Math" panose="02040503050406030204" pitchFamily="18" charset="0"/>
                        </a:rPr>
                        <m:t>𝑨𝑰</m:t>
                      </m:r>
                      <m:r>
                        <a:rPr lang="en-US" sz="2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2000" b="1" i="1">
                          <a:latin typeface="Cambria Math" panose="02040503050406030204" pitchFamily="18" charset="0"/>
                        </a:rPr>
                        <m:t>𝝅</m:t>
                      </m:r>
                      <m:r>
                        <a:rPr lang="en-US" sz="2000" b="1" i="1">
                          <a:latin typeface="Cambria Math" panose="02040503050406030204" pitchFamily="18" charset="0"/>
                        </a:rPr>
                        <m:t>𝑰</m:t>
                      </m:r>
                    </m:oMath>
                  </m:oMathPara>
                </a14:m>
                <a:endParaRPr lang="en-US" sz="2000" b="1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tr-TR" sz="2000" dirty="0"/>
              </a:p>
              <a:p>
                <a:endParaRPr lang="tr-TR" sz="2000" dirty="0"/>
              </a:p>
            </p:txBody>
          </p:sp>
        </mc:Choice>
        <mc:Fallback xmlns="">
          <p:sp>
            <p:nvSpPr>
              <p:cNvPr id="4" name="İçerik Yer Tutucusu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1154954" y="2702092"/>
                <a:ext cx="4825158" cy="2840039"/>
              </a:xfrm>
              <a:blipFill>
                <a:blip r:embed="rId2"/>
                <a:stretch>
                  <a:fillRect l="-1263" t="-107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8" name="İçerik Yer Tutucusu 4"/>
          <p:cNvPicPr>
            <a:picLocks noGrp="1" noChangeAspect="1"/>
          </p:cNvPicPr>
          <p:nvPr>
            <p:ph sz="quarter" idx="4"/>
          </p:nvPr>
        </p:nvPicPr>
        <p:blipFill rotWithShape="1">
          <a:blip r:embed="rId3"/>
          <a:srcRect l="16761" t="23664" r="65945" b="44377"/>
          <a:stretch/>
        </p:blipFill>
        <p:spPr>
          <a:xfrm>
            <a:off x="8940591" y="3213308"/>
            <a:ext cx="2672289" cy="2776462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6208712" y="3447377"/>
            <a:ext cx="273187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Bir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Lümen</a:t>
            </a:r>
            <a:r>
              <a:rPr lang="tr-TR" dirty="0"/>
              <a:t>; yarıçapı 1 m olan kürenin merkezine konmuş ışık şiddeti 1 cd olan kaynağın kürenin yüzeyi üzerindeki 1 m</a:t>
            </a:r>
            <a:r>
              <a:rPr lang="tr-TR" baseline="30000" dirty="0"/>
              <a:t>2</a:t>
            </a:r>
            <a:r>
              <a:rPr lang="tr-TR" dirty="0"/>
              <a:t> </a:t>
            </a:r>
            <a:r>
              <a:rPr lang="tr-TR" dirty="0" err="1"/>
              <a:t>lik</a:t>
            </a:r>
            <a:r>
              <a:rPr lang="tr-TR" dirty="0"/>
              <a:t> alana gelen ışık </a:t>
            </a:r>
            <a:r>
              <a:rPr lang="tr-TR" dirty="0" smtClean="0"/>
              <a:t>akısıdır</a:t>
            </a:r>
            <a:r>
              <a:rPr lang="en-US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7563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</a:t>
            </a:r>
            <a:r>
              <a:rPr lang="en-US" dirty="0"/>
              <a:t> – </a:t>
            </a:r>
            <a:r>
              <a:rPr lang="en-US" dirty="0" err="1"/>
              <a:t>Işık</a:t>
            </a:r>
            <a:r>
              <a:rPr lang="en-US" dirty="0"/>
              <a:t> </a:t>
            </a:r>
            <a:r>
              <a:rPr lang="en-US" dirty="0" err="1"/>
              <a:t>Akısı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1400 </a:t>
            </a:r>
            <a:r>
              <a:rPr lang="tr-TR" dirty="0" err="1" smtClean="0"/>
              <a:t>AnsiLümen</a:t>
            </a:r>
            <a:r>
              <a:rPr lang="tr-TR" dirty="0" smtClean="0"/>
              <a:t> - 3,500 TL</a:t>
            </a:r>
            <a:endParaRPr lang="tr-TR" dirty="0"/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2225" t="31885" r="61907" b="36332"/>
          <a:stretch/>
        </p:blipFill>
        <p:spPr>
          <a:xfrm>
            <a:off x="1533983" y="3179762"/>
            <a:ext cx="3248166" cy="2243799"/>
          </a:xfrm>
          <a:prstGeom prst="rect">
            <a:avLst/>
          </a:prstGeom>
        </p:spPr>
      </p:pic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/>
              <a:t>100 </a:t>
            </a:r>
            <a:r>
              <a:rPr lang="tr-TR" dirty="0" err="1" smtClean="0"/>
              <a:t>AnsiLümen</a:t>
            </a:r>
            <a:r>
              <a:rPr lang="tr-TR" dirty="0" smtClean="0"/>
              <a:t> - 700 TL</a:t>
            </a:r>
            <a:endParaRPr lang="tr-TR" dirty="0"/>
          </a:p>
        </p:txBody>
      </p:sp>
      <p:pic>
        <p:nvPicPr>
          <p:cNvPr id="10" name="İçerik Yer Tutucusu 9"/>
          <p:cNvPicPr>
            <a:picLocks noGrp="1" noChangeAspect="1"/>
          </p:cNvPicPr>
          <p:nvPr>
            <p:ph sz="quarter" idx="4"/>
          </p:nvPr>
        </p:nvPicPr>
        <p:blipFill rotWithShape="1">
          <a:blip r:embed="rId3"/>
          <a:srcRect l="12468" t="28849" r="61506" b="29389"/>
          <a:stretch/>
        </p:blipFill>
        <p:spPr>
          <a:xfrm>
            <a:off x="7042244" y="3179762"/>
            <a:ext cx="2874123" cy="2592958"/>
          </a:xfrm>
          <a:prstGeom prst="rect">
            <a:avLst/>
          </a:prstGeom>
        </p:spPr>
      </p:pic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1154954" y="6019801"/>
            <a:ext cx="45705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>
                <a:solidFill>
                  <a:srgbClr val="111111"/>
                </a:solidFill>
                <a:latin typeface="Open Sans"/>
              </a:rPr>
              <a:t>Ansi</a:t>
            </a:r>
            <a:r>
              <a:rPr lang="tr-TR" dirty="0" smtClean="0">
                <a:solidFill>
                  <a:srgbClr val="111111"/>
                </a:solidFill>
                <a:latin typeface="Open Sans"/>
              </a:rPr>
              <a:t>: </a:t>
            </a:r>
            <a:r>
              <a:rPr lang="tr-TR" dirty="0" err="1" smtClean="0">
                <a:solidFill>
                  <a:srgbClr val="111111"/>
                </a:solidFill>
                <a:latin typeface="Open Sans"/>
              </a:rPr>
              <a:t>American</a:t>
            </a:r>
            <a:r>
              <a:rPr lang="tr-TR" dirty="0" smtClean="0">
                <a:solidFill>
                  <a:srgbClr val="111111"/>
                </a:solidFill>
                <a:latin typeface="Open Sans"/>
              </a:rPr>
              <a:t> </a:t>
            </a:r>
            <a:r>
              <a:rPr lang="tr-TR" dirty="0" err="1">
                <a:solidFill>
                  <a:srgbClr val="111111"/>
                </a:solidFill>
                <a:latin typeface="Open Sans"/>
              </a:rPr>
              <a:t>National</a:t>
            </a:r>
            <a:r>
              <a:rPr lang="tr-TR" dirty="0">
                <a:solidFill>
                  <a:srgbClr val="111111"/>
                </a:solidFill>
                <a:latin typeface="Open Sans"/>
              </a:rPr>
              <a:t> </a:t>
            </a:r>
            <a:r>
              <a:rPr lang="tr-TR" dirty="0" err="1">
                <a:solidFill>
                  <a:srgbClr val="111111"/>
                </a:solidFill>
                <a:latin typeface="Open Sans"/>
              </a:rPr>
              <a:t>Standarts</a:t>
            </a:r>
            <a:r>
              <a:rPr lang="tr-TR" dirty="0">
                <a:solidFill>
                  <a:srgbClr val="111111"/>
                </a:solidFill>
                <a:latin typeface="Open Sans"/>
              </a:rPr>
              <a:t> </a:t>
            </a:r>
            <a:r>
              <a:rPr lang="tr-TR" dirty="0" err="1">
                <a:solidFill>
                  <a:srgbClr val="111111"/>
                </a:solidFill>
                <a:latin typeface="Open Sans"/>
              </a:rPr>
              <a:t>Instıtute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413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Aydınlanma</a:t>
            </a:r>
            <a:r>
              <a:rPr lang="en-US" dirty="0"/>
              <a:t> – </a:t>
            </a:r>
            <a:r>
              <a:rPr lang="en-US" dirty="0" err="1"/>
              <a:t>Aydınlanma</a:t>
            </a:r>
            <a:r>
              <a:rPr lang="en-US" dirty="0"/>
              <a:t> </a:t>
            </a:r>
            <a:r>
              <a:rPr lang="en-US" dirty="0" err="1"/>
              <a:t>Şiddeti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010" t="52827" r="20535" b="26399"/>
          <a:stretch/>
        </p:blipFill>
        <p:spPr>
          <a:xfrm>
            <a:off x="736979" y="4479811"/>
            <a:ext cx="7847463" cy="17429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36979" y="2593262"/>
            <a:ext cx="76269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Peki</a:t>
            </a:r>
            <a:r>
              <a:rPr lang="en-US" dirty="0" smtClean="0"/>
              <a:t>;</a:t>
            </a:r>
          </a:p>
          <a:p>
            <a:endParaRPr lang="en-US" dirty="0"/>
          </a:p>
          <a:p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tr-TR" dirty="0" smtClean="0"/>
              <a:t>ışık </a:t>
            </a:r>
            <a:r>
              <a:rPr lang="tr-TR" dirty="0"/>
              <a:t>kaynağının karşına,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büyüklükteki</a:t>
            </a:r>
            <a:r>
              <a:rPr lang="en-US" dirty="0" smtClean="0"/>
              <a:t> </a:t>
            </a:r>
            <a:r>
              <a:rPr lang="en-US" dirty="0" err="1" smtClean="0"/>
              <a:t>kitapları</a:t>
            </a:r>
            <a:r>
              <a:rPr lang="en-US" dirty="0" smtClean="0"/>
              <a:t> </a:t>
            </a:r>
            <a:r>
              <a:rPr lang="en-US" dirty="0" err="1" smtClean="0"/>
              <a:t>aşağıdaki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yerleştirdim</a:t>
            </a:r>
            <a:r>
              <a:rPr lang="tr-TR" dirty="0" smtClean="0"/>
              <a:t>. Hangi </a:t>
            </a:r>
            <a:r>
              <a:rPr lang="tr-TR" dirty="0"/>
              <a:t>kitap daha fazla aydınlanır? </a:t>
            </a:r>
          </a:p>
          <a:p>
            <a:r>
              <a:rPr lang="en-US" dirty="0" err="1" smtClean="0"/>
              <a:t>Peki</a:t>
            </a:r>
            <a:r>
              <a:rPr lang="en-US" dirty="0" smtClean="0"/>
              <a:t> </a:t>
            </a:r>
            <a:r>
              <a:rPr lang="en-US" dirty="0" err="1" smtClean="0"/>
              <a:t>kitabı</a:t>
            </a:r>
            <a:r>
              <a:rPr lang="en-US" dirty="0" smtClean="0"/>
              <a:t> </a:t>
            </a:r>
            <a:r>
              <a:rPr lang="en-US" dirty="0" err="1" smtClean="0"/>
              <a:t>büyütürsem</a:t>
            </a:r>
            <a:r>
              <a:rPr lang="en-US" dirty="0" smtClean="0"/>
              <a:t> ne </a:t>
            </a:r>
            <a:r>
              <a:rPr lang="en-US" dirty="0" err="1" smtClean="0"/>
              <a:t>olur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8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221911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Aydınlanma</a:t>
            </a:r>
            <a:r>
              <a:rPr lang="en-US" dirty="0" smtClean="0"/>
              <a:t> – </a:t>
            </a:r>
            <a:r>
              <a:rPr lang="en-US" dirty="0" err="1" smtClean="0"/>
              <a:t>Aydınlanma</a:t>
            </a:r>
            <a:r>
              <a:rPr lang="en-US" dirty="0" smtClean="0"/>
              <a:t> </a:t>
            </a:r>
            <a:r>
              <a:rPr lang="en-US" dirty="0" err="1" smtClean="0"/>
              <a:t>Şiddeti</a:t>
            </a:r>
            <a:endParaRPr lang="en-US" dirty="0"/>
          </a:p>
        </p:txBody>
      </p:sp>
      <p:pic>
        <p:nvPicPr>
          <p:cNvPr id="5" name="Picture 147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67785" y="2844505"/>
            <a:ext cx="3799189" cy="236420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3" name="Dikdörtgen 2"/>
          <p:cNvSpPr/>
          <p:nvPr/>
        </p:nvSpPr>
        <p:spPr>
          <a:xfrm>
            <a:off x="1154954" y="2844505"/>
            <a:ext cx="381283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Birim yüzeye düşen ışık akısı miktarına da </a:t>
            </a: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 şiddeti </a:t>
            </a:r>
            <a:r>
              <a:rPr lang="tr-TR" dirty="0"/>
              <a:t>denir. </a:t>
            </a: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Aydınlanma </a:t>
            </a:r>
            <a:r>
              <a:rPr lang="tr-TR" dirty="0"/>
              <a:t>şiddeti E ile gösterilir ve birimi SI birim sisteminde lüks (</a:t>
            </a:r>
            <a:r>
              <a:rPr lang="tr-TR" dirty="0" smtClean="0"/>
              <a:t>lx)</a:t>
            </a:r>
            <a:r>
              <a:rPr lang="en-US" dirty="0" smtClean="0"/>
              <a:t> </a:t>
            </a:r>
            <a:r>
              <a:rPr lang="tr-TR" dirty="0" smtClean="0"/>
              <a:t>tür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7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Aktivite</a:t>
            </a:r>
            <a:r>
              <a:rPr lang="tr-TR" dirty="0"/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4076154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Aydınlanma</a:t>
            </a:r>
            <a:r>
              <a:rPr lang="en-US" dirty="0"/>
              <a:t> – </a:t>
            </a:r>
            <a:r>
              <a:rPr lang="en-US" dirty="0" err="1"/>
              <a:t>Aydınlanma</a:t>
            </a:r>
            <a:r>
              <a:rPr lang="en-US" dirty="0"/>
              <a:t> </a:t>
            </a:r>
            <a:r>
              <a:rPr lang="en-US" dirty="0" err="1"/>
              <a:t>Şiddeti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28</a:t>
            </a:fld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05251644"/>
              </p:ext>
            </p:extLst>
          </p:nvPr>
        </p:nvGraphicFramePr>
        <p:xfrm>
          <a:off x="1503947" y="2414528"/>
          <a:ext cx="4066674" cy="4063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58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85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41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Distance(m)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Illuminance(</a:t>
                      </a:r>
                      <a:r>
                        <a:rPr lang="en-US" sz="1800" u="none" strike="noStrike" dirty="0" err="1">
                          <a:effectLst/>
                        </a:rPr>
                        <a:t>lüx</a:t>
                      </a:r>
                      <a:r>
                        <a:rPr lang="en-US" sz="1800" u="none" strike="noStrike" dirty="0">
                          <a:effectLst/>
                        </a:rPr>
                        <a:t>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25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236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30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185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35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154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40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120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45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97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9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50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82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9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55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70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9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60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58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9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65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47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9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70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41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9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75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34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9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80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30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93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85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27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627" marR="15627" marT="15627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graphicFrame>
        <p:nvGraphicFramePr>
          <p:cNvPr id="10" name="Content Placeholder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13602757"/>
              </p:ext>
            </p:extLst>
          </p:nvPr>
        </p:nvGraphicFramePr>
        <p:xfrm>
          <a:off x="6063916" y="2538663"/>
          <a:ext cx="5473265" cy="38380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7149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Aydınlanma</a:t>
            </a:r>
            <a:r>
              <a:rPr lang="en-US" dirty="0"/>
              <a:t> – </a:t>
            </a:r>
            <a:r>
              <a:rPr lang="en-US" dirty="0" err="1"/>
              <a:t>Aydınlanma</a:t>
            </a:r>
            <a:r>
              <a:rPr lang="en-US" dirty="0"/>
              <a:t> </a:t>
            </a:r>
            <a:r>
              <a:rPr lang="en-US" dirty="0" err="1"/>
              <a:t>Şiddeti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154955" y="2603500"/>
                <a:ext cx="3580012" cy="34163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tr-TR" b="0" i="1" dirty="0" smtClean="0">
                  <a:latin typeface="Cambria Math" panose="02040503050406030204" pitchFamily="18" charset="0"/>
                  <a:cs typeface="Arial" pitchFamily="34" charset="0"/>
                </a:endParaRPr>
              </a:p>
              <a:p>
                <a:pPr marL="0" indent="0">
                  <a:buNone/>
                </a:pPr>
                <a:r>
                  <a:rPr lang="tr-TR" sz="2800" dirty="0">
                    <a:solidFill>
                      <a:schemeClr val="tx1"/>
                    </a:solidFill>
                    <a:cs typeface="GothicE" panose="00000400000000000000" pitchFamily="2" charset="0"/>
                  </a:rPr>
                  <a:t>aydınlanma şiddeti uzaklığın karesiyle ters orantılıdır.  </a:t>
                </a:r>
                <a:endParaRPr lang="tr-TR" sz="2800" dirty="0" smtClean="0">
                  <a:solidFill>
                    <a:schemeClr val="tx1"/>
                  </a:solidFill>
                  <a:latin typeface="Cambria Math" panose="02040503050406030204" pitchFamily="18" charset="0"/>
                  <a:cs typeface="Arial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-TR" sz="3200" b="1" i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𝐄</m:t>
                    </m:r>
                    <m:r>
                      <a:rPr lang="tr-TR" sz="3200" b="1" i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= </m:t>
                    </m:r>
                    <m:f>
                      <m:fPr>
                        <m:ctrlPr>
                          <a:rPr lang="tr-TR" sz="3200" i="1" smtClean="0"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tr-TR" sz="3200" b="0" i="0" smtClean="0"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I</m:t>
                        </m:r>
                      </m:num>
                      <m:den>
                        <m:sSup>
                          <m:sSupPr>
                            <m:ctrlPr>
                              <a:rPr lang="tr-TR" sz="3200" i="1" smtClean="0">
                                <a:solidFill>
                                  <a:schemeClr val="accent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tr-TR" sz="3200" b="0" i="0" smtClean="0">
                                <a:solidFill>
                                  <a:schemeClr val="accent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d</m:t>
                            </m:r>
                          </m:e>
                          <m:sup>
                            <m:r>
                              <a:rPr lang="tr-TR" sz="3200" b="0" i="0" smtClean="0">
                                <a:solidFill>
                                  <a:schemeClr val="accent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cosƟ</a:t>
                </a:r>
                <a:endParaRPr lang="tr-TR" sz="3000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200" b="1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54955" y="2603500"/>
                <a:ext cx="3580012" cy="3416300"/>
              </a:xfrm>
              <a:blipFill>
                <a:blip r:embed="rId2"/>
                <a:stretch>
                  <a:fillRect l="-3401" r="-323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6" name="Picture 147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67785" y="2844505"/>
            <a:ext cx="3799189" cy="236420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13725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Geçen Haftanın Özeti</a:t>
            </a:r>
            <a:endParaRPr lang="tr-TR" dirty="0"/>
          </a:p>
        </p:txBody>
      </p:sp>
      <p:pic>
        <p:nvPicPr>
          <p:cNvPr id="5" name="3 İçerik Yer Tutucusu" descr="pagoda-kofukuji-nara-photo-by-bernhard-scheid.jpg"/>
          <p:cNvPicPr>
            <a:picLocks noGrp="1" noChangeAspect="1"/>
          </p:cNvPicPr>
          <p:nvPr>
            <p:ph idx="1"/>
          </p:nvPr>
        </p:nvPicPr>
        <p:blipFill>
          <a:blip r:embed="rId4" cstate="print">
            <a:lum contrast="10000"/>
          </a:blip>
          <a:stretch>
            <a:fillRect/>
          </a:stretch>
        </p:blipFill>
        <p:spPr>
          <a:xfrm>
            <a:off x="2294919" y="837331"/>
            <a:ext cx="1721172" cy="1932813"/>
          </a:xfrm>
        </p:spPr>
      </p:pic>
      <p:pic>
        <p:nvPicPr>
          <p:cNvPr id="6" name="3 İçerik Yer Tutucusu" descr="252bc31baf8467505fd00a1d135291b4.jpg"/>
          <p:cNvPicPr>
            <a:picLocks noChangeAspect="1"/>
          </p:cNvPicPr>
          <p:nvPr/>
        </p:nvPicPr>
        <p:blipFill>
          <a:blip r:embed="rId5" cstate="print"/>
          <a:srcRect t="11433" b="11686"/>
          <a:stretch>
            <a:fillRect/>
          </a:stretch>
        </p:blipFill>
        <p:spPr>
          <a:xfrm>
            <a:off x="4231319" y="837331"/>
            <a:ext cx="4487484" cy="1932813"/>
          </a:xfrm>
          <a:prstGeom prst="rect">
            <a:avLst/>
          </a:prstGeom>
        </p:spPr>
      </p:pic>
      <p:pic>
        <p:nvPicPr>
          <p:cNvPr id="7" name="Pange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39010" y="827632"/>
            <a:ext cx="3469653" cy="1942511"/>
          </a:xfrm>
          <a:prstGeom prst="rect">
            <a:avLst/>
          </a:prstGeom>
        </p:spPr>
      </p:pic>
      <p:pic>
        <p:nvPicPr>
          <p:cNvPr id="9" name="Picture 2" descr="C:\Users\Toshiba\Desktop\earthquake\08-Levha-tektonigi1-1024x50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5625" y="3457932"/>
            <a:ext cx="6003813" cy="3217234"/>
          </a:xfrm>
          <a:prstGeom prst="rect">
            <a:avLst/>
          </a:prstGeom>
          <a:noFill/>
        </p:spPr>
      </p:pic>
      <p:pic>
        <p:nvPicPr>
          <p:cNvPr id="10" name="Picture 3" descr="C:\Users\Toshiba\Desktop\earthquake\seismographs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73807" y="3457933"/>
            <a:ext cx="4303111" cy="32143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1452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Aydınlanma</a:t>
            </a:r>
            <a:r>
              <a:rPr lang="en-US" dirty="0"/>
              <a:t> – </a:t>
            </a:r>
            <a:r>
              <a:rPr lang="en-US" dirty="0" err="1"/>
              <a:t>Aydınlanma</a:t>
            </a:r>
            <a:r>
              <a:rPr lang="en-US" dirty="0"/>
              <a:t> </a:t>
            </a:r>
            <a:r>
              <a:rPr lang="en-US" dirty="0" err="1"/>
              <a:t>Şiddeti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Aydınlanma</a:t>
            </a:r>
            <a:r>
              <a:rPr lang="en-US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ş</a:t>
            </a:r>
            <a:r>
              <a:rPr lang="en-US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iddeti</a:t>
            </a:r>
            <a:r>
              <a:rPr lang="en-US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tr-TR" dirty="0" smtClean="0"/>
              <a:t>nasıl aklımızda kalır?</a:t>
            </a:r>
            <a:endParaRPr lang="en-US" dirty="0" smtClean="0"/>
          </a:p>
          <a:p>
            <a:endParaRPr lang="tr-TR" dirty="0" smtClean="0"/>
          </a:p>
          <a:p>
            <a:r>
              <a:rPr lang="tr-TR" dirty="0" smtClean="0"/>
              <a:t>Evimizin penceresini ve oradan 1 saniyede</a:t>
            </a:r>
          </a:p>
          <a:p>
            <a:pPr marL="0" indent="0">
              <a:buNone/>
            </a:pPr>
            <a:r>
              <a:rPr lang="tr-TR" dirty="0" smtClean="0"/>
              <a:t>içeri girmek isteyen rüzgar miktarını düşünelim!</a:t>
            </a:r>
            <a:endParaRPr lang="en-US" dirty="0" smtClean="0"/>
          </a:p>
          <a:p>
            <a:pPr marL="0" indent="0">
              <a:buNone/>
            </a:pPr>
            <a:endParaRPr lang="tr-TR" dirty="0" smtClean="0"/>
          </a:p>
          <a:p>
            <a:pPr lvl="1"/>
            <a:r>
              <a:rPr lang="tr-TR" dirty="0" smtClean="0"/>
              <a:t>Rüzgar daha şiddetli olursa </a:t>
            </a:r>
          </a:p>
          <a:p>
            <a:pPr indent="-285750"/>
            <a:r>
              <a:rPr lang="tr-TR" dirty="0" smtClean="0"/>
              <a:t>Eve giren hava da o kadar çok olur </a:t>
            </a:r>
            <a:endParaRPr lang="en-US" dirty="0" smtClean="0"/>
          </a:p>
          <a:p>
            <a:pPr indent="-285750"/>
            <a:endParaRPr lang="tr-TR" dirty="0" smtClean="0"/>
          </a:p>
          <a:p>
            <a:pPr lvl="1"/>
            <a:r>
              <a:rPr lang="tr-TR" dirty="0" smtClean="0"/>
              <a:t>Pencere rüzgara paralel olsa ne değişirdi?</a:t>
            </a:r>
          </a:p>
          <a:p>
            <a:pPr lvl="1"/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46"/>
          <a:stretch/>
        </p:blipFill>
        <p:spPr>
          <a:xfrm>
            <a:off x="6407287" y="2467043"/>
            <a:ext cx="2348785" cy="2353056"/>
          </a:xfrm>
          <a:prstGeom prst="rect">
            <a:avLst/>
          </a:prstGeom>
        </p:spPr>
      </p:pic>
      <p:sp>
        <p:nvSpPr>
          <p:cNvPr id="8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222385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696620"/>
            <a:ext cx="3050438" cy="576262"/>
          </a:xfrm>
        </p:spPr>
        <p:txBody>
          <a:bodyPr/>
          <a:lstStyle/>
          <a:p>
            <a:r>
              <a:rPr lang="tr-TR" dirty="0"/>
              <a:t>Işık </a:t>
            </a:r>
            <a:endParaRPr lang="tr-TR" dirty="0" smtClean="0"/>
          </a:p>
          <a:p>
            <a:r>
              <a:rPr lang="tr-TR" dirty="0" smtClean="0"/>
              <a:t>Şiddeti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18"/>
          </p:nvPr>
        </p:nvSpPr>
        <p:spPr>
          <a:xfrm>
            <a:off x="1154954" y="5272882"/>
            <a:ext cx="3050438" cy="917952"/>
          </a:xfrm>
        </p:spPr>
        <p:txBody>
          <a:bodyPr/>
          <a:lstStyle/>
          <a:p>
            <a:r>
              <a:rPr lang="tr-TR" dirty="0">
                <a:cs typeface="Helvetica" panose="020B0604020202020204" pitchFamily="34" charset="0"/>
              </a:rPr>
              <a:t>birimi </a:t>
            </a:r>
            <a:r>
              <a:rPr lang="tr-TR" b="1" dirty="0" err="1">
                <a:cs typeface="Helvetica" panose="020B0604020202020204" pitchFamily="34" charset="0"/>
              </a:rPr>
              <a:t>candela</a:t>
            </a:r>
            <a:r>
              <a:rPr lang="tr-TR" dirty="0">
                <a:cs typeface="Helvetica" panose="020B0604020202020204" pitchFamily="34" charset="0"/>
              </a:rPr>
              <a:t> (cd) </a:t>
            </a:r>
            <a:r>
              <a:rPr lang="tr-TR" dirty="0" err="1">
                <a:cs typeface="Helvetica" panose="020B0604020202020204" pitchFamily="34" charset="0"/>
              </a:rPr>
              <a:t>dır</a:t>
            </a:r>
            <a:r>
              <a:rPr lang="tr-TR" dirty="0">
                <a:cs typeface="Helvetica" panose="020B0604020202020204" pitchFamily="34" charset="0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568865" y="4696620"/>
            <a:ext cx="3050438" cy="576263"/>
          </a:xfrm>
        </p:spPr>
        <p:txBody>
          <a:bodyPr/>
          <a:lstStyle/>
          <a:p>
            <a:r>
              <a:rPr lang="tr-TR" dirty="0"/>
              <a:t>Işık </a:t>
            </a:r>
            <a:endParaRPr lang="tr-TR" dirty="0" smtClean="0"/>
          </a:p>
          <a:p>
            <a:r>
              <a:rPr lang="tr-TR" dirty="0" smtClean="0"/>
              <a:t>Akısı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19"/>
          </p:nvPr>
        </p:nvSpPr>
        <p:spPr>
          <a:xfrm>
            <a:off x="4570172" y="5272881"/>
            <a:ext cx="3050438" cy="917952"/>
          </a:xfrm>
        </p:spPr>
        <p:txBody>
          <a:bodyPr/>
          <a:lstStyle/>
          <a:p>
            <a:r>
              <a:rPr lang="en-US" dirty="0" err="1"/>
              <a:t>birim</a:t>
            </a:r>
            <a:r>
              <a:rPr lang="tr-TR" dirty="0"/>
              <a:t>i </a:t>
            </a:r>
            <a:r>
              <a:rPr lang="en-US" b="1" dirty="0" err="1"/>
              <a:t>lümen</a:t>
            </a:r>
            <a:r>
              <a:rPr lang="en-US" b="1" dirty="0"/>
              <a:t> </a:t>
            </a:r>
            <a:r>
              <a:rPr lang="en-US" dirty="0"/>
              <a:t>(lm</a:t>
            </a:r>
            <a:r>
              <a:rPr lang="en-US" dirty="0" smtClean="0"/>
              <a:t>) dir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7982775" y="4696621"/>
            <a:ext cx="3051095" cy="576262"/>
          </a:xfrm>
        </p:spPr>
        <p:txBody>
          <a:bodyPr/>
          <a:lstStyle/>
          <a:p>
            <a:r>
              <a:rPr lang="tr-TR" dirty="0"/>
              <a:t>Aydınlanma </a:t>
            </a:r>
            <a:r>
              <a:rPr lang="tr-TR" dirty="0" smtClean="0"/>
              <a:t>Şiddeti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half" idx="20"/>
          </p:nvPr>
        </p:nvSpPr>
        <p:spPr>
          <a:xfrm>
            <a:off x="7982775" y="5272880"/>
            <a:ext cx="3051096" cy="917952"/>
          </a:xfrm>
        </p:spPr>
        <p:txBody>
          <a:bodyPr/>
          <a:lstStyle/>
          <a:p>
            <a:r>
              <a:rPr lang="it-IT" dirty="0" smtClean="0"/>
              <a:t>birimi </a:t>
            </a:r>
            <a:r>
              <a:rPr lang="it-IT" b="1" dirty="0" smtClean="0"/>
              <a:t>lüks </a:t>
            </a:r>
            <a:r>
              <a:rPr lang="it-IT" dirty="0"/>
              <a:t>(lx</a:t>
            </a:r>
            <a:r>
              <a:rPr lang="it-IT" dirty="0" smtClean="0"/>
              <a:t>) tür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/>
          <a:srcRect l="68612" t="66533" r="28432" b="28010"/>
          <a:stretch/>
        </p:blipFill>
        <p:spPr>
          <a:xfrm>
            <a:off x="3135001" y="4512201"/>
            <a:ext cx="586090" cy="67625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/>
          <a:srcRect l="41872" t="36307" r="51024" b="53836"/>
          <a:stretch/>
        </p:blipFill>
        <p:spPr>
          <a:xfrm>
            <a:off x="10012387" y="4526873"/>
            <a:ext cx="763047" cy="66158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/>
          <a:srcRect l="43526" t="65949" r="50677" b="27279"/>
          <a:stretch/>
        </p:blipFill>
        <p:spPr>
          <a:xfrm>
            <a:off x="6645757" y="4526873"/>
            <a:ext cx="926265" cy="676257"/>
          </a:xfrm>
          <a:prstGeom prst="rect">
            <a:avLst/>
          </a:prstGeom>
        </p:spPr>
      </p:pic>
      <p:sp>
        <p:nvSpPr>
          <p:cNvPr id="19" name="Text Placeholder 2"/>
          <p:cNvSpPr txBox="1">
            <a:spLocks/>
          </p:cNvSpPr>
          <p:nvPr/>
        </p:nvSpPr>
        <p:spPr>
          <a:xfrm>
            <a:off x="1084612" y="2233494"/>
            <a:ext cx="5463444" cy="536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i="0" kern="120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200" dirty="0" smtClean="0"/>
              <a:t>BU NOKTALARA D</a:t>
            </a:r>
            <a:r>
              <a:rPr lang="en-US" sz="2200" dirty="0" smtClean="0"/>
              <a:t>İ</a:t>
            </a:r>
            <a:r>
              <a:rPr lang="tr-TR" sz="2200" dirty="0" smtClean="0"/>
              <a:t>KKAT EDEL</a:t>
            </a:r>
            <a:r>
              <a:rPr lang="en-US" sz="2200" dirty="0" smtClean="0"/>
              <a:t>İ</a:t>
            </a:r>
            <a:r>
              <a:rPr lang="tr-TR" sz="2200" dirty="0" smtClean="0"/>
              <a:t>M</a:t>
            </a:r>
            <a:endParaRPr lang="tr-TR" sz="2200" dirty="0"/>
          </a:p>
        </p:txBody>
      </p:sp>
      <p:sp>
        <p:nvSpPr>
          <p:cNvPr id="20" name="Dikdörtgen 19"/>
          <p:cNvSpPr/>
          <p:nvPr/>
        </p:nvSpPr>
        <p:spPr>
          <a:xfrm>
            <a:off x="4571303" y="2853921"/>
            <a:ext cx="31530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Bir </a:t>
            </a:r>
            <a:r>
              <a:rPr lang="en-US" dirty="0" err="1"/>
              <a:t>ışık</a:t>
            </a:r>
            <a:r>
              <a:rPr lang="en-US" dirty="0"/>
              <a:t> </a:t>
            </a:r>
            <a:r>
              <a:rPr lang="en-US" dirty="0" err="1"/>
              <a:t>kaynağının</a:t>
            </a:r>
            <a:r>
              <a:rPr lang="en-US" dirty="0"/>
              <a:t> </a:t>
            </a:r>
            <a:r>
              <a:rPr lang="en-US" dirty="0" err="1"/>
              <a:t>karşısına</a:t>
            </a:r>
            <a:r>
              <a:rPr lang="en-US" dirty="0"/>
              <a:t> </a:t>
            </a:r>
            <a:r>
              <a:rPr lang="en-US" dirty="0" err="1"/>
              <a:t>dik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konulan</a:t>
            </a:r>
            <a:r>
              <a:rPr lang="en-US" dirty="0"/>
              <a:t> </a:t>
            </a:r>
            <a:r>
              <a:rPr lang="en-US" dirty="0" err="1"/>
              <a:t>yüzeye</a:t>
            </a:r>
            <a:r>
              <a:rPr lang="en-US" dirty="0"/>
              <a:t> </a:t>
            </a:r>
            <a:r>
              <a:rPr lang="en-US" dirty="0" err="1"/>
              <a:t>birim</a:t>
            </a:r>
            <a:r>
              <a:rPr lang="en-US" dirty="0"/>
              <a:t> </a:t>
            </a:r>
            <a:r>
              <a:rPr lang="en-US" dirty="0" err="1"/>
              <a:t>zamanda</a:t>
            </a:r>
            <a:endParaRPr lang="en-US" dirty="0"/>
          </a:p>
          <a:p>
            <a:r>
              <a:rPr lang="en-US" dirty="0" err="1"/>
              <a:t>çarpan</a:t>
            </a:r>
            <a:r>
              <a:rPr lang="en-US" dirty="0"/>
              <a:t> </a:t>
            </a:r>
            <a:r>
              <a:rPr lang="en-US" dirty="0" err="1"/>
              <a:t>ışık</a:t>
            </a:r>
            <a:r>
              <a:rPr lang="en-US" dirty="0"/>
              <a:t> </a:t>
            </a:r>
            <a:r>
              <a:rPr lang="en-US" dirty="0" err="1"/>
              <a:t>ışınlarının</a:t>
            </a:r>
            <a:r>
              <a:rPr lang="en-US" dirty="0"/>
              <a:t> </a:t>
            </a:r>
            <a:r>
              <a:rPr lang="en-US" dirty="0" err="1"/>
              <a:t>miktarına</a:t>
            </a:r>
            <a:r>
              <a:rPr lang="en-US" dirty="0"/>
              <a:t> </a:t>
            </a:r>
            <a:r>
              <a:rPr lang="en-US" b="1" dirty="0" err="1"/>
              <a:t>ışık</a:t>
            </a:r>
            <a:r>
              <a:rPr lang="en-US" b="1" dirty="0"/>
              <a:t> </a:t>
            </a:r>
            <a:r>
              <a:rPr lang="en-US" b="1" dirty="0" err="1"/>
              <a:t>akısı</a:t>
            </a:r>
            <a:r>
              <a:rPr lang="en-US" b="1" dirty="0"/>
              <a:t> </a:t>
            </a:r>
            <a:r>
              <a:rPr lang="en-US" dirty="0" err="1"/>
              <a:t>denir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21" name="Dikdörtgen 20"/>
          <p:cNvSpPr/>
          <p:nvPr/>
        </p:nvSpPr>
        <p:spPr>
          <a:xfrm>
            <a:off x="1084611" y="2859588"/>
            <a:ext cx="31960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cs typeface="Helvetica" panose="020B0604020202020204" pitchFamily="34" charset="0"/>
              </a:rPr>
              <a:t>Bir ışık kaynağının birim zamanda yaydığı ışık enerjisine ışık şiddeti denir</a:t>
            </a:r>
            <a:r>
              <a:rPr lang="tr-TR" dirty="0" smtClean="0">
                <a:cs typeface="Helvetica" panose="020B0604020202020204" pitchFamily="34" charset="0"/>
              </a:rPr>
              <a:t>.</a:t>
            </a:r>
            <a:endParaRPr lang="tr-TR" dirty="0">
              <a:cs typeface="Helvetica" panose="020B0604020202020204" pitchFamily="34" charset="0"/>
            </a:endParaRPr>
          </a:p>
        </p:txBody>
      </p:sp>
      <p:sp>
        <p:nvSpPr>
          <p:cNvPr id="22" name="Dikdörtgen 21"/>
          <p:cNvSpPr/>
          <p:nvPr/>
        </p:nvSpPr>
        <p:spPr>
          <a:xfrm>
            <a:off x="8014992" y="2859588"/>
            <a:ext cx="31757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Birim yüzeye düşen ışık akısı </a:t>
            </a:r>
            <a:endParaRPr lang="tr-TR" dirty="0" smtClean="0"/>
          </a:p>
          <a:p>
            <a:r>
              <a:rPr lang="tr-TR" dirty="0" smtClean="0"/>
              <a:t>miktarına </a:t>
            </a:r>
            <a:r>
              <a:rPr lang="tr-TR" dirty="0"/>
              <a:t>da </a:t>
            </a:r>
            <a:r>
              <a:rPr lang="tr-TR" b="1" dirty="0"/>
              <a:t>aydınlanma </a:t>
            </a:r>
            <a:endParaRPr lang="tr-TR" b="1" dirty="0" smtClean="0"/>
          </a:p>
          <a:p>
            <a:r>
              <a:rPr lang="tr-TR" b="1" dirty="0" smtClean="0"/>
              <a:t>şiddeti </a:t>
            </a:r>
            <a:r>
              <a:rPr lang="tr-TR" dirty="0"/>
              <a:t>denir. </a:t>
            </a:r>
          </a:p>
        </p:txBody>
      </p:sp>
    </p:spTree>
    <p:extLst>
      <p:ext uri="{BB962C8B-B14F-4D97-AF65-F5344CB8AC3E}">
        <p14:creationId xmlns:p14="http://schemas.microsoft.com/office/powerpoint/2010/main" val="171313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</a:t>
            </a:r>
          </a:p>
        </p:txBody>
      </p:sp>
      <p:pic>
        <p:nvPicPr>
          <p:cNvPr id="8" name="İçerik Yer Tutucusu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536" y="2684835"/>
            <a:ext cx="2768303" cy="34186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6" name="Dikdörtgen 5"/>
          <p:cNvSpPr/>
          <p:nvPr/>
        </p:nvSpPr>
        <p:spPr>
          <a:xfrm>
            <a:off x="4830096" y="4300432"/>
            <a:ext cx="3799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ANLAŞILMAYAN </a:t>
            </a:r>
            <a:r>
              <a:rPr lang="tr-TR" dirty="0" smtClean="0"/>
              <a:t>B</a:t>
            </a:r>
            <a:r>
              <a:rPr lang="en-US" dirty="0" smtClean="0"/>
              <a:t>İ</a:t>
            </a:r>
            <a:r>
              <a:rPr lang="tr-TR" dirty="0" smtClean="0"/>
              <a:t>R </a:t>
            </a:r>
            <a:r>
              <a:rPr lang="tr-TR" dirty="0"/>
              <a:t>YER VAR MI?</a:t>
            </a:r>
          </a:p>
        </p:txBody>
      </p:sp>
    </p:spTree>
    <p:extLst>
      <p:ext uri="{BB962C8B-B14F-4D97-AF65-F5344CB8AC3E}">
        <p14:creationId xmlns:p14="http://schemas.microsoft.com/office/powerpoint/2010/main" val="38242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</a:t>
            </a:r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42"/>
          <a:stretch/>
        </p:blipFill>
        <p:spPr>
          <a:xfrm>
            <a:off x="1154954" y="2467043"/>
            <a:ext cx="3485801" cy="4019266"/>
          </a:xfrm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27440" r="52444" b="18915"/>
          <a:stretch/>
        </p:blipFill>
        <p:spPr>
          <a:xfrm rot="5400000">
            <a:off x="5561291" y="2518590"/>
            <a:ext cx="4854956" cy="308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97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Bugün Neler Öğrendik?</a:t>
            </a:r>
            <a:r>
              <a:rPr lang="tr-TR" dirty="0" smtClean="0"/>
              <a:t>– Işığın Doğası</a:t>
            </a:r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9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93" y="2651666"/>
            <a:ext cx="2505075" cy="304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86268" y="2651666"/>
            <a:ext cx="746362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Bazen tanecik gibi davranır.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Bazen enine ve elektromanyetik dalga gibi davranır.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Dalga-tanecik ikiliği.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Yalnızca ışık süratinde var olabilir.</a:t>
            </a:r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8" name="Picture 2" descr="https://upload.wikimedia.org/wikipedia/commons/6/6a/Eletromanyetik_dalga_tayf%C4%B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148" y="3794760"/>
            <a:ext cx="5482258" cy="29330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2756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Bugün Neler Öğrendik? Aydınlanma</a:t>
            </a:r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35</a:t>
            </a:fld>
            <a:endParaRPr lang="en-US" dirty="0"/>
          </a:p>
        </p:txBody>
      </p:sp>
      <p:pic>
        <p:nvPicPr>
          <p:cNvPr id="9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33" y="2320661"/>
            <a:ext cx="2505075" cy="304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384" y="2320661"/>
            <a:ext cx="8022336" cy="22039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6150" y="5061609"/>
            <a:ext cx="5182243" cy="1796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42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Aydınlanma</a:t>
            </a:r>
            <a:r>
              <a:rPr lang="en-US" dirty="0" smtClean="0"/>
              <a:t> - </a:t>
            </a:r>
            <a:r>
              <a:rPr lang="en-US" dirty="0" err="1" smtClean="0"/>
              <a:t>Tekrar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55" y="3397372"/>
            <a:ext cx="6617446" cy="26224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6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Ev aydınlatmasında kullanılan </a:t>
            </a:r>
            <a:r>
              <a:rPr lang="tr-TR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araçla</a:t>
            </a:r>
            <a:endParaRPr lang="tr-TR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  <p:sp>
        <p:nvSpPr>
          <p:cNvPr id="7" name="Rectangle 6"/>
          <p:cNvSpPr/>
          <p:nvPr/>
        </p:nvSpPr>
        <p:spPr>
          <a:xfrm>
            <a:off x="1154954" y="2638278"/>
            <a:ext cx="56845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Evimizi aydınlatmak için bir çok araç kullanırız</a:t>
            </a:r>
          </a:p>
          <a:p>
            <a:r>
              <a:rPr lang="tr-TR" dirty="0" smtClean="0"/>
              <a:t>Peki seçim yaparken neye dikkat etmem gerekir?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76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5" y="2603500"/>
            <a:ext cx="7844838" cy="3416300"/>
          </a:xfrm>
        </p:spPr>
        <p:txBody>
          <a:bodyPr/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altLang="en-US" b="1" dirty="0" smtClean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altLang="en-US" b="1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altLang="en-US" b="1" dirty="0" smtClean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6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</a:t>
            </a:r>
            <a:r>
              <a:rPr lang="tr-TR" strike="sngStrike" dirty="0" smtClean="0"/>
              <a:t>araçla</a:t>
            </a:r>
            <a:endParaRPr lang="tr-TR" strike="sngStrik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3830" y="497299"/>
            <a:ext cx="4639423" cy="6409211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5213445" y="5622878"/>
            <a:ext cx="996286" cy="647667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861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Aydınlanma</a:t>
            </a:r>
            <a:r>
              <a:rPr lang="en-US" dirty="0" smtClean="0"/>
              <a:t> - </a:t>
            </a:r>
            <a:r>
              <a:rPr lang="en-US" dirty="0" err="1" smtClean="0"/>
              <a:t>Sorular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5" y="2603500"/>
            <a:ext cx="7844838" cy="3416300"/>
          </a:xfrm>
        </p:spPr>
        <p:txBody>
          <a:bodyPr/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altLang="en-US" b="1" dirty="0" smtClean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altLang="en-US" b="1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altLang="en-US" b="1" dirty="0" smtClean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6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</a:t>
            </a:r>
            <a:r>
              <a:rPr lang="tr-TR" strike="sngStrike" dirty="0" smtClean="0"/>
              <a:t>araçla</a:t>
            </a:r>
            <a:endParaRPr lang="tr-TR" strike="sngStrik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73" y="1173708"/>
            <a:ext cx="8750635" cy="5674266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3275463" y="5177587"/>
            <a:ext cx="1037230" cy="80635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4084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5" y="2603500"/>
            <a:ext cx="7844838" cy="3416300"/>
          </a:xfrm>
        </p:spPr>
        <p:txBody>
          <a:bodyPr/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altLang="en-US" b="1" dirty="0" smtClean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altLang="en-US" b="1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tr-TR" altLang="en-US" b="1" dirty="0" smtClean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39</a:t>
            </a:fld>
            <a:endParaRPr lang="en-US" dirty="0"/>
          </a:p>
        </p:txBody>
      </p:sp>
      <p:pic>
        <p:nvPicPr>
          <p:cNvPr id="7" name="Resim 6"/>
          <p:cNvPicPr/>
          <p:nvPr/>
        </p:nvPicPr>
        <p:blipFill rotWithShape="1">
          <a:blip r:embed="rId2"/>
          <a:srcRect l="51828" t="27355" r="24630" b="51329"/>
          <a:stretch/>
        </p:blipFill>
        <p:spPr bwMode="auto">
          <a:xfrm>
            <a:off x="1154954" y="2907276"/>
            <a:ext cx="5819052" cy="36300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</a:t>
            </a:r>
            <a:r>
              <a:rPr lang="tr-TR" strike="sngStrike" dirty="0" smtClean="0"/>
              <a:t>araçla</a:t>
            </a:r>
            <a:endParaRPr lang="tr-TR" strike="sngStrik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  <p:sp>
        <p:nvSpPr>
          <p:cNvPr id="8" name="Oval 7"/>
          <p:cNvSpPr/>
          <p:nvPr/>
        </p:nvSpPr>
        <p:spPr>
          <a:xfrm>
            <a:off x="2388358" y="5730923"/>
            <a:ext cx="1037230" cy="80635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179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Geçen Haftanın Özeti</a:t>
            </a:r>
            <a:endParaRPr lang="tr-TR" dirty="0"/>
          </a:p>
        </p:txBody>
      </p:sp>
      <p:pic>
        <p:nvPicPr>
          <p:cNvPr id="11" name="Picture 2" descr="C:\Users\Toshiba\Desktop\earthquake\tudepre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3201" y="282636"/>
            <a:ext cx="5809127" cy="3191563"/>
          </a:xfrm>
          <a:prstGeom prst="rect">
            <a:avLst/>
          </a:prstGeom>
          <a:noFill/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4592" y="3598644"/>
            <a:ext cx="5770817" cy="324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418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Sorular</a:t>
            </a:r>
            <a:endParaRPr lang="tr-TR" dirty="0"/>
          </a:p>
        </p:txBody>
      </p:sp>
      <p:pic>
        <p:nvPicPr>
          <p:cNvPr id="5" name="İçerik Yer Tutucusu 4"/>
          <p:cNvPicPr>
            <a:picLocks noGrp="1"/>
          </p:cNvPicPr>
          <p:nvPr>
            <p:ph idx="1"/>
          </p:nvPr>
        </p:nvPicPr>
        <p:blipFill rotWithShape="1">
          <a:blip r:embed="rId2"/>
          <a:srcRect l="23860" t="39803" r="53846" b="35291"/>
          <a:stretch/>
        </p:blipFill>
        <p:spPr bwMode="auto">
          <a:xfrm>
            <a:off x="1154953" y="2854201"/>
            <a:ext cx="5668927" cy="3764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7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</a:t>
            </a:r>
            <a:r>
              <a:rPr lang="tr-TR" strike="sngStrike" dirty="0" smtClean="0"/>
              <a:t>araçla</a:t>
            </a:r>
            <a:endParaRPr lang="tr-TR" strike="sngStrik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  <p:sp>
        <p:nvSpPr>
          <p:cNvPr id="6" name="Oval 5"/>
          <p:cNvSpPr/>
          <p:nvPr/>
        </p:nvSpPr>
        <p:spPr>
          <a:xfrm>
            <a:off x="3125336" y="5409599"/>
            <a:ext cx="1310185" cy="80635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41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Sorular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41446" y="2320120"/>
            <a:ext cx="4665614" cy="36996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 smtClean="0"/>
              <a:t>Yarıçapları </a:t>
            </a:r>
            <a:r>
              <a:rPr lang="tr-TR" sz="2000" dirty="0"/>
              <a:t>yandaki şekilde verilen K, L ve M kürelerinin merkezlerinde özdeş ve ışık şiddetleri I olan kaynaklar bulunmaktadır. Kürelerin iç yüzeylerindeki ışık akıları </a:t>
            </a:r>
            <a:r>
              <a:rPr lang="el-GR" sz="2000" dirty="0"/>
              <a:t>Φ</a:t>
            </a:r>
            <a:r>
              <a:rPr lang="tr-TR" sz="2000" baseline="-25000" dirty="0"/>
              <a:t>K</a:t>
            </a:r>
            <a:r>
              <a:rPr lang="tr-TR" sz="2000" dirty="0"/>
              <a:t> , </a:t>
            </a:r>
            <a:r>
              <a:rPr lang="el-GR" sz="2000" dirty="0"/>
              <a:t>Φ</a:t>
            </a:r>
            <a:r>
              <a:rPr lang="tr-TR" sz="2000" baseline="-25000" dirty="0"/>
              <a:t>L</a:t>
            </a:r>
            <a:r>
              <a:rPr lang="tr-TR" sz="2000" dirty="0"/>
              <a:t> , </a:t>
            </a:r>
            <a:r>
              <a:rPr lang="el-GR" sz="2000" dirty="0"/>
              <a:t>Φ</a:t>
            </a:r>
            <a:r>
              <a:rPr lang="tr-TR" sz="2000" baseline="-25000" dirty="0"/>
              <a:t>M</a:t>
            </a:r>
            <a:r>
              <a:rPr lang="tr-TR" sz="2000" dirty="0"/>
              <a:t> ile aydınlanma şiddetleri E</a:t>
            </a:r>
            <a:r>
              <a:rPr lang="tr-TR" sz="2000" baseline="-25000" dirty="0"/>
              <a:t>K</a:t>
            </a:r>
            <a:r>
              <a:rPr lang="tr-TR" sz="2000" dirty="0"/>
              <a:t> , E</a:t>
            </a:r>
            <a:r>
              <a:rPr lang="tr-TR" sz="2000" baseline="-25000" dirty="0"/>
              <a:t>L</a:t>
            </a:r>
            <a:r>
              <a:rPr lang="tr-TR" sz="2000" dirty="0"/>
              <a:t> ve E</a:t>
            </a:r>
            <a:r>
              <a:rPr lang="tr-TR" sz="2000" baseline="-25000" dirty="0"/>
              <a:t>M</a:t>
            </a:r>
            <a:r>
              <a:rPr lang="tr-TR" sz="2000" dirty="0"/>
              <a:t> arasındaki ilişki nasıldır?</a:t>
            </a:r>
          </a:p>
        </p:txBody>
      </p:sp>
      <p:pic>
        <p:nvPicPr>
          <p:cNvPr id="10" name="İçerik Yer Tutucusu 9"/>
          <p:cNvPicPr>
            <a:picLocks noGrp="1"/>
          </p:cNvPicPr>
          <p:nvPr>
            <p:ph sz="quarter" idx="4"/>
          </p:nvPr>
        </p:nvPicPr>
        <p:blipFill rotWithShape="1">
          <a:blip r:embed="rId2"/>
          <a:srcRect l="52404" t="23945" r="23237" b="55815"/>
          <a:stretch/>
        </p:blipFill>
        <p:spPr bwMode="auto">
          <a:xfrm>
            <a:off x="5307059" y="2743031"/>
            <a:ext cx="3502027" cy="16359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8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</a:t>
            </a:r>
            <a:r>
              <a:rPr lang="tr-TR" strike="sngStrike" dirty="0" smtClean="0"/>
              <a:t>araçla</a:t>
            </a:r>
            <a:endParaRPr lang="tr-TR" strike="sngStrik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214181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Sorular</a:t>
            </a:r>
            <a:endParaRPr lang="en-US" dirty="0"/>
          </a:p>
        </p:txBody>
      </p:sp>
      <p:pic>
        <p:nvPicPr>
          <p:cNvPr id="6" name="İçerik Yer Tutucusu 5"/>
          <p:cNvPicPr>
            <a:picLocks noGrp="1"/>
          </p:cNvPicPr>
          <p:nvPr>
            <p:ph idx="1"/>
          </p:nvPr>
        </p:nvPicPr>
        <p:blipFill rotWithShape="1">
          <a:blip r:embed="rId3"/>
          <a:srcRect l="24359" t="61563" r="51763" b="15052"/>
          <a:stretch/>
        </p:blipFill>
        <p:spPr bwMode="auto">
          <a:xfrm>
            <a:off x="1154954" y="2763592"/>
            <a:ext cx="5928234" cy="40944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7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</a:t>
            </a:r>
            <a:r>
              <a:rPr lang="tr-TR" strike="sngStrike" dirty="0" smtClean="0"/>
              <a:t>araçla</a:t>
            </a:r>
            <a:endParaRPr lang="tr-TR" strike="sngStrik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  <p:sp>
        <p:nvSpPr>
          <p:cNvPr id="8" name="Oval 7"/>
          <p:cNvSpPr/>
          <p:nvPr/>
        </p:nvSpPr>
        <p:spPr>
          <a:xfrm>
            <a:off x="4517407" y="5491486"/>
            <a:ext cx="1337481" cy="80635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986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Sorular</a:t>
            </a:r>
            <a:endParaRPr lang="en-US" dirty="0"/>
          </a:p>
        </p:txBody>
      </p:sp>
      <p:pic>
        <p:nvPicPr>
          <p:cNvPr id="7" name="İçerik Yer Tutucusu 6"/>
          <p:cNvPicPr>
            <a:picLocks noGrp="1"/>
          </p:cNvPicPr>
          <p:nvPr>
            <p:ph idx="1"/>
          </p:nvPr>
        </p:nvPicPr>
        <p:blipFill rotWithShape="1">
          <a:blip r:embed="rId2"/>
          <a:srcRect l="51775" t="35700" r="22596" b="38711"/>
          <a:stretch/>
        </p:blipFill>
        <p:spPr bwMode="auto">
          <a:xfrm>
            <a:off x="1154953" y="2710688"/>
            <a:ext cx="5928235" cy="35536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6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</a:t>
            </a:r>
            <a:r>
              <a:rPr lang="tr-TR" strike="sngStrike" dirty="0" smtClean="0"/>
              <a:t>araçla</a:t>
            </a:r>
            <a:endParaRPr lang="tr-TR" strike="sngStrik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  <p:sp>
        <p:nvSpPr>
          <p:cNvPr id="8" name="Oval 7"/>
          <p:cNvSpPr/>
          <p:nvPr/>
        </p:nvSpPr>
        <p:spPr>
          <a:xfrm>
            <a:off x="1154953" y="5281685"/>
            <a:ext cx="1274348" cy="627797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3299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Sorular</a:t>
            </a:r>
            <a:endParaRPr lang="tr-TR" dirty="0"/>
          </a:p>
        </p:txBody>
      </p:sp>
      <p:pic>
        <p:nvPicPr>
          <p:cNvPr id="5" name="İçerik Yer Tutucusu 4"/>
          <p:cNvPicPr>
            <a:picLocks noGrp="1"/>
          </p:cNvPicPr>
          <p:nvPr>
            <p:ph idx="1"/>
          </p:nvPr>
        </p:nvPicPr>
        <p:blipFill rotWithShape="1">
          <a:blip r:embed="rId2"/>
          <a:srcRect l="23813" t="49316" r="54808" b="20467"/>
          <a:stretch/>
        </p:blipFill>
        <p:spPr bwMode="auto">
          <a:xfrm>
            <a:off x="1154954" y="2467042"/>
            <a:ext cx="5341380" cy="42613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7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</a:t>
            </a:r>
            <a:r>
              <a:rPr lang="tr-TR" strike="sngStrike" dirty="0" smtClean="0"/>
              <a:t>araçla</a:t>
            </a:r>
            <a:endParaRPr lang="tr-TR" strike="sngStrik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  <p:sp>
        <p:nvSpPr>
          <p:cNvPr id="6" name="Oval 5"/>
          <p:cNvSpPr/>
          <p:nvPr/>
        </p:nvSpPr>
        <p:spPr>
          <a:xfrm>
            <a:off x="1154953" y="5204883"/>
            <a:ext cx="2202395" cy="554473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8782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Sorular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45</a:t>
            </a:fld>
            <a:endParaRPr lang="en-US" dirty="0"/>
          </a:p>
        </p:txBody>
      </p:sp>
      <p:pic>
        <p:nvPicPr>
          <p:cNvPr id="5" name="İçerik Yer Tutucusu 4"/>
          <p:cNvPicPr>
            <a:picLocks noGrp="1"/>
          </p:cNvPicPr>
          <p:nvPr>
            <p:ph idx="1"/>
          </p:nvPr>
        </p:nvPicPr>
        <p:blipFill rotWithShape="1">
          <a:blip r:embed="rId2"/>
          <a:srcRect l="33013" t="18529" r="42628" b="29589"/>
          <a:stretch/>
        </p:blipFill>
        <p:spPr bwMode="auto">
          <a:xfrm>
            <a:off x="1154954" y="2019869"/>
            <a:ext cx="3676353" cy="48381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</a:t>
            </a:r>
            <a:r>
              <a:rPr lang="tr-TR" strike="sngStrike" dirty="0" smtClean="0"/>
              <a:t>araçla</a:t>
            </a:r>
            <a:endParaRPr lang="tr-TR" strike="sngStrik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  <p:sp>
        <p:nvSpPr>
          <p:cNvPr id="6" name="Oval 5"/>
          <p:cNvSpPr/>
          <p:nvPr/>
        </p:nvSpPr>
        <p:spPr>
          <a:xfrm>
            <a:off x="1105130" y="6158519"/>
            <a:ext cx="1037230" cy="41799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3431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Bugün</a:t>
            </a:r>
            <a:r>
              <a:rPr lang="en-US" dirty="0"/>
              <a:t> </a:t>
            </a:r>
            <a:r>
              <a:rPr lang="en-US" dirty="0" err="1"/>
              <a:t>Neler</a:t>
            </a:r>
            <a:r>
              <a:rPr lang="en-US" dirty="0"/>
              <a:t> </a:t>
            </a:r>
            <a:r>
              <a:rPr lang="en-US" dirty="0" err="1" smtClean="0"/>
              <a:t>Öğrendik</a:t>
            </a:r>
            <a:r>
              <a:rPr lang="en-US" dirty="0" smtClean="0"/>
              <a:t>?</a:t>
            </a:r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8" name="Unvan 1"/>
          <p:cNvSpPr txBox="1">
            <a:spLocks/>
          </p:cNvSpPr>
          <p:nvPr/>
        </p:nvSpPr>
        <p:spPr bwMode="gray">
          <a:xfrm>
            <a:off x="420640" y="2399984"/>
            <a:ext cx="9495727" cy="9300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400" dirty="0" smtClean="0">
                <a:solidFill>
                  <a:schemeClr val="tx1"/>
                </a:solidFill>
              </a:rPr>
              <a:t>10.4.1. </a:t>
            </a:r>
            <a:r>
              <a:rPr lang="en-US" sz="4400" dirty="0" err="1" smtClean="0">
                <a:solidFill>
                  <a:schemeClr val="tx1"/>
                </a:solidFill>
              </a:rPr>
              <a:t>Aydınlanma</a:t>
            </a:r>
            <a:r>
              <a:rPr lang="en-US" sz="1400" b="1" i="1" dirty="0" smtClean="0">
                <a:solidFill>
                  <a:schemeClr val="tx1"/>
                </a:solidFill>
              </a:rPr>
              <a:t/>
            </a:r>
            <a:br>
              <a:rPr lang="en-US" sz="1400" b="1" i="1" dirty="0" smtClean="0">
                <a:solidFill>
                  <a:schemeClr val="tx1"/>
                </a:solidFill>
              </a:rPr>
            </a:b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5908" y="3330054"/>
            <a:ext cx="11068334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10.4.1.1. Işığın doğası ile ilgili bilgilerin tarihsel süreç içindeki değişimini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farkeder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286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Dalga ve tanecik teorisinden bahsedilir, ayrıntılara girilmez.</a:t>
            </a:r>
          </a:p>
          <a:p>
            <a:pPr marL="2286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 Işığın dalga özelliği ile su dalgalarının benzerlikleri vurgulanır.</a:t>
            </a:r>
          </a:p>
          <a:p>
            <a:pPr marL="228600" marR="0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10.4.1.2. Işık şiddeti, ışık akısı ve aydınlanma şiddeti kavramlarını açıklayarak birbirleri ile ilişkilendirir.</a:t>
            </a:r>
          </a:p>
          <a:p>
            <a:pPr marL="2286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Deney yaparak aydınlanma şiddeti ile ışık şiddeti, uzaklık ve açı arasında ilişki kurulur.</a:t>
            </a:r>
          </a:p>
          <a:p>
            <a:pPr marL="2286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 Işık şiddeti, ışık akısı ve aydınlanma şiddeti kavramları ile ilgili matematiksel işlemlere girilmez.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06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411" y="1013211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chemeClr val="bg1"/>
                </a:solidFill>
              </a:rPr>
              <a:t>Önümüzdeki Hafta Ne Öğreneceğiz?</a:t>
            </a:r>
            <a:endParaRPr lang="tr-TR" sz="28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09935" y="3193577"/>
            <a:ext cx="1038348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4.2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Gölge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4.2.1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Saydam, yarı saydam ve saydam olmayan maddelerin ışık geçirme özelliklerini açıklar. </a:t>
            </a:r>
          </a:p>
          <a:p>
            <a:pPr marL="463550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Öğrencilerin gölge ve yarı gölge kavramlarını çizerek açıklamaları sağlanır. </a:t>
            </a:r>
          </a:p>
          <a:p>
            <a:pPr marL="463550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Öğrencilerin deney yaparak cisimlerin gölgelerini ölçekli çizimle göstermeleri sağlanır. </a:t>
            </a:r>
          </a:p>
          <a:p>
            <a:pPr marL="463550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Öğrencilerin gölgeden faydalanarak güneş ve ay tutulması olaylarını açıklamaları sağlanır.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57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48</a:t>
            </a:fld>
            <a:endParaRPr lang="en-US" dirty="0"/>
          </a:p>
        </p:txBody>
      </p:sp>
      <p:pic>
        <p:nvPicPr>
          <p:cNvPr id="3074" name="Picture 2" descr="http://iblog.milliyet.com.tr/imgroot/blogv7/Blog333/2011/09/12/18/313510-3-4-ed60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372262"/>
            <a:ext cx="6111414" cy="440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031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Aydınlanma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55" y="3397372"/>
            <a:ext cx="6617446" cy="26224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  <p:sp>
        <p:nvSpPr>
          <p:cNvPr id="7" name="Rectangle 6"/>
          <p:cNvSpPr/>
          <p:nvPr/>
        </p:nvSpPr>
        <p:spPr>
          <a:xfrm>
            <a:off x="1154954" y="2638278"/>
            <a:ext cx="56845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Evimizi aydınlatmak için bir çok araç kullanırız</a:t>
            </a:r>
          </a:p>
          <a:p>
            <a:r>
              <a:rPr lang="tr-TR" dirty="0" smtClean="0"/>
              <a:t>Peki seçim yaparken neye dikkat etmem gerekir?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77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Aydınlanma</a:t>
            </a:r>
            <a:r>
              <a:rPr lang="en-US" dirty="0" smtClean="0"/>
              <a:t> – </a:t>
            </a:r>
            <a:r>
              <a:rPr lang="en-US" dirty="0" err="1" smtClean="0"/>
              <a:t>Işığın</a:t>
            </a:r>
            <a:r>
              <a:rPr lang="en-US" dirty="0" smtClean="0"/>
              <a:t> </a:t>
            </a:r>
            <a:r>
              <a:rPr lang="en-US" dirty="0" err="1" smtClean="0"/>
              <a:t>Doğası</a:t>
            </a:r>
            <a:endParaRPr lang="tr-T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3" y="3179762"/>
            <a:ext cx="7479891" cy="2840039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Işık </a:t>
            </a:r>
            <a:r>
              <a:rPr lang="tr-TR" dirty="0" smtClean="0"/>
              <a:t>nedir </a:t>
            </a:r>
            <a:r>
              <a:rPr lang="tr-TR" dirty="0"/>
              <a:t>? 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https</a:t>
            </a:r>
            <a:r>
              <a:rPr lang="tr-TR" dirty="0"/>
              <a:t>://</a:t>
            </a:r>
            <a:r>
              <a:rPr lang="tr-TR" dirty="0" smtClean="0"/>
              <a:t>www.youtube.com/watch?v=J1yIApZtLos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0" name="Resim 9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l="35777" t="15267" r="18643" b="29018"/>
          <a:stretch/>
        </p:blipFill>
        <p:spPr>
          <a:xfrm>
            <a:off x="3086100" y="2467043"/>
            <a:ext cx="4447655" cy="30565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9822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</a:t>
            </a:r>
            <a:r>
              <a:rPr lang="en-US" dirty="0"/>
              <a:t> – </a:t>
            </a:r>
            <a:r>
              <a:rPr lang="en-US" dirty="0" err="1"/>
              <a:t>Işığın</a:t>
            </a:r>
            <a:r>
              <a:rPr lang="en-US" dirty="0"/>
              <a:t> </a:t>
            </a:r>
            <a:r>
              <a:rPr lang="en-US" dirty="0" err="1"/>
              <a:t>Doğası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0550" y="2603500"/>
            <a:ext cx="4718429" cy="3416300"/>
          </a:xfrm>
        </p:spPr>
        <p:txBody>
          <a:bodyPr>
            <a:normAutofit/>
          </a:bodyPr>
          <a:lstStyle/>
          <a:p>
            <a:r>
              <a:rPr lang="tr-TR" sz="1600" dirty="0" smtClean="0"/>
              <a:t>19. yy dan önce ışık, </a:t>
            </a:r>
          </a:p>
          <a:p>
            <a:pPr lvl="1"/>
            <a:r>
              <a:rPr lang="tr-TR" sz="1400" dirty="0" smtClean="0"/>
              <a:t>Bakılan cisimden yayılan veya </a:t>
            </a:r>
          </a:p>
          <a:p>
            <a:pPr lvl="1"/>
            <a:r>
              <a:rPr lang="tr-TR" sz="1400" dirty="0" smtClean="0"/>
              <a:t>Bakılan kişinin gözünden fışkıran </a:t>
            </a:r>
            <a:br>
              <a:rPr lang="tr-TR" sz="1400" dirty="0" smtClean="0"/>
            </a:br>
            <a:r>
              <a:rPr lang="tr-TR" sz="1400" dirty="0" smtClean="0"/>
              <a:t>bir parçacık sağanağı sanılıyordu. </a:t>
            </a:r>
          </a:p>
          <a:p>
            <a:r>
              <a:rPr lang="tr-TR" sz="1600" dirty="0" smtClean="0"/>
              <a:t>Newton, ışığın parçacıklardan oluştuğunu, ışık kaynaklarından yayılan bu parçacıkların göze girererek görme duygusunu oluşturduğunu söylemiştir. </a:t>
            </a:r>
          </a:p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4584" t="30666" r="50851" b="25556"/>
          <a:stretch/>
        </p:blipFill>
        <p:spPr>
          <a:xfrm>
            <a:off x="5522012" y="2603500"/>
            <a:ext cx="3007839" cy="33502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5990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</a:t>
            </a:r>
            <a:r>
              <a:rPr lang="en-US" dirty="0"/>
              <a:t> – </a:t>
            </a:r>
            <a:r>
              <a:rPr lang="en-US" dirty="0" err="1"/>
              <a:t>Işığın</a:t>
            </a:r>
            <a:r>
              <a:rPr lang="en-US" dirty="0"/>
              <a:t> </a:t>
            </a:r>
            <a:r>
              <a:rPr lang="en-US" dirty="0" err="1"/>
              <a:t>Doğası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/>
              <a:t>Huygens ise ışığın dalga olduğunu söylemiştir. </a:t>
            </a:r>
            <a:endParaRPr lang="tr-TR" dirty="0" smtClean="0"/>
          </a:p>
          <a:p>
            <a:r>
              <a:rPr lang="tr-TR" dirty="0" smtClean="0"/>
              <a:t>Uzun </a:t>
            </a:r>
            <a:r>
              <a:rPr lang="tr-TR" dirty="0"/>
              <a:t>bir süre ışığın dalga olduğu fikri </a:t>
            </a:r>
            <a:r>
              <a:rPr lang="tr-TR" dirty="0" smtClean="0"/>
              <a:t>kabul edilmemiştir, </a:t>
            </a:r>
            <a:r>
              <a:rPr lang="tr-TR" dirty="0"/>
              <a:t>çünkü kırılma, yansıma gibi olayları </a:t>
            </a:r>
            <a:r>
              <a:rPr lang="tr-TR" dirty="0" smtClean="0"/>
              <a:t>başarılı bir şekilde açıklamasına rağmen, bazı olayları açıklamada yetersiz kalmıştır. </a:t>
            </a:r>
            <a:endParaRPr lang="tr-TR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49823" t="30666" r="24860" b="25556"/>
          <a:stretch/>
        </p:blipFill>
        <p:spPr>
          <a:xfrm>
            <a:off x="5980111" y="2803430"/>
            <a:ext cx="2791081" cy="30164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2969" t="38179" r="24096" b="28547"/>
          <a:stretch/>
        </p:blipFill>
        <p:spPr>
          <a:xfrm>
            <a:off x="1356595" y="4819567"/>
            <a:ext cx="4421875" cy="17371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376510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Aydınlanma</a:t>
            </a:r>
            <a:r>
              <a:rPr lang="en-US" dirty="0"/>
              <a:t> – </a:t>
            </a:r>
            <a:r>
              <a:rPr lang="en-US" dirty="0" err="1"/>
              <a:t>Işığın</a:t>
            </a:r>
            <a:r>
              <a:rPr lang="en-US" dirty="0"/>
              <a:t> </a:t>
            </a:r>
            <a:r>
              <a:rPr lang="en-US" dirty="0" err="1"/>
              <a:t>Doğası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1801’de Thomas Young </a:t>
            </a:r>
            <a:r>
              <a:rPr lang="en-US" dirty="0" err="1" smtClean="0"/>
              <a:t>ışığın</a:t>
            </a:r>
            <a:r>
              <a:rPr lang="tr-TR" dirty="0" smtClean="0"/>
              <a:t> </a:t>
            </a:r>
            <a:r>
              <a:rPr lang="en-US" dirty="0" err="1" smtClean="0"/>
              <a:t>dalga</a:t>
            </a:r>
            <a:r>
              <a:rPr lang="en-US" dirty="0" smtClean="0"/>
              <a:t> </a:t>
            </a:r>
            <a:r>
              <a:rPr lang="en-US" dirty="0" err="1"/>
              <a:t>teorisini</a:t>
            </a:r>
            <a:r>
              <a:rPr lang="en-US" dirty="0"/>
              <a:t> </a:t>
            </a:r>
            <a:r>
              <a:rPr lang="en-US" dirty="0" err="1"/>
              <a:t>doğrulayan</a:t>
            </a:r>
            <a:r>
              <a:rPr lang="en-US" dirty="0"/>
              <a:t> ilk </a:t>
            </a:r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deneyini</a:t>
            </a:r>
            <a:r>
              <a:rPr lang="en-US" dirty="0"/>
              <a:t> </a:t>
            </a:r>
            <a:r>
              <a:rPr lang="en-US" dirty="0" err="1"/>
              <a:t>yaptı</a:t>
            </a:r>
            <a:r>
              <a:rPr lang="en-US" dirty="0"/>
              <a:t>. </a:t>
            </a:r>
            <a:endParaRPr lang="tr-TR" dirty="0" smtClean="0"/>
          </a:p>
          <a:p>
            <a:r>
              <a:rPr lang="tr-TR" dirty="0" smtClean="0"/>
              <a:t>1900lü yıllara gelindiğinde dalga modelinin de tek başına yeterli olmadığı açıkca anlaşıldı.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7FA5-53E3-48B0-B616-41C00B8FB419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317" t="16603" r="25611" b="7206"/>
          <a:stretch/>
        </p:blipFill>
        <p:spPr>
          <a:xfrm>
            <a:off x="5826529" y="2798003"/>
            <a:ext cx="2776998" cy="1785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23131" t="31970" r="24545" b="22444"/>
          <a:stretch/>
        </p:blipFill>
        <p:spPr>
          <a:xfrm>
            <a:off x="1423360" y="4583283"/>
            <a:ext cx="3145791" cy="17129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2043910" y="6296239"/>
            <a:ext cx="1904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Fotoelektrik etki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282466" y="4840941"/>
            <a:ext cx="1489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Girişim olayı</a:t>
            </a:r>
            <a:endParaRPr lang="en-US" dirty="0"/>
          </a:p>
        </p:txBody>
      </p:sp>
      <p:sp>
        <p:nvSpPr>
          <p:cNvPr id="12" name="Content"/>
          <p:cNvSpPr>
            <a:spLocks/>
          </p:cNvSpPr>
          <p:nvPr/>
        </p:nvSpPr>
        <p:spPr>
          <a:xfrm>
            <a:off x="8999792" y="2467043"/>
            <a:ext cx="2611017" cy="3552757"/>
          </a:xfrm>
          <a:prstGeom prst="rect">
            <a:avLst/>
          </a:prstGeom>
          <a:solidFill>
            <a:srgbClr val="FFFF00"/>
          </a:solidFill>
          <a:ln w="31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000000"/>
          </a:fontRef>
        </p:style>
        <p:txBody>
          <a:bodyPr lIns="91440" tIns="137160" rIns="91440" bIns="45720" rtlCol="0" anchor="t" anchorCtr="0">
            <a:normAutofit fontScale="85000" lnSpcReduction="10000"/>
          </a:bodyPr>
          <a:lstStyle/>
          <a:p>
            <a:pPr lvl="0" algn="ctr">
              <a:lnSpc>
                <a:spcPct val="150000"/>
              </a:lnSpc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</a:t>
            </a:r>
          </a:p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------------------------------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Önceki dersin tekrarı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trike="sngStrike" dirty="0"/>
              <a:t>Ev aydınlatmasında kullanılan araçlar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Işığın tarihsel süreci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Işık akısı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Aktivite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Aydınlanma şiddeti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Ev aydınlatmasında kullanılan </a:t>
            </a:r>
            <a:r>
              <a:rPr lang="tr-TR" dirty="0" smtClean="0"/>
              <a:t>araçla</a:t>
            </a:r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Günlük hayat örnekleri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Soru çözümü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Ders özeti </a:t>
            </a:r>
          </a:p>
        </p:txBody>
      </p:sp>
    </p:spTree>
    <p:extLst>
      <p:ext uri="{BB962C8B-B14F-4D97-AF65-F5344CB8AC3E}">
        <p14:creationId xmlns:p14="http://schemas.microsoft.com/office/powerpoint/2010/main" val="274889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ontrol xmlns="http://schemas.microsoft.com/VisualStudio/2011/storyboarding/control">
  <Id Name="System.Storyboarding.WindowsApps.WindowsAppsListBox" Revision="1" Stencil="System.Storyboarding.WindowsApps" StencilVersion="0.1"/>
</Control>
</file>

<file path=customXml/item2.xml><?xml version="1.0" encoding="utf-8"?>
<Control xmlns="http://schemas.microsoft.com/VisualStudio/2011/storyboarding/control">
  <Id Name="System.Storyboarding.Icons.DownArrow" Revision="1" Stencil="System.Storyboarding.Icons" StencilVersion="0.1"/>
</Control>
</file>

<file path=customXml/item3.xml><?xml version="1.0" encoding="utf-8"?>
<Control xmlns="http://schemas.microsoft.com/VisualStudio/2011/storyboarding/control">
  <Id Name="5e505f8e-b0aa-429a-bb4c-92ab0e8a8ee6" RevisionId="d2083f08-ba4f-4330-87aa-e4d23a4443d7" Stencil="172d6d98-e5c9-42e9-a209-79f7a94bbd38" StencilRevisionId="00000000-0000-0000-0000-000000000000" StencilVersion="0.0"/>
</Control>
</file>

<file path=customXml/itemProps1.xml><?xml version="1.0" encoding="utf-8"?>
<ds:datastoreItem xmlns:ds="http://schemas.openxmlformats.org/officeDocument/2006/customXml" ds:itemID="{54D0402B-BFF8-43FB-9ED6-DE955BEE1AAF}">
  <ds:schemaRefs>
    <ds:schemaRef ds:uri="http://schemas.microsoft.com/VisualStudio/2011/storyboarding/control"/>
  </ds:schemaRefs>
</ds:datastoreItem>
</file>

<file path=customXml/itemProps2.xml><?xml version="1.0" encoding="utf-8"?>
<ds:datastoreItem xmlns:ds="http://schemas.openxmlformats.org/officeDocument/2006/customXml" ds:itemID="{B312C9A5-CCD4-4104-B628-D7D557EFB7DD}">
  <ds:schemaRefs>
    <ds:schemaRef ds:uri="http://schemas.microsoft.com/VisualStudio/2011/storyboarding/control"/>
  </ds:schemaRefs>
</ds:datastoreItem>
</file>

<file path=customXml/itemProps3.xml><?xml version="1.0" encoding="utf-8"?>
<ds:datastoreItem xmlns:ds="http://schemas.openxmlformats.org/officeDocument/2006/customXml" ds:itemID="{41543C3D-52E3-427D-9A71-0914BB5D6CAB}">
  <ds:schemaRefs>
    <ds:schemaRef ds:uri="http://schemas.microsoft.com/VisualStudio/2011/storyboarding/contro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4830</TotalTime>
  <Words>2280</Words>
  <Application>Microsoft Office PowerPoint</Application>
  <PresentationFormat>Widescreen</PresentationFormat>
  <Paragraphs>703</Paragraphs>
  <Slides>48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60" baseType="lpstr">
      <vt:lpstr>Adobe Caslon Pro</vt:lpstr>
      <vt:lpstr>Arial</vt:lpstr>
      <vt:lpstr>Calibri</vt:lpstr>
      <vt:lpstr>Cambria Math</vt:lpstr>
      <vt:lpstr>Century Gothic</vt:lpstr>
      <vt:lpstr>GothicE</vt:lpstr>
      <vt:lpstr>Helvetica</vt:lpstr>
      <vt:lpstr>Open Sans</vt:lpstr>
      <vt:lpstr>Times New Roman</vt:lpstr>
      <vt:lpstr>Wingdings</vt:lpstr>
      <vt:lpstr>Wingdings 3</vt:lpstr>
      <vt:lpstr>İyon Toplantı Odası</vt:lpstr>
      <vt:lpstr>PowerPoint Presentation</vt:lpstr>
      <vt:lpstr>Ders İzlencesi</vt:lpstr>
      <vt:lpstr>Geçen Haftanın Özeti</vt:lpstr>
      <vt:lpstr>Geçen Haftanın Özeti</vt:lpstr>
      <vt:lpstr>Aydınlanma</vt:lpstr>
      <vt:lpstr>Aydınlanma – Işığın Doğası</vt:lpstr>
      <vt:lpstr>Aydınlanma – Işığın Doğası</vt:lpstr>
      <vt:lpstr>Aydınlanma – Işığın Doğası</vt:lpstr>
      <vt:lpstr>Aydınlanma – Işığın Doğası</vt:lpstr>
      <vt:lpstr>Aydınlanma – Işığın Doğası</vt:lpstr>
      <vt:lpstr>PowerPoint Presentation</vt:lpstr>
      <vt:lpstr>Aydınlanma – Işığın Doğası</vt:lpstr>
      <vt:lpstr>Aydınlanma – Işığın Doğası</vt:lpstr>
      <vt:lpstr>Hatırlayalım </vt:lpstr>
      <vt:lpstr>Hatırlayalım </vt:lpstr>
      <vt:lpstr>Hatırlayalım </vt:lpstr>
      <vt:lpstr>Aydınlanma – Işığın Doğası</vt:lpstr>
      <vt:lpstr>Aydınlanma – Işığın Doğası</vt:lpstr>
      <vt:lpstr>Aydınlanma – Işık Şiddeti</vt:lpstr>
      <vt:lpstr>Aydınlanma – Işık Şiddeti</vt:lpstr>
      <vt:lpstr>Aydınlanma – Işık Şiddeti</vt:lpstr>
      <vt:lpstr>Aydınlanma – Işık Akısı</vt:lpstr>
      <vt:lpstr>Aydınlanma – Işık Akısı</vt:lpstr>
      <vt:lpstr>Aydınlanma – Işık Akısı</vt:lpstr>
      <vt:lpstr>Aydınlanma – Işık Akısı</vt:lpstr>
      <vt:lpstr>Aydınlanma – Aydınlanma Şiddeti</vt:lpstr>
      <vt:lpstr>Aydınlanma – Aydınlanma Şiddeti</vt:lpstr>
      <vt:lpstr>Aydınlanma – Aydınlanma Şiddeti</vt:lpstr>
      <vt:lpstr>Aydınlanma – Aydınlanma Şiddeti</vt:lpstr>
      <vt:lpstr>Aydınlanma – Aydınlanma Şiddeti</vt:lpstr>
      <vt:lpstr>Aydınlanma</vt:lpstr>
      <vt:lpstr>Aydınlanma</vt:lpstr>
      <vt:lpstr>Aydınlanma</vt:lpstr>
      <vt:lpstr>Bugün Neler Öğrendik?– Işığın Doğası</vt:lpstr>
      <vt:lpstr>Bugün Neler Öğrendik? Aydınlanma</vt:lpstr>
      <vt:lpstr>Aydınlanma - Tekrar</vt:lpstr>
      <vt:lpstr>Sorular</vt:lpstr>
      <vt:lpstr>Aydınlanma - Sorular</vt:lpstr>
      <vt:lpstr>Sorular</vt:lpstr>
      <vt:lpstr>Sorular</vt:lpstr>
      <vt:lpstr>Sorular</vt:lpstr>
      <vt:lpstr>Sorular</vt:lpstr>
      <vt:lpstr>Sorular</vt:lpstr>
      <vt:lpstr>Sorular</vt:lpstr>
      <vt:lpstr>Sorular</vt:lpstr>
      <vt:lpstr>Bugün Neler Öğrendik?</vt:lpstr>
      <vt:lpstr>PowerPoint Presentation</vt:lpstr>
      <vt:lpstr>Aydınlanma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REFRACTION</dc:title>
  <dc:creator>mrv</dc:creator>
  <cp:lastModifiedBy>Ali Eryılmaz</cp:lastModifiedBy>
  <cp:revision>325</cp:revision>
  <cp:lastPrinted>2018-03-10T01:30:06Z</cp:lastPrinted>
  <dcterms:created xsi:type="dcterms:W3CDTF">2015-04-04T17:36:11Z</dcterms:created>
  <dcterms:modified xsi:type="dcterms:W3CDTF">2018-03-10T10:07:59Z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</Properties>
</file>