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40"/>
  </p:notesMasterIdLst>
  <p:sldIdLst>
    <p:sldId id="256" r:id="rId2"/>
    <p:sldId id="376" r:id="rId3"/>
    <p:sldId id="268" r:id="rId4"/>
    <p:sldId id="269" r:id="rId5"/>
    <p:sldId id="270" r:id="rId6"/>
    <p:sldId id="346" r:id="rId7"/>
    <p:sldId id="357" r:id="rId8"/>
    <p:sldId id="329" r:id="rId9"/>
    <p:sldId id="351" r:id="rId10"/>
    <p:sldId id="335" r:id="rId11"/>
    <p:sldId id="350" r:id="rId12"/>
    <p:sldId id="345" r:id="rId13"/>
    <p:sldId id="336" r:id="rId14"/>
    <p:sldId id="354" r:id="rId15"/>
    <p:sldId id="338" r:id="rId16"/>
    <p:sldId id="363" r:id="rId17"/>
    <p:sldId id="381" r:id="rId18"/>
    <p:sldId id="365" r:id="rId19"/>
    <p:sldId id="340" r:id="rId20"/>
    <p:sldId id="337" r:id="rId21"/>
    <p:sldId id="341" r:id="rId22"/>
    <p:sldId id="356" r:id="rId23"/>
    <p:sldId id="359" r:id="rId24"/>
    <p:sldId id="369" r:id="rId25"/>
    <p:sldId id="378" r:id="rId26"/>
    <p:sldId id="379" r:id="rId27"/>
    <p:sldId id="380" r:id="rId28"/>
    <p:sldId id="367" r:id="rId29"/>
    <p:sldId id="366" r:id="rId30"/>
    <p:sldId id="374" r:id="rId31"/>
    <p:sldId id="368" r:id="rId32"/>
    <p:sldId id="377" r:id="rId33"/>
    <p:sldId id="370" r:id="rId34"/>
    <p:sldId id="371" r:id="rId35"/>
    <p:sldId id="372" r:id="rId36"/>
    <p:sldId id="375" r:id="rId37"/>
    <p:sldId id="279" r:id="rId38"/>
    <p:sldId id="328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85817" autoAdjust="0"/>
  </p:normalViewPr>
  <p:slideViewPr>
    <p:cSldViewPr snapToGrid="0">
      <p:cViewPr varScale="1">
        <p:scale>
          <a:sx n="96" d="100"/>
          <a:sy n="96" d="100"/>
        </p:scale>
        <p:origin x="3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86DB-78C6-4BCA-A6DA-22CA1967EC71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5F1F-1A01-4468-863F-1524A63BAE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92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piV2I_IR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722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12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Pedal kavisli olduğunda mometum değişimi düz pedala göre daha büyük, yani itme kavisli</a:t>
            </a:r>
            <a:r>
              <a:rPr lang="tr-TR" baseline="0" dirty="0" smtClean="0"/>
              <a:t> pedalda daha büyük olur.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77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774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43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13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Oyuncak araba rolü için 1 kişi</a:t>
            </a:r>
          </a:p>
          <a:p>
            <a:r>
              <a:rPr lang="tr-TR" dirty="0" smtClean="0"/>
              <a:t>Tren rolü için 10 kişi</a:t>
            </a:r>
          </a:p>
          <a:p>
            <a:r>
              <a:rPr lang="tr-TR" dirty="0" smtClean="0"/>
              <a:t>Engel için 1 kişi</a:t>
            </a:r>
          </a:p>
          <a:p>
            <a:r>
              <a:rPr lang="tr-TR" dirty="0" smtClean="0"/>
              <a:t>Oyuncak ve tren rolunde ki arkadaşlar aynı hızla engel rolundeki arkadaşa doğru ilerlesin ve çarpsın. </a:t>
            </a:r>
          </a:p>
          <a:p>
            <a:r>
              <a:rPr lang="tr-TR" dirty="0" smtClean="0"/>
              <a:t>Sonuçları tartışalım. </a:t>
            </a:r>
          </a:p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75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Alışveriş arabası için bir kaç kişi</a:t>
            </a:r>
          </a:p>
          <a:p>
            <a:r>
              <a:rPr lang="tr-TR" dirty="0" smtClean="0"/>
              <a:t>Engel için 1 kişi</a:t>
            </a:r>
          </a:p>
          <a:p>
            <a:r>
              <a:rPr lang="tr-TR" dirty="0" smtClean="0"/>
              <a:t>Araba rolündeki arkadaşlar ilk önce yavaş yavaş engele doğru hareket etsin, daha sonra hızlıca.</a:t>
            </a:r>
          </a:p>
          <a:p>
            <a:r>
              <a:rPr lang="tr-TR" dirty="0" smtClean="0"/>
              <a:t>Hızı büyük olanı durdurmak daha zordur. hızı daha büyük olanın hareketini devam ettirme isteği daha fazladır. Yani hızı büyük olanın momentumu daha fazladır.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62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Aktivitelere tekrar dönelim.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58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a/b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37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hlinkClick r:id="rId3"/>
              </a:rPr>
              <a:t>https://www.youtube.com/watch?v=yUpiV2I_IRI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32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48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Newton’un 2. yasası ile ilişkisini kur.</a:t>
            </a:r>
          </a:p>
          <a:p>
            <a:r>
              <a:rPr lang="tr-TR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97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Çıkmış sorularda</a:t>
            </a:r>
            <a:r>
              <a:rPr lang="tr-TR" baseline="0" smtClean="0"/>
              <a:t> gerekli olacağı için</a:t>
            </a:r>
            <a:r>
              <a:rPr lang="tr-TR" smtClean="0"/>
              <a:t>,</a:t>
            </a:r>
            <a:r>
              <a:rPr lang="tr-TR" baseline="0" smtClean="0"/>
              <a:t> </a:t>
            </a:r>
            <a:r>
              <a:rPr lang="tr-TR" baseline="0" dirty="0" smtClean="0"/>
              <a:t>«peki ya momentum zaman grafiği verilirse?» sorgulaması ile grafiği çizip eğimin kuvveti vereceğini konuşacağız.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30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653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877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7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5375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9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7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2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50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0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53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7EB9FAA-32F8-4992-8778-90ADB1E390F8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6.jpeg"/><Relationship Id="rId4" Type="http://schemas.openxmlformats.org/officeDocument/2006/relationships/image" Target="../media/image9.png"/><Relationship Id="rId9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077238"/>
            <a:ext cx="9418320" cy="3723362"/>
          </a:xfrm>
        </p:spPr>
        <p:txBody>
          <a:bodyPr>
            <a:normAutofit fontScale="90000"/>
          </a:bodyPr>
          <a:lstStyle/>
          <a:p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>İtme - Momentum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5241" y="5486400"/>
            <a:ext cx="2755075" cy="1056903"/>
          </a:xfrm>
        </p:spPr>
        <p:txBody>
          <a:bodyPr>
            <a:normAutofit/>
          </a:bodyPr>
          <a:lstStyle/>
          <a:p>
            <a:r>
              <a:rPr lang="tr-TR" dirty="0" smtClean="0"/>
              <a:t>Dilber Demirtaş</a:t>
            </a:r>
          </a:p>
          <a:p>
            <a:r>
              <a:rPr lang="tr-TR" dirty="0" smtClean="0"/>
              <a:t>Belkıs Garip</a:t>
            </a:r>
          </a:p>
        </p:txBody>
      </p:sp>
    </p:spTree>
    <p:extLst>
      <p:ext uri="{BB962C8B-B14F-4D97-AF65-F5344CB8AC3E}">
        <p14:creationId xmlns:p14="http://schemas.microsoft.com/office/powerpoint/2010/main" val="23515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948529"/>
          </a:xfrm>
        </p:spPr>
        <p:txBody>
          <a:bodyPr/>
          <a:lstStyle/>
          <a:p>
            <a:r>
              <a:rPr lang="tr-TR" dirty="0" smtClean="0"/>
              <a:t> Momentum (Lineer Momentum)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096" y="948529"/>
                <a:ext cx="7191215" cy="5147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tr-TR" sz="1800" dirty="0" smtClean="0">
                    <a:solidFill>
                      <a:schemeClr val="tx1"/>
                    </a:solidFill>
                  </a:rPr>
                  <a:t>Momentum, hareketli cisimlerin eylemsizliğidir, yani hareketli cisimlerin hareketini devam ettirme eğilimidir. </a:t>
                </a:r>
              </a:p>
              <a:p>
                <a:pPr marL="274320" lvl="1" indent="0">
                  <a:lnSpc>
                    <a:spcPct val="120000"/>
                  </a:lnSpc>
                </a:pPr>
                <a:r>
                  <a:rPr lang="tr-TR" dirty="0" smtClean="0">
                    <a:solidFill>
                      <a:schemeClr val="tx1"/>
                    </a:solidFill>
                  </a:rPr>
                  <a:t>Kütleye ve hıza bağlıdır.</a:t>
                </a:r>
              </a:p>
              <a:p>
                <a:pPr marL="274320" lvl="1" indent="0">
                  <a:lnSpc>
                    <a:spcPct val="120000"/>
                  </a:lnSpc>
                </a:pPr>
                <a:r>
                  <a:rPr lang="tr-TR" dirty="0" smtClean="0">
                    <a:solidFill>
                      <a:schemeClr val="tx1"/>
                    </a:solidFill>
                  </a:rPr>
                  <a:t>Vektöreldir.</a:t>
                </a:r>
              </a:p>
              <a:p>
                <a:pPr marL="274320" lvl="1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274320" lvl="1" indent="0">
                  <a:lnSpc>
                    <a:spcPct val="120000"/>
                  </a:lnSpc>
                </a:pP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SI birimi: kg.m/s</a:t>
                </a:r>
                <a:endParaRPr lang="tr-TR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tr-TR" sz="1800" u="sng" dirty="0" smtClean="0">
                    <a:solidFill>
                      <a:schemeClr val="tx1"/>
                    </a:solidFill>
                  </a:rPr>
                  <a:t>Hangisini durdurmak daha kolay?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tr-TR" sz="1800" i="1" dirty="0" smtClean="0">
                    <a:solidFill>
                      <a:schemeClr val="tx1"/>
                    </a:solidFill>
                  </a:rPr>
                  <a:t>Tren ya da oyuncak araba? </a:t>
                </a:r>
              </a:p>
              <a:p>
                <a:pPr marL="274320" lvl="1" indent="0">
                  <a:lnSpc>
                    <a:spcPct val="120000"/>
                  </a:lnSpc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Kütlesi büyük olanın momentumu daha fazladır. </a:t>
                </a:r>
                <a:endParaRPr lang="tr-TR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tr-TR" sz="1800" i="1" dirty="0" smtClean="0">
                    <a:solidFill>
                      <a:schemeClr val="tx1"/>
                    </a:solidFill>
                  </a:rPr>
                  <a:t>Hızlı ya da yavaş gelen alışveriş arabası?</a:t>
                </a:r>
              </a:p>
              <a:p>
                <a:pPr marL="274320" lvl="1" indent="0">
                  <a:lnSpc>
                    <a:spcPct val="120000"/>
                  </a:lnSpc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Hızı büyük olanın momentumu daha fazladır.</a:t>
                </a:r>
                <a:endParaRPr lang="tr-TR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1800" dirty="0" smtClean="0">
                  <a:solidFill>
                    <a:schemeClr val="tx1"/>
                  </a:solidFill>
                </a:endParaRPr>
              </a:p>
              <a:p>
                <a:endParaRPr lang="tr-TR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096" y="948529"/>
                <a:ext cx="7191215" cy="5147471"/>
              </a:xfrm>
              <a:blipFill rotWithShape="0">
                <a:blip r:embed="rId3"/>
                <a:stretch>
                  <a:fillRect l="-678" t="-2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20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731519"/>
          </a:xfrm>
        </p:spPr>
        <p:txBody>
          <a:bodyPr/>
          <a:lstStyle/>
          <a:p>
            <a:r>
              <a:rPr lang="tr-TR" dirty="0" smtClean="0"/>
              <a:t> Örnek Soru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8" y="1463039"/>
            <a:ext cx="3829050" cy="3063240"/>
          </a:xfrm>
        </p:spPr>
      </p:pic>
      <p:sp>
        <p:nvSpPr>
          <p:cNvPr id="5" name="TextBox 4"/>
          <p:cNvSpPr txBox="1"/>
          <p:nvPr/>
        </p:nvSpPr>
        <p:spPr>
          <a:xfrm>
            <a:off x="237807" y="834389"/>
            <a:ext cx="6858000" cy="5257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000" b="0" i="0" u="none" strike="noStrike" kern="1200" cap="none" spc="10" normalizeH="0" baseline="0" noProof="0" dirty="0" smtClean="0">
                <a:effectLst/>
                <a:uLnTx/>
                <a:uFillTx/>
                <a:latin typeface="+mn-lt"/>
                <a:ea typeface="+mn-ea"/>
                <a:cs typeface="+mn-cs"/>
              </a:rPr>
              <a:t>Hızlı giden arabada aniden fren yaparsak ne olur?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18" y="5004707"/>
            <a:ext cx="6069330" cy="12196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pc="10" dirty="0" smtClean="0"/>
              <a:t>Araba hareketli iken arabanın içindekilerde aynı momentuma sahip olur. Araba aniden durduğunda biz sahip olduğumuz momentumla kendimizi aniden durduramayarak camdan fırlarız.</a:t>
            </a: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80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55" y="2197205"/>
            <a:ext cx="3369966" cy="2422163"/>
          </a:xfrm>
        </p:spPr>
      </p:pic>
      <p:sp>
        <p:nvSpPr>
          <p:cNvPr id="5" name="TextBox 4"/>
          <p:cNvSpPr txBox="1"/>
          <p:nvPr/>
        </p:nvSpPr>
        <p:spPr>
          <a:xfrm>
            <a:off x="409325" y="1087092"/>
            <a:ext cx="6586781" cy="9715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000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Süpertankerleri durdurmak için limana</a:t>
            </a:r>
            <a:r>
              <a:rPr kumimoji="0" lang="tr-TR" sz="20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yaklaşmadan</a:t>
            </a:r>
          </a:p>
          <a:p>
            <a:pPr marR="0" algn="l" defTabSz="914400" rtl="0" eaLnBrk="1" fontAlgn="auto" latinLnBrk="0" hangingPunct="1"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0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25km önce hızını kesmek gerekir. Neden? </a:t>
            </a: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692640" cy="948528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Örnek Soru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409326" y="5072397"/>
            <a:ext cx="6586780" cy="12801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000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Kütleleri çok büyük olduğu için hızı kesildikten</a:t>
            </a:r>
            <a:r>
              <a:rPr kumimoji="0" lang="tr-TR" sz="20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sonra sahip oldukları momentum tankerlerin bir süre daha ilerlemesine sebep olur.</a:t>
            </a: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83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891540"/>
          </a:xfrm>
        </p:spPr>
        <p:txBody>
          <a:bodyPr/>
          <a:lstStyle/>
          <a:p>
            <a:r>
              <a:rPr lang="tr-TR" dirty="0" smtClean="0"/>
              <a:t>Örnek Soru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8" y="1147008"/>
            <a:ext cx="7020732" cy="4351337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Aşağıdakilerden hangisinin kütlesi daha yüksektir?</a:t>
            </a:r>
          </a:p>
          <a:p>
            <a:pPr marL="712788" lvl="0" indent="-261938">
              <a:lnSpc>
                <a:spcPct val="100000"/>
              </a:lnSpc>
              <a:buAutoNum type="alphaLcParenR"/>
            </a:pPr>
            <a:r>
              <a:rPr lang="tr-TR" sz="1800" dirty="0" smtClean="0">
                <a:solidFill>
                  <a:schemeClr val="tx1"/>
                </a:solidFill>
              </a:rPr>
              <a:t>Durmakta olan traktör</a:t>
            </a:r>
          </a:p>
          <a:p>
            <a:pPr marL="712788" lvl="0" indent="-261938">
              <a:lnSpc>
                <a:spcPct val="100000"/>
              </a:lnSpc>
              <a:buAutoNum type="alphaLcParenR"/>
            </a:pPr>
            <a:r>
              <a:rPr lang="tr-TR" sz="1800" dirty="0" smtClean="0">
                <a:solidFill>
                  <a:schemeClr val="tx1"/>
                </a:solidFill>
              </a:rPr>
              <a:t>Hareketli bir kaykay</a:t>
            </a:r>
          </a:p>
          <a:p>
            <a:pPr marL="0" lvl="0" indent="0">
              <a:lnSpc>
                <a:spcPct val="100000"/>
              </a:lnSpc>
              <a:buNone/>
            </a:pPr>
            <a:endParaRPr lang="tr-TR" sz="18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Aşağıdakilerden hangisinin momentumu daha yüksektir?</a:t>
            </a:r>
          </a:p>
          <a:p>
            <a:pPr marL="712788" lvl="0" indent="-261938">
              <a:lnSpc>
                <a:spcPct val="100000"/>
              </a:lnSpc>
              <a:buAutoNum type="alphaLcParenR"/>
            </a:pPr>
            <a:r>
              <a:rPr lang="tr-TR" sz="1800" dirty="0">
                <a:solidFill>
                  <a:schemeClr val="tx1"/>
                </a:solidFill>
              </a:rPr>
              <a:t>Durmakta olan traktör</a:t>
            </a:r>
          </a:p>
          <a:p>
            <a:pPr marL="712788" lvl="0" indent="-261938">
              <a:lnSpc>
                <a:spcPct val="100000"/>
              </a:lnSpc>
              <a:buAutoNum type="alphaLcParenR"/>
            </a:pPr>
            <a:r>
              <a:rPr lang="tr-TR" sz="1800" dirty="0">
                <a:solidFill>
                  <a:schemeClr val="tx1"/>
                </a:solidFill>
              </a:rPr>
              <a:t>Hareketli bir kaykay</a:t>
            </a:r>
          </a:p>
          <a:p>
            <a:pPr lvl="0"/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42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058400" cy="857250"/>
          </a:xfrm>
        </p:spPr>
        <p:txBody>
          <a:bodyPr>
            <a:normAutofit/>
          </a:bodyPr>
          <a:lstStyle/>
          <a:p>
            <a:r>
              <a:rPr lang="tr-TR" dirty="0" smtClean="0"/>
              <a:t> Aktivite2: </a:t>
            </a:r>
            <a:r>
              <a:rPr lang="tr-TR" sz="3200" dirty="0" smtClean="0"/>
              <a:t>Yumurta neden kırılmadı?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38" y="948529"/>
            <a:ext cx="7036231" cy="53928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1800" dirty="0" smtClean="0">
                <a:solidFill>
                  <a:schemeClr val="tx1"/>
                </a:solidFill>
              </a:rPr>
              <a:t>Elimizde iki adet yumurta var. Aynı yükseklikten birini mermer üzerine, diğerini ise pamuk üzerinde bırakalım. </a:t>
            </a:r>
          </a:p>
          <a:p>
            <a:pPr>
              <a:lnSpc>
                <a:spcPct val="100000"/>
              </a:lnSpc>
            </a:pPr>
            <a:endParaRPr lang="tr-TR" sz="1800" dirty="0"/>
          </a:p>
          <a:p>
            <a:pPr>
              <a:lnSpc>
                <a:spcPct val="100000"/>
              </a:lnSpc>
            </a:pPr>
            <a:endParaRPr lang="tr-TR" sz="1800" dirty="0" smtClean="0"/>
          </a:p>
          <a:p>
            <a:pPr>
              <a:lnSpc>
                <a:spcPct val="100000"/>
              </a:lnSpc>
            </a:pPr>
            <a:endParaRPr lang="tr-TR" sz="1800" dirty="0"/>
          </a:p>
          <a:p>
            <a:pPr>
              <a:lnSpc>
                <a:spcPct val="100000"/>
              </a:lnSpc>
            </a:pPr>
            <a:endParaRPr lang="tr-TR" sz="1800" dirty="0" smtClean="0"/>
          </a:p>
          <a:p>
            <a:pPr>
              <a:lnSpc>
                <a:spcPct val="100000"/>
              </a:lnSpc>
            </a:pPr>
            <a:endParaRPr lang="tr-TR" sz="1800" dirty="0" smtClean="0"/>
          </a:p>
          <a:p>
            <a:pPr>
              <a:lnSpc>
                <a:spcPct val="100000"/>
              </a:lnSpc>
            </a:pPr>
            <a:endParaRPr lang="tr-TR" sz="1800" dirty="0"/>
          </a:p>
          <a:p>
            <a:pPr>
              <a:lnSpc>
                <a:spcPct val="100000"/>
              </a:lnSpc>
            </a:pPr>
            <a:endParaRPr lang="tr-TR" sz="1800" dirty="0"/>
          </a:p>
          <a:p>
            <a:pPr>
              <a:lnSpc>
                <a:spcPct val="100000"/>
              </a:lnSpc>
            </a:pPr>
            <a:endParaRPr lang="tr-TR" sz="1800" dirty="0" smtClean="0"/>
          </a:p>
          <a:p>
            <a:pPr marL="0" lvl="1" indent="0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SzPct val="80000"/>
              <a:buNone/>
            </a:pPr>
            <a:r>
              <a:rPr lang="tr-TR" dirty="0" smtClean="0">
                <a:solidFill>
                  <a:schemeClr val="tx1"/>
                </a:solidFill>
              </a:rPr>
              <a:t>Yumurtaların </a:t>
            </a:r>
            <a:r>
              <a:rPr lang="tr-TR" dirty="0">
                <a:solidFill>
                  <a:schemeClr val="tx1"/>
                </a:solidFill>
              </a:rPr>
              <a:t>biri kırılıyorken diğeri neden kırılmadı? İki durum arasında ki fark nedir?</a:t>
            </a:r>
          </a:p>
          <a:p>
            <a:pPr>
              <a:lnSpc>
                <a:spcPct val="100000"/>
              </a:lnSpc>
            </a:pPr>
            <a:endParaRPr lang="tr-TR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5425" t="14883" r="52281" b="54818"/>
          <a:stretch/>
        </p:blipFill>
        <p:spPr>
          <a:xfrm>
            <a:off x="1731300" y="1858070"/>
            <a:ext cx="4185398" cy="3141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54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891540"/>
          </a:xfrm>
        </p:spPr>
        <p:txBody>
          <a:bodyPr/>
          <a:lstStyle/>
          <a:p>
            <a:r>
              <a:rPr lang="tr-TR" dirty="0" smtClean="0"/>
              <a:t> İtme-</a:t>
            </a:r>
            <a:r>
              <a:rPr lang="tr-TR" sz="2800" dirty="0" smtClean="0"/>
              <a:t>Kuvvetin Etkisi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384" y="1052896"/>
                <a:ext cx="6865749" cy="5292090"/>
              </a:xfrm>
            </p:spPr>
            <p:txBody>
              <a:bodyPr>
                <a:normAutofit/>
              </a:bodyPr>
              <a:lstStyle/>
              <a:p>
                <a:pPr marL="177800" indent="-177800">
                  <a:lnSpc>
                    <a:spcPct val="100000"/>
                  </a:lnSpc>
                </a:pPr>
                <a:r>
                  <a:rPr lang="tr-TR" sz="1800" dirty="0" smtClean="0">
                    <a:solidFill>
                      <a:schemeClr val="tx1"/>
                    </a:solidFill>
                  </a:rPr>
                  <a:t>İtme momentum değişimidir.</a:t>
                </a:r>
              </a:p>
              <a:p>
                <a:pPr marL="177800" lvl="0" indent="-177800">
                  <a:lnSpc>
                    <a:spcPct val="1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∆</m:t>
                    </m:r>
                    <m:acc>
                      <m:accPr>
                        <m:chr m:val="⃗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=∆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tr-TR" dirty="0"/>
              </a:p>
              <a:p>
                <a:pPr marL="177800" indent="-177800">
                  <a:lnSpc>
                    <a:spcPct val="100000"/>
                  </a:lnSpc>
                  <a:buNone/>
                </a:pPr>
                <a:endParaRPr lang="tr-TR" sz="1800" dirty="0" smtClean="0">
                  <a:solidFill>
                    <a:schemeClr val="tx1"/>
                  </a:solidFill>
                </a:endParaRPr>
              </a:p>
              <a:p>
                <a:pPr marL="177800" lvl="1" indent="-177800">
                  <a:lnSpc>
                    <a:spcPct val="100000"/>
                  </a:lnSpc>
                </a:pPr>
                <a:r>
                  <a:rPr lang="tr-TR" dirty="0" smtClean="0">
                    <a:solidFill>
                      <a:schemeClr val="tx1"/>
                    </a:solidFill>
                  </a:rPr>
                  <a:t>Bir cismin momentumunu değiştirmek için ya </a:t>
                </a:r>
                <a:r>
                  <a:rPr lang="tr-TR" dirty="0">
                    <a:solidFill>
                      <a:schemeClr val="tx1"/>
                    </a:solidFill>
                  </a:rPr>
                  <a:t>...................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değiştirmeliyiz ya ................... </a:t>
                </a:r>
                <a:r>
                  <a:rPr lang="tr-TR" dirty="0">
                    <a:solidFill>
                      <a:schemeClr val="tx1"/>
                    </a:solidFill>
                  </a:rPr>
                  <a:t>d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eğiştirmeliyiz.</a:t>
                </a:r>
              </a:p>
              <a:p>
                <a:pPr marL="0" lvl="1" indent="0">
                  <a:lnSpc>
                    <a:spcPct val="100000"/>
                  </a:lnSpc>
                  <a:buNone/>
                </a:pPr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77800" lvl="1" indent="-177800">
                  <a:lnSpc>
                    <a:spcPct val="100000"/>
                  </a:lnSpc>
                </a:pPr>
                <a:r>
                  <a:rPr lang="tr-TR" dirty="0" smtClean="0">
                    <a:solidFill>
                      <a:schemeClr val="tx1"/>
                    </a:solidFill>
                  </a:rPr>
                  <a:t> Kütleyi değiştirmediğimiz durumda, momentumu değiştirmek için hızı değiştiririz, yani cismi ivmelendiririz. Bir cismi nasıl ivmelendirebiliriz? </a:t>
                </a:r>
              </a:p>
              <a:p>
                <a:pPr marL="177800" lvl="3" indent="0">
                  <a:lnSpc>
                    <a:spcPct val="100000"/>
                  </a:lnSpc>
                  <a:buNone/>
                </a:pPr>
                <a:r>
                  <a:rPr lang="tr-TR" sz="1800" dirty="0" smtClean="0">
                    <a:solidFill>
                      <a:schemeClr val="tx1"/>
                    </a:solidFill>
                  </a:rPr>
                  <a:t>Newtonun ikinci yasası: Eğer cismin üzerine etkiyen net kuvvet sıfırdan farklıysa, cisim ivmeli hareket yapar. </a:t>
                </a:r>
              </a:p>
              <a:p>
                <a:pPr marL="177800" lvl="1" indent="-177800">
                  <a:lnSpc>
                    <a:spcPct val="100000"/>
                  </a:lnSpc>
                </a:pPr>
                <a:r>
                  <a:rPr lang="tr-TR" dirty="0" smtClean="0">
                    <a:solidFill>
                      <a:schemeClr val="tx1"/>
                    </a:solidFill>
                  </a:rPr>
                  <a:t>Bir cisme kuvvet uygularsak, cismi ivmelendiririz, hızını değiştiririz yani momentumunu değiştiririz.</a:t>
                </a:r>
              </a:p>
              <a:p>
                <a:pPr>
                  <a:lnSpc>
                    <a:spcPct val="100000"/>
                  </a:lnSpc>
                </a:pPr>
                <a:endParaRPr lang="tr-T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384" y="1052896"/>
                <a:ext cx="6865749" cy="5292090"/>
              </a:xfrm>
              <a:blipFill rotWithShape="0">
                <a:blip r:embed="rId3"/>
                <a:stretch>
                  <a:fillRect l="-444" t="-6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00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868680"/>
          </a:xfrm>
        </p:spPr>
        <p:txBody>
          <a:bodyPr/>
          <a:lstStyle/>
          <a:p>
            <a:r>
              <a:rPr lang="tr-TR" dirty="0" smtClean="0"/>
              <a:t> İtme - </a:t>
            </a:r>
            <a:r>
              <a:rPr lang="tr-TR" sz="3200" dirty="0" smtClean="0"/>
              <a:t>Zamanın Etkisi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442" y="1021563"/>
                <a:ext cx="7541231" cy="43513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Peki </a:t>
                </a:r>
                <a:r>
                  <a:rPr lang="tr-TR" dirty="0">
                    <a:solidFill>
                      <a:schemeClr val="tx1"/>
                    </a:solidFill>
                  </a:rPr>
                  <a:t>kuvveti ne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kadar süre </a:t>
                </a:r>
                <a:r>
                  <a:rPr lang="tr-TR" dirty="0">
                    <a:solidFill>
                      <a:schemeClr val="tx1"/>
                    </a:solidFill>
                  </a:rPr>
                  <a:t>uyguladığımız önemli mi? </a:t>
                </a:r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r>
                  <a:rPr lang="tr-TR" dirty="0">
                    <a:solidFill>
                      <a:schemeClr val="tx1"/>
                    </a:solidFill>
                  </a:rPr>
                  <a:t>Durmakta olan bir topa vurduğumuzda momentumu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değişir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mi? 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Peki, durmakta </a:t>
                </a:r>
                <a:r>
                  <a:rPr lang="tr-TR" dirty="0">
                    <a:solidFill>
                      <a:schemeClr val="tx1"/>
                    </a:solidFill>
                  </a:rPr>
                  <a:t>olan bir topu kucağımıza alarak, hızlanarak hareket ettiğimizde momentumu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değişir mi?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r>
                  <a:rPr lang="tr-TR" dirty="0">
                    <a:solidFill>
                      <a:schemeClr val="tx1"/>
                    </a:solidFill>
                  </a:rPr>
                  <a:t>Ne kadar uzun süre kuvvet uygularsak momentum o kadar artar.  </a:t>
                </a:r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=∆</m:t>
                      </m:r>
                      <m:acc>
                        <m:accPr>
                          <m:chr m:val="⃗"/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tr-TR" sz="2000" dirty="0"/>
              </a:p>
              <a:p>
                <a:pPr marL="274320" lvl="1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tr-TR" dirty="0" smtClean="0">
                  <a:solidFill>
                    <a:schemeClr val="tx1"/>
                  </a:solidFill>
                </a:endParaRPr>
              </a:p>
              <a:p>
                <a:pPr lvl="1"/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442" y="1021563"/>
                <a:ext cx="7541231" cy="4351337"/>
              </a:xfrm>
              <a:blipFill>
                <a:blip r:embed="rId3"/>
                <a:stretch>
                  <a:fillRect l="-808" t="-1122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4442" y="4642134"/>
            <a:ext cx="4045058" cy="387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</a:rPr>
              <a:t>Newton’un</a:t>
            </a:r>
            <a:r>
              <a:rPr kumimoji="0" lang="tr-TR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 2. </a:t>
            </a:r>
            <a:r>
              <a:rPr lang="tr-TR" spc="10" dirty="0" smtClean="0"/>
              <a:t>Yasası?</a:t>
            </a:r>
            <a:endParaRPr kumimoji="0" lang="tr-TR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1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868680"/>
          </a:xfrm>
        </p:spPr>
        <p:txBody>
          <a:bodyPr/>
          <a:lstStyle/>
          <a:p>
            <a:r>
              <a:rPr lang="tr-TR" dirty="0" smtClean="0"/>
              <a:t> İtme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42" y="1021563"/>
            <a:ext cx="7541231" cy="4351337"/>
          </a:xfrm>
        </p:spPr>
        <p:txBody>
          <a:bodyPr/>
          <a:lstStyle/>
          <a:p>
            <a:pPr marL="0" indent="0">
              <a:buNone/>
            </a:pPr>
            <a:r>
              <a:rPr lang="tr-TR" sz="1800" dirty="0" smtClean="0">
                <a:solidFill>
                  <a:schemeClr val="tx1"/>
                </a:solidFill>
              </a:rPr>
              <a:t>Kuvvet - zaman </a:t>
            </a:r>
            <a:r>
              <a:rPr lang="tr-TR" sz="1800" dirty="0">
                <a:solidFill>
                  <a:schemeClr val="tx1"/>
                </a:solidFill>
              </a:rPr>
              <a:t>grafiğinin altında kalan alan </a:t>
            </a:r>
            <a:r>
              <a:rPr lang="tr-TR" sz="1800" b="1" dirty="0" smtClean="0">
                <a:solidFill>
                  <a:schemeClr val="tx1"/>
                </a:solidFill>
              </a:rPr>
              <a:t>itmeyi</a:t>
            </a:r>
            <a:r>
              <a:rPr lang="tr-TR" sz="1800" dirty="0" smtClean="0">
                <a:solidFill>
                  <a:schemeClr val="tx1"/>
                </a:solidFill>
              </a:rPr>
              <a:t> ve aynı </a:t>
            </a:r>
            <a:r>
              <a:rPr lang="tr-TR" sz="1800" dirty="0">
                <a:solidFill>
                  <a:schemeClr val="tx1"/>
                </a:solidFill>
              </a:rPr>
              <a:t>zamanda </a:t>
            </a:r>
            <a:r>
              <a:rPr lang="tr-TR" sz="1800" dirty="0" smtClean="0">
                <a:solidFill>
                  <a:schemeClr val="tx1"/>
                </a:solidFill>
              </a:rPr>
              <a:t>cismin </a:t>
            </a:r>
            <a:r>
              <a:rPr lang="tr-TR" sz="1800" b="1" dirty="0" smtClean="0">
                <a:solidFill>
                  <a:schemeClr val="tx1"/>
                </a:solidFill>
              </a:rPr>
              <a:t>çizgisel </a:t>
            </a:r>
            <a:r>
              <a:rPr lang="tr-TR" sz="1800" b="1" dirty="0">
                <a:solidFill>
                  <a:schemeClr val="tx1"/>
                </a:solidFill>
              </a:rPr>
              <a:t>momentumundaki değişimi </a:t>
            </a:r>
            <a:r>
              <a:rPr lang="tr-TR" sz="1800" dirty="0">
                <a:solidFill>
                  <a:schemeClr val="tx1"/>
                </a:solidFill>
              </a:rPr>
              <a:t>verir.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1800" dirty="0" smtClean="0">
                <a:solidFill>
                  <a:schemeClr val="tx1"/>
                </a:solidFill>
              </a:rPr>
              <a:t>İtme </a:t>
            </a:r>
            <a:r>
              <a:rPr lang="tr-TR" sz="1800" dirty="0">
                <a:solidFill>
                  <a:schemeClr val="tx1"/>
                </a:solidFill>
              </a:rPr>
              <a:t>ve </a:t>
            </a:r>
            <a:r>
              <a:rPr lang="tr-TR" sz="1800" dirty="0" smtClean="0">
                <a:solidFill>
                  <a:schemeClr val="tx1"/>
                </a:solidFill>
              </a:rPr>
              <a:t>cizgisel momentum </a:t>
            </a:r>
            <a:r>
              <a:rPr lang="tr-TR" sz="1800" dirty="0">
                <a:solidFill>
                  <a:schemeClr val="tx1"/>
                </a:solidFill>
              </a:rPr>
              <a:t>kavramları </a:t>
            </a:r>
            <a:r>
              <a:rPr lang="tr-TR" sz="1800" dirty="0" smtClean="0">
                <a:solidFill>
                  <a:schemeClr val="tx1"/>
                </a:solidFill>
              </a:rPr>
              <a:t>vektörel büyüklükler </a:t>
            </a:r>
            <a:r>
              <a:rPr lang="tr-TR" sz="1800" dirty="0">
                <a:solidFill>
                  <a:schemeClr val="tx1"/>
                </a:solidFill>
              </a:rPr>
              <a:t>olduğu </a:t>
            </a:r>
            <a:r>
              <a:rPr lang="tr-TR" sz="1800" dirty="0" smtClean="0">
                <a:solidFill>
                  <a:schemeClr val="tx1"/>
                </a:solidFill>
              </a:rPr>
              <a:t>için grafiğin altındaki </a:t>
            </a:r>
            <a:r>
              <a:rPr lang="tr-TR" sz="1800" dirty="0">
                <a:solidFill>
                  <a:schemeClr val="tx1"/>
                </a:solidFill>
              </a:rPr>
              <a:t>alanlar kullanılırken işaretlerine dikkat </a:t>
            </a:r>
            <a:r>
              <a:rPr lang="tr-TR" sz="1800" dirty="0" smtClean="0">
                <a:solidFill>
                  <a:schemeClr val="tx1"/>
                </a:solidFill>
              </a:rPr>
              <a:t>etmeliyiz!</a:t>
            </a:r>
            <a:endParaRPr lang="tr-TR" sz="18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lvl="1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22" y="2958693"/>
            <a:ext cx="3469104" cy="2775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822" y="6095058"/>
            <a:ext cx="5046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«Peki </a:t>
            </a:r>
            <a:r>
              <a:rPr lang="tr-TR" dirty="0"/>
              <a:t>ya momentum zaman grafiği verilirse?»</a:t>
            </a:r>
          </a:p>
        </p:txBody>
      </p:sp>
    </p:spTree>
    <p:extLst>
      <p:ext uri="{BB962C8B-B14F-4D97-AF65-F5344CB8AC3E}">
        <p14:creationId xmlns:p14="http://schemas.microsoft.com/office/powerpoint/2010/main" val="30634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857250"/>
          </a:xfrm>
        </p:spPr>
        <p:txBody>
          <a:bodyPr>
            <a:normAutofit/>
          </a:bodyPr>
          <a:lstStyle/>
          <a:p>
            <a:r>
              <a:rPr lang="tr-TR" dirty="0" smtClean="0"/>
              <a:t> Aktivite: </a:t>
            </a:r>
            <a:r>
              <a:rPr lang="tr-TR" sz="3200" dirty="0"/>
              <a:t>Yumurta neden kırılmadı?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948529"/>
            <a:ext cx="6881247" cy="55829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1"/>
                </a:solidFill>
              </a:rPr>
              <a:t>Elimizde iki adet yumurta var. Aynı yükseklikten birini mermer üzerine, diğerini ise pamuk üzerinde bırakalım. </a:t>
            </a:r>
          </a:p>
          <a:p>
            <a:pPr marL="0" indent="0">
              <a:lnSpc>
                <a:spcPct val="100000"/>
              </a:lnSpc>
              <a:buNone/>
            </a:pPr>
            <a:endParaRPr lang="tr-TR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tr-TR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tr-TR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tr-TR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tr-TR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tr-TR" sz="1800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SzPct val="80000"/>
              <a:buNone/>
            </a:pPr>
            <a:r>
              <a:rPr lang="tr-TR" dirty="0" smtClean="0">
                <a:solidFill>
                  <a:schemeClr val="tx1"/>
                </a:solidFill>
              </a:rPr>
              <a:t>Yumurtaların </a:t>
            </a:r>
            <a:r>
              <a:rPr lang="tr-TR" dirty="0">
                <a:solidFill>
                  <a:schemeClr val="tx1"/>
                </a:solidFill>
              </a:rPr>
              <a:t>biri kırılıyorken diğeri neden kırılmadı? İki durum arasında ki fark nedir?</a:t>
            </a:r>
          </a:p>
          <a:p>
            <a:pPr>
              <a:lnSpc>
                <a:spcPct val="100000"/>
              </a:lnSpc>
            </a:pPr>
            <a:r>
              <a:rPr lang="tr-TR" sz="1800" dirty="0" smtClean="0">
                <a:solidFill>
                  <a:schemeClr val="tx1"/>
                </a:solidFill>
              </a:rPr>
              <a:t>Zemine çarptıkları anda hızları aynıydı ve ikisi de sonuç olarak durdu. Yani momentum değişimleri aynı. Farklı olan etkileşim süreleri. Süre arttıkça kuvvet azaldı ve pamuğa düşen yumurta kırılmadı.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5425" t="14883" r="52281" b="54818"/>
          <a:stretch/>
        </p:blipFill>
        <p:spPr>
          <a:xfrm>
            <a:off x="1947956" y="1715969"/>
            <a:ext cx="3300937" cy="2477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43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02970"/>
          </a:xfrm>
        </p:spPr>
        <p:txBody>
          <a:bodyPr/>
          <a:lstStyle/>
          <a:p>
            <a:r>
              <a:rPr lang="tr-TR" dirty="0" smtClean="0"/>
              <a:t> Örnek-</a:t>
            </a:r>
            <a:r>
              <a:rPr lang="tr-TR" sz="3200" dirty="0" smtClean="0"/>
              <a:t>Etki Süresi </a:t>
            </a:r>
            <a:endParaRPr lang="tr-TR" dirty="0"/>
          </a:p>
        </p:txBody>
      </p:sp>
      <p:pic>
        <p:nvPicPr>
          <p:cNvPr id="4" name="Picture 3" descr="http://onlinephys.com/cut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30" y="1207079"/>
            <a:ext cx="5749290" cy="184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631173" y="3656405"/>
            <a:ext cx="6183630" cy="1165860"/>
            <a:chOff x="-45720" y="3502025"/>
            <a:chExt cx="6183630" cy="1165860"/>
          </a:xfrm>
        </p:grpSpPr>
        <p:sp>
          <p:nvSpPr>
            <p:cNvPr id="5" name="TextBox 4"/>
            <p:cNvSpPr txBox="1"/>
            <p:nvPr/>
          </p:nvSpPr>
          <p:spPr>
            <a:xfrm>
              <a:off x="-45720" y="3502025"/>
              <a:ext cx="6183630" cy="116586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vert="horz" wrap="square" lIns="91440" tIns="45720" rIns="91440" bIns="45720" rtlCol="0">
              <a:normAutofit fontScale="85000" lnSpcReduction="20000"/>
            </a:bodyPr>
            <a:lstStyle/>
            <a:p>
              <a:pPr marL="182880" indent="-182880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</a:pPr>
              <a:r>
                <a:rPr kumimoji="0" lang="tr-TR" sz="2600" b="0" i="0" u="none" strike="noStrike" kern="1200" cap="none" spc="1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Soldaki şekilde </a:t>
              </a:r>
              <a:r>
                <a:rPr kumimoji="0" lang="en-US" sz="2600" b="0" i="0" u="none" strike="noStrike" kern="1200" cap="none" spc="1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tr-TR" sz="2600" b="0" i="0" u="none" strike="noStrike" kern="1200" cap="none" spc="1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1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lang="en-US" sz="2800" dirty="0" smtClean="0"/>
                <a:t>mv) </a:t>
              </a:r>
              <a:r>
                <a:rPr lang="en-US" sz="2800" dirty="0"/>
                <a:t>= </a:t>
              </a:r>
              <a:r>
                <a:rPr lang="en-US" sz="1700" dirty="0" smtClean="0"/>
                <a:t>F</a:t>
              </a:r>
              <a:r>
                <a:rPr lang="en-US" sz="4300" dirty="0" smtClean="0"/>
                <a:t>t</a:t>
              </a:r>
              <a:r>
                <a:rPr lang="tr-TR" sz="2800" dirty="0" smtClean="0"/>
                <a:t> </a:t>
              </a:r>
            </a:p>
            <a:p>
              <a:pPr marL="182880" indent="-182880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</a:pPr>
              <a:r>
                <a:rPr kumimoji="0" lang="tr-TR" sz="2800" b="0" i="0" u="none" strike="noStrike" kern="1200" cap="none" spc="1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Sağdaki şekilde</a:t>
              </a:r>
              <a:r>
                <a:rPr kumimoji="0" lang="en-US" sz="2800" b="0" i="0" u="none" strike="noStrike" kern="1200" cap="none" spc="1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tr-TR" sz="2800" b="0" i="0" u="none" strike="noStrike" kern="1200" cap="none" spc="1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  </a:t>
              </a:r>
              <a:r>
                <a:rPr kumimoji="0" lang="en-US" sz="2800" b="0" i="0" u="none" strike="noStrike" kern="1200" cap="none" spc="1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lang="en-US" sz="2800" dirty="0" smtClean="0"/>
                <a:t>mv) </a:t>
              </a:r>
              <a:r>
                <a:rPr lang="en-US" sz="2800" dirty="0"/>
                <a:t>= </a:t>
              </a:r>
              <a:r>
                <a:rPr lang="en-US" sz="4300" dirty="0"/>
                <a:t>F</a:t>
              </a:r>
              <a:r>
                <a:rPr lang="en-US" sz="2100" dirty="0"/>
                <a:t>t</a:t>
              </a:r>
              <a:r>
                <a:rPr kumimoji="0" lang="tr-TR" sz="2600" b="0" i="0" u="none" strike="noStrike" kern="1200" cap="none" spc="1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773641" y="3609943"/>
              <a:ext cx="2400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364745" y="3640764"/>
              <a:ext cx="2400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157682" y="4244159"/>
              <a:ext cx="2400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816410" y="4076054"/>
              <a:ext cx="294468" cy="154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>
              <a:off x="2306147" y="3638034"/>
              <a:ext cx="148590" cy="24003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631612" y="4242467"/>
              <a:ext cx="148590" cy="24003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84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998577"/>
            <a:ext cx="9189742" cy="3039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7527" y="4251366"/>
            <a:ext cx="8395855" cy="914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Sorularda boşluk aramamıza gerek</a:t>
            </a:r>
            <a:r>
              <a:rPr kumimoji="0" lang="tr-TR" sz="2600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yok </a:t>
            </a:r>
            <a:r>
              <a:rPr kumimoji="0" lang="tr-TR" sz="2600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 </a:t>
            </a:r>
          </a:p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Bu kavramı bugün çok iyi öğreneceğiz!</a:t>
            </a:r>
            <a:r>
              <a:rPr kumimoji="0" lang="tr-TR" sz="2600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6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6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013" y="948529"/>
            <a:ext cx="7360920" cy="140588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pc="10" dirty="0" smtClean="0"/>
              <a:t>Buz patenine yeni başlayan kişilere etrafı süngerlerle çevrili taytlar giydirilir. Bu taytlar, düşme esnasında yaralanma riskini azaltmaktadır.  Tayt bu riski nasıl azaltabilir?</a:t>
            </a:r>
            <a:endParaRPr kumimoji="0" lang="tr-TR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891540"/>
          </a:xfrm>
        </p:spPr>
        <p:txBody>
          <a:bodyPr/>
          <a:lstStyle/>
          <a:p>
            <a:r>
              <a:rPr lang="tr-TR" dirty="0" smtClean="0"/>
              <a:t> Örnek Soru</a:t>
            </a:r>
            <a:r>
              <a:rPr lang="tr-TR" sz="3200" dirty="0" smtClean="0"/>
              <a:t>: Buz Pateni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475013" y="5442969"/>
            <a:ext cx="5791200" cy="8001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Etki süresini arttırarak.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Content Placeholder 3" descr="F:\Ice Princess (2005)\Ice.Princess.2005.avi_0009668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17" y="2071799"/>
            <a:ext cx="57912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9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22" y="1160804"/>
            <a:ext cx="6411113" cy="14742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Arabanızın freni tutmadığı durumda nasıl durdurmak isterdiniz?</a:t>
            </a:r>
            <a:r>
              <a:rPr kumimoji="0" lang="tr-TR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Duvara çarparak mı? Saman yığınına çarparak mı?</a:t>
            </a: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Neden?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857250"/>
          </a:xfrm>
        </p:spPr>
        <p:txBody>
          <a:bodyPr/>
          <a:lstStyle/>
          <a:p>
            <a:r>
              <a:rPr lang="tr-TR" dirty="0" smtClean="0"/>
              <a:t> Örnek Soru</a:t>
            </a:r>
            <a:endParaRPr lang="tr-TR" dirty="0"/>
          </a:p>
        </p:txBody>
      </p:sp>
      <p:pic>
        <p:nvPicPr>
          <p:cNvPr id="4" name="Content Placeholder 3" descr="http://onlinephys.com/cut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43" y="2422820"/>
            <a:ext cx="2764393" cy="1067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onlinephys.com/cut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722" y="2459366"/>
            <a:ext cx="2859213" cy="1033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7822" y="4224126"/>
            <a:ext cx="5840730" cy="14742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Samana çarptığınızda etki süresi</a:t>
            </a:r>
            <a:r>
              <a:rPr kumimoji="0" lang="tr-TR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artar. </a:t>
            </a:r>
            <a:endParaRPr kumimoji="0" lang="tr-TR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2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914897"/>
          </a:xfrm>
        </p:spPr>
        <p:txBody>
          <a:bodyPr/>
          <a:lstStyle/>
          <a:p>
            <a:r>
              <a:rPr lang="tr-TR" dirty="0" smtClean="0"/>
              <a:t> Örnek Soru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81" y="1045525"/>
            <a:ext cx="7086600" cy="435133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tr-TR" sz="1800" dirty="0" smtClean="0">
                <a:solidFill>
                  <a:schemeClr val="tx1"/>
                </a:solidFill>
              </a:rPr>
              <a:t>Aşağıdaki örneklerden hangisi/hangileri doğrudur?</a:t>
            </a:r>
          </a:p>
          <a:p>
            <a:pPr marL="712788" indent="-261938">
              <a:lnSpc>
                <a:spcPct val="100000"/>
              </a:lnSpc>
              <a:buAutoNum type="alphaLcParenR"/>
            </a:pPr>
            <a:r>
              <a:rPr lang="tr-TR" sz="1800" dirty="0" smtClean="0">
                <a:solidFill>
                  <a:schemeClr val="tx1"/>
                </a:solidFill>
              </a:rPr>
              <a:t>Durmakta olan bir topa vurduğumuzda momentumu değişir. </a:t>
            </a:r>
          </a:p>
          <a:p>
            <a:pPr marL="712788" indent="-261938">
              <a:lnSpc>
                <a:spcPct val="100000"/>
              </a:lnSpc>
              <a:buAutoNum type="alphaLcParenR"/>
            </a:pPr>
            <a:r>
              <a:rPr lang="tr-TR" sz="1800" dirty="0" smtClean="0">
                <a:solidFill>
                  <a:schemeClr val="tx1"/>
                </a:solidFill>
              </a:rPr>
              <a:t>Durmakta olan bir topu kucağımıza alarak, hızlanarak hareket ettiğimizde momentumu değişir.</a:t>
            </a:r>
          </a:p>
          <a:p>
            <a:pPr marL="712788" indent="-261938">
              <a:lnSpc>
                <a:spcPct val="100000"/>
              </a:lnSpc>
              <a:buAutoNum type="alphaLcParenR"/>
            </a:pPr>
            <a:r>
              <a:rPr lang="tr-TR" sz="1800" dirty="0" smtClean="0">
                <a:solidFill>
                  <a:schemeClr val="tx1"/>
                </a:solidFill>
              </a:rPr>
              <a:t>Durmakta olan bir topu kucağımıza alarak sabit hızla hareket ettiğimizde momentumu değişir. </a:t>
            </a:r>
          </a:p>
          <a:p>
            <a:pPr marL="712788" indent="-261938">
              <a:lnSpc>
                <a:spcPct val="100000"/>
              </a:lnSpc>
              <a:buAutoNum type="alphaLcParenR"/>
            </a:pPr>
            <a:r>
              <a:rPr lang="tr-TR" sz="1800" dirty="0" smtClean="0">
                <a:solidFill>
                  <a:schemeClr val="tx1"/>
                </a:solidFill>
              </a:rPr>
              <a:t>Durmakta olan bir topu kucağımıza alarak yavaşlayarak hareket ettiğimizde momentumu değişir.</a:t>
            </a:r>
          </a:p>
          <a:p>
            <a:pPr marL="457200" indent="-457200">
              <a:buAutoNum type="alphaLcParenR"/>
            </a:pP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789167"/>
          </a:xfrm>
        </p:spPr>
        <p:txBody>
          <a:bodyPr/>
          <a:lstStyle/>
          <a:p>
            <a:r>
              <a:rPr lang="tr-TR" dirty="0" smtClean="0"/>
              <a:t> Su değirmeni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64627" t="46494" r="14358" b="21197"/>
          <a:stretch/>
        </p:blipFill>
        <p:spPr>
          <a:xfrm>
            <a:off x="3510938" y="998954"/>
            <a:ext cx="2286001" cy="2811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1486"/>
          <a:stretch/>
        </p:blipFill>
        <p:spPr>
          <a:xfrm>
            <a:off x="308758" y="1036707"/>
            <a:ext cx="2948939" cy="2774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758" y="4058273"/>
            <a:ext cx="6800849" cy="6400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Kavisli olanda itme daha büyüktür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accent1">
                    <a:lumMod val="75000"/>
                  </a:schemeClr>
                </a:solidFill>
              </a:rPr>
              <a:t>Su değirmeni</a:t>
            </a:r>
            <a:endParaRPr lang="tr-TR" sz="2400" spc="10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03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21" y="1119776"/>
            <a:ext cx="5498274" cy="50269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7896" y="4803603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5164" y="6200502"/>
            <a:ext cx="1520042" cy="4321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(2017 -</a:t>
            </a:r>
            <a:r>
              <a:rPr kumimoji="0" lang="tr-TR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LYS)</a:t>
            </a:r>
            <a:endParaRPr kumimoji="0" lang="en-US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508" y="1004113"/>
            <a:ext cx="4320162" cy="54124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29508" y="5759067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5164" y="6200502"/>
            <a:ext cx="1520042" cy="4321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(2015 -</a:t>
            </a:r>
            <a:r>
              <a:rPr kumimoji="0" lang="tr-TR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LYS)</a:t>
            </a:r>
            <a:endParaRPr kumimoji="0" lang="en-US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940" t="23015" r="8787" b="12310"/>
          <a:stretch/>
        </p:blipFill>
        <p:spPr>
          <a:xfrm>
            <a:off x="1306977" y="842684"/>
            <a:ext cx="3502529" cy="59328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1173893" y="205396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5164" y="6200502"/>
            <a:ext cx="1520042" cy="4321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(2014 -</a:t>
            </a:r>
            <a:r>
              <a:rPr kumimoji="0" lang="tr-TR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LYS)</a:t>
            </a:r>
            <a:endParaRPr kumimoji="0" lang="en-US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1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5164" y="6200502"/>
            <a:ext cx="1520042" cy="4321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(2012 -</a:t>
            </a:r>
            <a:r>
              <a:rPr kumimoji="0" lang="tr-TR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LYS)</a:t>
            </a:r>
            <a:endParaRPr kumimoji="0" lang="en-US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8916" t="45692" r="25944" b="33925"/>
          <a:stretch/>
        </p:blipFill>
        <p:spPr>
          <a:xfrm>
            <a:off x="912636" y="1341910"/>
            <a:ext cx="5578960" cy="30044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7634" y="262342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76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589" y="1056283"/>
            <a:ext cx="4203149" cy="48593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16249" y="4776850"/>
            <a:ext cx="477469" cy="47960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7091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4" y="1147479"/>
            <a:ext cx="4905012" cy="505244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2575124" y="5291664"/>
            <a:ext cx="477469" cy="50530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82288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17252" cy="868983"/>
          </a:xfrm>
        </p:spPr>
        <p:txBody>
          <a:bodyPr/>
          <a:lstStyle/>
          <a:p>
            <a:r>
              <a:rPr lang="tr-TR" dirty="0" smtClean="0"/>
              <a:t> Kazanımlar</a:t>
            </a:r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285" y="1067115"/>
            <a:ext cx="9651492" cy="4027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903288" indent="-90328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</a:rPr>
              <a:t>11.1.7.1. </a:t>
            </a:r>
            <a:r>
              <a:rPr lang="en-US" sz="1800" b="1" dirty="0" err="1">
                <a:solidFill>
                  <a:schemeClr val="tx1"/>
                </a:solidFill>
              </a:rPr>
              <a:t>İtme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ve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çizgisel</a:t>
            </a:r>
            <a:r>
              <a:rPr lang="en-US" sz="1800" b="1" dirty="0">
                <a:solidFill>
                  <a:schemeClr val="tx1"/>
                </a:solidFill>
              </a:rPr>
              <a:t> momentum </a:t>
            </a:r>
            <a:r>
              <a:rPr lang="en-US" sz="1800" b="1" dirty="0" err="1">
                <a:solidFill>
                  <a:schemeClr val="tx1"/>
                </a:solidFill>
              </a:rPr>
              <a:t>kavramlarını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açıklar</a:t>
            </a:r>
            <a:r>
              <a:rPr lang="en-US" sz="1800" b="1" dirty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a) </a:t>
            </a:r>
            <a:r>
              <a:rPr lang="en-US" sz="1600" dirty="0" err="1">
                <a:solidFill>
                  <a:schemeClr val="tx1"/>
                </a:solidFill>
              </a:rPr>
              <a:t>Çizgisel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momentumla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ilgili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günlük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hayattan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örnekler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verilir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b) </a:t>
            </a:r>
            <a:r>
              <a:rPr lang="en-US" sz="1600" dirty="0" err="1">
                <a:solidFill>
                  <a:schemeClr val="tx1"/>
                </a:solidFill>
              </a:rPr>
              <a:t>İtme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çizgisel</a:t>
            </a:r>
            <a:r>
              <a:rPr lang="en-US" sz="1600" dirty="0">
                <a:solidFill>
                  <a:schemeClr val="tx1"/>
                </a:solidFill>
              </a:rPr>
              <a:t> momentum </a:t>
            </a:r>
            <a:r>
              <a:rPr lang="en-US" sz="1600" dirty="0" err="1">
                <a:solidFill>
                  <a:schemeClr val="tx1"/>
                </a:solidFill>
              </a:rPr>
              <a:t>kavramlarının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matematiksel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modeli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verilir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tr-TR" sz="1600" dirty="0" smtClean="0">
              <a:solidFill>
                <a:schemeClr val="tx1"/>
              </a:solidFill>
            </a:endParaRP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903288" indent="-903288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800" b="1" dirty="0">
                <a:solidFill>
                  <a:schemeClr val="tx1"/>
                </a:solidFill>
              </a:rPr>
              <a:t>11.1.7.2. </a:t>
            </a:r>
            <a:r>
              <a:rPr lang="en-US" sz="1800" b="1" dirty="0" err="1">
                <a:solidFill>
                  <a:schemeClr val="tx1"/>
                </a:solidFill>
              </a:rPr>
              <a:t>İtme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ile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çizgisel</a:t>
            </a:r>
            <a:r>
              <a:rPr lang="en-US" sz="1800" b="1" dirty="0">
                <a:solidFill>
                  <a:schemeClr val="tx1"/>
                </a:solidFill>
              </a:rPr>
              <a:t> momentum </a:t>
            </a:r>
            <a:r>
              <a:rPr lang="en-US" sz="1800" b="1" dirty="0" err="1">
                <a:solidFill>
                  <a:schemeClr val="tx1"/>
                </a:solidFill>
              </a:rPr>
              <a:t>değişimi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arasında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ilişki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kurar</a:t>
            </a:r>
            <a:r>
              <a:rPr lang="en-US" sz="1800" b="1" dirty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a) </a:t>
            </a:r>
            <a:r>
              <a:rPr lang="en-US" sz="1600" dirty="0" err="1">
                <a:solidFill>
                  <a:schemeClr val="tx1"/>
                </a:solidFill>
              </a:rPr>
              <a:t>Öğrencilerin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Newton’ın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ikinci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hareket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yasasından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faydalanarak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itme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momentum </a:t>
            </a:r>
            <a:r>
              <a:rPr lang="en-US" sz="1600" dirty="0" err="1">
                <a:solidFill>
                  <a:schemeClr val="tx1"/>
                </a:solidFill>
              </a:rPr>
              <a:t>arasındaki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matematiksel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modeli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etmeleri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sağlanır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b) </a:t>
            </a:r>
            <a:r>
              <a:rPr lang="en-US" sz="1600" dirty="0" err="1">
                <a:solidFill>
                  <a:schemeClr val="tx1"/>
                </a:solidFill>
              </a:rPr>
              <a:t>Öğrencilerin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kuvvet</a:t>
            </a:r>
            <a:r>
              <a:rPr lang="en-US" sz="1600" dirty="0">
                <a:solidFill>
                  <a:schemeClr val="tx1"/>
                </a:solidFill>
              </a:rPr>
              <a:t>-zaman </a:t>
            </a:r>
            <a:r>
              <a:rPr lang="en-US" sz="1600" dirty="0" err="1">
                <a:solidFill>
                  <a:schemeClr val="tx1"/>
                </a:solidFill>
              </a:rPr>
              <a:t>grafiğinden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alan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hesaplamaları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yapmaları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cismin</a:t>
            </a:r>
            <a:r>
              <a:rPr lang="en-US" sz="1600" dirty="0">
                <a:solidFill>
                  <a:schemeClr val="tx1"/>
                </a:solidFill>
              </a:rPr>
              <a:t> momentum </a:t>
            </a:r>
            <a:r>
              <a:rPr lang="en-US" sz="1600" dirty="0" err="1">
                <a:solidFill>
                  <a:schemeClr val="tx1"/>
                </a:solidFill>
              </a:rPr>
              <a:t>değişikliği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ilişkilendirmeleri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sağlanır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c) </a:t>
            </a:r>
            <a:r>
              <a:rPr lang="en-US" sz="1600" dirty="0" err="1">
                <a:solidFill>
                  <a:schemeClr val="tx1"/>
                </a:solidFill>
              </a:rPr>
              <a:t>İtme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çizgisel</a:t>
            </a:r>
            <a:r>
              <a:rPr lang="en-US" sz="1600" dirty="0">
                <a:solidFill>
                  <a:schemeClr val="tx1"/>
                </a:solidFill>
              </a:rPr>
              <a:t> momentum </a:t>
            </a:r>
            <a:r>
              <a:rPr lang="en-US" sz="1600" dirty="0" err="1">
                <a:solidFill>
                  <a:schemeClr val="tx1"/>
                </a:solidFill>
              </a:rPr>
              <a:t>değişimi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ilgili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matematiksel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hesaplamalar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yapılması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sağlanır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54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9" y="1188941"/>
            <a:ext cx="5291642" cy="4351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8769" y="4232747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17183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513" y="1127535"/>
            <a:ext cx="4440212" cy="53932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64598" y="5536553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7623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64" y="1711515"/>
            <a:ext cx="6896831" cy="36021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80498" y="3996081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9495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69" y="1106249"/>
            <a:ext cx="4703127" cy="52062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62972" y="4447644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5958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157" y="1068158"/>
            <a:ext cx="3914265" cy="53773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4280" y="5347759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64165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371" y="1230718"/>
            <a:ext cx="4805333" cy="50774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25827" y="5503004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14400"/>
          </a:xfrm>
        </p:spPr>
        <p:txBody>
          <a:bodyPr/>
          <a:lstStyle/>
          <a:p>
            <a:r>
              <a:rPr lang="tr-TR" dirty="0" smtClean="0"/>
              <a:t> Soru Çözümü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9903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805912"/>
          </a:xfrm>
        </p:spPr>
        <p:txBody>
          <a:bodyPr/>
          <a:lstStyle/>
          <a:p>
            <a:r>
              <a:rPr lang="tr-TR" dirty="0" smtClean="0"/>
              <a:t> Özet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7908966" y="948529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bg2"/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İtme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 smtClean="0">
                <a:solidFill>
                  <a:schemeClr val="bg2"/>
                </a:solidFill>
              </a:rPr>
              <a:t>Su değirmeni</a:t>
            </a:r>
            <a:endParaRPr lang="tr-TR" sz="2400" spc="10" dirty="0">
              <a:solidFill>
                <a:schemeClr val="bg2"/>
              </a:solidFill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1" y="1396140"/>
            <a:ext cx="1772437" cy="132932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14" y="1424920"/>
            <a:ext cx="2309751" cy="1310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345" y="805913"/>
            <a:ext cx="5081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pc="10" dirty="0"/>
              <a:t>Hangisini durdurmak daha kolay?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 cstate="print"/>
          <a:srcRect l="10832" t="23256" r="40835" b="45485"/>
          <a:stretch/>
        </p:blipFill>
        <p:spPr>
          <a:xfrm>
            <a:off x="4846320" y="1434396"/>
            <a:ext cx="2769094" cy="1291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15425" t="14883" r="52281" b="54818"/>
          <a:stretch/>
        </p:blipFill>
        <p:spPr>
          <a:xfrm>
            <a:off x="437771" y="3733379"/>
            <a:ext cx="1664160" cy="1249072"/>
          </a:xfrm>
          <a:prstGeom prst="rect">
            <a:avLst/>
          </a:prstGeom>
        </p:spPr>
      </p:pic>
      <p:pic>
        <p:nvPicPr>
          <p:cNvPr id="10" name="Picture 9" descr="http://onlinephys.com/cut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771" y="5397069"/>
            <a:ext cx="2969539" cy="1083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51345" y="3261760"/>
            <a:ext cx="3055965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</a:pPr>
            <a:r>
              <a:rPr lang="tr-TR" spc="10" dirty="0"/>
              <a:t>Yumurta neden kırılmadı?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07310" y="2919945"/>
                <a:ext cx="1196481" cy="402931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310" y="2919945"/>
                <a:ext cx="1196481" cy="402931"/>
              </a:xfrm>
              <a:prstGeom prst="rect">
                <a:avLst/>
              </a:prstGeom>
              <a:blipFill>
                <a:blip r:embed="rId7"/>
                <a:stretch>
                  <a:fillRect t="-8824" r="-20202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16034" y="4700260"/>
                <a:ext cx="2517292" cy="402931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=∆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34" y="4700260"/>
                <a:ext cx="2517292" cy="402931"/>
              </a:xfrm>
              <a:prstGeom prst="rect">
                <a:avLst/>
              </a:prstGeom>
              <a:blipFill>
                <a:blip r:embed="rId8"/>
                <a:stretch>
                  <a:fillRect t="-19118" r="-9639" b="-10294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3" descr="F:\Ice Princess (2005)\Ice.Princess.2005.avi_000966800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1794" y="5397069"/>
            <a:ext cx="1603993" cy="1122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1486"/>
          <a:stretch/>
        </p:blipFill>
        <p:spPr>
          <a:xfrm>
            <a:off x="5958190" y="5387848"/>
            <a:ext cx="1202667" cy="1131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0420" y="3192352"/>
            <a:ext cx="2237622" cy="1790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92037"/>
          </a:xfrm>
        </p:spPr>
        <p:txBody>
          <a:bodyPr/>
          <a:lstStyle/>
          <a:p>
            <a:r>
              <a:rPr lang="tr-TR" dirty="0" smtClean="0"/>
              <a:t> Neler Öğrendik?</a:t>
            </a:r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908" y="1435251"/>
            <a:ext cx="9651492" cy="4027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903288" indent="-90328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</a:rPr>
              <a:t>11.1.7.1. </a:t>
            </a:r>
            <a:r>
              <a:rPr lang="en-US" sz="1800" b="1" dirty="0" err="1">
                <a:solidFill>
                  <a:schemeClr val="tx1"/>
                </a:solidFill>
              </a:rPr>
              <a:t>İtme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ve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çizgisel</a:t>
            </a:r>
            <a:r>
              <a:rPr lang="en-US" sz="1800" b="1" dirty="0">
                <a:solidFill>
                  <a:schemeClr val="tx1"/>
                </a:solidFill>
              </a:rPr>
              <a:t> momentum </a:t>
            </a:r>
            <a:r>
              <a:rPr lang="en-US" sz="1800" b="1" dirty="0" err="1">
                <a:solidFill>
                  <a:schemeClr val="tx1"/>
                </a:solidFill>
              </a:rPr>
              <a:t>kavramlarını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açıklar</a:t>
            </a:r>
            <a:r>
              <a:rPr lang="en-US" sz="1800" b="1" dirty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a) </a:t>
            </a:r>
            <a:r>
              <a:rPr lang="en-US" sz="1600" dirty="0" err="1">
                <a:solidFill>
                  <a:schemeClr val="tx1"/>
                </a:solidFill>
              </a:rPr>
              <a:t>Çizgisel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momentumla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ilgili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günlük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hayattan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örnekler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verilir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b) </a:t>
            </a:r>
            <a:r>
              <a:rPr lang="en-US" sz="1600" dirty="0" err="1">
                <a:solidFill>
                  <a:schemeClr val="tx1"/>
                </a:solidFill>
              </a:rPr>
              <a:t>İtme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çizgisel</a:t>
            </a:r>
            <a:r>
              <a:rPr lang="en-US" sz="1600" dirty="0">
                <a:solidFill>
                  <a:schemeClr val="tx1"/>
                </a:solidFill>
              </a:rPr>
              <a:t> momentum </a:t>
            </a:r>
            <a:r>
              <a:rPr lang="en-US" sz="1600" dirty="0" err="1">
                <a:solidFill>
                  <a:schemeClr val="tx1"/>
                </a:solidFill>
              </a:rPr>
              <a:t>kavramlarının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matematiksel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modeli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verilir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tr-TR" sz="1600" dirty="0" smtClean="0">
              <a:solidFill>
                <a:schemeClr val="tx1"/>
              </a:solidFill>
            </a:endParaRP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903288" indent="-903288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800" b="1" dirty="0">
                <a:solidFill>
                  <a:schemeClr val="tx1"/>
                </a:solidFill>
              </a:rPr>
              <a:t>11.1.7.2. </a:t>
            </a:r>
            <a:r>
              <a:rPr lang="en-US" sz="1800" b="1" dirty="0" err="1">
                <a:solidFill>
                  <a:schemeClr val="tx1"/>
                </a:solidFill>
              </a:rPr>
              <a:t>İtme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ile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çizgisel</a:t>
            </a:r>
            <a:r>
              <a:rPr lang="en-US" sz="1800" b="1" dirty="0">
                <a:solidFill>
                  <a:schemeClr val="tx1"/>
                </a:solidFill>
              </a:rPr>
              <a:t> momentum </a:t>
            </a:r>
            <a:r>
              <a:rPr lang="en-US" sz="1800" b="1" dirty="0" err="1">
                <a:solidFill>
                  <a:schemeClr val="tx1"/>
                </a:solidFill>
              </a:rPr>
              <a:t>değişimi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arasında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ilişki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kurar</a:t>
            </a:r>
            <a:r>
              <a:rPr lang="en-US" sz="1800" b="1" dirty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a) </a:t>
            </a:r>
            <a:r>
              <a:rPr lang="en-US" sz="1600" dirty="0" err="1">
                <a:solidFill>
                  <a:schemeClr val="tx1"/>
                </a:solidFill>
              </a:rPr>
              <a:t>Öğrencilerin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Newton’ın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ikinci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hareket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yasasından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faydalanarak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itme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momentum </a:t>
            </a:r>
            <a:r>
              <a:rPr lang="en-US" sz="1600" dirty="0" err="1">
                <a:solidFill>
                  <a:schemeClr val="tx1"/>
                </a:solidFill>
              </a:rPr>
              <a:t>arasındaki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matematiksel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modeli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etmeleri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sağlanır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b) </a:t>
            </a:r>
            <a:r>
              <a:rPr lang="en-US" sz="1600" dirty="0" err="1">
                <a:solidFill>
                  <a:schemeClr val="tx1"/>
                </a:solidFill>
              </a:rPr>
              <a:t>Öğrencilerin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kuvvet</a:t>
            </a:r>
            <a:r>
              <a:rPr lang="en-US" sz="1600" dirty="0">
                <a:solidFill>
                  <a:schemeClr val="tx1"/>
                </a:solidFill>
              </a:rPr>
              <a:t>-zaman </a:t>
            </a:r>
            <a:r>
              <a:rPr lang="en-US" sz="1600" dirty="0" err="1">
                <a:solidFill>
                  <a:schemeClr val="tx1"/>
                </a:solidFill>
              </a:rPr>
              <a:t>grafiğinden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alan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hesaplamaları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yapmaları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cismin</a:t>
            </a:r>
            <a:r>
              <a:rPr lang="en-US" sz="1600" dirty="0">
                <a:solidFill>
                  <a:schemeClr val="tx1"/>
                </a:solidFill>
              </a:rPr>
              <a:t> momentum </a:t>
            </a:r>
            <a:r>
              <a:rPr lang="en-US" sz="1600" dirty="0" err="1">
                <a:solidFill>
                  <a:schemeClr val="tx1"/>
                </a:solidFill>
              </a:rPr>
              <a:t>değişikliği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ilişkilendirmeleri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sağlanır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c) </a:t>
            </a:r>
            <a:r>
              <a:rPr lang="en-US" sz="1600" dirty="0" err="1">
                <a:solidFill>
                  <a:schemeClr val="tx1"/>
                </a:solidFill>
              </a:rPr>
              <a:t>İtme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çizgisel</a:t>
            </a:r>
            <a:r>
              <a:rPr lang="en-US" sz="1600" dirty="0">
                <a:solidFill>
                  <a:schemeClr val="tx1"/>
                </a:solidFill>
              </a:rPr>
              <a:t> momentum </a:t>
            </a:r>
            <a:r>
              <a:rPr lang="en-US" sz="1600" dirty="0" err="1">
                <a:solidFill>
                  <a:schemeClr val="tx1"/>
                </a:solidFill>
              </a:rPr>
              <a:t>değişimi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ilgili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matematiksel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hesaplamalar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yapılması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sağlanır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5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085960"/>
          </a:xfrm>
        </p:spPr>
        <p:txBody>
          <a:bodyPr/>
          <a:lstStyle/>
          <a:p>
            <a:r>
              <a:rPr lang="tr-TR" dirty="0" smtClean="0"/>
              <a:t> Gelecek Hafta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5392" y="1321183"/>
            <a:ext cx="9208008" cy="415299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800" b="1" dirty="0" smtClean="0">
                <a:solidFill>
                  <a:schemeClr val="tx1"/>
                </a:solidFill>
              </a:rPr>
              <a:t>11.1.7.3. Çizgisel momentumun korunumunu analiz eder.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solidFill>
                  <a:schemeClr val="tx1"/>
                </a:solidFill>
              </a:rPr>
              <a:t>a) Öğrencilerin deney yaparak veya simülasyonlar kullanarak çizgisel momentum korunumu ile ilgili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solidFill>
                  <a:schemeClr val="tx1"/>
                </a:solidFill>
              </a:rPr>
              <a:t>çıkarımda bulunmaları sağlanır.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solidFill>
                  <a:schemeClr val="tx1"/>
                </a:solidFill>
              </a:rPr>
              <a:t>b) Çizgisel momentumun korunumu bir ve iki boyutlu hareketle sınırlandırılır</a:t>
            </a:r>
            <a:r>
              <a:rPr lang="tr-TR" sz="1800" dirty="0" smtClean="0">
                <a:solidFill>
                  <a:schemeClr val="tx1"/>
                </a:solidFill>
              </a:rPr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800" b="1" dirty="0" smtClean="0">
                <a:solidFill>
                  <a:schemeClr val="tx1"/>
                </a:solidFill>
              </a:rPr>
              <a:t>11.1.7.4. Çizgisel momentumun korunumu ile ilgili hesaplamalar yapar.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solidFill>
                  <a:schemeClr val="tx1"/>
                </a:solidFill>
              </a:rPr>
              <a:t>Enerjinin korunduğu ve korunmadığı durumlar göz önüne alınarak bir ve iki boyutta çizgisel momentumun korunumu, çarpışmalar ve patlamalarla ilgili matematiksel hesaplamalar yapılması sağlanır.</a:t>
            </a:r>
            <a:endParaRPr lang="tr-TR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70498" cy="914897"/>
          </a:xfrm>
        </p:spPr>
        <p:txBody>
          <a:bodyPr/>
          <a:lstStyle/>
          <a:p>
            <a:r>
              <a:rPr lang="tr-TR" dirty="0" smtClean="0"/>
              <a:t> Neler öğreneceğiz?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960894"/>
            <a:ext cx="8595360" cy="5897106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784464" y="1140635"/>
            <a:ext cx="7721376" cy="53004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/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/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/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/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/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/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 smtClean="0"/>
              <a:t>Su değirmeni</a:t>
            </a:r>
            <a:endParaRPr lang="tr-TR" sz="2600" spc="10" dirty="0"/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0692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983477"/>
          </a:xfrm>
        </p:spPr>
        <p:txBody>
          <a:bodyPr/>
          <a:lstStyle/>
          <a:p>
            <a:r>
              <a:rPr lang="tr-TR" dirty="0" smtClean="0"/>
              <a:t> Geçen Haftanın Özeti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7871"/>
            <a:ext cx="8595360" cy="4351337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8178" r="15280" b="25181"/>
          <a:stretch/>
        </p:blipFill>
        <p:spPr>
          <a:xfrm>
            <a:off x="708236" y="2051234"/>
            <a:ext cx="2275506" cy="1991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028" y="2035395"/>
            <a:ext cx="2879677" cy="21862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84552" y="4144699"/>
            <a:ext cx="3186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</a:t>
            </a:r>
            <a:r>
              <a:rPr lang="en-US" baseline="-25000" dirty="0"/>
              <a:t>1</a:t>
            </a:r>
            <a:r>
              <a:rPr lang="en-US" dirty="0"/>
              <a:t>  - </a:t>
            </a:r>
            <a:r>
              <a:rPr lang="en-US" dirty="0" err="1"/>
              <a:t>W</a:t>
            </a:r>
            <a:r>
              <a:rPr lang="en-US" baseline="-25000" dirty="0" err="1"/>
              <a:t>sürtünme</a:t>
            </a:r>
            <a:r>
              <a:rPr lang="en-US" dirty="0"/>
              <a:t>= </a:t>
            </a:r>
            <a:r>
              <a:rPr lang="en-US" dirty="0" smtClean="0"/>
              <a:t>ME</a:t>
            </a:r>
            <a:r>
              <a:rPr lang="en-US" baseline="-25000" dirty="0" smtClean="0"/>
              <a:t>2</a:t>
            </a:r>
            <a:endParaRPr lang="tr-TR" baseline="-25000" dirty="0" smtClean="0"/>
          </a:p>
          <a:p>
            <a:r>
              <a:rPr lang="en-US" dirty="0" smtClean="0"/>
              <a:t>     </a:t>
            </a:r>
            <a:endParaRPr lang="en-US" dirty="0"/>
          </a:p>
          <a:p>
            <a:r>
              <a:rPr lang="en-US" dirty="0" smtClean="0"/>
              <a:t>(</a:t>
            </a:r>
            <a:r>
              <a:rPr lang="tr-TR" dirty="0" smtClean="0"/>
              <a:t>W</a:t>
            </a:r>
            <a:r>
              <a:rPr lang="tr-TR" baseline="-25000" dirty="0" smtClean="0"/>
              <a:t>sürtünme</a:t>
            </a:r>
            <a:r>
              <a:rPr lang="tr-TR" dirty="0" smtClean="0"/>
              <a:t> </a:t>
            </a:r>
            <a:r>
              <a:rPr lang="tr-TR" dirty="0"/>
              <a:t>: </a:t>
            </a:r>
            <a:r>
              <a:rPr lang="tr-TR" dirty="0" smtClean="0"/>
              <a:t>Sürtünme kuvvetinin </a:t>
            </a:r>
            <a:r>
              <a:rPr lang="tr-TR" dirty="0"/>
              <a:t>yaptığı iş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30" y="2003894"/>
            <a:ext cx="2643426" cy="21255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012715" y="4144699"/>
            <a:ext cx="2793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ME</a:t>
            </a:r>
            <a:r>
              <a:rPr lang="tr-TR" baseline="-25000" dirty="0"/>
              <a:t>1</a:t>
            </a:r>
            <a:r>
              <a:rPr lang="tr-TR" dirty="0"/>
              <a:t> + W</a:t>
            </a:r>
            <a:r>
              <a:rPr lang="tr-TR" baseline="-25000" dirty="0"/>
              <a:t>uyg. kuvvet</a:t>
            </a:r>
            <a:r>
              <a:rPr lang="tr-TR" dirty="0"/>
              <a:t> = </a:t>
            </a:r>
            <a:r>
              <a:rPr lang="tr-TR" dirty="0" smtClean="0"/>
              <a:t>ME</a:t>
            </a:r>
            <a:r>
              <a:rPr lang="tr-TR" baseline="-25000" dirty="0" smtClean="0"/>
              <a:t>2</a:t>
            </a:r>
          </a:p>
          <a:p>
            <a:r>
              <a:rPr lang="tr-TR" baseline="-25000" dirty="0" smtClean="0"/>
              <a:t>    </a:t>
            </a:r>
            <a:endParaRPr lang="tr-TR" baseline="-25000" dirty="0"/>
          </a:p>
          <a:p>
            <a:r>
              <a:rPr lang="tr-TR" dirty="0" smtClean="0"/>
              <a:t>(W</a:t>
            </a:r>
            <a:r>
              <a:rPr lang="tr-TR" baseline="-25000" dirty="0" smtClean="0"/>
              <a:t>uyg. kuvvet</a:t>
            </a:r>
            <a:r>
              <a:rPr lang="tr-TR" dirty="0" smtClean="0"/>
              <a:t> : Uygulanan kuvvetin yaptığı iş)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3751846" y="6168079"/>
            <a:ext cx="1159292" cy="454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W = </a:t>
            </a:r>
            <a:r>
              <a:rPr lang="el-GR" b="1" dirty="0"/>
              <a:t>Δ</a:t>
            </a:r>
            <a:r>
              <a:rPr lang="tr-TR" b="1" dirty="0"/>
              <a:t>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2848" y="5464168"/>
            <a:ext cx="9617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Herhangi bir dış kuvvet tarafından iş yapıldığında cismin (ya da sistemin) mekanik enerjisi artar ya da azalır.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2847" y="1009442"/>
            <a:ext cx="8776762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tr-TR" dirty="0"/>
              <a:t>Mekanik enerji ne zaman korunur</a:t>
            </a:r>
            <a:r>
              <a:rPr lang="tr-TR" dirty="0" smtClean="0"/>
              <a:t>?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tr-TR" dirty="0" smtClean="0"/>
              <a:t>Herhangi bir dış kuvvet tarafından cisim (ya da sistem) üzerinde iş yapılıyorsa?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796717" y="4140211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ME</a:t>
            </a:r>
            <a:r>
              <a:rPr lang="tr-TR" baseline="-25000" dirty="0"/>
              <a:t>1 </a:t>
            </a:r>
            <a:r>
              <a:rPr lang="tr-TR" dirty="0"/>
              <a:t>&lt; ME</a:t>
            </a:r>
            <a:r>
              <a:rPr lang="tr-TR" baseline="-25000" dirty="0"/>
              <a:t>2</a:t>
            </a:r>
            <a:r>
              <a:rPr lang="tr-TR" dirty="0"/>
              <a:t> = ME</a:t>
            </a:r>
            <a:r>
              <a:rPr lang="tr-TR" baseline="-25000" dirty="0"/>
              <a:t>3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9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902525"/>
          </a:xfrm>
        </p:spPr>
        <p:txBody>
          <a:bodyPr/>
          <a:lstStyle/>
          <a:p>
            <a:r>
              <a:rPr lang="tr-TR" dirty="0" smtClean="0"/>
              <a:t> Tekrarlayalım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80" y="1151907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Eylemsizlik?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Newton’ın hareket yasaları?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1. yasası: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2. yasası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3. yasası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930976"/>
          </a:xfrm>
        </p:spPr>
        <p:txBody>
          <a:bodyPr/>
          <a:lstStyle/>
          <a:p>
            <a:r>
              <a:rPr lang="tr-TR" dirty="0" smtClean="0"/>
              <a:t> Su değirmeni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r="34559" b="15503"/>
          <a:stretch/>
        </p:blipFill>
        <p:spPr>
          <a:xfrm>
            <a:off x="451262" y="1041766"/>
            <a:ext cx="2792095" cy="27660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1486"/>
          <a:stretch/>
        </p:blipFill>
        <p:spPr>
          <a:xfrm>
            <a:off x="4001689" y="1026956"/>
            <a:ext cx="2948939" cy="2774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34" y="4157534"/>
            <a:ext cx="6949440" cy="17563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Yukarı</a:t>
            </a:r>
            <a:r>
              <a:rPr kumimoji="0" lang="tr-TR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 iki farklı su değirmeni görmektesiniz. Soldaki değirmenin pedalları düz iken sağdaki değirmenin pedalları kavislidir. Düz pedallı değirmenlerin kullanıldığı dönemde Lester A. Pelton, değirmenlerin etkisini arttırmak için kavisli pedallerı dizayn etti. </a:t>
            </a:r>
            <a:r>
              <a:rPr lang="tr-TR" dirty="0"/>
              <a:t>Sizce kavisli pedal düz pedala göre nasıl bir avantaj sağlıyor olabilir?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7091" y="1007906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 smtClean="0">
                <a:solidFill>
                  <a:schemeClr val="accent1">
                    <a:lumMod val="75000"/>
                  </a:schemeClr>
                </a:solidFill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</a:rPr>
              <a:t>Aktivite1: Hangisini durdurmak</a:t>
            </a: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52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8340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Aktivite1: </a:t>
            </a:r>
            <a:r>
              <a:rPr lang="tr-TR" sz="3600" dirty="0" smtClean="0"/>
              <a:t>Hangisini durdurmak kolay?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9" y="1011054"/>
            <a:ext cx="2727325" cy="204549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69" y="992858"/>
            <a:ext cx="3606487" cy="2045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889" y="3342401"/>
            <a:ext cx="6958739" cy="31461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</a:rPr>
              <a:t>Size</a:t>
            </a:r>
            <a:r>
              <a:rPr kumimoji="0" lang="tr-TR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 doğdu hareket eden bir oyuncak arabayı önüne geçerek durdurabilir misiniz?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pc="10" baseline="0" dirty="0" smtClean="0"/>
              <a:t>Peki</a:t>
            </a:r>
            <a:r>
              <a:rPr lang="tr-TR" spc="10" dirty="0" smtClean="0"/>
              <a:t> aynı hızla size doğru hareket eden bir treni önüne geçerek durdurabilir misiniz?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</a:rPr>
              <a:t>Neden?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dirty="0"/>
              <a:t>Kütlesi büyük olanı durdurmak daha zordur. Trenin eylemsizliği daha büyük olduğu için, hareketini devam ettirme </a:t>
            </a:r>
            <a:r>
              <a:rPr lang="tr-TR" dirty="0" smtClean="0"/>
              <a:t>eğilimi daha </a:t>
            </a:r>
            <a:r>
              <a:rPr lang="tr-TR" dirty="0"/>
              <a:t>fazladır. </a:t>
            </a:r>
            <a:endParaRPr kumimoji="0" lang="tr-TR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7091" y="1007906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02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61356" cy="914400"/>
          </a:xfrm>
        </p:spPr>
        <p:txBody>
          <a:bodyPr/>
          <a:lstStyle/>
          <a:p>
            <a:r>
              <a:rPr lang="tr-TR" dirty="0" smtClean="0"/>
              <a:t> Aktivite1: </a:t>
            </a:r>
            <a:r>
              <a:rPr lang="tr-TR" sz="3200" dirty="0" smtClean="0"/>
              <a:t>Hangisini durdurmak daha kolay?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0832" t="23256" r="40835" b="45485"/>
          <a:stretch/>
        </p:blipFill>
        <p:spPr>
          <a:xfrm>
            <a:off x="544497" y="1116912"/>
            <a:ext cx="6063949" cy="2827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200" y="4146702"/>
            <a:ext cx="6803756" cy="24952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</a:rPr>
              <a:t>Size doğru yavaşça gelmekte</a:t>
            </a:r>
            <a:r>
              <a:rPr kumimoji="0" lang="tr-TR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 olan alışveriş arabasını durdurabilir misiniz?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pc="10" baseline="0" dirty="0" smtClean="0"/>
              <a:t>Peki ya daha hızlı gelirse?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dirty="0"/>
              <a:t>Hızı büyük olanı durdurmak daha zordur. </a:t>
            </a:r>
            <a:r>
              <a:rPr lang="tr-TR" dirty="0" smtClean="0"/>
              <a:t>Hızı </a:t>
            </a:r>
            <a:r>
              <a:rPr lang="tr-TR" dirty="0"/>
              <a:t>daha büyük olanın hareketini devam ettirme </a:t>
            </a:r>
            <a:r>
              <a:rPr lang="tr-TR" dirty="0" smtClean="0"/>
              <a:t>eğilimi </a:t>
            </a:r>
            <a:r>
              <a:rPr lang="tr-TR" dirty="0"/>
              <a:t>daha fazladır. 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endParaRPr kumimoji="0" lang="tr-TR" sz="26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7091" y="1007906"/>
            <a:ext cx="3337636" cy="57244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Geçen haftanın özeti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dirty="0">
                <a:solidFill>
                  <a:schemeClr val="bg2"/>
                </a:solidFill>
              </a:rPr>
              <a:t>Su değirmeni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400" spc="10" dirty="0">
                <a:solidFill>
                  <a:schemeClr val="accent1">
                    <a:lumMod val="75000"/>
                  </a:schemeClr>
                </a:solidFill>
              </a:rPr>
              <a:t>Aktivite1: Hangisini durdurmak daha kolay?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Aktivite2: 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4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</a:rPr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400" spc="10" baseline="0" dirty="0" smtClean="0"/>
              <a:t>Soru</a:t>
            </a:r>
            <a:r>
              <a:rPr lang="tr-TR" sz="2400" spc="10" dirty="0" smtClean="0"/>
              <a:t> Çözümü</a:t>
            </a:r>
            <a:endParaRPr kumimoji="0" lang="tr-TR" sz="24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39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solidFill>
          <a:schemeClr val="bg1"/>
        </a:solidFill>
        <a:ln w="28575">
          <a:solidFill>
            <a:schemeClr val="accent5">
              <a:lumMod val="60000"/>
              <a:lumOff val="40000"/>
            </a:schemeClr>
          </a:solidFill>
        </a:ln>
      </a:spPr>
      <a:bodyPr vert="horz" lIns="91440" tIns="45720" rIns="91440" bIns="45720" rtlCol="0">
        <a:normAutofit fontScale="55000" lnSpcReduction="20000"/>
      </a:bodyPr>
      <a:lstStyle>
        <a:defPPr marL="182880" marR="0" indent="-182880" algn="l" defTabSz="914400" rtl="0" eaLnBrk="1" fontAlgn="auto" latinLnBrk="0" hangingPunct="1">
          <a:lnSpc>
            <a:spcPct val="95000"/>
          </a:lnSpc>
          <a:spcBef>
            <a:spcPts val="1400"/>
          </a:spcBef>
          <a:spcAft>
            <a:spcPts val="200"/>
          </a:spcAft>
          <a:buClr>
            <a:schemeClr val="accent1"/>
          </a:buClr>
          <a:buSzPct val="80000"/>
          <a:buFont typeface="Arial" pitchFamily="34" charset="0"/>
          <a:buChar char="•"/>
          <a:tabLst/>
          <a:defRPr kumimoji="0" sz="2600" b="0" i="0" u="none" strike="noStrike" kern="1200" cap="none" spc="10" normalizeH="0" baseline="0" noProof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5382</TotalTime>
  <Words>1992</Words>
  <Application>Microsoft Office PowerPoint</Application>
  <PresentationFormat>Widescreen</PresentationFormat>
  <Paragraphs>460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 Math</vt:lpstr>
      <vt:lpstr>Century Schoolbook</vt:lpstr>
      <vt:lpstr>Courier New</vt:lpstr>
      <vt:lpstr>Wingdings</vt:lpstr>
      <vt:lpstr>Wingdings 2</vt:lpstr>
      <vt:lpstr>View</vt:lpstr>
      <vt:lpstr>       İtme - Momentum </vt:lpstr>
      <vt:lpstr>PowerPoint Presentation</vt:lpstr>
      <vt:lpstr> Kazanımlar</vt:lpstr>
      <vt:lpstr> Neler öğreneceğiz?</vt:lpstr>
      <vt:lpstr> Geçen Haftanın Özeti</vt:lpstr>
      <vt:lpstr> Tekrarlayalım</vt:lpstr>
      <vt:lpstr> Su değirmeni</vt:lpstr>
      <vt:lpstr> Aktivite1: Hangisini durdurmak kolay?</vt:lpstr>
      <vt:lpstr> Aktivite1: Hangisini durdurmak daha kolay?</vt:lpstr>
      <vt:lpstr> Momentum (Lineer Momentum)</vt:lpstr>
      <vt:lpstr> Örnek Soru</vt:lpstr>
      <vt:lpstr>PowerPoint Presentation</vt:lpstr>
      <vt:lpstr>Örnek Soru</vt:lpstr>
      <vt:lpstr> Aktivite2: Yumurta neden kırılmadı?</vt:lpstr>
      <vt:lpstr> İtme-Kuvvetin Etkisi</vt:lpstr>
      <vt:lpstr> İtme - Zamanın Etkisi</vt:lpstr>
      <vt:lpstr> İtme</vt:lpstr>
      <vt:lpstr> Aktivite: Yumurta neden kırılmadı?</vt:lpstr>
      <vt:lpstr> Örnek-Etki Süresi </vt:lpstr>
      <vt:lpstr> Örnek Soru: Buz Pateni</vt:lpstr>
      <vt:lpstr> Örnek Soru</vt:lpstr>
      <vt:lpstr> Örnek Soru</vt:lpstr>
      <vt:lpstr> Su değirmeni</vt:lpstr>
      <vt:lpstr> Soru Çözümü</vt:lpstr>
      <vt:lpstr> Soru Çözümü</vt:lpstr>
      <vt:lpstr> Soru Çözümü</vt:lpstr>
      <vt:lpstr> Soru Çözümü</vt:lpstr>
      <vt:lpstr> Soru Çözümü</vt:lpstr>
      <vt:lpstr> Soru Çözümü</vt:lpstr>
      <vt:lpstr> Soru Çözümü</vt:lpstr>
      <vt:lpstr> Soru Çözümü</vt:lpstr>
      <vt:lpstr> Soru Çözümü</vt:lpstr>
      <vt:lpstr> Soru Çözümü</vt:lpstr>
      <vt:lpstr> Soru Çözümü</vt:lpstr>
      <vt:lpstr> Soru Çözümü</vt:lpstr>
      <vt:lpstr> Özet</vt:lpstr>
      <vt:lpstr> Neler Öğrendik?</vt:lpstr>
      <vt:lpstr> Gelecek Hafta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Lise Öğrencilerinin Basit Elektrik Devreleri ve Geometrik Optik Konusundaki Kavram Yanılgıları</dc:title>
  <dc:creator>Dilber</dc:creator>
  <cp:lastModifiedBy>Reviewer</cp:lastModifiedBy>
  <cp:revision>267</cp:revision>
  <dcterms:created xsi:type="dcterms:W3CDTF">2016-08-15T13:01:36Z</dcterms:created>
  <dcterms:modified xsi:type="dcterms:W3CDTF">2018-12-07T16:02:01Z</dcterms:modified>
</cp:coreProperties>
</file>