
<file path=[Content_Types].xml><?xml version="1.0" encoding="utf-8"?>
<Types xmlns="http://schemas.openxmlformats.org/package/2006/content-types">
  <Default Extension="png" ContentType="image/png"/>
  <Default Extension="jpeg" ContentType="image/jpeg"/>
  <Default Extension="m4a" ContentType="audio/mp4"/>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15" r:id="rId2"/>
  </p:sldMasterIdLst>
  <p:notesMasterIdLst>
    <p:notesMasterId r:id="rId64"/>
  </p:notesMasterIdLst>
  <p:handoutMasterIdLst>
    <p:handoutMasterId r:id="rId65"/>
  </p:handoutMasterIdLst>
  <p:sldIdLst>
    <p:sldId id="353" r:id="rId3"/>
    <p:sldId id="485" r:id="rId4"/>
    <p:sldId id="489" r:id="rId5"/>
    <p:sldId id="414" r:id="rId6"/>
    <p:sldId id="477" r:id="rId7"/>
    <p:sldId id="563" r:id="rId8"/>
    <p:sldId id="505" r:id="rId9"/>
    <p:sldId id="490" r:id="rId10"/>
    <p:sldId id="491" r:id="rId11"/>
    <p:sldId id="493" r:id="rId12"/>
    <p:sldId id="496" r:id="rId13"/>
    <p:sldId id="455" r:id="rId14"/>
    <p:sldId id="457" r:id="rId15"/>
    <p:sldId id="498" r:id="rId16"/>
    <p:sldId id="497" r:id="rId17"/>
    <p:sldId id="561" r:id="rId18"/>
    <p:sldId id="562" r:id="rId19"/>
    <p:sldId id="461" r:id="rId20"/>
    <p:sldId id="503" r:id="rId21"/>
    <p:sldId id="559" r:id="rId22"/>
    <p:sldId id="499" r:id="rId23"/>
    <p:sldId id="564" r:id="rId24"/>
    <p:sldId id="500" r:id="rId25"/>
    <p:sldId id="322" r:id="rId26"/>
    <p:sldId id="501" r:id="rId27"/>
    <p:sldId id="506" r:id="rId28"/>
    <p:sldId id="447" r:id="rId29"/>
    <p:sldId id="466" r:id="rId30"/>
    <p:sldId id="469" r:id="rId31"/>
    <p:sldId id="467" r:id="rId32"/>
    <p:sldId id="468" r:id="rId33"/>
    <p:sldId id="513" r:id="rId34"/>
    <p:sldId id="514" r:id="rId35"/>
    <p:sldId id="515" r:id="rId36"/>
    <p:sldId id="530" r:id="rId37"/>
    <p:sldId id="508" r:id="rId38"/>
    <p:sldId id="510" r:id="rId39"/>
    <p:sldId id="527" r:id="rId40"/>
    <p:sldId id="502" r:id="rId41"/>
    <p:sldId id="487" r:id="rId42"/>
    <p:sldId id="511" r:id="rId43"/>
    <p:sldId id="512" r:id="rId44"/>
    <p:sldId id="539" r:id="rId45"/>
    <p:sldId id="540" r:id="rId46"/>
    <p:sldId id="541" r:id="rId47"/>
    <p:sldId id="542" r:id="rId48"/>
    <p:sldId id="543" r:id="rId49"/>
    <p:sldId id="544" r:id="rId50"/>
    <p:sldId id="545" r:id="rId51"/>
    <p:sldId id="546" r:id="rId52"/>
    <p:sldId id="547" r:id="rId53"/>
    <p:sldId id="548" r:id="rId54"/>
    <p:sldId id="550" r:id="rId55"/>
    <p:sldId id="551" r:id="rId56"/>
    <p:sldId id="528" r:id="rId57"/>
    <p:sldId id="529" r:id="rId58"/>
    <p:sldId id="552" r:id="rId59"/>
    <p:sldId id="553" r:id="rId60"/>
    <p:sldId id="534" r:id="rId61"/>
    <p:sldId id="568" r:id="rId62"/>
    <p:sldId id="567" r:id="rId6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74" autoAdjust="0"/>
    <p:restoredTop sz="92384" autoAdjust="0"/>
  </p:normalViewPr>
  <p:slideViewPr>
    <p:cSldViewPr>
      <p:cViewPr varScale="1">
        <p:scale>
          <a:sx n="82" d="100"/>
          <a:sy n="82" d="100"/>
        </p:scale>
        <p:origin x="1397" y="6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tr-TR"/>
              <a:t>DISCOVERY OF NUMBERS</a:t>
            </a: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487C822-B060-498B-95F1-8A72221FBC16}" type="datetimeFigureOut">
              <a:rPr lang="tr-TR" smtClean="0"/>
              <a:t>23.10.2022</a:t>
            </a:fld>
            <a:endParaRPr lang="tr-T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02DE11B-8591-4E9A-A40B-8D464D4D2C84}" type="slidenum">
              <a:rPr lang="tr-TR" smtClean="0"/>
              <a:t>‹#›</a:t>
            </a:fld>
            <a:endParaRPr lang="tr-TR"/>
          </a:p>
        </p:txBody>
      </p:sp>
    </p:spTree>
    <p:extLst>
      <p:ext uri="{BB962C8B-B14F-4D97-AF65-F5344CB8AC3E}">
        <p14:creationId xmlns:p14="http://schemas.microsoft.com/office/powerpoint/2010/main" val="2384865894"/>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tr-TR"/>
              <a:t>DISCOVERY OF NUMBERS</a:t>
            </a: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85D4320-AA2D-410C-A146-93ABE8A29282}" type="datetimeFigureOut">
              <a:rPr lang="tr-TR" smtClean="0"/>
              <a:t>23.10.2022</a:t>
            </a:fld>
            <a:endParaRPr lang="tr-T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3BEEBA0-38D8-43B8-AE67-DDBA78E3C55E}" type="slidenum">
              <a:rPr lang="tr-TR" smtClean="0"/>
              <a:t>‹#›</a:t>
            </a:fld>
            <a:endParaRPr lang="tr-TR"/>
          </a:p>
        </p:txBody>
      </p:sp>
    </p:spTree>
    <p:extLst>
      <p:ext uri="{BB962C8B-B14F-4D97-AF65-F5344CB8AC3E}">
        <p14:creationId xmlns:p14="http://schemas.microsoft.com/office/powerpoint/2010/main" val="4122849912"/>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tr-TR"/>
          </a:p>
        </p:txBody>
      </p:sp>
      <p:sp>
        <p:nvSpPr>
          <p:cNvPr id="4" name="Date Placeholder 3"/>
          <p:cNvSpPr>
            <a:spLocks noGrp="1"/>
          </p:cNvSpPr>
          <p:nvPr>
            <p:ph type="dt" sz="half" idx="10"/>
          </p:nvPr>
        </p:nvSpPr>
        <p:spPr/>
        <p:txBody>
          <a:bodyPr/>
          <a:lstStyle/>
          <a:p>
            <a:r>
              <a:rPr lang="en-US"/>
              <a:t>October 17,2022</a:t>
            </a:r>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B7239A3-C87B-4399-9BC4-A46D67A649A7}" type="slidenum">
              <a:rPr lang="tr-TR" smtClean="0"/>
              <a:t>‹#›</a:t>
            </a:fld>
            <a:endParaRPr lang="tr-TR"/>
          </a:p>
        </p:txBody>
      </p:sp>
    </p:spTree>
    <p:extLst>
      <p:ext uri="{BB962C8B-B14F-4D97-AF65-F5344CB8AC3E}">
        <p14:creationId xmlns:p14="http://schemas.microsoft.com/office/powerpoint/2010/main" val="28878559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p>
            <a:r>
              <a:rPr lang="en-US"/>
              <a:t>October 17,2022</a:t>
            </a:r>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B7239A3-C87B-4399-9BC4-A46D67A649A7}" type="slidenum">
              <a:rPr lang="tr-TR" smtClean="0"/>
              <a:t>‹#›</a:t>
            </a:fld>
            <a:endParaRPr lang="tr-TR"/>
          </a:p>
        </p:txBody>
      </p:sp>
    </p:spTree>
    <p:extLst>
      <p:ext uri="{BB962C8B-B14F-4D97-AF65-F5344CB8AC3E}">
        <p14:creationId xmlns:p14="http://schemas.microsoft.com/office/powerpoint/2010/main" val="22717189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p>
            <a:r>
              <a:rPr lang="en-US"/>
              <a:t>October 17,2022</a:t>
            </a:r>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B7239A3-C87B-4399-9BC4-A46D67A649A7}" type="slidenum">
              <a:rPr lang="tr-TR" smtClean="0"/>
              <a:t>‹#›</a:t>
            </a:fld>
            <a:endParaRPr lang="tr-TR"/>
          </a:p>
        </p:txBody>
      </p:sp>
    </p:spTree>
    <p:extLst>
      <p:ext uri="{BB962C8B-B14F-4D97-AF65-F5344CB8AC3E}">
        <p14:creationId xmlns:p14="http://schemas.microsoft.com/office/powerpoint/2010/main" val="25102609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Date Placeholder 2"/>
          <p:cNvSpPr>
            <a:spLocks noGrp="1"/>
          </p:cNvSpPr>
          <p:nvPr>
            <p:ph type="dt" sz="half" idx="10"/>
          </p:nvPr>
        </p:nvSpPr>
        <p:spPr/>
        <p:txBody>
          <a:bodyPr/>
          <a:lstStyle/>
          <a:p>
            <a:r>
              <a:rPr lang="en-US"/>
              <a:t>October 17,2022</a:t>
            </a:r>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B7239A3-C87B-4399-9BC4-A46D67A649A7}" type="slidenum">
              <a:rPr lang="tr-TR" smtClean="0"/>
              <a:t>‹#›</a:t>
            </a:fld>
            <a:endParaRPr lang="tr-TR"/>
          </a:p>
        </p:txBody>
      </p:sp>
    </p:spTree>
    <p:extLst>
      <p:ext uri="{BB962C8B-B14F-4D97-AF65-F5344CB8AC3E}">
        <p14:creationId xmlns:p14="http://schemas.microsoft.com/office/powerpoint/2010/main" val="37533773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tr-TR"/>
              <a:t>Asıl başlık stili için tıklatın</a:t>
            </a:r>
            <a:endParaRPr lang="en-US"/>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a:p>
        </p:txBody>
      </p:sp>
      <p:sp>
        <p:nvSpPr>
          <p:cNvPr id="4" name="Date Placeholder 3"/>
          <p:cNvSpPr>
            <a:spLocks noGrp="1"/>
          </p:cNvSpPr>
          <p:nvPr>
            <p:ph type="dt" sz="half" idx="10"/>
          </p:nvPr>
        </p:nvSpPr>
        <p:spPr/>
        <p:txBody>
          <a:bodyPr/>
          <a:lstStyle/>
          <a:p>
            <a:r>
              <a:rPr lang="en-US">
                <a:solidFill>
                  <a:prstClr val="white">
                    <a:shade val="50000"/>
                  </a:prstClr>
                </a:solidFill>
              </a:rPr>
              <a:t>October 17,2022</a:t>
            </a:r>
            <a:endParaRPr lang="tr-TR">
              <a:solidFill>
                <a:prstClr val="white">
                  <a:shade val="50000"/>
                </a:prstClr>
              </a:solidFill>
            </a:endParaRPr>
          </a:p>
        </p:txBody>
      </p:sp>
      <p:sp>
        <p:nvSpPr>
          <p:cNvPr id="5" name="Footer Placeholder 4"/>
          <p:cNvSpPr>
            <a:spLocks noGrp="1"/>
          </p:cNvSpPr>
          <p:nvPr>
            <p:ph type="ftr" sz="quarter" idx="11"/>
          </p:nvPr>
        </p:nvSpPr>
        <p:spPr/>
        <p:txBody>
          <a:bodyPr/>
          <a:lstStyle/>
          <a:p>
            <a:endParaRPr lang="tr-TR">
              <a:solidFill>
                <a:prstClr val="white">
                  <a:shade val="50000"/>
                </a:prstClr>
              </a:solidFill>
            </a:endParaRPr>
          </a:p>
        </p:txBody>
      </p:sp>
      <p:sp>
        <p:nvSpPr>
          <p:cNvPr id="6" name="Slide Number Placeholder 5"/>
          <p:cNvSpPr>
            <a:spLocks noGrp="1"/>
          </p:cNvSpPr>
          <p:nvPr>
            <p:ph type="sldNum" sz="quarter" idx="12"/>
          </p:nvPr>
        </p:nvSpPr>
        <p:spPr/>
        <p:txBody>
          <a:body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16413450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r>
              <a:rPr lang="en-US">
                <a:solidFill>
                  <a:prstClr val="white">
                    <a:shade val="50000"/>
                  </a:prstClr>
                </a:solidFill>
              </a:rPr>
              <a:t>October 17,2022</a:t>
            </a:r>
            <a:endParaRPr lang="tr-TR">
              <a:solidFill>
                <a:prstClr val="white">
                  <a:shade val="50000"/>
                </a:prstClr>
              </a:solidFill>
            </a:endParaRPr>
          </a:p>
        </p:txBody>
      </p:sp>
      <p:sp>
        <p:nvSpPr>
          <p:cNvPr id="5" name="Footer Placeholder 4"/>
          <p:cNvSpPr>
            <a:spLocks noGrp="1"/>
          </p:cNvSpPr>
          <p:nvPr>
            <p:ph type="ftr" sz="quarter" idx="11"/>
          </p:nvPr>
        </p:nvSpPr>
        <p:spPr/>
        <p:txBody>
          <a:bodyPr/>
          <a:lstStyle/>
          <a:p>
            <a:endParaRPr lang="tr-TR">
              <a:solidFill>
                <a:prstClr val="white">
                  <a:shade val="50000"/>
                </a:prstClr>
              </a:solidFill>
            </a:endParaRPr>
          </a:p>
        </p:txBody>
      </p:sp>
      <p:sp>
        <p:nvSpPr>
          <p:cNvPr id="6" name="Slide Number Placeholder 5"/>
          <p:cNvSpPr>
            <a:spLocks noGrp="1"/>
          </p:cNvSpPr>
          <p:nvPr>
            <p:ph type="sldNum" sz="quarter" idx="12"/>
          </p:nvPr>
        </p:nvSpPr>
        <p:spPr/>
        <p:txBody>
          <a:body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22530290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tr-TR"/>
              <a:t>Asıl başlık stili için tıklatın</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r>
              <a:rPr lang="en-US">
                <a:solidFill>
                  <a:prstClr val="white">
                    <a:shade val="50000"/>
                  </a:prstClr>
                </a:solidFill>
              </a:rPr>
              <a:t>October 17,2022</a:t>
            </a:r>
            <a:endParaRPr lang="tr-TR">
              <a:solidFill>
                <a:prstClr val="white">
                  <a:shade val="50000"/>
                </a:prstClr>
              </a:solidFill>
            </a:endParaRPr>
          </a:p>
        </p:txBody>
      </p:sp>
      <p:sp>
        <p:nvSpPr>
          <p:cNvPr id="5" name="Footer Placeholder 4"/>
          <p:cNvSpPr>
            <a:spLocks noGrp="1"/>
          </p:cNvSpPr>
          <p:nvPr>
            <p:ph type="ftr" sz="quarter" idx="11"/>
          </p:nvPr>
        </p:nvSpPr>
        <p:spPr/>
        <p:txBody>
          <a:bodyPr/>
          <a:lstStyle/>
          <a:p>
            <a:endParaRPr lang="tr-TR">
              <a:solidFill>
                <a:prstClr val="white">
                  <a:shade val="50000"/>
                </a:prstClr>
              </a:solidFill>
            </a:endParaRPr>
          </a:p>
        </p:txBody>
      </p:sp>
      <p:sp>
        <p:nvSpPr>
          <p:cNvPr id="6" name="Slide Number Placeholder 5"/>
          <p:cNvSpPr>
            <a:spLocks noGrp="1"/>
          </p:cNvSpPr>
          <p:nvPr>
            <p:ph type="sldNum" sz="quarter" idx="12"/>
          </p:nvPr>
        </p:nvSpPr>
        <p:spPr/>
        <p:txBody>
          <a:body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4433447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tr-TR"/>
              <a:t>Asıl başlık stili için tıklatın</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r>
              <a:rPr lang="en-US">
                <a:solidFill>
                  <a:prstClr val="white">
                    <a:shade val="50000"/>
                  </a:prstClr>
                </a:solidFill>
              </a:rPr>
              <a:t>October 17,2022</a:t>
            </a:r>
            <a:endParaRPr lang="tr-TR">
              <a:solidFill>
                <a:prstClr val="white">
                  <a:shade val="50000"/>
                </a:prstClr>
              </a:solidFill>
            </a:endParaRPr>
          </a:p>
        </p:txBody>
      </p:sp>
      <p:sp>
        <p:nvSpPr>
          <p:cNvPr id="6" name="Footer Placeholder 5"/>
          <p:cNvSpPr>
            <a:spLocks noGrp="1"/>
          </p:cNvSpPr>
          <p:nvPr>
            <p:ph type="ftr" sz="quarter" idx="11"/>
          </p:nvPr>
        </p:nvSpPr>
        <p:spPr/>
        <p:txBody>
          <a:bodyPr/>
          <a:lstStyle/>
          <a:p>
            <a:endParaRPr lang="tr-TR">
              <a:solidFill>
                <a:prstClr val="white">
                  <a:shade val="50000"/>
                </a:prstClr>
              </a:solidFill>
            </a:endParaRPr>
          </a:p>
        </p:txBody>
      </p:sp>
      <p:sp>
        <p:nvSpPr>
          <p:cNvPr id="7" name="Slide Number Placeholder 6"/>
          <p:cNvSpPr>
            <a:spLocks noGrp="1"/>
          </p:cNvSpPr>
          <p:nvPr>
            <p:ph type="sldNum" sz="quarter" idx="12"/>
          </p:nvPr>
        </p:nvSpPr>
        <p:spPr/>
        <p:txBody>
          <a:body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27175692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1348224" y="1812927"/>
            <a:ext cx="313249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p:cNvSpPr>
            <a:spLocks noGrp="1"/>
          </p:cNvSpPr>
          <p:nvPr>
            <p:ph type="body" sz="quarter" idx="3"/>
          </p:nvPr>
        </p:nvSpPr>
        <p:spPr>
          <a:xfrm>
            <a:off x="4984078" y="1812927"/>
            <a:ext cx="315047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r>
              <a:rPr lang="en-US">
                <a:solidFill>
                  <a:prstClr val="white">
                    <a:shade val="50000"/>
                  </a:prstClr>
                </a:solidFill>
              </a:rPr>
              <a:t>October 17,2022</a:t>
            </a:r>
            <a:endParaRPr lang="tr-TR">
              <a:solidFill>
                <a:prstClr val="white">
                  <a:shade val="50000"/>
                </a:prstClr>
              </a:solidFill>
            </a:endParaRPr>
          </a:p>
        </p:txBody>
      </p:sp>
      <p:sp>
        <p:nvSpPr>
          <p:cNvPr id="8" name="Footer Placeholder 7"/>
          <p:cNvSpPr>
            <a:spLocks noGrp="1"/>
          </p:cNvSpPr>
          <p:nvPr>
            <p:ph type="ftr" sz="quarter" idx="11"/>
          </p:nvPr>
        </p:nvSpPr>
        <p:spPr/>
        <p:txBody>
          <a:bodyPr/>
          <a:lstStyle/>
          <a:p>
            <a:endParaRPr lang="tr-TR">
              <a:solidFill>
                <a:prstClr val="white">
                  <a:shade val="50000"/>
                </a:prstClr>
              </a:solidFill>
            </a:endParaRPr>
          </a:p>
        </p:txBody>
      </p:sp>
      <p:sp>
        <p:nvSpPr>
          <p:cNvPr id="9" name="Slide Number Placeholder 8"/>
          <p:cNvSpPr>
            <a:spLocks noGrp="1"/>
          </p:cNvSpPr>
          <p:nvPr>
            <p:ph type="sldNum" sz="quarter" idx="12"/>
          </p:nvPr>
        </p:nvSpPr>
        <p:spPr/>
        <p:txBody>
          <a:body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24517570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Date Placeholder 2"/>
          <p:cNvSpPr>
            <a:spLocks noGrp="1"/>
          </p:cNvSpPr>
          <p:nvPr>
            <p:ph type="dt" sz="half" idx="10"/>
          </p:nvPr>
        </p:nvSpPr>
        <p:spPr/>
        <p:txBody>
          <a:bodyPr/>
          <a:lstStyle/>
          <a:p>
            <a:r>
              <a:rPr lang="en-US">
                <a:solidFill>
                  <a:prstClr val="white">
                    <a:shade val="50000"/>
                  </a:prstClr>
                </a:solidFill>
              </a:rPr>
              <a:t>October 17,2022</a:t>
            </a:r>
            <a:endParaRPr lang="tr-TR">
              <a:solidFill>
                <a:prstClr val="white">
                  <a:shade val="50000"/>
                </a:prstClr>
              </a:solidFill>
            </a:endParaRPr>
          </a:p>
        </p:txBody>
      </p:sp>
      <p:sp>
        <p:nvSpPr>
          <p:cNvPr id="4" name="Footer Placeholder 3"/>
          <p:cNvSpPr>
            <a:spLocks noGrp="1"/>
          </p:cNvSpPr>
          <p:nvPr>
            <p:ph type="ftr" sz="quarter" idx="11"/>
          </p:nvPr>
        </p:nvSpPr>
        <p:spPr/>
        <p:txBody>
          <a:bodyPr/>
          <a:lstStyle/>
          <a:p>
            <a:endParaRPr lang="tr-TR">
              <a:solidFill>
                <a:prstClr val="white">
                  <a:shade val="50000"/>
                </a:prstClr>
              </a:solidFill>
            </a:endParaRPr>
          </a:p>
        </p:txBody>
      </p:sp>
      <p:sp>
        <p:nvSpPr>
          <p:cNvPr id="5" name="Slide Number Placeholder 4"/>
          <p:cNvSpPr>
            <a:spLocks noGrp="1"/>
          </p:cNvSpPr>
          <p:nvPr>
            <p:ph type="sldNum" sz="quarter" idx="12"/>
          </p:nvPr>
        </p:nvSpPr>
        <p:spPr/>
        <p:txBody>
          <a:body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1298628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solidFill>
                  <a:prstClr val="white">
                    <a:shade val="50000"/>
                  </a:prstClr>
                </a:solidFill>
              </a:rPr>
              <a:t>October 17,2022</a:t>
            </a:r>
            <a:endParaRPr lang="tr-TR">
              <a:solidFill>
                <a:prstClr val="white">
                  <a:shade val="50000"/>
                </a:prstClr>
              </a:solidFill>
            </a:endParaRPr>
          </a:p>
        </p:txBody>
      </p:sp>
      <p:sp>
        <p:nvSpPr>
          <p:cNvPr id="3" name="Footer Placeholder 2"/>
          <p:cNvSpPr>
            <a:spLocks noGrp="1"/>
          </p:cNvSpPr>
          <p:nvPr>
            <p:ph type="ftr" sz="quarter" idx="11"/>
          </p:nvPr>
        </p:nvSpPr>
        <p:spPr/>
        <p:txBody>
          <a:bodyPr/>
          <a:lstStyle/>
          <a:p>
            <a:endParaRPr lang="tr-TR">
              <a:solidFill>
                <a:prstClr val="white">
                  <a:shade val="50000"/>
                </a:prstClr>
              </a:solidFill>
            </a:endParaRPr>
          </a:p>
        </p:txBody>
      </p:sp>
      <p:sp>
        <p:nvSpPr>
          <p:cNvPr id="4" name="Slide Number Placeholder 3"/>
          <p:cNvSpPr>
            <a:spLocks noGrp="1"/>
          </p:cNvSpPr>
          <p:nvPr>
            <p:ph type="sldNum" sz="quarter" idx="12"/>
          </p:nvPr>
        </p:nvSpPr>
        <p:spPr/>
        <p:txBody>
          <a:body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30078720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p>
            <a:r>
              <a:rPr lang="en-US"/>
              <a:t>October 17,2022</a:t>
            </a:r>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B7239A3-C87B-4399-9BC4-A46D67A649A7}" type="slidenum">
              <a:rPr lang="tr-TR" smtClean="0"/>
              <a:t>‹#›</a:t>
            </a:fld>
            <a:endParaRPr lang="tr-TR"/>
          </a:p>
        </p:txBody>
      </p:sp>
    </p:spTree>
    <p:extLst>
      <p:ext uri="{BB962C8B-B14F-4D97-AF65-F5344CB8AC3E}">
        <p14:creationId xmlns:p14="http://schemas.microsoft.com/office/powerpoint/2010/main" val="27415328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tr-TR"/>
              <a:t>Asıl başlık stili için tıklatın</a:t>
            </a:r>
            <a:endParaRPr lang="en-US"/>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r>
              <a:rPr lang="en-US">
                <a:solidFill>
                  <a:prstClr val="white">
                    <a:shade val="50000"/>
                  </a:prstClr>
                </a:solidFill>
              </a:rPr>
              <a:t>October 17,2022</a:t>
            </a:r>
            <a:endParaRPr lang="tr-TR">
              <a:solidFill>
                <a:prstClr val="white">
                  <a:shade val="50000"/>
                </a:prstClr>
              </a:solidFill>
            </a:endParaRPr>
          </a:p>
        </p:txBody>
      </p:sp>
      <p:sp>
        <p:nvSpPr>
          <p:cNvPr id="6" name="Footer Placeholder 5"/>
          <p:cNvSpPr>
            <a:spLocks noGrp="1"/>
          </p:cNvSpPr>
          <p:nvPr>
            <p:ph type="ftr" sz="quarter" idx="11"/>
          </p:nvPr>
        </p:nvSpPr>
        <p:spPr/>
        <p:txBody>
          <a:bodyPr/>
          <a:lstStyle/>
          <a:p>
            <a:endParaRPr lang="tr-TR">
              <a:solidFill>
                <a:prstClr val="white">
                  <a:shade val="50000"/>
                </a:prstClr>
              </a:solidFill>
            </a:endParaRPr>
          </a:p>
        </p:txBody>
      </p:sp>
      <p:sp>
        <p:nvSpPr>
          <p:cNvPr id="7" name="Slide Number Placeholder 6"/>
          <p:cNvSpPr>
            <a:spLocks noGrp="1"/>
          </p:cNvSpPr>
          <p:nvPr>
            <p:ph type="sldNum" sz="quarter" idx="12"/>
          </p:nvPr>
        </p:nvSpPr>
        <p:spPr/>
        <p:txBody>
          <a:body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18933120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009442" y="1387058"/>
            <a:ext cx="3481387" cy="1113254"/>
          </a:xfrm>
        </p:spPr>
        <p:txBody>
          <a:bodyPr anchor="b">
            <a:normAutofit/>
          </a:bodyPr>
          <a:lstStyle>
            <a:lvl1pPr algn="l">
              <a:defRPr sz="2400" b="0"/>
            </a:lvl1pPr>
          </a:lstStyle>
          <a:p>
            <a:r>
              <a:rPr lang="tr-TR"/>
              <a:t>Asıl başlık stili için tıklatın</a:t>
            </a:r>
            <a:endParaRPr lang="en-US"/>
          </a:p>
        </p:txBody>
      </p:sp>
      <p:sp>
        <p:nvSpPr>
          <p:cNvPr id="4" name="Text Placeholder 3"/>
          <p:cNvSpPr>
            <a:spLocks noGrp="1"/>
          </p:cNvSpPr>
          <p:nvPr>
            <p:ph type="body" sz="half" idx="2"/>
          </p:nvPr>
        </p:nvSpPr>
        <p:spPr>
          <a:xfrm>
            <a:off x="1009442" y="2500312"/>
            <a:ext cx="3481387"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r>
              <a:rPr lang="en-US">
                <a:solidFill>
                  <a:prstClr val="white">
                    <a:shade val="50000"/>
                  </a:prstClr>
                </a:solidFill>
              </a:rPr>
              <a:t>October 17,2022</a:t>
            </a:r>
            <a:endParaRPr lang="tr-TR">
              <a:solidFill>
                <a:prstClr val="white">
                  <a:shade val="50000"/>
                </a:prstClr>
              </a:solidFill>
            </a:endParaRPr>
          </a:p>
        </p:txBody>
      </p:sp>
      <p:sp>
        <p:nvSpPr>
          <p:cNvPr id="6" name="Footer Placeholder 5"/>
          <p:cNvSpPr>
            <a:spLocks noGrp="1"/>
          </p:cNvSpPr>
          <p:nvPr>
            <p:ph type="ftr" sz="quarter" idx="11"/>
          </p:nvPr>
        </p:nvSpPr>
        <p:spPr/>
        <p:txBody>
          <a:bodyPr/>
          <a:lstStyle/>
          <a:p>
            <a:endParaRPr lang="tr-TR">
              <a:solidFill>
                <a:prstClr val="white">
                  <a:shade val="50000"/>
                </a:prstClr>
              </a:solidFill>
            </a:endParaRPr>
          </a:p>
        </p:txBody>
      </p:sp>
      <p:sp>
        <p:nvSpPr>
          <p:cNvPr id="7" name="Slide Number Placeholder 6"/>
          <p:cNvSpPr>
            <a:spLocks noGrp="1"/>
          </p:cNvSpPr>
          <p:nvPr>
            <p:ph type="sldNum" sz="quarter" idx="12"/>
          </p:nvPr>
        </p:nvSpPr>
        <p:spPr/>
        <p:txBody>
          <a:body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sp>
        <p:nvSpPr>
          <p:cNvPr id="32" name="Oval 31"/>
          <p:cNvSpPr/>
          <p:nvPr/>
        </p:nvSpPr>
        <p:spPr>
          <a:xfrm>
            <a:off x="5479247" y="1436861"/>
            <a:ext cx="1086653" cy="108665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5650541" y="1411791"/>
            <a:ext cx="830365" cy="830365"/>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256184" y="1894454"/>
            <a:ext cx="602364" cy="602364"/>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5424145" y="1811313"/>
            <a:ext cx="489588" cy="489588"/>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4718762" y="2083426"/>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132091" y="993075"/>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5059596" y="1894454"/>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148801" y="1060593"/>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Picture Placeholder 17"/>
          <p:cNvSpPr>
            <a:spLocks noGrp="1"/>
          </p:cNvSpPr>
          <p:nvPr>
            <p:ph type="pic" sz="quarter" idx="14"/>
          </p:nvPr>
        </p:nvSpPr>
        <p:spPr>
          <a:xfrm>
            <a:off x="4876800" y="1600200"/>
            <a:ext cx="3429000" cy="3429000"/>
          </a:xfrm>
          <a:prstGeom prst="ellipse">
            <a:avLst/>
          </a:prstGeom>
          <a:ln w="76200">
            <a:solidFill>
              <a:schemeClr val="tx2">
                <a:lumMod val="75000"/>
              </a:schemeClr>
            </a:solidFill>
          </a:ln>
        </p:spPr>
        <p:txBody>
          <a:bodyPr/>
          <a:lstStyle/>
          <a:p>
            <a:r>
              <a:rPr lang="tr-TR"/>
              <a:t>Resim eklemek için simgeyi tıklatın</a:t>
            </a:r>
            <a:endParaRPr lang="en-US"/>
          </a:p>
        </p:txBody>
      </p:sp>
    </p:spTree>
    <p:extLst>
      <p:ext uri="{BB962C8B-B14F-4D97-AF65-F5344CB8AC3E}">
        <p14:creationId xmlns:p14="http://schemas.microsoft.com/office/powerpoint/2010/main" val="17749837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r>
              <a:rPr lang="en-US">
                <a:solidFill>
                  <a:prstClr val="white">
                    <a:shade val="50000"/>
                  </a:prstClr>
                </a:solidFill>
              </a:rPr>
              <a:t>October 17,2022</a:t>
            </a:r>
            <a:endParaRPr lang="tr-TR">
              <a:solidFill>
                <a:prstClr val="white">
                  <a:shade val="50000"/>
                </a:prstClr>
              </a:solidFill>
            </a:endParaRPr>
          </a:p>
        </p:txBody>
      </p:sp>
      <p:sp>
        <p:nvSpPr>
          <p:cNvPr id="5" name="Footer Placeholder 4"/>
          <p:cNvSpPr>
            <a:spLocks noGrp="1"/>
          </p:cNvSpPr>
          <p:nvPr>
            <p:ph type="ftr" sz="quarter" idx="11"/>
          </p:nvPr>
        </p:nvSpPr>
        <p:spPr/>
        <p:txBody>
          <a:bodyPr/>
          <a:lstStyle/>
          <a:p>
            <a:endParaRPr lang="tr-TR">
              <a:solidFill>
                <a:prstClr val="white">
                  <a:shade val="50000"/>
                </a:prstClr>
              </a:solidFill>
            </a:endParaRPr>
          </a:p>
        </p:txBody>
      </p:sp>
      <p:sp>
        <p:nvSpPr>
          <p:cNvPr id="6" name="Slide Number Placeholder 5"/>
          <p:cNvSpPr>
            <a:spLocks noGrp="1"/>
          </p:cNvSpPr>
          <p:nvPr>
            <p:ph type="sldNum" sz="quarter" idx="12"/>
          </p:nvPr>
        </p:nvSpPr>
        <p:spPr/>
        <p:txBody>
          <a:body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20313499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tr-TR"/>
              <a:t>Asıl başlık stili için tıklatın</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r>
              <a:rPr lang="en-US">
                <a:solidFill>
                  <a:prstClr val="white">
                    <a:shade val="50000"/>
                  </a:prstClr>
                </a:solidFill>
              </a:rPr>
              <a:t>October 17,2022</a:t>
            </a:r>
            <a:endParaRPr lang="tr-TR">
              <a:solidFill>
                <a:prstClr val="white">
                  <a:shade val="50000"/>
                </a:prstClr>
              </a:solidFill>
            </a:endParaRPr>
          </a:p>
        </p:txBody>
      </p:sp>
      <p:sp>
        <p:nvSpPr>
          <p:cNvPr id="5" name="Footer Placeholder 4"/>
          <p:cNvSpPr>
            <a:spLocks noGrp="1"/>
          </p:cNvSpPr>
          <p:nvPr>
            <p:ph type="ftr" sz="quarter" idx="11"/>
          </p:nvPr>
        </p:nvSpPr>
        <p:spPr/>
        <p:txBody>
          <a:bodyPr/>
          <a:lstStyle/>
          <a:p>
            <a:endParaRPr lang="tr-TR">
              <a:solidFill>
                <a:prstClr val="white">
                  <a:shade val="50000"/>
                </a:prstClr>
              </a:solidFill>
            </a:endParaRPr>
          </a:p>
        </p:txBody>
      </p:sp>
      <p:sp>
        <p:nvSpPr>
          <p:cNvPr id="6" name="Slide Number Placeholder 5"/>
          <p:cNvSpPr>
            <a:spLocks noGrp="1"/>
          </p:cNvSpPr>
          <p:nvPr>
            <p:ph type="sldNum" sz="quarter" idx="12"/>
          </p:nvPr>
        </p:nvSpPr>
        <p:spPr/>
        <p:txBody>
          <a:body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31342141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609600"/>
            <a:ext cx="7772400"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a:xfrm>
            <a:off x="685800" y="6248400"/>
            <a:ext cx="1905000" cy="457200"/>
          </a:xfrm>
        </p:spPr>
        <p:txBody>
          <a:bodyPr/>
          <a:lstStyle>
            <a:lvl1pPr>
              <a:defRPr/>
            </a:lvl1pPr>
          </a:lstStyle>
          <a:p>
            <a:r>
              <a:rPr lang="en-US"/>
              <a:t>October 17,2022</a:t>
            </a:r>
          </a:p>
        </p:txBody>
      </p:sp>
      <p:sp>
        <p:nvSpPr>
          <p:cNvPr id="4" name="Footer Placeholder 3"/>
          <p:cNvSpPr>
            <a:spLocks noGrp="1"/>
          </p:cNvSpPr>
          <p:nvPr>
            <p:ph type="ftr" sz="quarter" idx="11"/>
          </p:nvPr>
        </p:nvSpPr>
        <p:spPr>
          <a:xfrm>
            <a:off x="3124200" y="6248400"/>
            <a:ext cx="2895600" cy="457200"/>
          </a:xfrm>
        </p:spPr>
        <p:txBody>
          <a:bodyPr/>
          <a:lstStyle>
            <a:lvl1pPr>
              <a:defRPr/>
            </a:lvl1pPr>
          </a:lstStyle>
          <a:p>
            <a:endParaRPr lang="en-US"/>
          </a:p>
        </p:txBody>
      </p:sp>
      <p:sp>
        <p:nvSpPr>
          <p:cNvPr id="5" name="Slide Number Placeholder 4"/>
          <p:cNvSpPr>
            <a:spLocks noGrp="1"/>
          </p:cNvSpPr>
          <p:nvPr>
            <p:ph type="sldNum" sz="quarter" idx="12"/>
          </p:nvPr>
        </p:nvSpPr>
        <p:spPr>
          <a:xfrm>
            <a:off x="6553200" y="6248400"/>
            <a:ext cx="1905000" cy="457200"/>
          </a:xfrm>
        </p:spPr>
        <p:txBody>
          <a:bodyPr/>
          <a:lstStyle>
            <a:lvl1pPr>
              <a:defRPr/>
            </a:lvl1pPr>
          </a:lstStyle>
          <a:p>
            <a:fld id="{4E38B864-2F51-40F6-873E-DA17DDB9D8F3}" type="slidenum">
              <a:rPr lang="en-US"/>
              <a:pPr/>
              <a:t>‹#›</a:t>
            </a:fld>
            <a:endParaRPr lang="en-US"/>
          </a:p>
        </p:txBody>
      </p:sp>
    </p:spTree>
    <p:extLst>
      <p:ext uri="{BB962C8B-B14F-4D97-AF65-F5344CB8AC3E}">
        <p14:creationId xmlns:p14="http://schemas.microsoft.com/office/powerpoint/2010/main" val="640159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t>October 17,2022</a:t>
            </a:r>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B7239A3-C87B-4399-9BC4-A46D67A649A7}" type="slidenum">
              <a:rPr lang="tr-TR" smtClean="0"/>
              <a:t>‹#›</a:t>
            </a:fld>
            <a:endParaRPr lang="tr-TR"/>
          </a:p>
        </p:txBody>
      </p:sp>
    </p:spTree>
    <p:extLst>
      <p:ext uri="{BB962C8B-B14F-4D97-AF65-F5344CB8AC3E}">
        <p14:creationId xmlns:p14="http://schemas.microsoft.com/office/powerpoint/2010/main" val="19567808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Date Placeholder 4"/>
          <p:cNvSpPr>
            <a:spLocks noGrp="1"/>
          </p:cNvSpPr>
          <p:nvPr>
            <p:ph type="dt" sz="half" idx="10"/>
          </p:nvPr>
        </p:nvSpPr>
        <p:spPr/>
        <p:txBody>
          <a:bodyPr/>
          <a:lstStyle/>
          <a:p>
            <a:r>
              <a:rPr lang="en-US"/>
              <a:t>October 17,2022</a:t>
            </a:r>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B7239A3-C87B-4399-9BC4-A46D67A649A7}" type="slidenum">
              <a:rPr lang="tr-TR" smtClean="0"/>
              <a:t>‹#›</a:t>
            </a:fld>
            <a:endParaRPr lang="tr-TR"/>
          </a:p>
        </p:txBody>
      </p:sp>
    </p:spTree>
    <p:extLst>
      <p:ext uri="{BB962C8B-B14F-4D97-AF65-F5344CB8AC3E}">
        <p14:creationId xmlns:p14="http://schemas.microsoft.com/office/powerpoint/2010/main" val="2662324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Date Placeholder 6"/>
          <p:cNvSpPr>
            <a:spLocks noGrp="1"/>
          </p:cNvSpPr>
          <p:nvPr>
            <p:ph type="dt" sz="half" idx="10"/>
          </p:nvPr>
        </p:nvSpPr>
        <p:spPr/>
        <p:txBody>
          <a:bodyPr/>
          <a:lstStyle/>
          <a:p>
            <a:r>
              <a:rPr lang="en-US"/>
              <a:t>October 17,2022</a:t>
            </a:r>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B7239A3-C87B-4399-9BC4-A46D67A649A7}" type="slidenum">
              <a:rPr lang="tr-TR" smtClean="0"/>
              <a:t>‹#›</a:t>
            </a:fld>
            <a:endParaRPr lang="tr-TR"/>
          </a:p>
        </p:txBody>
      </p:sp>
    </p:spTree>
    <p:extLst>
      <p:ext uri="{BB962C8B-B14F-4D97-AF65-F5344CB8AC3E}">
        <p14:creationId xmlns:p14="http://schemas.microsoft.com/office/powerpoint/2010/main" val="4429694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Date Placeholder 2"/>
          <p:cNvSpPr>
            <a:spLocks noGrp="1"/>
          </p:cNvSpPr>
          <p:nvPr>
            <p:ph type="dt" sz="half" idx="10"/>
          </p:nvPr>
        </p:nvSpPr>
        <p:spPr/>
        <p:txBody>
          <a:bodyPr/>
          <a:lstStyle/>
          <a:p>
            <a:r>
              <a:rPr lang="en-US"/>
              <a:t>October 17,2022</a:t>
            </a:r>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B7239A3-C87B-4399-9BC4-A46D67A649A7}" type="slidenum">
              <a:rPr lang="tr-TR" smtClean="0"/>
              <a:t>‹#›</a:t>
            </a:fld>
            <a:endParaRPr lang="tr-TR"/>
          </a:p>
        </p:txBody>
      </p:sp>
    </p:spTree>
    <p:extLst>
      <p:ext uri="{BB962C8B-B14F-4D97-AF65-F5344CB8AC3E}">
        <p14:creationId xmlns:p14="http://schemas.microsoft.com/office/powerpoint/2010/main" val="28185998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October 17,2022</a:t>
            </a:r>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B7239A3-C87B-4399-9BC4-A46D67A649A7}" type="slidenum">
              <a:rPr lang="tr-TR" smtClean="0"/>
              <a:t>‹#›</a:t>
            </a:fld>
            <a:endParaRPr lang="tr-TR"/>
          </a:p>
        </p:txBody>
      </p:sp>
    </p:spTree>
    <p:extLst>
      <p:ext uri="{BB962C8B-B14F-4D97-AF65-F5344CB8AC3E}">
        <p14:creationId xmlns:p14="http://schemas.microsoft.com/office/powerpoint/2010/main" val="1728775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October 17,2022</a:t>
            </a:r>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B7239A3-C87B-4399-9BC4-A46D67A649A7}" type="slidenum">
              <a:rPr lang="tr-TR" smtClean="0"/>
              <a:t>‹#›</a:t>
            </a:fld>
            <a:endParaRPr lang="tr-TR"/>
          </a:p>
        </p:txBody>
      </p:sp>
    </p:spTree>
    <p:extLst>
      <p:ext uri="{BB962C8B-B14F-4D97-AF65-F5344CB8AC3E}">
        <p14:creationId xmlns:p14="http://schemas.microsoft.com/office/powerpoint/2010/main" val="15299165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October 17,2022</a:t>
            </a:r>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B7239A3-C87B-4399-9BC4-A46D67A649A7}" type="slidenum">
              <a:rPr lang="tr-TR" smtClean="0"/>
              <a:t>‹#›</a:t>
            </a:fld>
            <a:endParaRPr lang="tr-TR"/>
          </a:p>
        </p:txBody>
      </p:sp>
    </p:spTree>
    <p:extLst>
      <p:ext uri="{BB962C8B-B14F-4D97-AF65-F5344CB8AC3E}">
        <p14:creationId xmlns:p14="http://schemas.microsoft.com/office/powerpoint/2010/main" val="30045370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October 17,2022</a:t>
            </a:r>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7239A3-C87B-4399-9BC4-A46D67A649A7}" type="slidenum">
              <a:rPr lang="tr-TR" smtClean="0"/>
              <a:t>‹#›</a:t>
            </a:fld>
            <a:endParaRPr lang="tr-TR"/>
          </a:p>
        </p:txBody>
      </p:sp>
    </p:spTree>
    <p:extLst>
      <p:ext uri="{BB962C8B-B14F-4D97-AF65-F5344CB8AC3E}">
        <p14:creationId xmlns:p14="http://schemas.microsoft.com/office/powerpoint/2010/main" val="11777040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tr-TR"/>
              <a:t>Asıl başlık stili için tıklatın</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2"/>
                </a:solidFill>
              </a:defRPr>
            </a:lvl1pPr>
          </a:lstStyle>
          <a:p>
            <a:r>
              <a:rPr lang="en-US">
                <a:solidFill>
                  <a:prstClr val="white">
                    <a:shade val="50000"/>
                  </a:prstClr>
                </a:solidFill>
              </a:rPr>
              <a:t>October 17,2022</a:t>
            </a:r>
            <a:endParaRPr lang="tr-TR">
              <a:solidFill>
                <a:prstClr val="white">
                  <a:shade val="50000"/>
                </a:prstClr>
              </a:solidFill>
            </a:endParaRPr>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2"/>
                </a:solidFill>
              </a:defRPr>
            </a:lvl1pPr>
          </a:lstStyle>
          <a:p>
            <a:endParaRPr lang="tr-TR">
              <a:solidFill>
                <a:prstClr val="white">
                  <a:shade val="50000"/>
                </a:prstClr>
              </a:solidFill>
            </a:endParaRPr>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2"/>
                </a:solidFill>
              </a:defRPr>
            </a:lvl1p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grpSp>
        <p:nvGrpSpPr>
          <p:cNvPr id="61" name="Group 60"/>
          <p:cNvGrpSpPr/>
          <p:nvPr/>
        </p:nvGrpSpPr>
        <p:grpSpPr>
          <a:xfrm>
            <a:off x="-33595" y="0"/>
            <a:ext cx="9177595" cy="6857999"/>
            <a:chOff x="-33595" y="0"/>
            <a:chExt cx="9177595" cy="6857999"/>
          </a:xfrm>
        </p:grpSpPr>
        <p:grpSp>
          <p:nvGrpSpPr>
            <p:cNvPr id="62" name="Group 182"/>
            <p:cNvGrpSpPr/>
            <p:nvPr/>
          </p:nvGrpSpPr>
          <p:grpSpPr>
            <a:xfrm>
              <a:off x="-33595" y="437091"/>
              <a:ext cx="9074452" cy="6174255"/>
              <a:chOff x="-33595" y="437091"/>
              <a:chExt cx="9074452" cy="6174255"/>
            </a:xfrm>
          </p:grpSpPr>
          <p:sp>
            <p:nvSpPr>
              <p:cNvPr id="92" name="Freeform 12"/>
              <p:cNvSpPr>
                <a:spLocks noChangeAspect="1"/>
              </p:cNvSpPr>
              <p:nvPr/>
            </p:nvSpPr>
            <p:spPr bwMode="auto">
              <a:xfrm rot="8051039">
                <a:off x="-11813" y="3783436"/>
                <a:ext cx="1054883" cy="1098447"/>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93" name="Freeform 28"/>
              <p:cNvSpPr>
                <a:spLocks noChangeAspect="1"/>
              </p:cNvSpPr>
              <p:nvPr/>
            </p:nvSpPr>
            <p:spPr bwMode="auto">
              <a:xfrm rot="7569598">
                <a:off x="558950" y="196683"/>
                <a:ext cx="832668" cy="1313484"/>
              </a:xfrm>
              <a:custGeom>
                <a:avLst/>
                <a:gdLst/>
                <a:ahLst/>
                <a:cxnLst>
                  <a:cxn ang="0">
                    <a:pos x="1140" y="784"/>
                  </a:cxn>
                  <a:cxn ang="0">
                    <a:pos x="1090" y="812"/>
                  </a:cxn>
                  <a:cxn ang="0">
                    <a:pos x="1052" y="766"/>
                  </a:cxn>
                  <a:cxn ang="0">
                    <a:pos x="956" y="774"/>
                  </a:cxn>
                  <a:cxn ang="0">
                    <a:pos x="842" y="848"/>
                  </a:cxn>
                  <a:cxn ang="0">
                    <a:pos x="824" y="848"/>
                  </a:cxn>
                  <a:cxn ang="0">
                    <a:pos x="928" y="698"/>
                  </a:cxn>
                  <a:cxn ang="0">
                    <a:pos x="952" y="538"/>
                  </a:cxn>
                  <a:cxn ang="0">
                    <a:pos x="898" y="354"/>
                  </a:cxn>
                  <a:cxn ang="0">
                    <a:pos x="792" y="312"/>
                  </a:cxn>
                  <a:cxn ang="0">
                    <a:pos x="688" y="238"/>
                  </a:cxn>
                  <a:cxn ang="0">
                    <a:pos x="600" y="68"/>
                  </a:cxn>
                  <a:cxn ang="0">
                    <a:pos x="592" y="0"/>
                  </a:cxn>
                  <a:cxn ang="0">
                    <a:pos x="558" y="150"/>
                  </a:cxn>
                  <a:cxn ang="0">
                    <a:pos x="452" y="278"/>
                  </a:cxn>
                  <a:cxn ang="0">
                    <a:pos x="322" y="338"/>
                  </a:cxn>
                  <a:cxn ang="0">
                    <a:pos x="252" y="452"/>
                  </a:cxn>
                  <a:cxn ang="0">
                    <a:pos x="234" y="628"/>
                  </a:cxn>
                  <a:cxn ang="0">
                    <a:pos x="320" y="786"/>
                  </a:cxn>
                  <a:cxn ang="0">
                    <a:pos x="356" y="856"/>
                  </a:cxn>
                  <a:cxn ang="0">
                    <a:pos x="288" y="804"/>
                  </a:cxn>
                  <a:cxn ang="0">
                    <a:pos x="174" y="760"/>
                  </a:cxn>
                  <a:cxn ang="0">
                    <a:pos x="110" y="782"/>
                  </a:cxn>
                  <a:cxn ang="0">
                    <a:pos x="84" y="810"/>
                  </a:cxn>
                  <a:cxn ang="0">
                    <a:pos x="18" y="742"/>
                  </a:cxn>
                  <a:cxn ang="0">
                    <a:pos x="6" y="734"/>
                  </a:cxn>
                  <a:cxn ang="0">
                    <a:pos x="4" y="942"/>
                  </a:cxn>
                  <a:cxn ang="0">
                    <a:pos x="52" y="1018"/>
                  </a:cxn>
                  <a:cxn ang="0">
                    <a:pos x="118" y="1050"/>
                  </a:cxn>
                  <a:cxn ang="0">
                    <a:pos x="200" y="1124"/>
                  </a:cxn>
                  <a:cxn ang="0">
                    <a:pos x="208" y="1206"/>
                  </a:cxn>
                  <a:cxn ang="0">
                    <a:pos x="154" y="1282"/>
                  </a:cxn>
                  <a:cxn ang="0">
                    <a:pos x="178" y="1312"/>
                  </a:cxn>
                  <a:cxn ang="0">
                    <a:pos x="338" y="1372"/>
                  </a:cxn>
                  <a:cxn ang="0">
                    <a:pos x="448" y="1374"/>
                  </a:cxn>
                  <a:cxn ang="0">
                    <a:pos x="558" y="1324"/>
                  </a:cxn>
                  <a:cxn ang="0">
                    <a:pos x="540" y="1616"/>
                  </a:cxn>
                  <a:cxn ang="0">
                    <a:pos x="474" y="1806"/>
                  </a:cxn>
                  <a:cxn ang="0">
                    <a:pos x="434" y="1842"/>
                  </a:cxn>
                  <a:cxn ang="0">
                    <a:pos x="450" y="1864"/>
                  </a:cxn>
                  <a:cxn ang="0">
                    <a:pos x="528" y="1860"/>
                  </a:cxn>
                  <a:cxn ang="0">
                    <a:pos x="554" y="1852"/>
                  </a:cxn>
                  <a:cxn ang="0">
                    <a:pos x="596" y="1730"/>
                  </a:cxn>
                  <a:cxn ang="0">
                    <a:pos x="634" y="1326"/>
                  </a:cxn>
                  <a:cxn ang="0">
                    <a:pos x="762" y="1380"/>
                  </a:cxn>
                  <a:cxn ang="0">
                    <a:pos x="866" y="1362"/>
                  </a:cxn>
                  <a:cxn ang="0">
                    <a:pos x="1032" y="1310"/>
                  </a:cxn>
                  <a:cxn ang="0">
                    <a:pos x="1018" y="1268"/>
                  </a:cxn>
                  <a:cxn ang="0">
                    <a:pos x="974" y="1194"/>
                  </a:cxn>
                  <a:cxn ang="0">
                    <a:pos x="996" y="1106"/>
                  </a:cxn>
                  <a:cxn ang="0">
                    <a:pos x="1080" y="1046"/>
                  </a:cxn>
                  <a:cxn ang="0">
                    <a:pos x="1148" y="1006"/>
                  </a:cxn>
                  <a:cxn ang="0">
                    <a:pos x="1186" y="920"/>
                  </a:cxn>
                  <a:cxn ang="0">
                    <a:pos x="1178" y="724"/>
                  </a:cxn>
                </a:cxnLst>
                <a:rect l="0" t="0" r="r" b="b"/>
                <a:pathLst>
                  <a:path w="1188" h="1874">
                    <a:moveTo>
                      <a:pt x="1170" y="730"/>
                    </a:moveTo>
                    <a:lnTo>
                      <a:pt x="1170" y="730"/>
                    </a:lnTo>
                    <a:lnTo>
                      <a:pt x="1168" y="742"/>
                    </a:lnTo>
                    <a:lnTo>
                      <a:pt x="1164" y="752"/>
                    </a:lnTo>
                    <a:lnTo>
                      <a:pt x="1154" y="768"/>
                    </a:lnTo>
                    <a:lnTo>
                      <a:pt x="1140" y="784"/>
                    </a:lnTo>
                    <a:lnTo>
                      <a:pt x="1126" y="796"/>
                    </a:lnTo>
                    <a:lnTo>
                      <a:pt x="1114" y="804"/>
                    </a:lnTo>
                    <a:lnTo>
                      <a:pt x="1102" y="810"/>
                    </a:lnTo>
                    <a:lnTo>
                      <a:pt x="1092" y="816"/>
                    </a:lnTo>
                    <a:lnTo>
                      <a:pt x="1092" y="816"/>
                    </a:lnTo>
                    <a:lnTo>
                      <a:pt x="1090" y="812"/>
                    </a:lnTo>
                    <a:lnTo>
                      <a:pt x="1088" y="802"/>
                    </a:lnTo>
                    <a:lnTo>
                      <a:pt x="1080" y="790"/>
                    </a:lnTo>
                    <a:lnTo>
                      <a:pt x="1076" y="782"/>
                    </a:lnTo>
                    <a:lnTo>
                      <a:pt x="1068" y="776"/>
                    </a:lnTo>
                    <a:lnTo>
                      <a:pt x="1060" y="770"/>
                    </a:lnTo>
                    <a:lnTo>
                      <a:pt x="1052" y="766"/>
                    </a:lnTo>
                    <a:lnTo>
                      <a:pt x="1040" y="762"/>
                    </a:lnTo>
                    <a:lnTo>
                      <a:pt x="1028" y="760"/>
                    </a:lnTo>
                    <a:lnTo>
                      <a:pt x="1012" y="760"/>
                    </a:lnTo>
                    <a:lnTo>
                      <a:pt x="996" y="762"/>
                    </a:lnTo>
                    <a:lnTo>
                      <a:pt x="976" y="768"/>
                    </a:lnTo>
                    <a:lnTo>
                      <a:pt x="956" y="774"/>
                    </a:lnTo>
                    <a:lnTo>
                      <a:pt x="956" y="774"/>
                    </a:lnTo>
                    <a:lnTo>
                      <a:pt x="924" y="790"/>
                    </a:lnTo>
                    <a:lnTo>
                      <a:pt x="898" y="804"/>
                    </a:lnTo>
                    <a:lnTo>
                      <a:pt x="878" y="818"/>
                    </a:lnTo>
                    <a:lnTo>
                      <a:pt x="862" y="830"/>
                    </a:lnTo>
                    <a:lnTo>
                      <a:pt x="842" y="848"/>
                    </a:lnTo>
                    <a:lnTo>
                      <a:pt x="836" y="854"/>
                    </a:lnTo>
                    <a:lnTo>
                      <a:pt x="830" y="856"/>
                    </a:lnTo>
                    <a:lnTo>
                      <a:pt x="830" y="856"/>
                    </a:lnTo>
                    <a:lnTo>
                      <a:pt x="826" y="856"/>
                    </a:lnTo>
                    <a:lnTo>
                      <a:pt x="824" y="854"/>
                    </a:lnTo>
                    <a:lnTo>
                      <a:pt x="824" y="848"/>
                    </a:lnTo>
                    <a:lnTo>
                      <a:pt x="824" y="848"/>
                    </a:lnTo>
                    <a:lnTo>
                      <a:pt x="838" y="828"/>
                    </a:lnTo>
                    <a:lnTo>
                      <a:pt x="866" y="786"/>
                    </a:lnTo>
                    <a:lnTo>
                      <a:pt x="920" y="710"/>
                    </a:lnTo>
                    <a:lnTo>
                      <a:pt x="920" y="710"/>
                    </a:lnTo>
                    <a:lnTo>
                      <a:pt x="928" y="698"/>
                    </a:lnTo>
                    <a:lnTo>
                      <a:pt x="936" y="686"/>
                    </a:lnTo>
                    <a:lnTo>
                      <a:pt x="946" y="658"/>
                    </a:lnTo>
                    <a:lnTo>
                      <a:pt x="952" y="628"/>
                    </a:lnTo>
                    <a:lnTo>
                      <a:pt x="956" y="598"/>
                    </a:lnTo>
                    <a:lnTo>
                      <a:pt x="956" y="568"/>
                    </a:lnTo>
                    <a:lnTo>
                      <a:pt x="952" y="538"/>
                    </a:lnTo>
                    <a:lnTo>
                      <a:pt x="948" y="508"/>
                    </a:lnTo>
                    <a:lnTo>
                      <a:pt x="942" y="478"/>
                    </a:lnTo>
                    <a:lnTo>
                      <a:pt x="934" y="452"/>
                    </a:lnTo>
                    <a:lnTo>
                      <a:pt x="926" y="426"/>
                    </a:lnTo>
                    <a:lnTo>
                      <a:pt x="910" y="384"/>
                    </a:lnTo>
                    <a:lnTo>
                      <a:pt x="898" y="354"/>
                    </a:lnTo>
                    <a:lnTo>
                      <a:pt x="892" y="344"/>
                    </a:lnTo>
                    <a:lnTo>
                      <a:pt x="892" y="344"/>
                    </a:lnTo>
                    <a:lnTo>
                      <a:pt x="864" y="338"/>
                    </a:lnTo>
                    <a:lnTo>
                      <a:pt x="838" y="330"/>
                    </a:lnTo>
                    <a:lnTo>
                      <a:pt x="814" y="322"/>
                    </a:lnTo>
                    <a:lnTo>
                      <a:pt x="792" y="312"/>
                    </a:lnTo>
                    <a:lnTo>
                      <a:pt x="770" y="302"/>
                    </a:lnTo>
                    <a:lnTo>
                      <a:pt x="752" y="290"/>
                    </a:lnTo>
                    <a:lnTo>
                      <a:pt x="734" y="278"/>
                    </a:lnTo>
                    <a:lnTo>
                      <a:pt x="716" y="266"/>
                    </a:lnTo>
                    <a:lnTo>
                      <a:pt x="702" y="252"/>
                    </a:lnTo>
                    <a:lnTo>
                      <a:pt x="688" y="238"/>
                    </a:lnTo>
                    <a:lnTo>
                      <a:pt x="664" y="210"/>
                    </a:lnTo>
                    <a:lnTo>
                      <a:pt x="644" y="180"/>
                    </a:lnTo>
                    <a:lnTo>
                      <a:pt x="628" y="150"/>
                    </a:lnTo>
                    <a:lnTo>
                      <a:pt x="616" y="122"/>
                    </a:lnTo>
                    <a:lnTo>
                      <a:pt x="608" y="94"/>
                    </a:lnTo>
                    <a:lnTo>
                      <a:pt x="600" y="68"/>
                    </a:lnTo>
                    <a:lnTo>
                      <a:pt x="596" y="46"/>
                    </a:lnTo>
                    <a:lnTo>
                      <a:pt x="594" y="12"/>
                    </a:lnTo>
                    <a:lnTo>
                      <a:pt x="594" y="0"/>
                    </a:lnTo>
                    <a:lnTo>
                      <a:pt x="594" y="4"/>
                    </a:lnTo>
                    <a:lnTo>
                      <a:pt x="592" y="0"/>
                    </a:lnTo>
                    <a:lnTo>
                      <a:pt x="592" y="0"/>
                    </a:lnTo>
                    <a:lnTo>
                      <a:pt x="592" y="12"/>
                    </a:lnTo>
                    <a:lnTo>
                      <a:pt x="590" y="46"/>
                    </a:lnTo>
                    <a:lnTo>
                      <a:pt x="586" y="68"/>
                    </a:lnTo>
                    <a:lnTo>
                      <a:pt x="578" y="94"/>
                    </a:lnTo>
                    <a:lnTo>
                      <a:pt x="570" y="122"/>
                    </a:lnTo>
                    <a:lnTo>
                      <a:pt x="558" y="150"/>
                    </a:lnTo>
                    <a:lnTo>
                      <a:pt x="542" y="180"/>
                    </a:lnTo>
                    <a:lnTo>
                      <a:pt x="522" y="210"/>
                    </a:lnTo>
                    <a:lnTo>
                      <a:pt x="498" y="238"/>
                    </a:lnTo>
                    <a:lnTo>
                      <a:pt x="484" y="252"/>
                    </a:lnTo>
                    <a:lnTo>
                      <a:pt x="470" y="266"/>
                    </a:lnTo>
                    <a:lnTo>
                      <a:pt x="452" y="278"/>
                    </a:lnTo>
                    <a:lnTo>
                      <a:pt x="434" y="290"/>
                    </a:lnTo>
                    <a:lnTo>
                      <a:pt x="416" y="302"/>
                    </a:lnTo>
                    <a:lnTo>
                      <a:pt x="394" y="312"/>
                    </a:lnTo>
                    <a:lnTo>
                      <a:pt x="372" y="322"/>
                    </a:lnTo>
                    <a:lnTo>
                      <a:pt x="348" y="330"/>
                    </a:lnTo>
                    <a:lnTo>
                      <a:pt x="322" y="338"/>
                    </a:lnTo>
                    <a:lnTo>
                      <a:pt x="294" y="344"/>
                    </a:lnTo>
                    <a:lnTo>
                      <a:pt x="294" y="344"/>
                    </a:lnTo>
                    <a:lnTo>
                      <a:pt x="288" y="354"/>
                    </a:lnTo>
                    <a:lnTo>
                      <a:pt x="276" y="384"/>
                    </a:lnTo>
                    <a:lnTo>
                      <a:pt x="260" y="426"/>
                    </a:lnTo>
                    <a:lnTo>
                      <a:pt x="252" y="452"/>
                    </a:lnTo>
                    <a:lnTo>
                      <a:pt x="244" y="478"/>
                    </a:lnTo>
                    <a:lnTo>
                      <a:pt x="238" y="508"/>
                    </a:lnTo>
                    <a:lnTo>
                      <a:pt x="234" y="538"/>
                    </a:lnTo>
                    <a:lnTo>
                      <a:pt x="230" y="568"/>
                    </a:lnTo>
                    <a:lnTo>
                      <a:pt x="230" y="598"/>
                    </a:lnTo>
                    <a:lnTo>
                      <a:pt x="234" y="628"/>
                    </a:lnTo>
                    <a:lnTo>
                      <a:pt x="240" y="658"/>
                    </a:lnTo>
                    <a:lnTo>
                      <a:pt x="250" y="686"/>
                    </a:lnTo>
                    <a:lnTo>
                      <a:pt x="258" y="698"/>
                    </a:lnTo>
                    <a:lnTo>
                      <a:pt x="266" y="710"/>
                    </a:lnTo>
                    <a:lnTo>
                      <a:pt x="266" y="710"/>
                    </a:lnTo>
                    <a:lnTo>
                      <a:pt x="320" y="786"/>
                    </a:lnTo>
                    <a:lnTo>
                      <a:pt x="348" y="828"/>
                    </a:lnTo>
                    <a:lnTo>
                      <a:pt x="362" y="848"/>
                    </a:lnTo>
                    <a:lnTo>
                      <a:pt x="362" y="848"/>
                    </a:lnTo>
                    <a:lnTo>
                      <a:pt x="362" y="854"/>
                    </a:lnTo>
                    <a:lnTo>
                      <a:pt x="360" y="856"/>
                    </a:lnTo>
                    <a:lnTo>
                      <a:pt x="356" y="856"/>
                    </a:lnTo>
                    <a:lnTo>
                      <a:pt x="356" y="856"/>
                    </a:lnTo>
                    <a:lnTo>
                      <a:pt x="350" y="854"/>
                    </a:lnTo>
                    <a:lnTo>
                      <a:pt x="344" y="848"/>
                    </a:lnTo>
                    <a:lnTo>
                      <a:pt x="324" y="830"/>
                    </a:lnTo>
                    <a:lnTo>
                      <a:pt x="308" y="818"/>
                    </a:lnTo>
                    <a:lnTo>
                      <a:pt x="288" y="804"/>
                    </a:lnTo>
                    <a:lnTo>
                      <a:pt x="262" y="790"/>
                    </a:lnTo>
                    <a:lnTo>
                      <a:pt x="230" y="774"/>
                    </a:lnTo>
                    <a:lnTo>
                      <a:pt x="230" y="774"/>
                    </a:lnTo>
                    <a:lnTo>
                      <a:pt x="210" y="768"/>
                    </a:lnTo>
                    <a:lnTo>
                      <a:pt x="190" y="762"/>
                    </a:lnTo>
                    <a:lnTo>
                      <a:pt x="174" y="760"/>
                    </a:lnTo>
                    <a:lnTo>
                      <a:pt x="158" y="760"/>
                    </a:lnTo>
                    <a:lnTo>
                      <a:pt x="146" y="762"/>
                    </a:lnTo>
                    <a:lnTo>
                      <a:pt x="134" y="766"/>
                    </a:lnTo>
                    <a:lnTo>
                      <a:pt x="126" y="770"/>
                    </a:lnTo>
                    <a:lnTo>
                      <a:pt x="118" y="776"/>
                    </a:lnTo>
                    <a:lnTo>
                      <a:pt x="110" y="782"/>
                    </a:lnTo>
                    <a:lnTo>
                      <a:pt x="106" y="790"/>
                    </a:lnTo>
                    <a:lnTo>
                      <a:pt x="98" y="802"/>
                    </a:lnTo>
                    <a:lnTo>
                      <a:pt x="96" y="812"/>
                    </a:lnTo>
                    <a:lnTo>
                      <a:pt x="94" y="816"/>
                    </a:lnTo>
                    <a:lnTo>
                      <a:pt x="94" y="816"/>
                    </a:lnTo>
                    <a:lnTo>
                      <a:pt x="84" y="810"/>
                    </a:lnTo>
                    <a:lnTo>
                      <a:pt x="72" y="804"/>
                    </a:lnTo>
                    <a:lnTo>
                      <a:pt x="60" y="796"/>
                    </a:lnTo>
                    <a:lnTo>
                      <a:pt x="46" y="784"/>
                    </a:lnTo>
                    <a:lnTo>
                      <a:pt x="34" y="768"/>
                    </a:lnTo>
                    <a:lnTo>
                      <a:pt x="22" y="752"/>
                    </a:lnTo>
                    <a:lnTo>
                      <a:pt x="18" y="742"/>
                    </a:lnTo>
                    <a:lnTo>
                      <a:pt x="16" y="730"/>
                    </a:lnTo>
                    <a:lnTo>
                      <a:pt x="16" y="730"/>
                    </a:lnTo>
                    <a:lnTo>
                      <a:pt x="14" y="722"/>
                    </a:lnTo>
                    <a:lnTo>
                      <a:pt x="10" y="722"/>
                    </a:lnTo>
                    <a:lnTo>
                      <a:pt x="8" y="724"/>
                    </a:lnTo>
                    <a:lnTo>
                      <a:pt x="6" y="734"/>
                    </a:lnTo>
                    <a:lnTo>
                      <a:pt x="4" y="762"/>
                    </a:lnTo>
                    <a:lnTo>
                      <a:pt x="0" y="800"/>
                    </a:lnTo>
                    <a:lnTo>
                      <a:pt x="0" y="842"/>
                    </a:lnTo>
                    <a:lnTo>
                      <a:pt x="0" y="884"/>
                    </a:lnTo>
                    <a:lnTo>
                      <a:pt x="0" y="920"/>
                    </a:lnTo>
                    <a:lnTo>
                      <a:pt x="4" y="942"/>
                    </a:lnTo>
                    <a:lnTo>
                      <a:pt x="4" y="942"/>
                    </a:lnTo>
                    <a:lnTo>
                      <a:pt x="8" y="958"/>
                    </a:lnTo>
                    <a:lnTo>
                      <a:pt x="16" y="974"/>
                    </a:lnTo>
                    <a:lnTo>
                      <a:pt x="26" y="990"/>
                    </a:lnTo>
                    <a:lnTo>
                      <a:pt x="38" y="1006"/>
                    </a:lnTo>
                    <a:lnTo>
                      <a:pt x="52" y="1018"/>
                    </a:lnTo>
                    <a:lnTo>
                      <a:pt x="66" y="1030"/>
                    </a:lnTo>
                    <a:lnTo>
                      <a:pt x="80" y="1038"/>
                    </a:lnTo>
                    <a:lnTo>
                      <a:pt x="96" y="1042"/>
                    </a:lnTo>
                    <a:lnTo>
                      <a:pt x="96" y="1042"/>
                    </a:lnTo>
                    <a:lnTo>
                      <a:pt x="106" y="1046"/>
                    </a:lnTo>
                    <a:lnTo>
                      <a:pt x="118" y="1050"/>
                    </a:lnTo>
                    <a:lnTo>
                      <a:pt x="132" y="1058"/>
                    </a:lnTo>
                    <a:lnTo>
                      <a:pt x="146" y="1066"/>
                    </a:lnTo>
                    <a:lnTo>
                      <a:pt x="162" y="1078"/>
                    </a:lnTo>
                    <a:lnTo>
                      <a:pt x="176" y="1092"/>
                    </a:lnTo>
                    <a:lnTo>
                      <a:pt x="190" y="1106"/>
                    </a:lnTo>
                    <a:lnTo>
                      <a:pt x="200" y="1124"/>
                    </a:lnTo>
                    <a:lnTo>
                      <a:pt x="210" y="1142"/>
                    </a:lnTo>
                    <a:lnTo>
                      <a:pt x="214" y="1162"/>
                    </a:lnTo>
                    <a:lnTo>
                      <a:pt x="214" y="1172"/>
                    </a:lnTo>
                    <a:lnTo>
                      <a:pt x="214" y="1184"/>
                    </a:lnTo>
                    <a:lnTo>
                      <a:pt x="212" y="1194"/>
                    </a:lnTo>
                    <a:lnTo>
                      <a:pt x="208" y="1206"/>
                    </a:lnTo>
                    <a:lnTo>
                      <a:pt x="204" y="1218"/>
                    </a:lnTo>
                    <a:lnTo>
                      <a:pt x="198" y="1230"/>
                    </a:lnTo>
                    <a:lnTo>
                      <a:pt x="190" y="1242"/>
                    </a:lnTo>
                    <a:lnTo>
                      <a:pt x="180" y="1256"/>
                    </a:lnTo>
                    <a:lnTo>
                      <a:pt x="168" y="1268"/>
                    </a:lnTo>
                    <a:lnTo>
                      <a:pt x="154" y="1282"/>
                    </a:lnTo>
                    <a:lnTo>
                      <a:pt x="138" y="1294"/>
                    </a:lnTo>
                    <a:lnTo>
                      <a:pt x="120" y="1308"/>
                    </a:lnTo>
                    <a:lnTo>
                      <a:pt x="120" y="1308"/>
                    </a:lnTo>
                    <a:lnTo>
                      <a:pt x="136" y="1308"/>
                    </a:lnTo>
                    <a:lnTo>
                      <a:pt x="154" y="1310"/>
                    </a:lnTo>
                    <a:lnTo>
                      <a:pt x="178" y="1312"/>
                    </a:lnTo>
                    <a:lnTo>
                      <a:pt x="208" y="1318"/>
                    </a:lnTo>
                    <a:lnTo>
                      <a:pt x="242" y="1328"/>
                    </a:lnTo>
                    <a:lnTo>
                      <a:pt x="280" y="1342"/>
                    </a:lnTo>
                    <a:lnTo>
                      <a:pt x="320" y="1362"/>
                    </a:lnTo>
                    <a:lnTo>
                      <a:pt x="320" y="1362"/>
                    </a:lnTo>
                    <a:lnTo>
                      <a:pt x="338" y="1372"/>
                    </a:lnTo>
                    <a:lnTo>
                      <a:pt x="356" y="1376"/>
                    </a:lnTo>
                    <a:lnTo>
                      <a:pt x="374" y="1380"/>
                    </a:lnTo>
                    <a:lnTo>
                      <a:pt x="394" y="1382"/>
                    </a:lnTo>
                    <a:lnTo>
                      <a:pt x="412" y="1380"/>
                    </a:lnTo>
                    <a:lnTo>
                      <a:pt x="430" y="1378"/>
                    </a:lnTo>
                    <a:lnTo>
                      <a:pt x="448" y="1374"/>
                    </a:lnTo>
                    <a:lnTo>
                      <a:pt x="464" y="1370"/>
                    </a:lnTo>
                    <a:lnTo>
                      <a:pt x="496" y="1358"/>
                    </a:lnTo>
                    <a:lnTo>
                      <a:pt x="522" y="1344"/>
                    </a:lnTo>
                    <a:lnTo>
                      <a:pt x="544" y="1332"/>
                    </a:lnTo>
                    <a:lnTo>
                      <a:pt x="558" y="1324"/>
                    </a:lnTo>
                    <a:lnTo>
                      <a:pt x="558" y="1324"/>
                    </a:lnTo>
                    <a:lnTo>
                      <a:pt x="558" y="1362"/>
                    </a:lnTo>
                    <a:lnTo>
                      <a:pt x="558" y="1422"/>
                    </a:lnTo>
                    <a:lnTo>
                      <a:pt x="554" y="1496"/>
                    </a:lnTo>
                    <a:lnTo>
                      <a:pt x="550" y="1534"/>
                    </a:lnTo>
                    <a:lnTo>
                      <a:pt x="546" y="1576"/>
                    </a:lnTo>
                    <a:lnTo>
                      <a:pt x="540" y="1616"/>
                    </a:lnTo>
                    <a:lnTo>
                      <a:pt x="532" y="1656"/>
                    </a:lnTo>
                    <a:lnTo>
                      <a:pt x="524" y="1696"/>
                    </a:lnTo>
                    <a:lnTo>
                      <a:pt x="512" y="1732"/>
                    </a:lnTo>
                    <a:lnTo>
                      <a:pt x="498" y="1764"/>
                    </a:lnTo>
                    <a:lnTo>
                      <a:pt x="482" y="1794"/>
                    </a:lnTo>
                    <a:lnTo>
                      <a:pt x="474" y="1806"/>
                    </a:lnTo>
                    <a:lnTo>
                      <a:pt x="464" y="1816"/>
                    </a:lnTo>
                    <a:lnTo>
                      <a:pt x="454" y="1826"/>
                    </a:lnTo>
                    <a:lnTo>
                      <a:pt x="442" y="1834"/>
                    </a:lnTo>
                    <a:lnTo>
                      <a:pt x="442" y="1834"/>
                    </a:lnTo>
                    <a:lnTo>
                      <a:pt x="438" y="1838"/>
                    </a:lnTo>
                    <a:lnTo>
                      <a:pt x="434" y="1842"/>
                    </a:lnTo>
                    <a:lnTo>
                      <a:pt x="434" y="1846"/>
                    </a:lnTo>
                    <a:lnTo>
                      <a:pt x="434" y="1850"/>
                    </a:lnTo>
                    <a:lnTo>
                      <a:pt x="438" y="1854"/>
                    </a:lnTo>
                    <a:lnTo>
                      <a:pt x="442" y="1858"/>
                    </a:lnTo>
                    <a:lnTo>
                      <a:pt x="442" y="1858"/>
                    </a:lnTo>
                    <a:lnTo>
                      <a:pt x="450" y="1864"/>
                    </a:lnTo>
                    <a:lnTo>
                      <a:pt x="460" y="1868"/>
                    </a:lnTo>
                    <a:lnTo>
                      <a:pt x="470" y="1872"/>
                    </a:lnTo>
                    <a:lnTo>
                      <a:pt x="482" y="1874"/>
                    </a:lnTo>
                    <a:lnTo>
                      <a:pt x="496" y="1874"/>
                    </a:lnTo>
                    <a:lnTo>
                      <a:pt x="512" y="1870"/>
                    </a:lnTo>
                    <a:lnTo>
                      <a:pt x="528" y="1860"/>
                    </a:lnTo>
                    <a:lnTo>
                      <a:pt x="528" y="1860"/>
                    </a:lnTo>
                    <a:lnTo>
                      <a:pt x="532" y="1858"/>
                    </a:lnTo>
                    <a:lnTo>
                      <a:pt x="538" y="1856"/>
                    </a:lnTo>
                    <a:lnTo>
                      <a:pt x="546" y="1856"/>
                    </a:lnTo>
                    <a:lnTo>
                      <a:pt x="550" y="1854"/>
                    </a:lnTo>
                    <a:lnTo>
                      <a:pt x="554" y="1852"/>
                    </a:lnTo>
                    <a:lnTo>
                      <a:pt x="558" y="1848"/>
                    </a:lnTo>
                    <a:lnTo>
                      <a:pt x="562" y="1842"/>
                    </a:lnTo>
                    <a:lnTo>
                      <a:pt x="562" y="1842"/>
                    </a:lnTo>
                    <a:lnTo>
                      <a:pt x="574" y="1814"/>
                    </a:lnTo>
                    <a:lnTo>
                      <a:pt x="586" y="1776"/>
                    </a:lnTo>
                    <a:lnTo>
                      <a:pt x="596" y="1730"/>
                    </a:lnTo>
                    <a:lnTo>
                      <a:pt x="606" y="1672"/>
                    </a:lnTo>
                    <a:lnTo>
                      <a:pt x="614" y="1604"/>
                    </a:lnTo>
                    <a:lnTo>
                      <a:pt x="622" y="1524"/>
                    </a:lnTo>
                    <a:lnTo>
                      <a:pt x="628" y="1432"/>
                    </a:lnTo>
                    <a:lnTo>
                      <a:pt x="634" y="1326"/>
                    </a:lnTo>
                    <a:lnTo>
                      <a:pt x="634" y="1326"/>
                    </a:lnTo>
                    <a:lnTo>
                      <a:pt x="650" y="1338"/>
                    </a:lnTo>
                    <a:lnTo>
                      <a:pt x="672" y="1350"/>
                    </a:lnTo>
                    <a:lnTo>
                      <a:pt x="698" y="1362"/>
                    </a:lnTo>
                    <a:lnTo>
                      <a:pt x="730" y="1372"/>
                    </a:lnTo>
                    <a:lnTo>
                      <a:pt x="746" y="1376"/>
                    </a:lnTo>
                    <a:lnTo>
                      <a:pt x="762" y="1380"/>
                    </a:lnTo>
                    <a:lnTo>
                      <a:pt x="780" y="1382"/>
                    </a:lnTo>
                    <a:lnTo>
                      <a:pt x="796" y="1382"/>
                    </a:lnTo>
                    <a:lnTo>
                      <a:pt x="814" y="1380"/>
                    </a:lnTo>
                    <a:lnTo>
                      <a:pt x="832" y="1376"/>
                    </a:lnTo>
                    <a:lnTo>
                      <a:pt x="850" y="1370"/>
                    </a:lnTo>
                    <a:lnTo>
                      <a:pt x="866" y="1362"/>
                    </a:lnTo>
                    <a:lnTo>
                      <a:pt x="866" y="1362"/>
                    </a:lnTo>
                    <a:lnTo>
                      <a:pt x="906" y="1342"/>
                    </a:lnTo>
                    <a:lnTo>
                      <a:pt x="944" y="1328"/>
                    </a:lnTo>
                    <a:lnTo>
                      <a:pt x="978" y="1318"/>
                    </a:lnTo>
                    <a:lnTo>
                      <a:pt x="1008" y="1312"/>
                    </a:lnTo>
                    <a:lnTo>
                      <a:pt x="1032" y="1310"/>
                    </a:lnTo>
                    <a:lnTo>
                      <a:pt x="1050" y="1308"/>
                    </a:lnTo>
                    <a:lnTo>
                      <a:pt x="1066" y="1308"/>
                    </a:lnTo>
                    <a:lnTo>
                      <a:pt x="1066" y="1308"/>
                    </a:lnTo>
                    <a:lnTo>
                      <a:pt x="1048" y="1294"/>
                    </a:lnTo>
                    <a:lnTo>
                      <a:pt x="1032" y="1282"/>
                    </a:lnTo>
                    <a:lnTo>
                      <a:pt x="1018" y="1268"/>
                    </a:lnTo>
                    <a:lnTo>
                      <a:pt x="1006" y="1256"/>
                    </a:lnTo>
                    <a:lnTo>
                      <a:pt x="998" y="1242"/>
                    </a:lnTo>
                    <a:lnTo>
                      <a:pt x="988" y="1230"/>
                    </a:lnTo>
                    <a:lnTo>
                      <a:pt x="982" y="1218"/>
                    </a:lnTo>
                    <a:lnTo>
                      <a:pt x="978" y="1206"/>
                    </a:lnTo>
                    <a:lnTo>
                      <a:pt x="974" y="1194"/>
                    </a:lnTo>
                    <a:lnTo>
                      <a:pt x="972" y="1184"/>
                    </a:lnTo>
                    <a:lnTo>
                      <a:pt x="972" y="1172"/>
                    </a:lnTo>
                    <a:lnTo>
                      <a:pt x="972" y="1162"/>
                    </a:lnTo>
                    <a:lnTo>
                      <a:pt x="976" y="1142"/>
                    </a:lnTo>
                    <a:lnTo>
                      <a:pt x="986" y="1124"/>
                    </a:lnTo>
                    <a:lnTo>
                      <a:pt x="996" y="1106"/>
                    </a:lnTo>
                    <a:lnTo>
                      <a:pt x="1010" y="1092"/>
                    </a:lnTo>
                    <a:lnTo>
                      <a:pt x="1024" y="1078"/>
                    </a:lnTo>
                    <a:lnTo>
                      <a:pt x="1040" y="1066"/>
                    </a:lnTo>
                    <a:lnTo>
                      <a:pt x="1054" y="1058"/>
                    </a:lnTo>
                    <a:lnTo>
                      <a:pt x="1068" y="1050"/>
                    </a:lnTo>
                    <a:lnTo>
                      <a:pt x="1080" y="1046"/>
                    </a:lnTo>
                    <a:lnTo>
                      <a:pt x="1090" y="1042"/>
                    </a:lnTo>
                    <a:lnTo>
                      <a:pt x="1090" y="1042"/>
                    </a:lnTo>
                    <a:lnTo>
                      <a:pt x="1106" y="1038"/>
                    </a:lnTo>
                    <a:lnTo>
                      <a:pt x="1120" y="1030"/>
                    </a:lnTo>
                    <a:lnTo>
                      <a:pt x="1134" y="1018"/>
                    </a:lnTo>
                    <a:lnTo>
                      <a:pt x="1148" y="1006"/>
                    </a:lnTo>
                    <a:lnTo>
                      <a:pt x="1160" y="990"/>
                    </a:lnTo>
                    <a:lnTo>
                      <a:pt x="1170" y="974"/>
                    </a:lnTo>
                    <a:lnTo>
                      <a:pt x="1178" y="958"/>
                    </a:lnTo>
                    <a:lnTo>
                      <a:pt x="1182" y="942"/>
                    </a:lnTo>
                    <a:lnTo>
                      <a:pt x="1182" y="942"/>
                    </a:lnTo>
                    <a:lnTo>
                      <a:pt x="1186" y="920"/>
                    </a:lnTo>
                    <a:lnTo>
                      <a:pt x="1188" y="884"/>
                    </a:lnTo>
                    <a:lnTo>
                      <a:pt x="1186" y="842"/>
                    </a:lnTo>
                    <a:lnTo>
                      <a:pt x="1186" y="800"/>
                    </a:lnTo>
                    <a:lnTo>
                      <a:pt x="1182" y="762"/>
                    </a:lnTo>
                    <a:lnTo>
                      <a:pt x="1180" y="734"/>
                    </a:lnTo>
                    <a:lnTo>
                      <a:pt x="1178" y="724"/>
                    </a:lnTo>
                    <a:lnTo>
                      <a:pt x="1176" y="722"/>
                    </a:lnTo>
                    <a:lnTo>
                      <a:pt x="1172" y="722"/>
                    </a:lnTo>
                    <a:lnTo>
                      <a:pt x="1170" y="730"/>
                    </a:lnTo>
                    <a:lnTo>
                      <a:pt x="1170" y="730"/>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94" name="Freeform 36"/>
              <p:cNvSpPr>
                <a:spLocks noChangeAspect="1"/>
              </p:cNvSpPr>
              <p:nvPr/>
            </p:nvSpPr>
            <p:spPr bwMode="auto">
              <a:xfrm rot="11849821">
                <a:off x="7750232" y="597775"/>
                <a:ext cx="1064273" cy="1063143"/>
              </a:xfrm>
              <a:custGeom>
                <a:avLst/>
                <a:gdLst/>
                <a:ahLst/>
                <a:cxnLst>
                  <a:cxn ang="0">
                    <a:pos x="1280" y="874"/>
                  </a:cxn>
                  <a:cxn ang="0">
                    <a:pos x="1142" y="974"/>
                  </a:cxn>
                  <a:cxn ang="0">
                    <a:pos x="1150" y="944"/>
                  </a:cxn>
                  <a:cxn ang="0">
                    <a:pos x="1196" y="832"/>
                  </a:cxn>
                  <a:cxn ang="0">
                    <a:pos x="1194" y="590"/>
                  </a:cxn>
                  <a:cxn ang="0">
                    <a:pos x="1152" y="368"/>
                  </a:cxn>
                  <a:cxn ang="0">
                    <a:pos x="1020" y="148"/>
                  </a:cxn>
                  <a:cxn ang="0">
                    <a:pos x="958" y="62"/>
                  </a:cxn>
                  <a:cxn ang="0">
                    <a:pos x="942" y="0"/>
                  </a:cxn>
                  <a:cxn ang="0">
                    <a:pos x="930" y="44"/>
                  </a:cxn>
                  <a:cxn ang="0">
                    <a:pos x="884" y="120"/>
                  </a:cxn>
                  <a:cxn ang="0">
                    <a:pos x="738" y="346"/>
                  </a:cxn>
                  <a:cxn ang="0">
                    <a:pos x="702" y="516"/>
                  </a:cxn>
                  <a:cxn ang="0">
                    <a:pos x="680" y="794"/>
                  </a:cxn>
                  <a:cxn ang="0">
                    <a:pos x="724" y="930"/>
                  </a:cxn>
                  <a:cxn ang="0">
                    <a:pos x="744" y="972"/>
                  </a:cxn>
                  <a:cxn ang="0">
                    <a:pos x="636" y="896"/>
                  </a:cxn>
                  <a:cxn ang="0">
                    <a:pos x="504" y="826"/>
                  </a:cxn>
                  <a:cxn ang="0">
                    <a:pos x="118" y="794"/>
                  </a:cxn>
                  <a:cxn ang="0">
                    <a:pos x="72" y="836"/>
                  </a:cxn>
                  <a:cxn ang="0">
                    <a:pos x="232" y="986"/>
                  </a:cxn>
                  <a:cxn ang="0">
                    <a:pos x="424" y="1194"/>
                  </a:cxn>
                  <a:cxn ang="0">
                    <a:pos x="608" y="1266"/>
                  </a:cxn>
                  <a:cxn ang="0">
                    <a:pos x="698" y="1248"/>
                  </a:cxn>
                  <a:cxn ang="0">
                    <a:pos x="708" y="1268"/>
                  </a:cxn>
                  <a:cxn ang="0">
                    <a:pos x="558" y="1382"/>
                  </a:cxn>
                  <a:cxn ang="0">
                    <a:pos x="416" y="1562"/>
                  </a:cxn>
                  <a:cxn ang="0">
                    <a:pos x="460" y="1634"/>
                  </a:cxn>
                  <a:cxn ang="0">
                    <a:pos x="628" y="1588"/>
                  </a:cxn>
                  <a:cxn ang="0">
                    <a:pos x="752" y="1516"/>
                  </a:cxn>
                  <a:cxn ang="0">
                    <a:pos x="784" y="1576"/>
                  </a:cxn>
                  <a:cxn ang="0">
                    <a:pos x="816" y="1560"/>
                  </a:cxn>
                  <a:cxn ang="0">
                    <a:pos x="858" y="1422"/>
                  </a:cxn>
                  <a:cxn ang="0">
                    <a:pos x="904" y="1368"/>
                  </a:cxn>
                  <a:cxn ang="0">
                    <a:pos x="878" y="1664"/>
                  </a:cxn>
                  <a:cxn ang="0">
                    <a:pos x="810" y="1824"/>
                  </a:cxn>
                  <a:cxn ang="0">
                    <a:pos x="780" y="1854"/>
                  </a:cxn>
                  <a:cxn ang="0">
                    <a:pos x="806" y="1876"/>
                  </a:cxn>
                  <a:cxn ang="0">
                    <a:pos x="874" y="1868"/>
                  </a:cxn>
                  <a:cxn ang="0">
                    <a:pos x="904" y="1856"/>
                  </a:cxn>
                  <a:cxn ang="0">
                    <a:pos x="952" y="1680"/>
                  </a:cxn>
                  <a:cxn ang="0">
                    <a:pos x="988" y="1342"/>
                  </a:cxn>
                  <a:cxn ang="0">
                    <a:pos x="1062" y="1548"/>
                  </a:cxn>
                  <a:cxn ang="0">
                    <a:pos x="1084" y="1572"/>
                  </a:cxn>
                  <a:cxn ang="0">
                    <a:pos x="1112" y="1566"/>
                  </a:cxn>
                  <a:cxn ang="0">
                    <a:pos x="1162" y="1530"/>
                  </a:cxn>
                  <a:cxn ang="0">
                    <a:pos x="1344" y="1620"/>
                  </a:cxn>
                  <a:cxn ang="0">
                    <a:pos x="1498" y="1638"/>
                  </a:cxn>
                  <a:cxn ang="0">
                    <a:pos x="1402" y="1462"/>
                  </a:cxn>
                  <a:cxn ang="0">
                    <a:pos x="1230" y="1306"/>
                  </a:cxn>
                  <a:cxn ang="0">
                    <a:pos x="1164" y="1252"/>
                  </a:cxn>
                  <a:cxn ang="0">
                    <a:pos x="1216" y="1260"/>
                  </a:cxn>
                  <a:cxn ang="0">
                    <a:pos x="1358" y="1250"/>
                  </a:cxn>
                  <a:cxn ang="0">
                    <a:pos x="1576" y="1076"/>
                  </a:cxn>
                  <a:cxn ang="0">
                    <a:pos x="1744" y="892"/>
                  </a:cxn>
                  <a:cxn ang="0">
                    <a:pos x="1880" y="802"/>
                  </a:cxn>
                  <a:cxn ang="0">
                    <a:pos x="1528" y="798"/>
                  </a:cxn>
                </a:cxnLst>
                <a:rect l="0" t="0" r="r" b="b"/>
                <a:pathLst>
                  <a:path w="1884" h="1882">
                    <a:moveTo>
                      <a:pt x="1380" y="826"/>
                    </a:moveTo>
                    <a:lnTo>
                      <a:pt x="1380" y="826"/>
                    </a:lnTo>
                    <a:lnTo>
                      <a:pt x="1364" y="830"/>
                    </a:lnTo>
                    <a:lnTo>
                      <a:pt x="1348" y="836"/>
                    </a:lnTo>
                    <a:lnTo>
                      <a:pt x="1314" y="852"/>
                    </a:lnTo>
                    <a:lnTo>
                      <a:pt x="1280" y="874"/>
                    </a:lnTo>
                    <a:lnTo>
                      <a:pt x="1248" y="896"/>
                    </a:lnTo>
                    <a:lnTo>
                      <a:pt x="1190" y="940"/>
                    </a:lnTo>
                    <a:lnTo>
                      <a:pt x="1156" y="968"/>
                    </a:lnTo>
                    <a:lnTo>
                      <a:pt x="1156" y="968"/>
                    </a:lnTo>
                    <a:lnTo>
                      <a:pt x="1148" y="972"/>
                    </a:lnTo>
                    <a:lnTo>
                      <a:pt x="1142" y="974"/>
                    </a:lnTo>
                    <a:lnTo>
                      <a:pt x="1140" y="972"/>
                    </a:lnTo>
                    <a:lnTo>
                      <a:pt x="1138" y="968"/>
                    </a:lnTo>
                    <a:lnTo>
                      <a:pt x="1138" y="960"/>
                    </a:lnTo>
                    <a:lnTo>
                      <a:pt x="1138" y="956"/>
                    </a:lnTo>
                    <a:lnTo>
                      <a:pt x="1138" y="956"/>
                    </a:lnTo>
                    <a:lnTo>
                      <a:pt x="1150" y="944"/>
                    </a:lnTo>
                    <a:lnTo>
                      <a:pt x="1160" y="930"/>
                    </a:lnTo>
                    <a:lnTo>
                      <a:pt x="1168" y="916"/>
                    </a:lnTo>
                    <a:lnTo>
                      <a:pt x="1176" y="900"/>
                    </a:lnTo>
                    <a:lnTo>
                      <a:pt x="1182" y="884"/>
                    </a:lnTo>
                    <a:lnTo>
                      <a:pt x="1188" y="868"/>
                    </a:lnTo>
                    <a:lnTo>
                      <a:pt x="1196" y="832"/>
                    </a:lnTo>
                    <a:lnTo>
                      <a:pt x="1202" y="794"/>
                    </a:lnTo>
                    <a:lnTo>
                      <a:pt x="1204" y="754"/>
                    </a:lnTo>
                    <a:lnTo>
                      <a:pt x="1204" y="712"/>
                    </a:lnTo>
                    <a:lnTo>
                      <a:pt x="1202" y="672"/>
                    </a:lnTo>
                    <a:lnTo>
                      <a:pt x="1198" y="630"/>
                    </a:lnTo>
                    <a:lnTo>
                      <a:pt x="1194" y="590"/>
                    </a:lnTo>
                    <a:lnTo>
                      <a:pt x="1182" y="516"/>
                    </a:lnTo>
                    <a:lnTo>
                      <a:pt x="1170" y="454"/>
                    </a:lnTo>
                    <a:lnTo>
                      <a:pt x="1162" y="408"/>
                    </a:lnTo>
                    <a:lnTo>
                      <a:pt x="1162" y="408"/>
                    </a:lnTo>
                    <a:lnTo>
                      <a:pt x="1160" y="388"/>
                    </a:lnTo>
                    <a:lnTo>
                      <a:pt x="1152" y="368"/>
                    </a:lnTo>
                    <a:lnTo>
                      <a:pt x="1144" y="346"/>
                    </a:lnTo>
                    <a:lnTo>
                      <a:pt x="1134" y="324"/>
                    </a:lnTo>
                    <a:lnTo>
                      <a:pt x="1108" y="276"/>
                    </a:lnTo>
                    <a:lnTo>
                      <a:pt x="1078" y="230"/>
                    </a:lnTo>
                    <a:lnTo>
                      <a:pt x="1048" y="186"/>
                    </a:lnTo>
                    <a:lnTo>
                      <a:pt x="1020" y="148"/>
                    </a:lnTo>
                    <a:lnTo>
                      <a:pt x="998" y="120"/>
                    </a:lnTo>
                    <a:lnTo>
                      <a:pt x="984" y="104"/>
                    </a:lnTo>
                    <a:lnTo>
                      <a:pt x="984" y="104"/>
                    </a:lnTo>
                    <a:lnTo>
                      <a:pt x="974" y="94"/>
                    </a:lnTo>
                    <a:lnTo>
                      <a:pt x="966" y="78"/>
                    </a:lnTo>
                    <a:lnTo>
                      <a:pt x="958" y="62"/>
                    </a:lnTo>
                    <a:lnTo>
                      <a:pt x="952" y="44"/>
                    </a:lnTo>
                    <a:lnTo>
                      <a:pt x="944" y="14"/>
                    </a:lnTo>
                    <a:lnTo>
                      <a:pt x="942" y="0"/>
                    </a:lnTo>
                    <a:lnTo>
                      <a:pt x="942" y="0"/>
                    </a:lnTo>
                    <a:lnTo>
                      <a:pt x="942" y="0"/>
                    </a:lnTo>
                    <a:lnTo>
                      <a:pt x="942" y="0"/>
                    </a:lnTo>
                    <a:lnTo>
                      <a:pt x="942" y="0"/>
                    </a:lnTo>
                    <a:lnTo>
                      <a:pt x="942" y="0"/>
                    </a:lnTo>
                    <a:lnTo>
                      <a:pt x="942" y="0"/>
                    </a:lnTo>
                    <a:lnTo>
                      <a:pt x="942" y="0"/>
                    </a:lnTo>
                    <a:lnTo>
                      <a:pt x="938" y="14"/>
                    </a:lnTo>
                    <a:lnTo>
                      <a:pt x="930" y="44"/>
                    </a:lnTo>
                    <a:lnTo>
                      <a:pt x="924" y="62"/>
                    </a:lnTo>
                    <a:lnTo>
                      <a:pt x="918" y="78"/>
                    </a:lnTo>
                    <a:lnTo>
                      <a:pt x="910" y="94"/>
                    </a:lnTo>
                    <a:lnTo>
                      <a:pt x="900" y="104"/>
                    </a:lnTo>
                    <a:lnTo>
                      <a:pt x="900" y="104"/>
                    </a:lnTo>
                    <a:lnTo>
                      <a:pt x="884" y="120"/>
                    </a:lnTo>
                    <a:lnTo>
                      <a:pt x="862" y="148"/>
                    </a:lnTo>
                    <a:lnTo>
                      <a:pt x="834" y="186"/>
                    </a:lnTo>
                    <a:lnTo>
                      <a:pt x="804" y="230"/>
                    </a:lnTo>
                    <a:lnTo>
                      <a:pt x="776" y="276"/>
                    </a:lnTo>
                    <a:lnTo>
                      <a:pt x="750" y="324"/>
                    </a:lnTo>
                    <a:lnTo>
                      <a:pt x="738" y="346"/>
                    </a:lnTo>
                    <a:lnTo>
                      <a:pt x="730" y="368"/>
                    </a:lnTo>
                    <a:lnTo>
                      <a:pt x="724" y="388"/>
                    </a:lnTo>
                    <a:lnTo>
                      <a:pt x="720" y="408"/>
                    </a:lnTo>
                    <a:lnTo>
                      <a:pt x="720" y="408"/>
                    </a:lnTo>
                    <a:lnTo>
                      <a:pt x="712" y="454"/>
                    </a:lnTo>
                    <a:lnTo>
                      <a:pt x="702" y="516"/>
                    </a:lnTo>
                    <a:lnTo>
                      <a:pt x="690" y="590"/>
                    </a:lnTo>
                    <a:lnTo>
                      <a:pt x="684" y="630"/>
                    </a:lnTo>
                    <a:lnTo>
                      <a:pt x="680" y="672"/>
                    </a:lnTo>
                    <a:lnTo>
                      <a:pt x="678" y="712"/>
                    </a:lnTo>
                    <a:lnTo>
                      <a:pt x="678" y="754"/>
                    </a:lnTo>
                    <a:lnTo>
                      <a:pt x="680" y="794"/>
                    </a:lnTo>
                    <a:lnTo>
                      <a:pt x="686" y="832"/>
                    </a:lnTo>
                    <a:lnTo>
                      <a:pt x="694" y="868"/>
                    </a:lnTo>
                    <a:lnTo>
                      <a:pt x="700" y="884"/>
                    </a:lnTo>
                    <a:lnTo>
                      <a:pt x="708" y="900"/>
                    </a:lnTo>
                    <a:lnTo>
                      <a:pt x="714" y="916"/>
                    </a:lnTo>
                    <a:lnTo>
                      <a:pt x="724" y="930"/>
                    </a:lnTo>
                    <a:lnTo>
                      <a:pt x="734" y="944"/>
                    </a:lnTo>
                    <a:lnTo>
                      <a:pt x="744" y="956"/>
                    </a:lnTo>
                    <a:lnTo>
                      <a:pt x="744" y="956"/>
                    </a:lnTo>
                    <a:lnTo>
                      <a:pt x="746" y="960"/>
                    </a:lnTo>
                    <a:lnTo>
                      <a:pt x="746" y="968"/>
                    </a:lnTo>
                    <a:lnTo>
                      <a:pt x="744" y="972"/>
                    </a:lnTo>
                    <a:lnTo>
                      <a:pt x="740" y="974"/>
                    </a:lnTo>
                    <a:lnTo>
                      <a:pt x="736" y="972"/>
                    </a:lnTo>
                    <a:lnTo>
                      <a:pt x="728" y="968"/>
                    </a:lnTo>
                    <a:lnTo>
                      <a:pt x="728" y="968"/>
                    </a:lnTo>
                    <a:lnTo>
                      <a:pt x="694" y="940"/>
                    </a:lnTo>
                    <a:lnTo>
                      <a:pt x="636" y="896"/>
                    </a:lnTo>
                    <a:lnTo>
                      <a:pt x="602" y="874"/>
                    </a:lnTo>
                    <a:lnTo>
                      <a:pt x="568" y="852"/>
                    </a:lnTo>
                    <a:lnTo>
                      <a:pt x="534" y="836"/>
                    </a:lnTo>
                    <a:lnTo>
                      <a:pt x="518" y="830"/>
                    </a:lnTo>
                    <a:lnTo>
                      <a:pt x="504" y="826"/>
                    </a:lnTo>
                    <a:lnTo>
                      <a:pt x="504" y="826"/>
                    </a:lnTo>
                    <a:lnTo>
                      <a:pt x="442" y="812"/>
                    </a:lnTo>
                    <a:lnTo>
                      <a:pt x="402" y="804"/>
                    </a:lnTo>
                    <a:lnTo>
                      <a:pt x="354" y="798"/>
                    </a:lnTo>
                    <a:lnTo>
                      <a:pt x="292" y="794"/>
                    </a:lnTo>
                    <a:lnTo>
                      <a:pt x="216" y="792"/>
                    </a:lnTo>
                    <a:lnTo>
                      <a:pt x="118" y="794"/>
                    </a:lnTo>
                    <a:lnTo>
                      <a:pt x="0" y="800"/>
                    </a:lnTo>
                    <a:lnTo>
                      <a:pt x="0" y="800"/>
                    </a:lnTo>
                    <a:lnTo>
                      <a:pt x="4" y="802"/>
                    </a:lnTo>
                    <a:lnTo>
                      <a:pt x="18" y="806"/>
                    </a:lnTo>
                    <a:lnTo>
                      <a:pt x="40" y="816"/>
                    </a:lnTo>
                    <a:lnTo>
                      <a:pt x="72" y="836"/>
                    </a:lnTo>
                    <a:lnTo>
                      <a:pt x="92" y="850"/>
                    </a:lnTo>
                    <a:lnTo>
                      <a:pt x="114" y="870"/>
                    </a:lnTo>
                    <a:lnTo>
                      <a:pt x="140" y="892"/>
                    </a:lnTo>
                    <a:lnTo>
                      <a:pt x="168" y="918"/>
                    </a:lnTo>
                    <a:lnTo>
                      <a:pt x="198" y="950"/>
                    </a:lnTo>
                    <a:lnTo>
                      <a:pt x="232" y="986"/>
                    </a:lnTo>
                    <a:lnTo>
                      <a:pt x="268" y="1028"/>
                    </a:lnTo>
                    <a:lnTo>
                      <a:pt x="306" y="1076"/>
                    </a:lnTo>
                    <a:lnTo>
                      <a:pt x="306" y="1076"/>
                    </a:lnTo>
                    <a:lnTo>
                      <a:pt x="348" y="1124"/>
                    </a:lnTo>
                    <a:lnTo>
                      <a:pt x="386" y="1162"/>
                    </a:lnTo>
                    <a:lnTo>
                      <a:pt x="424" y="1194"/>
                    </a:lnTo>
                    <a:lnTo>
                      <a:pt x="460" y="1218"/>
                    </a:lnTo>
                    <a:lnTo>
                      <a:pt x="494" y="1238"/>
                    </a:lnTo>
                    <a:lnTo>
                      <a:pt x="526" y="1250"/>
                    </a:lnTo>
                    <a:lnTo>
                      <a:pt x="556" y="1260"/>
                    </a:lnTo>
                    <a:lnTo>
                      <a:pt x="584" y="1264"/>
                    </a:lnTo>
                    <a:lnTo>
                      <a:pt x="608" y="1266"/>
                    </a:lnTo>
                    <a:lnTo>
                      <a:pt x="632" y="1266"/>
                    </a:lnTo>
                    <a:lnTo>
                      <a:pt x="650" y="1264"/>
                    </a:lnTo>
                    <a:lnTo>
                      <a:pt x="668" y="1260"/>
                    </a:lnTo>
                    <a:lnTo>
                      <a:pt x="690" y="1252"/>
                    </a:lnTo>
                    <a:lnTo>
                      <a:pt x="698" y="1248"/>
                    </a:lnTo>
                    <a:lnTo>
                      <a:pt x="698" y="1248"/>
                    </a:lnTo>
                    <a:lnTo>
                      <a:pt x="704" y="1248"/>
                    </a:lnTo>
                    <a:lnTo>
                      <a:pt x="716" y="1250"/>
                    </a:lnTo>
                    <a:lnTo>
                      <a:pt x="720" y="1252"/>
                    </a:lnTo>
                    <a:lnTo>
                      <a:pt x="720" y="1256"/>
                    </a:lnTo>
                    <a:lnTo>
                      <a:pt x="718" y="1260"/>
                    </a:lnTo>
                    <a:lnTo>
                      <a:pt x="708" y="1268"/>
                    </a:lnTo>
                    <a:lnTo>
                      <a:pt x="708" y="1268"/>
                    </a:lnTo>
                    <a:lnTo>
                      <a:pt x="686" y="1282"/>
                    </a:lnTo>
                    <a:lnTo>
                      <a:pt x="652" y="1306"/>
                    </a:lnTo>
                    <a:lnTo>
                      <a:pt x="608" y="1338"/>
                    </a:lnTo>
                    <a:lnTo>
                      <a:pt x="584" y="1360"/>
                    </a:lnTo>
                    <a:lnTo>
                      <a:pt x="558" y="1382"/>
                    </a:lnTo>
                    <a:lnTo>
                      <a:pt x="532" y="1406"/>
                    </a:lnTo>
                    <a:lnTo>
                      <a:pt x="506" y="1434"/>
                    </a:lnTo>
                    <a:lnTo>
                      <a:pt x="482" y="1462"/>
                    </a:lnTo>
                    <a:lnTo>
                      <a:pt x="458" y="1494"/>
                    </a:lnTo>
                    <a:lnTo>
                      <a:pt x="436" y="1526"/>
                    </a:lnTo>
                    <a:lnTo>
                      <a:pt x="416" y="1562"/>
                    </a:lnTo>
                    <a:lnTo>
                      <a:pt x="400" y="1598"/>
                    </a:lnTo>
                    <a:lnTo>
                      <a:pt x="386" y="1638"/>
                    </a:lnTo>
                    <a:lnTo>
                      <a:pt x="386" y="1638"/>
                    </a:lnTo>
                    <a:lnTo>
                      <a:pt x="396" y="1638"/>
                    </a:lnTo>
                    <a:lnTo>
                      <a:pt x="422" y="1638"/>
                    </a:lnTo>
                    <a:lnTo>
                      <a:pt x="460" y="1634"/>
                    </a:lnTo>
                    <a:lnTo>
                      <a:pt x="484" y="1632"/>
                    </a:lnTo>
                    <a:lnTo>
                      <a:pt x="510" y="1626"/>
                    </a:lnTo>
                    <a:lnTo>
                      <a:pt x="538" y="1620"/>
                    </a:lnTo>
                    <a:lnTo>
                      <a:pt x="568" y="1612"/>
                    </a:lnTo>
                    <a:lnTo>
                      <a:pt x="598" y="1602"/>
                    </a:lnTo>
                    <a:lnTo>
                      <a:pt x="628" y="1588"/>
                    </a:lnTo>
                    <a:lnTo>
                      <a:pt x="660" y="1572"/>
                    </a:lnTo>
                    <a:lnTo>
                      <a:pt x="690" y="1552"/>
                    </a:lnTo>
                    <a:lnTo>
                      <a:pt x="720" y="1530"/>
                    </a:lnTo>
                    <a:lnTo>
                      <a:pt x="750" y="1504"/>
                    </a:lnTo>
                    <a:lnTo>
                      <a:pt x="750" y="1504"/>
                    </a:lnTo>
                    <a:lnTo>
                      <a:pt x="752" y="1516"/>
                    </a:lnTo>
                    <a:lnTo>
                      <a:pt x="758" y="1542"/>
                    </a:lnTo>
                    <a:lnTo>
                      <a:pt x="764" y="1556"/>
                    </a:lnTo>
                    <a:lnTo>
                      <a:pt x="770" y="1566"/>
                    </a:lnTo>
                    <a:lnTo>
                      <a:pt x="774" y="1570"/>
                    </a:lnTo>
                    <a:lnTo>
                      <a:pt x="778" y="1574"/>
                    </a:lnTo>
                    <a:lnTo>
                      <a:pt x="784" y="1576"/>
                    </a:lnTo>
                    <a:lnTo>
                      <a:pt x="790" y="1576"/>
                    </a:lnTo>
                    <a:lnTo>
                      <a:pt x="790" y="1576"/>
                    </a:lnTo>
                    <a:lnTo>
                      <a:pt x="798" y="1572"/>
                    </a:lnTo>
                    <a:lnTo>
                      <a:pt x="806" y="1570"/>
                    </a:lnTo>
                    <a:lnTo>
                      <a:pt x="812" y="1564"/>
                    </a:lnTo>
                    <a:lnTo>
                      <a:pt x="816" y="1560"/>
                    </a:lnTo>
                    <a:lnTo>
                      <a:pt x="820" y="1552"/>
                    </a:lnTo>
                    <a:lnTo>
                      <a:pt x="820" y="1548"/>
                    </a:lnTo>
                    <a:lnTo>
                      <a:pt x="820" y="1548"/>
                    </a:lnTo>
                    <a:lnTo>
                      <a:pt x="828" y="1522"/>
                    </a:lnTo>
                    <a:lnTo>
                      <a:pt x="846" y="1458"/>
                    </a:lnTo>
                    <a:lnTo>
                      <a:pt x="858" y="1422"/>
                    </a:lnTo>
                    <a:lnTo>
                      <a:pt x="872" y="1386"/>
                    </a:lnTo>
                    <a:lnTo>
                      <a:pt x="888" y="1354"/>
                    </a:lnTo>
                    <a:lnTo>
                      <a:pt x="896" y="1340"/>
                    </a:lnTo>
                    <a:lnTo>
                      <a:pt x="904" y="1330"/>
                    </a:lnTo>
                    <a:lnTo>
                      <a:pt x="904" y="1330"/>
                    </a:lnTo>
                    <a:lnTo>
                      <a:pt x="904" y="1368"/>
                    </a:lnTo>
                    <a:lnTo>
                      <a:pt x="904" y="1428"/>
                    </a:lnTo>
                    <a:lnTo>
                      <a:pt x="900" y="1500"/>
                    </a:lnTo>
                    <a:lnTo>
                      <a:pt x="896" y="1540"/>
                    </a:lnTo>
                    <a:lnTo>
                      <a:pt x="892" y="1582"/>
                    </a:lnTo>
                    <a:lnTo>
                      <a:pt x="886" y="1622"/>
                    </a:lnTo>
                    <a:lnTo>
                      <a:pt x="878" y="1664"/>
                    </a:lnTo>
                    <a:lnTo>
                      <a:pt x="870" y="1702"/>
                    </a:lnTo>
                    <a:lnTo>
                      <a:pt x="858" y="1738"/>
                    </a:lnTo>
                    <a:lnTo>
                      <a:pt x="844" y="1772"/>
                    </a:lnTo>
                    <a:lnTo>
                      <a:pt x="828" y="1800"/>
                    </a:lnTo>
                    <a:lnTo>
                      <a:pt x="820" y="1814"/>
                    </a:lnTo>
                    <a:lnTo>
                      <a:pt x="810" y="1824"/>
                    </a:lnTo>
                    <a:lnTo>
                      <a:pt x="800" y="1834"/>
                    </a:lnTo>
                    <a:lnTo>
                      <a:pt x="788" y="1842"/>
                    </a:lnTo>
                    <a:lnTo>
                      <a:pt x="788" y="1842"/>
                    </a:lnTo>
                    <a:lnTo>
                      <a:pt x="784" y="1846"/>
                    </a:lnTo>
                    <a:lnTo>
                      <a:pt x="780" y="1850"/>
                    </a:lnTo>
                    <a:lnTo>
                      <a:pt x="780" y="1854"/>
                    </a:lnTo>
                    <a:lnTo>
                      <a:pt x="780" y="1858"/>
                    </a:lnTo>
                    <a:lnTo>
                      <a:pt x="784" y="1862"/>
                    </a:lnTo>
                    <a:lnTo>
                      <a:pt x="788" y="1866"/>
                    </a:lnTo>
                    <a:lnTo>
                      <a:pt x="788" y="1866"/>
                    </a:lnTo>
                    <a:lnTo>
                      <a:pt x="796" y="1872"/>
                    </a:lnTo>
                    <a:lnTo>
                      <a:pt x="806" y="1876"/>
                    </a:lnTo>
                    <a:lnTo>
                      <a:pt x="816" y="1880"/>
                    </a:lnTo>
                    <a:lnTo>
                      <a:pt x="828" y="1882"/>
                    </a:lnTo>
                    <a:lnTo>
                      <a:pt x="842" y="1882"/>
                    </a:lnTo>
                    <a:lnTo>
                      <a:pt x="858" y="1878"/>
                    </a:lnTo>
                    <a:lnTo>
                      <a:pt x="874" y="1868"/>
                    </a:lnTo>
                    <a:lnTo>
                      <a:pt x="874" y="1868"/>
                    </a:lnTo>
                    <a:lnTo>
                      <a:pt x="878" y="1866"/>
                    </a:lnTo>
                    <a:lnTo>
                      <a:pt x="884" y="1864"/>
                    </a:lnTo>
                    <a:lnTo>
                      <a:pt x="892" y="1864"/>
                    </a:lnTo>
                    <a:lnTo>
                      <a:pt x="896" y="1862"/>
                    </a:lnTo>
                    <a:lnTo>
                      <a:pt x="900" y="1860"/>
                    </a:lnTo>
                    <a:lnTo>
                      <a:pt x="904" y="1856"/>
                    </a:lnTo>
                    <a:lnTo>
                      <a:pt x="908" y="1850"/>
                    </a:lnTo>
                    <a:lnTo>
                      <a:pt x="908" y="1850"/>
                    </a:lnTo>
                    <a:lnTo>
                      <a:pt x="920" y="1822"/>
                    </a:lnTo>
                    <a:lnTo>
                      <a:pt x="932" y="1784"/>
                    </a:lnTo>
                    <a:lnTo>
                      <a:pt x="942" y="1738"/>
                    </a:lnTo>
                    <a:lnTo>
                      <a:pt x="952" y="1680"/>
                    </a:lnTo>
                    <a:lnTo>
                      <a:pt x="960" y="1610"/>
                    </a:lnTo>
                    <a:lnTo>
                      <a:pt x="968" y="1530"/>
                    </a:lnTo>
                    <a:lnTo>
                      <a:pt x="974" y="1436"/>
                    </a:lnTo>
                    <a:lnTo>
                      <a:pt x="980" y="1330"/>
                    </a:lnTo>
                    <a:lnTo>
                      <a:pt x="980" y="1330"/>
                    </a:lnTo>
                    <a:lnTo>
                      <a:pt x="988" y="1342"/>
                    </a:lnTo>
                    <a:lnTo>
                      <a:pt x="996" y="1356"/>
                    </a:lnTo>
                    <a:lnTo>
                      <a:pt x="1012" y="1388"/>
                    </a:lnTo>
                    <a:lnTo>
                      <a:pt x="1026" y="1424"/>
                    </a:lnTo>
                    <a:lnTo>
                      <a:pt x="1038" y="1460"/>
                    </a:lnTo>
                    <a:lnTo>
                      <a:pt x="1056" y="1522"/>
                    </a:lnTo>
                    <a:lnTo>
                      <a:pt x="1062" y="1548"/>
                    </a:lnTo>
                    <a:lnTo>
                      <a:pt x="1062" y="1548"/>
                    </a:lnTo>
                    <a:lnTo>
                      <a:pt x="1062" y="1552"/>
                    </a:lnTo>
                    <a:lnTo>
                      <a:pt x="1066" y="1560"/>
                    </a:lnTo>
                    <a:lnTo>
                      <a:pt x="1070" y="1564"/>
                    </a:lnTo>
                    <a:lnTo>
                      <a:pt x="1076" y="1570"/>
                    </a:lnTo>
                    <a:lnTo>
                      <a:pt x="1084" y="1572"/>
                    </a:lnTo>
                    <a:lnTo>
                      <a:pt x="1094" y="1576"/>
                    </a:lnTo>
                    <a:lnTo>
                      <a:pt x="1094" y="1576"/>
                    </a:lnTo>
                    <a:lnTo>
                      <a:pt x="1100" y="1576"/>
                    </a:lnTo>
                    <a:lnTo>
                      <a:pt x="1104" y="1574"/>
                    </a:lnTo>
                    <a:lnTo>
                      <a:pt x="1108" y="1570"/>
                    </a:lnTo>
                    <a:lnTo>
                      <a:pt x="1112" y="1566"/>
                    </a:lnTo>
                    <a:lnTo>
                      <a:pt x="1120" y="1556"/>
                    </a:lnTo>
                    <a:lnTo>
                      <a:pt x="1124" y="1542"/>
                    </a:lnTo>
                    <a:lnTo>
                      <a:pt x="1132" y="1516"/>
                    </a:lnTo>
                    <a:lnTo>
                      <a:pt x="1134" y="1504"/>
                    </a:lnTo>
                    <a:lnTo>
                      <a:pt x="1134" y="1504"/>
                    </a:lnTo>
                    <a:lnTo>
                      <a:pt x="1162" y="1530"/>
                    </a:lnTo>
                    <a:lnTo>
                      <a:pt x="1192" y="1552"/>
                    </a:lnTo>
                    <a:lnTo>
                      <a:pt x="1224" y="1572"/>
                    </a:lnTo>
                    <a:lnTo>
                      <a:pt x="1254" y="1588"/>
                    </a:lnTo>
                    <a:lnTo>
                      <a:pt x="1286" y="1602"/>
                    </a:lnTo>
                    <a:lnTo>
                      <a:pt x="1316" y="1612"/>
                    </a:lnTo>
                    <a:lnTo>
                      <a:pt x="1344" y="1620"/>
                    </a:lnTo>
                    <a:lnTo>
                      <a:pt x="1372" y="1626"/>
                    </a:lnTo>
                    <a:lnTo>
                      <a:pt x="1398" y="1632"/>
                    </a:lnTo>
                    <a:lnTo>
                      <a:pt x="1422" y="1634"/>
                    </a:lnTo>
                    <a:lnTo>
                      <a:pt x="1462" y="1638"/>
                    </a:lnTo>
                    <a:lnTo>
                      <a:pt x="1488" y="1638"/>
                    </a:lnTo>
                    <a:lnTo>
                      <a:pt x="1498" y="1638"/>
                    </a:lnTo>
                    <a:lnTo>
                      <a:pt x="1498" y="1638"/>
                    </a:lnTo>
                    <a:lnTo>
                      <a:pt x="1484" y="1598"/>
                    </a:lnTo>
                    <a:lnTo>
                      <a:pt x="1466" y="1562"/>
                    </a:lnTo>
                    <a:lnTo>
                      <a:pt x="1446" y="1526"/>
                    </a:lnTo>
                    <a:lnTo>
                      <a:pt x="1424" y="1494"/>
                    </a:lnTo>
                    <a:lnTo>
                      <a:pt x="1402" y="1462"/>
                    </a:lnTo>
                    <a:lnTo>
                      <a:pt x="1376" y="1434"/>
                    </a:lnTo>
                    <a:lnTo>
                      <a:pt x="1350" y="1406"/>
                    </a:lnTo>
                    <a:lnTo>
                      <a:pt x="1326" y="1382"/>
                    </a:lnTo>
                    <a:lnTo>
                      <a:pt x="1300" y="1360"/>
                    </a:lnTo>
                    <a:lnTo>
                      <a:pt x="1276" y="1338"/>
                    </a:lnTo>
                    <a:lnTo>
                      <a:pt x="1230" y="1306"/>
                    </a:lnTo>
                    <a:lnTo>
                      <a:pt x="1196" y="1282"/>
                    </a:lnTo>
                    <a:lnTo>
                      <a:pt x="1176" y="1268"/>
                    </a:lnTo>
                    <a:lnTo>
                      <a:pt x="1176" y="1268"/>
                    </a:lnTo>
                    <a:lnTo>
                      <a:pt x="1166" y="1260"/>
                    </a:lnTo>
                    <a:lnTo>
                      <a:pt x="1162" y="1256"/>
                    </a:lnTo>
                    <a:lnTo>
                      <a:pt x="1164" y="1252"/>
                    </a:lnTo>
                    <a:lnTo>
                      <a:pt x="1168" y="1250"/>
                    </a:lnTo>
                    <a:lnTo>
                      <a:pt x="1178" y="1248"/>
                    </a:lnTo>
                    <a:lnTo>
                      <a:pt x="1184" y="1248"/>
                    </a:lnTo>
                    <a:lnTo>
                      <a:pt x="1184" y="1248"/>
                    </a:lnTo>
                    <a:lnTo>
                      <a:pt x="1192" y="1252"/>
                    </a:lnTo>
                    <a:lnTo>
                      <a:pt x="1216" y="1260"/>
                    </a:lnTo>
                    <a:lnTo>
                      <a:pt x="1232" y="1264"/>
                    </a:lnTo>
                    <a:lnTo>
                      <a:pt x="1252" y="1266"/>
                    </a:lnTo>
                    <a:lnTo>
                      <a:pt x="1274" y="1266"/>
                    </a:lnTo>
                    <a:lnTo>
                      <a:pt x="1300" y="1264"/>
                    </a:lnTo>
                    <a:lnTo>
                      <a:pt x="1328" y="1260"/>
                    </a:lnTo>
                    <a:lnTo>
                      <a:pt x="1358" y="1250"/>
                    </a:lnTo>
                    <a:lnTo>
                      <a:pt x="1390" y="1238"/>
                    </a:lnTo>
                    <a:lnTo>
                      <a:pt x="1424" y="1218"/>
                    </a:lnTo>
                    <a:lnTo>
                      <a:pt x="1460" y="1194"/>
                    </a:lnTo>
                    <a:lnTo>
                      <a:pt x="1498" y="1162"/>
                    </a:lnTo>
                    <a:lnTo>
                      <a:pt x="1536" y="1124"/>
                    </a:lnTo>
                    <a:lnTo>
                      <a:pt x="1576" y="1076"/>
                    </a:lnTo>
                    <a:lnTo>
                      <a:pt x="1576" y="1076"/>
                    </a:lnTo>
                    <a:lnTo>
                      <a:pt x="1616" y="1028"/>
                    </a:lnTo>
                    <a:lnTo>
                      <a:pt x="1652" y="986"/>
                    </a:lnTo>
                    <a:lnTo>
                      <a:pt x="1684" y="950"/>
                    </a:lnTo>
                    <a:lnTo>
                      <a:pt x="1716" y="918"/>
                    </a:lnTo>
                    <a:lnTo>
                      <a:pt x="1744" y="892"/>
                    </a:lnTo>
                    <a:lnTo>
                      <a:pt x="1768" y="870"/>
                    </a:lnTo>
                    <a:lnTo>
                      <a:pt x="1790" y="850"/>
                    </a:lnTo>
                    <a:lnTo>
                      <a:pt x="1810" y="836"/>
                    </a:lnTo>
                    <a:lnTo>
                      <a:pt x="1844" y="816"/>
                    </a:lnTo>
                    <a:lnTo>
                      <a:pt x="1866" y="806"/>
                    </a:lnTo>
                    <a:lnTo>
                      <a:pt x="1880" y="802"/>
                    </a:lnTo>
                    <a:lnTo>
                      <a:pt x="1884" y="800"/>
                    </a:lnTo>
                    <a:lnTo>
                      <a:pt x="1884" y="800"/>
                    </a:lnTo>
                    <a:lnTo>
                      <a:pt x="1764" y="794"/>
                    </a:lnTo>
                    <a:lnTo>
                      <a:pt x="1668" y="792"/>
                    </a:lnTo>
                    <a:lnTo>
                      <a:pt x="1590" y="794"/>
                    </a:lnTo>
                    <a:lnTo>
                      <a:pt x="1528" y="798"/>
                    </a:lnTo>
                    <a:lnTo>
                      <a:pt x="1480" y="804"/>
                    </a:lnTo>
                    <a:lnTo>
                      <a:pt x="1442" y="812"/>
                    </a:lnTo>
                    <a:lnTo>
                      <a:pt x="1380" y="826"/>
                    </a:lnTo>
                    <a:lnTo>
                      <a:pt x="1380" y="826"/>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95" name="Freeform 32"/>
              <p:cNvSpPr>
                <a:spLocks noChangeAspect="1"/>
              </p:cNvSpPr>
              <p:nvPr/>
            </p:nvSpPr>
            <p:spPr bwMode="auto">
              <a:xfrm rot="6220444">
                <a:off x="7291403" y="1558152"/>
                <a:ext cx="570505" cy="1349733"/>
              </a:xfrm>
              <a:custGeom>
                <a:avLst/>
                <a:gdLst/>
                <a:ahLst/>
                <a:cxnLst>
                  <a:cxn ang="0">
                    <a:pos x="518" y="468"/>
                  </a:cxn>
                  <a:cxn ang="0">
                    <a:pos x="466" y="358"/>
                  </a:cxn>
                  <a:cxn ang="0">
                    <a:pos x="414" y="238"/>
                  </a:cxn>
                  <a:cxn ang="0">
                    <a:pos x="394" y="178"/>
                  </a:cxn>
                  <a:cxn ang="0">
                    <a:pos x="382" y="116"/>
                  </a:cxn>
                  <a:cxn ang="0">
                    <a:pos x="382" y="56"/>
                  </a:cxn>
                  <a:cxn ang="0">
                    <a:pos x="396" y="0"/>
                  </a:cxn>
                  <a:cxn ang="0">
                    <a:pos x="364" y="30"/>
                  </a:cxn>
                  <a:cxn ang="0">
                    <a:pos x="286" y="114"/>
                  </a:cxn>
                  <a:cxn ang="0">
                    <a:pos x="210" y="204"/>
                  </a:cxn>
                  <a:cxn ang="0">
                    <a:pos x="158" y="274"/>
                  </a:cxn>
                  <a:cxn ang="0">
                    <a:pos x="110" y="352"/>
                  </a:cxn>
                  <a:cxn ang="0">
                    <a:pos x="66" y="436"/>
                  </a:cxn>
                  <a:cxn ang="0">
                    <a:pos x="32" y="522"/>
                  </a:cxn>
                  <a:cxn ang="0">
                    <a:pos x="8" y="614"/>
                  </a:cxn>
                  <a:cxn ang="0">
                    <a:pos x="0" y="704"/>
                  </a:cxn>
                  <a:cxn ang="0">
                    <a:pos x="4" y="750"/>
                  </a:cxn>
                  <a:cxn ang="0">
                    <a:pos x="10" y="796"/>
                  </a:cxn>
                  <a:cxn ang="0">
                    <a:pos x="24" y="842"/>
                  </a:cxn>
                  <a:cxn ang="0">
                    <a:pos x="42" y="886"/>
                  </a:cxn>
                  <a:cxn ang="0">
                    <a:pos x="68" y="930"/>
                  </a:cxn>
                  <a:cxn ang="0">
                    <a:pos x="100" y="974"/>
                  </a:cxn>
                  <a:cxn ang="0">
                    <a:pos x="138" y="1016"/>
                  </a:cxn>
                  <a:cxn ang="0">
                    <a:pos x="184" y="1056"/>
                  </a:cxn>
                  <a:cxn ang="0">
                    <a:pos x="238" y="1096"/>
                  </a:cxn>
                  <a:cxn ang="0">
                    <a:pos x="232" y="1130"/>
                  </a:cxn>
                  <a:cxn ang="0">
                    <a:pos x="212" y="1200"/>
                  </a:cxn>
                  <a:cxn ang="0">
                    <a:pos x="188" y="1266"/>
                  </a:cxn>
                  <a:cxn ang="0">
                    <a:pos x="162" y="1306"/>
                  </a:cxn>
                  <a:cxn ang="0">
                    <a:pos x="142" y="1324"/>
                  </a:cxn>
                  <a:cxn ang="0">
                    <a:pos x="132" y="1330"/>
                  </a:cxn>
                  <a:cxn ang="0">
                    <a:pos x="126" y="1334"/>
                  </a:cxn>
                  <a:cxn ang="0">
                    <a:pos x="130" y="1344"/>
                  </a:cxn>
                  <a:cxn ang="0">
                    <a:pos x="134" y="1348"/>
                  </a:cxn>
                  <a:cxn ang="0">
                    <a:pos x="154" y="1358"/>
                  </a:cxn>
                  <a:cxn ang="0">
                    <a:pos x="172" y="1358"/>
                  </a:cxn>
                  <a:cxn ang="0">
                    <a:pos x="184" y="1354"/>
                  </a:cxn>
                  <a:cxn ang="0">
                    <a:pos x="194" y="1352"/>
                  </a:cxn>
                  <a:cxn ang="0">
                    <a:pos x="206" y="1344"/>
                  </a:cxn>
                  <a:cxn ang="0">
                    <a:pos x="214" y="1330"/>
                  </a:cxn>
                  <a:cxn ang="0">
                    <a:pos x="232" y="1290"/>
                  </a:cxn>
                  <a:cxn ang="0">
                    <a:pos x="262" y="1194"/>
                  </a:cxn>
                  <a:cxn ang="0">
                    <a:pos x="282" y="1102"/>
                  </a:cxn>
                  <a:cxn ang="0">
                    <a:pos x="318" y="1100"/>
                  </a:cxn>
                  <a:cxn ang="0">
                    <a:pos x="360" y="1092"/>
                  </a:cxn>
                  <a:cxn ang="0">
                    <a:pos x="404" y="1074"/>
                  </a:cxn>
                  <a:cxn ang="0">
                    <a:pos x="450" y="1044"/>
                  </a:cxn>
                  <a:cxn ang="0">
                    <a:pos x="492" y="998"/>
                  </a:cxn>
                  <a:cxn ang="0">
                    <a:pos x="528" y="934"/>
                  </a:cxn>
                  <a:cxn ang="0">
                    <a:pos x="556" y="846"/>
                  </a:cxn>
                  <a:cxn ang="0">
                    <a:pos x="574" y="736"/>
                  </a:cxn>
                  <a:cxn ang="0">
                    <a:pos x="574" y="712"/>
                  </a:cxn>
                  <a:cxn ang="0">
                    <a:pos x="568" y="652"/>
                  </a:cxn>
                  <a:cxn ang="0">
                    <a:pos x="552" y="566"/>
                  </a:cxn>
                  <a:cxn ang="0">
                    <a:pos x="528" y="494"/>
                  </a:cxn>
                  <a:cxn ang="0">
                    <a:pos x="518" y="468"/>
                  </a:cxn>
                </a:cxnLst>
                <a:rect l="0" t="0" r="r" b="b"/>
                <a:pathLst>
                  <a:path w="574" h="1358">
                    <a:moveTo>
                      <a:pt x="518" y="468"/>
                    </a:moveTo>
                    <a:lnTo>
                      <a:pt x="518" y="468"/>
                    </a:lnTo>
                    <a:lnTo>
                      <a:pt x="494" y="416"/>
                    </a:lnTo>
                    <a:lnTo>
                      <a:pt x="466" y="358"/>
                    </a:lnTo>
                    <a:lnTo>
                      <a:pt x="438" y="300"/>
                    </a:lnTo>
                    <a:lnTo>
                      <a:pt x="414" y="238"/>
                    </a:lnTo>
                    <a:lnTo>
                      <a:pt x="402" y="208"/>
                    </a:lnTo>
                    <a:lnTo>
                      <a:pt x="394" y="178"/>
                    </a:lnTo>
                    <a:lnTo>
                      <a:pt x="388" y="146"/>
                    </a:lnTo>
                    <a:lnTo>
                      <a:pt x="382" y="116"/>
                    </a:lnTo>
                    <a:lnTo>
                      <a:pt x="382" y="86"/>
                    </a:lnTo>
                    <a:lnTo>
                      <a:pt x="382" y="56"/>
                    </a:lnTo>
                    <a:lnTo>
                      <a:pt x="388" y="28"/>
                    </a:lnTo>
                    <a:lnTo>
                      <a:pt x="396" y="0"/>
                    </a:lnTo>
                    <a:lnTo>
                      <a:pt x="396" y="0"/>
                    </a:lnTo>
                    <a:lnTo>
                      <a:pt x="364" y="30"/>
                    </a:lnTo>
                    <a:lnTo>
                      <a:pt x="330" y="66"/>
                    </a:lnTo>
                    <a:lnTo>
                      <a:pt x="286" y="114"/>
                    </a:lnTo>
                    <a:lnTo>
                      <a:pt x="236" y="170"/>
                    </a:lnTo>
                    <a:lnTo>
                      <a:pt x="210" y="204"/>
                    </a:lnTo>
                    <a:lnTo>
                      <a:pt x="184" y="238"/>
                    </a:lnTo>
                    <a:lnTo>
                      <a:pt x="158" y="274"/>
                    </a:lnTo>
                    <a:lnTo>
                      <a:pt x="134" y="312"/>
                    </a:lnTo>
                    <a:lnTo>
                      <a:pt x="110" y="352"/>
                    </a:lnTo>
                    <a:lnTo>
                      <a:pt x="86" y="394"/>
                    </a:lnTo>
                    <a:lnTo>
                      <a:pt x="66" y="436"/>
                    </a:lnTo>
                    <a:lnTo>
                      <a:pt x="48" y="478"/>
                    </a:lnTo>
                    <a:lnTo>
                      <a:pt x="32" y="522"/>
                    </a:lnTo>
                    <a:lnTo>
                      <a:pt x="18" y="568"/>
                    </a:lnTo>
                    <a:lnTo>
                      <a:pt x="8" y="614"/>
                    </a:lnTo>
                    <a:lnTo>
                      <a:pt x="2" y="658"/>
                    </a:lnTo>
                    <a:lnTo>
                      <a:pt x="0" y="704"/>
                    </a:lnTo>
                    <a:lnTo>
                      <a:pt x="2" y="728"/>
                    </a:lnTo>
                    <a:lnTo>
                      <a:pt x="4" y="750"/>
                    </a:lnTo>
                    <a:lnTo>
                      <a:pt x="6" y="774"/>
                    </a:lnTo>
                    <a:lnTo>
                      <a:pt x="10" y="796"/>
                    </a:lnTo>
                    <a:lnTo>
                      <a:pt x="16" y="818"/>
                    </a:lnTo>
                    <a:lnTo>
                      <a:pt x="24" y="842"/>
                    </a:lnTo>
                    <a:lnTo>
                      <a:pt x="32" y="864"/>
                    </a:lnTo>
                    <a:lnTo>
                      <a:pt x="42" y="886"/>
                    </a:lnTo>
                    <a:lnTo>
                      <a:pt x="54" y="908"/>
                    </a:lnTo>
                    <a:lnTo>
                      <a:pt x="68" y="930"/>
                    </a:lnTo>
                    <a:lnTo>
                      <a:pt x="82" y="952"/>
                    </a:lnTo>
                    <a:lnTo>
                      <a:pt x="100" y="974"/>
                    </a:lnTo>
                    <a:lnTo>
                      <a:pt x="118" y="994"/>
                    </a:lnTo>
                    <a:lnTo>
                      <a:pt x="138" y="1016"/>
                    </a:lnTo>
                    <a:lnTo>
                      <a:pt x="160" y="1036"/>
                    </a:lnTo>
                    <a:lnTo>
                      <a:pt x="184" y="1056"/>
                    </a:lnTo>
                    <a:lnTo>
                      <a:pt x="210" y="1076"/>
                    </a:lnTo>
                    <a:lnTo>
                      <a:pt x="238" y="1096"/>
                    </a:lnTo>
                    <a:lnTo>
                      <a:pt x="238" y="1096"/>
                    </a:lnTo>
                    <a:lnTo>
                      <a:pt x="232" y="1130"/>
                    </a:lnTo>
                    <a:lnTo>
                      <a:pt x="222" y="1164"/>
                    </a:lnTo>
                    <a:lnTo>
                      <a:pt x="212" y="1200"/>
                    </a:lnTo>
                    <a:lnTo>
                      <a:pt x="202" y="1234"/>
                    </a:lnTo>
                    <a:lnTo>
                      <a:pt x="188" y="1266"/>
                    </a:lnTo>
                    <a:lnTo>
                      <a:pt x="172" y="1294"/>
                    </a:lnTo>
                    <a:lnTo>
                      <a:pt x="162" y="1306"/>
                    </a:lnTo>
                    <a:lnTo>
                      <a:pt x="152" y="1316"/>
                    </a:lnTo>
                    <a:lnTo>
                      <a:pt x="142" y="1324"/>
                    </a:lnTo>
                    <a:lnTo>
                      <a:pt x="132" y="1330"/>
                    </a:lnTo>
                    <a:lnTo>
                      <a:pt x="132" y="1330"/>
                    </a:lnTo>
                    <a:lnTo>
                      <a:pt x="130" y="1332"/>
                    </a:lnTo>
                    <a:lnTo>
                      <a:pt x="126" y="1334"/>
                    </a:lnTo>
                    <a:lnTo>
                      <a:pt x="126" y="1338"/>
                    </a:lnTo>
                    <a:lnTo>
                      <a:pt x="130" y="1344"/>
                    </a:lnTo>
                    <a:lnTo>
                      <a:pt x="130" y="1344"/>
                    </a:lnTo>
                    <a:lnTo>
                      <a:pt x="134" y="1348"/>
                    </a:lnTo>
                    <a:lnTo>
                      <a:pt x="146" y="1356"/>
                    </a:lnTo>
                    <a:lnTo>
                      <a:pt x="154" y="1358"/>
                    </a:lnTo>
                    <a:lnTo>
                      <a:pt x="162" y="1358"/>
                    </a:lnTo>
                    <a:lnTo>
                      <a:pt x="172" y="1358"/>
                    </a:lnTo>
                    <a:lnTo>
                      <a:pt x="184" y="1354"/>
                    </a:lnTo>
                    <a:lnTo>
                      <a:pt x="184" y="1354"/>
                    </a:lnTo>
                    <a:lnTo>
                      <a:pt x="190" y="1352"/>
                    </a:lnTo>
                    <a:lnTo>
                      <a:pt x="194" y="1352"/>
                    </a:lnTo>
                    <a:lnTo>
                      <a:pt x="200" y="1350"/>
                    </a:lnTo>
                    <a:lnTo>
                      <a:pt x="206" y="1344"/>
                    </a:lnTo>
                    <a:lnTo>
                      <a:pt x="206" y="1344"/>
                    </a:lnTo>
                    <a:lnTo>
                      <a:pt x="214" y="1330"/>
                    </a:lnTo>
                    <a:lnTo>
                      <a:pt x="224" y="1312"/>
                    </a:lnTo>
                    <a:lnTo>
                      <a:pt x="232" y="1290"/>
                    </a:lnTo>
                    <a:lnTo>
                      <a:pt x="242" y="1264"/>
                    </a:lnTo>
                    <a:lnTo>
                      <a:pt x="262" y="1194"/>
                    </a:lnTo>
                    <a:lnTo>
                      <a:pt x="282" y="1102"/>
                    </a:lnTo>
                    <a:lnTo>
                      <a:pt x="282" y="1102"/>
                    </a:lnTo>
                    <a:lnTo>
                      <a:pt x="298" y="1102"/>
                    </a:lnTo>
                    <a:lnTo>
                      <a:pt x="318" y="1100"/>
                    </a:lnTo>
                    <a:lnTo>
                      <a:pt x="338" y="1098"/>
                    </a:lnTo>
                    <a:lnTo>
                      <a:pt x="360" y="1092"/>
                    </a:lnTo>
                    <a:lnTo>
                      <a:pt x="382" y="1086"/>
                    </a:lnTo>
                    <a:lnTo>
                      <a:pt x="404" y="1074"/>
                    </a:lnTo>
                    <a:lnTo>
                      <a:pt x="426" y="1062"/>
                    </a:lnTo>
                    <a:lnTo>
                      <a:pt x="450" y="1044"/>
                    </a:lnTo>
                    <a:lnTo>
                      <a:pt x="472" y="1024"/>
                    </a:lnTo>
                    <a:lnTo>
                      <a:pt x="492" y="998"/>
                    </a:lnTo>
                    <a:lnTo>
                      <a:pt x="512" y="968"/>
                    </a:lnTo>
                    <a:lnTo>
                      <a:pt x="528" y="934"/>
                    </a:lnTo>
                    <a:lnTo>
                      <a:pt x="544" y="894"/>
                    </a:lnTo>
                    <a:lnTo>
                      <a:pt x="556" y="846"/>
                    </a:lnTo>
                    <a:lnTo>
                      <a:pt x="566" y="794"/>
                    </a:lnTo>
                    <a:lnTo>
                      <a:pt x="574" y="736"/>
                    </a:lnTo>
                    <a:lnTo>
                      <a:pt x="574" y="736"/>
                    </a:lnTo>
                    <a:lnTo>
                      <a:pt x="574" y="712"/>
                    </a:lnTo>
                    <a:lnTo>
                      <a:pt x="572" y="686"/>
                    </a:lnTo>
                    <a:lnTo>
                      <a:pt x="568" y="652"/>
                    </a:lnTo>
                    <a:lnTo>
                      <a:pt x="562" y="612"/>
                    </a:lnTo>
                    <a:lnTo>
                      <a:pt x="552" y="566"/>
                    </a:lnTo>
                    <a:lnTo>
                      <a:pt x="538" y="518"/>
                    </a:lnTo>
                    <a:lnTo>
                      <a:pt x="528" y="494"/>
                    </a:lnTo>
                    <a:lnTo>
                      <a:pt x="518" y="468"/>
                    </a:lnTo>
                    <a:lnTo>
                      <a:pt x="518" y="468"/>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96" name="Freeform 16"/>
              <p:cNvSpPr>
                <a:spLocks noChangeAspect="1"/>
              </p:cNvSpPr>
              <p:nvPr/>
            </p:nvSpPr>
            <p:spPr bwMode="auto">
              <a:xfrm rot="6533397">
                <a:off x="7959862" y="4914145"/>
                <a:ext cx="854656" cy="1307334"/>
              </a:xfrm>
              <a:custGeom>
                <a:avLst/>
                <a:gdLst/>
                <a:ahLst/>
                <a:cxnLst>
                  <a:cxn ang="0">
                    <a:pos x="942" y="650"/>
                  </a:cxn>
                  <a:cxn ang="0">
                    <a:pos x="932" y="564"/>
                  </a:cxn>
                  <a:cxn ang="0">
                    <a:pos x="906" y="552"/>
                  </a:cxn>
                  <a:cxn ang="0">
                    <a:pos x="752" y="596"/>
                  </a:cxn>
                  <a:cxn ang="0">
                    <a:pos x="706" y="618"/>
                  </a:cxn>
                  <a:cxn ang="0">
                    <a:pos x="654" y="660"/>
                  </a:cxn>
                  <a:cxn ang="0">
                    <a:pos x="650" y="654"/>
                  </a:cxn>
                  <a:cxn ang="0">
                    <a:pos x="744" y="506"/>
                  </a:cxn>
                  <a:cxn ang="0">
                    <a:pos x="744" y="390"/>
                  </a:cxn>
                  <a:cxn ang="0">
                    <a:pos x="702" y="264"/>
                  </a:cxn>
                  <a:cxn ang="0">
                    <a:pos x="594" y="224"/>
                  </a:cxn>
                  <a:cxn ang="0">
                    <a:pos x="498" y="116"/>
                  </a:cxn>
                  <a:cxn ang="0">
                    <a:pos x="472" y="8"/>
                  </a:cxn>
                  <a:cxn ang="0">
                    <a:pos x="470" y="8"/>
                  </a:cxn>
                  <a:cxn ang="0">
                    <a:pos x="444" y="116"/>
                  </a:cxn>
                  <a:cxn ang="0">
                    <a:pos x="350" y="224"/>
                  </a:cxn>
                  <a:cxn ang="0">
                    <a:pos x="240" y="264"/>
                  </a:cxn>
                  <a:cxn ang="0">
                    <a:pos x="198" y="390"/>
                  </a:cxn>
                  <a:cxn ang="0">
                    <a:pos x="198" y="506"/>
                  </a:cxn>
                  <a:cxn ang="0">
                    <a:pos x="292" y="654"/>
                  </a:cxn>
                  <a:cxn ang="0">
                    <a:pos x="288" y="660"/>
                  </a:cxn>
                  <a:cxn ang="0">
                    <a:pos x="240" y="622"/>
                  </a:cxn>
                  <a:cxn ang="0">
                    <a:pos x="180" y="592"/>
                  </a:cxn>
                  <a:cxn ang="0">
                    <a:pos x="30" y="552"/>
                  </a:cxn>
                  <a:cxn ang="0">
                    <a:pos x="8" y="576"/>
                  </a:cxn>
                  <a:cxn ang="0">
                    <a:pos x="8" y="692"/>
                  </a:cxn>
                  <a:cxn ang="0">
                    <a:pos x="22" y="740"/>
                  </a:cxn>
                  <a:cxn ang="0">
                    <a:pos x="52" y="782"/>
                  </a:cxn>
                  <a:cxn ang="0">
                    <a:pos x="88" y="804"/>
                  </a:cxn>
                  <a:cxn ang="0">
                    <a:pos x="150" y="840"/>
                  </a:cxn>
                  <a:cxn ang="0">
                    <a:pos x="178" y="912"/>
                  </a:cxn>
                  <a:cxn ang="0">
                    <a:pos x="106" y="1008"/>
                  </a:cxn>
                  <a:cxn ang="0">
                    <a:pos x="174" y="1016"/>
                  </a:cxn>
                  <a:cxn ang="0">
                    <a:pos x="274" y="1056"/>
                  </a:cxn>
                  <a:cxn ang="0">
                    <a:pos x="346" y="1062"/>
                  </a:cxn>
                  <a:cxn ang="0">
                    <a:pos x="444" y="1020"/>
                  </a:cxn>
                  <a:cxn ang="0">
                    <a:pos x="430" y="1246"/>
                  </a:cxn>
                  <a:cxn ang="0">
                    <a:pos x="386" y="1382"/>
                  </a:cxn>
                  <a:cxn ang="0">
                    <a:pos x="352" y="1416"/>
                  </a:cxn>
                  <a:cxn ang="0">
                    <a:pos x="354" y="1432"/>
                  </a:cxn>
                  <a:cxn ang="0">
                    <a:pos x="386" y="1444"/>
                  </a:cxn>
                  <a:cxn ang="0">
                    <a:pos x="428" y="1430"/>
                  </a:cxn>
                  <a:cxn ang="0">
                    <a:pos x="448" y="1418"/>
                  </a:cxn>
                  <a:cxn ang="0">
                    <a:pos x="488" y="1236"/>
                  </a:cxn>
                  <a:cxn ang="0">
                    <a:pos x="516" y="1030"/>
                  </a:cxn>
                  <a:cxn ang="0">
                    <a:pos x="616" y="1064"/>
                  </a:cxn>
                  <a:cxn ang="0">
                    <a:pos x="682" y="1050"/>
                  </a:cxn>
                  <a:cxn ang="0">
                    <a:pos x="790" y="1012"/>
                  </a:cxn>
                  <a:cxn ang="0">
                    <a:pos x="810" y="988"/>
                  </a:cxn>
                  <a:cxn ang="0">
                    <a:pos x="764" y="896"/>
                  </a:cxn>
                  <a:cxn ang="0">
                    <a:pos x="804" y="830"/>
                  </a:cxn>
                  <a:cxn ang="0">
                    <a:pos x="868" y="798"/>
                  </a:cxn>
                  <a:cxn ang="0">
                    <a:pos x="902" y="772"/>
                  </a:cxn>
                  <a:cxn ang="0">
                    <a:pos x="924" y="732"/>
                  </a:cxn>
                </a:cxnLst>
                <a:rect l="0" t="0" r="r" b="b"/>
                <a:pathLst>
                  <a:path w="944" h="1444">
                    <a:moveTo>
                      <a:pt x="924" y="732"/>
                    </a:moveTo>
                    <a:lnTo>
                      <a:pt x="924" y="732"/>
                    </a:lnTo>
                    <a:lnTo>
                      <a:pt x="932" y="706"/>
                    </a:lnTo>
                    <a:lnTo>
                      <a:pt x="938" y="678"/>
                    </a:lnTo>
                    <a:lnTo>
                      <a:pt x="942" y="650"/>
                    </a:lnTo>
                    <a:lnTo>
                      <a:pt x="944" y="622"/>
                    </a:lnTo>
                    <a:lnTo>
                      <a:pt x="942" y="598"/>
                    </a:lnTo>
                    <a:lnTo>
                      <a:pt x="938" y="578"/>
                    </a:lnTo>
                    <a:lnTo>
                      <a:pt x="934" y="570"/>
                    </a:lnTo>
                    <a:lnTo>
                      <a:pt x="932" y="564"/>
                    </a:lnTo>
                    <a:lnTo>
                      <a:pt x="926" y="558"/>
                    </a:lnTo>
                    <a:lnTo>
                      <a:pt x="922" y="556"/>
                    </a:lnTo>
                    <a:lnTo>
                      <a:pt x="922" y="556"/>
                    </a:lnTo>
                    <a:lnTo>
                      <a:pt x="916" y="554"/>
                    </a:lnTo>
                    <a:lnTo>
                      <a:pt x="906" y="552"/>
                    </a:lnTo>
                    <a:lnTo>
                      <a:pt x="886" y="554"/>
                    </a:lnTo>
                    <a:lnTo>
                      <a:pt x="862" y="558"/>
                    </a:lnTo>
                    <a:lnTo>
                      <a:pt x="838" y="566"/>
                    </a:lnTo>
                    <a:lnTo>
                      <a:pt x="788" y="582"/>
                    </a:lnTo>
                    <a:lnTo>
                      <a:pt x="752" y="596"/>
                    </a:lnTo>
                    <a:lnTo>
                      <a:pt x="752" y="596"/>
                    </a:lnTo>
                    <a:lnTo>
                      <a:pt x="750" y="596"/>
                    </a:lnTo>
                    <a:lnTo>
                      <a:pt x="750" y="596"/>
                    </a:lnTo>
                    <a:lnTo>
                      <a:pt x="726" y="608"/>
                    </a:lnTo>
                    <a:lnTo>
                      <a:pt x="706" y="618"/>
                    </a:lnTo>
                    <a:lnTo>
                      <a:pt x="692" y="630"/>
                    </a:lnTo>
                    <a:lnTo>
                      <a:pt x="678" y="638"/>
                    </a:lnTo>
                    <a:lnTo>
                      <a:pt x="662" y="654"/>
                    </a:lnTo>
                    <a:lnTo>
                      <a:pt x="658" y="658"/>
                    </a:lnTo>
                    <a:lnTo>
                      <a:pt x="654" y="660"/>
                    </a:lnTo>
                    <a:lnTo>
                      <a:pt x="654" y="660"/>
                    </a:lnTo>
                    <a:lnTo>
                      <a:pt x="650" y="660"/>
                    </a:lnTo>
                    <a:lnTo>
                      <a:pt x="648" y="658"/>
                    </a:lnTo>
                    <a:lnTo>
                      <a:pt x="650" y="654"/>
                    </a:lnTo>
                    <a:lnTo>
                      <a:pt x="650" y="654"/>
                    </a:lnTo>
                    <a:lnTo>
                      <a:pt x="660" y="638"/>
                    </a:lnTo>
                    <a:lnTo>
                      <a:pt x="724" y="548"/>
                    </a:lnTo>
                    <a:lnTo>
                      <a:pt x="724" y="548"/>
                    </a:lnTo>
                    <a:lnTo>
                      <a:pt x="736" y="528"/>
                    </a:lnTo>
                    <a:lnTo>
                      <a:pt x="744" y="506"/>
                    </a:lnTo>
                    <a:lnTo>
                      <a:pt x="748" y="484"/>
                    </a:lnTo>
                    <a:lnTo>
                      <a:pt x="750" y="462"/>
                    </a:lnTo>
                    <a:lnTo>
                      <a:pt x="750" y="438"/>
                    </a:lnTo>
                    <a:lnTo>
                      <a:pt x="748" y="414"/>
                    </a:lnTo>
                    <a:lnTo>
                      <a:pt x="744" y="390"/>
                    </a:lnTo>
                    <a:lnTo>
                      <a:pt x="740" y="368"/>
                    </a:lnTo>
                    <a:lnTo>
                      <a:pt x="728" y="328"/>
                    </a:lnTo>
                    <a:lnTo>
                      <a:pt x="716" y="294"/>
                    </a:lnTo>
                    <a:lnTo>
                      <a:pt x="702" y="264"/>
                    </a:lnTo>
                    <a:lnTo>
                      <a:pt x="702" y="264"/>
                    </a:lnTo>
                    <a:lnTo>
                      <a:pt x="680" y="260"/>
                    </a:lnTo>
                    <a:lnTo>
                      <a:pt x="660" y="254"/>
                    </a:lnTo>
                    <a:lnTo>
                      <a:pt x="642" y="248"/>
                    </a:lnTo>
                    <a:lnTo>
                      <a:pt x="624" y="240"/>
                    </a:lnTo>
                    <a:lnTo>
                      <a:pt x="594" y="224"/>
                    </a:lnTo>
                    <a:lnTo>
                      <a:pt x="566" y="204"/>
                    </a:lnTo>
                    <a:lnTo>
                      <a:pt x="544" y="184"/>
                    </a:lnTo>
                    <a:lnTo>
                      <a:pt x="526" y="162"/>
                    </a:lnTo>
                    <a:lnTo>
                      <a:pt x="510" y="138"/>
                    </a:lnTo>
                    <a:lnTo>
                      <a:pt x="498" y="116"/>
                    </a:lnTo>
                    <a:lnTo>
                      <a:pt x="490" y="92"/>
                    </a:lnTo>
                    <a:lnTo>
                      <a:pt x="482" y="72"/>
                    </a:lnTo>
                    <a:lnTo>
                      <a:pt x="478" y="52"/>
                    </a:lnTo>
                    <a:lnTo>
                      <a:pt x="474" y="34"/>
                    </a:lnTo>
                    <a:lnTo>
                      <a:pt x="472" y="8"/>
                    </a:lnTo>
                    <a:lnTo>
                      <a:pt x="472" y="0"/>
                    </a:lnTo>
                    <a:lnTo>
                      <a:pt x="472" y="2"/>
                    </a:lnTo>
                    <a:lnTo>
                      <a:pt x="472" y="0"/>
                    </a:lnTo>
                    <a:lnTo>
                      <a:pt x="472" y="0"/>
                    </a:lnTo>
                    <a:lnTo>
                      <a:pt x="470" y="8"/>
                    </a:lnTo>
                    <a:lnTo>
                      <a:pt x="468" y="34"/>
                    </a:lnTo>
                    <a:lnTo>
                      <a:pt x="466" y="52"/>
                    </a:lnTo>
                    <a:lnTo>
                      <a:pt x="460" y="72"/>
                    </a:lnTo>
                    <a:lnTo>
                      <a:pt x="454" y="92"/>
                    </a:lnTo>
                    <a:lnTo>
                      <a:pt x="444" y="116"/>
                    </a:lnTo>
                    <a:lnTo>
                      <a:pt x="432" y="138"/>
                    </a:lnTo>
                    <a:lnTo>
                      <a:pt x="418" y="162"/>
                    </a:lnTo>
                    <a:lnTo>
                      <a:pt x="398" y="184"/>
                    </a:lnTo>
                    <a:lnTo>
                      <a:pt x="376" y="204"/>
                    </a:lnTo>
                    <a:lnTo>
                      <a:pt x="350" y="224"/>
                    </a:lnTo>
                    <a:lnTo>
                      <a:pt x="318" y="240"/>
                    </a:lnTo>
                    <a:lnTo>
                      <a:pt x="300" y="248"/>
                    </a:lnTo>
                    <a:lnTo>
                      <a:pt x="282" y="254"/>
                    </a:lnTo>
                    <a:lnTo>
                      <a:pt x="262" y="260"/>
                    </a:lnTo>
                    <a:lnTo>
                      <a:pt x="240" y="264"/>
                    </a:lnTo>
                    <a:lnTo>
                      <a:pt x="240" y="264"/>
                    </a:lnTo>
                    <a:lnTo>
                      <a:pt x="226" y="294"/>
                    </a:lnTo>
                    <a:lnTo>
                      <a:pt x="214" y="328"/>
                    </a:lnTo>
                    <a:lnTo>
                      <a:pt x="202" y="368"/>
                    </a:lnTo>
                    <a:lnTo>
                      <a:pt x="198" y="390"/>
                    </a:lnTo>
                    <a:lnTo>
                      <a:pt x="194" y="414"/>
                    </a:lnTo>
                    <a:lnTo>
                      <a:pt x="192" y="438"/>
                    </a:lnTo>
                    <a:lnTo>
                      <a:pt x="192" y="462"/>
                    </a:lnTo>
                    <a:lnTo>
                      <a:pt x="194" y="484"/>
                    </a:lnTo>
                    <a:lnTo>
                      <a:pt x="198" y="506"/>
                    </a:lnTo>
                    <a:lnTo>
                      <a:pt x="208" y="528"/>
                    </a:lnTo>
                    <a:lnTo>
                      <a:pt x="218" y="548"/>
                    </a:lnTo>
                    <a:lnTo>
                      <a:pt x="218" y="548"/>
                    </a:lnTo>
                    <a:lnTo>
                      <a:pt x="282" y="638"/>
                    </a:lnTo>
                    <a:lnTo>
                      <a:pt x="292" y="654"/>
                    </a:lnTo>
                    <a:lnTo>
                      <a:pt x="292" y="654"/>
                    </a:lnTo>
                    <a:lnTo>
                      <a:pt x="294" y="658"/>
                    </a:lnTo>
                    <a:lnTo>
                      <a:pt x="292" y="660"/>
                    </a:lnTo>
                    <a:lnTo>
                      <a:pt x="288" y="660"/>
                    </a:lnTo>
                    <a:lnTo>
                      <a:pt x="288" y="660"/>
                    </a:lnTo>
                    <a:lnTo>
                      <a:pt x="284" y="658"/>
                    </a:lnTo>
                    <a:lnTo>
                      <a:pt x="280" y="654"/>
                    </a:lnTo>
                    <a:lnTo>
                      <a:pt x="266" y="640"/>
                    </a:lnTo>
                    <a:lnTo>
                      <a:pt x="254" y="632"/>
                    </a:lnTo>
                    <a:lnTo>
                      <a:pt x="240" y="622"/>
                    </a:lnTo>
                    <a:lnTo>
                      <a:pt x="224" y="612"/>
                    </a:lnTo>
                    <a:lnTo>
                      <a:pt x="202" y="602"/>
                    </a:lnTo>
                    <a:lnTo>
                      <a:pt x="202" y="600"/>
                    </a:lnTo>
                    <a:lnTo>
                      <a:pt x="202" y="600"/>
                    </a:lnTo>
                    <a:lnTo>
                      <a:pt x="180" y="592"/>
                    </a:lnTo>
                    <a:lnTo>
                      <a:pt x="126" y="572"/>
                    </a:lnTo>
                    <a:lnTo>
                      <a:pt x="96" y="562"/>
                    </a:lnTo>
                    <a:lnTo>
                      <a:pt x="66" y="556"/>
                    </a:lnTo>
                    <a:lnTo>
                      <a:pt x="42" y="552"/>
                    </a:lnTo>
                    <a:lnTo>
                      <a:pt x="30" y="552"/>
                    </a:lnTo>
                    <a:lnTo>
                      <a:pt x="22" y="556"/>
                    </a:lnTo>
                    <a:lnTo>
                      <a:pt x="22" y="556"/>
                    </a:lnTo>
                    <a:lnTo>
                      <a:pt x="18" y="558"/>
                    </a:lnTo>
                    <a:lnTo>
                      <a:pt x="14" y="562"/>
                    </a:lnTo>
                    <a:lnTo>
                      <a:pt x="8" y="576"/>
                    </a:lnTo>
                    <a:lnTo>
                      <a:pt x="2" y="594"/>
                    </a:lnTo>
                    <a:lnTo>
                      <a:pt x="0" y="616"/>
                    </a:lnTo>
                    <a:lnTo>
                      <a:pt x="2" y="640"/>
                    </a:lnTo>
                    <a:lnTo>
                      <a:pt x="4" y="666"/>
                    </a:lnTo>
                    <a:lnTo>
                      <a:pt x="8" y="692"/>
                    </a:lnTo>
                    <a:lnTo>
                      <a:pt x="16" y="718"/>
                    </a:lnTo>
                    <a:lnTo>
                      <a:pt x="16" y="718"/>
                    </a:lnTo>
                    <a:lnTo>
                      <a:pt x="16" y="726"/>
                    </a:lnTo>
                    <a:lnTo>
                      <a:pt x="16" y="726"/>
                    </a:lnTo>
                    <a:lnTo>
                      <a:pt x="22" y="740"/>
                    </a:lnTo>
                    <a:lnTo>
                      <a:pt x="30" y="754"/>
                    </a:lnTo>
                    <a:lnTo>
                      <a:pt x="38" y="768"/>
                    </a:lnTo>
                    <a:lnTo>
                      <a:pt x="50" y="782"/>
                    </a:lnTo>
                    <a:lnTo>
                      <a:pt x="50" y="782"/>
                    </a:lnTo>
                    <a:lnTo>
                      <a:pt x="52" y="782"/>
                    </a:lnTo>
                    <a:lnTo>
                      <a:pt x="52" y="782"/>
                    </a:lnTo>
                    <a:lnTo>
                      <a:pt x="60" y="790"/>
                    </a:lnTo>
                    <a:lnTo>
                      <a:pt x="70" y="796"/>
                    </a:lnTo>
                    <a:lnTo>
                      <a:pt x="78" y="800"/>
                    </a:lnTo>
                    <a:lnTo>
                      <a:pt x="88" y="804"/>
                    </a:lnTo>
                    <a:lnTo>
                      <a:pt x="88" y="804"/>
                    </a:lnTo>
                    <a:lnTo>
                      <a:pt x="104" y="808"/>
                    </a:lnTo>
                    <a:lnTo>
                      <a:pt x="128" y="822"/>
                    </a:lnTo>
                    <a:lnTo>
                      <a:pt x="138" y="830"/>
                    </a:lnTo>
                    <a:lnTo>
                      <a:pt x="150" y="840"/>
                    </a:lnTo>
                    <a:lnTo>
                      <a:pt x="160" y="852"/>
                    </a:lnTo>
                    <a:lnTo>
                      <a:pt x="168" y="866"/>
                    </a:lnTo>
                    <a:lnTo>
                      <a:pt x="176" y="880"/>
                    </a:lnTo>
                    <a:lnTo>
                      <a:pt x="178" y="896"/>
                    </a:lnTo>
                    <a:lnTo>
                      <a:pt x="178" y="912"/>
                    </a:lnTo>
                    <a:lnTo>
                      <a:pt x="174" y="930"/>
                    </a:lnTo>
                    <a:lnTo>
                      <a:pt x="166" y="948"/>
                    </a:lnTo>
                    <a:lnTo>
                      <a:pt x="152" y="968"/>
                    </a:lnTo>
                    <a:lnTo>
                      <a:pt x="132" y="988"/>
                    </a:lnTo>
                    <a:lnTo>
                      <a:pt x="106" y="1008"/>
                    </a:lnTo>
                    <a:lnTo>
                      <a:pt x="106" y="1008"/>
                    </a:lnTo>
                    <a:lnTo>
                      <a:pt x="118" y="1008"/>
                    </a:lnTo>
                    <a:lnTo>
                      <a:pt x="132" y="1008"/>
                    </a:lnTo>
                    <a:lnTo>
                      <a:pt x="152" y="1012"/>
                    </a:lnTo>
                    <a:lnTo>
                      <a:pt x="174" y="1016"/>
                    </a:lnTo>
                    <a:lnTo>
                      <a:pt x="202" y="1024"/>
                    </a:lnTo>
                    <a:lnTo>
                      <a:pt x="230" y="1034"/>
                    </a:lnTo>
                    <a:lnTo>
                      <a:pt x="260" y="1050"/>
                    </a:lnTo>
                    <a:lnTo>
                      <a:pt x="260" y="1050"/>
                    </a:lnTo>
                    <a:lnTo>
                      <a:pt x="274" y="1056"/>
                    </a:lnTo>
                    <a:lnTo>
                      <a:pt x="288" y="1060"/>
                    </a:lnTo>
                    <a:lnTo>
                      <a:pt x="304" y="1064"/>
                    </a:lnTo>
                    <a:lnTo>
                      <a:pt x="318" y="1064"/>
                    </a:lnTo>
                    <a:lnTo>
                      <a:pt x="332" y="1064"/>
                    </a:lnTo>
                    <a:lnTo>
                      <a:pt x="346" y="1062"/>
                    </a:lnTo>
                    <a:lnTo>
                      <a:pt x="372" y="1056"/>
                    </a:lnTo>
                    <a:lnTo>
                      <a:pt x="396" y="1046"/>
                    </a:lnTo>
                    <a:lnTo>
                      <a:pt x="418" y="1036"/>
                    </a:lnTo>
                    <a:lnTo>
                      <a:pt x="444" y="1020"/>
                    </a:lnTo>
                    <a:lnTo>
                      <a:pt x="444" y="1020"/>
                    </a:lnTo>
                    <a:lnTo>
                      <a:pt x="444" y="1050"/>
                    </a:lnTo>
                    <a:lnTo>
                      <a:pt x="444" y="1096"/>
                    </a:lnTo>
                    <a:lnTo>
                      <a:pt x="442" y="1152"/>
                    </a:lnTo>
                    <a:lnTo>
                      <a:pt x="436" y="1214"/>
                    </a:lnTo>
                    <a:lnTo>
                      <a:pt x="430" y="1246"/>
                    </a:lnTo>
                    <a:lnTo>
                      <a:pt x="424" y="1276"/>
                    </a:lnTo>
                    <a:lnTo>
                      <a:pt x="418" y="1306"/>
                    </a:lnTo>
                    <a:lnTo>
                      <a:pt x="408" y="1334"/>
                    </a:lnTo>
                    <a:lnTo>
                      <a:pt x="398" y="1360"/>
                    </a:lnTo>
                    <a:lnTo>
                      <a:pt x="386" y="1382"/>
                    </a:lnTo>
                    <a:lnTo>
                      <a:pt x="372" y="1400"/>
                    </a:lnTo>
                    <a:lnTo>
                      <a:pt x="364" y="1408"/>
                    </a:lnTo>
                    <a:lnTo>
                      <a:pt x="356" y="1414"/>
                    </a:lnTo>
                    <a:lnTo>
                      <a:pt x="356" y="1414"/>
                    </a:lnTo>
                    <a:lnTo>
                      <a:pt x="352" y="1416"/>
                    </a:lnTo>
                    <a:lnTo>
                      <a:pt x="350" y="1420"/>
                    </a:lnTo>
                    <a:lnTo>
                      <a:pt x="348" y="1422"/>
                    </a:lnTo>
                    <a:lnTo>
                      <a:pt x="350" y="1426"/>
                    </a:lnTo>
                    <a:lnTo>
                      <a:pt x="352" y="1428"/>
                    </a:lnTo>
                    <a:lnTo>
                      <a:pt x="354" y="1432"/>
                    </a:lnTo>
                    <a:lnTo>
                      <a:pt x="354" y="1432"/>
                    </a:lnTo>
                    <a:lnTo>
                      <a:pt x="362" y="1438"/>
                    </a:lnTo>
                    <a:lnTo>
                      <a:pt x="368" y="1440"/>
                    </a:lnTo>
                    <a:lnTo>
                      <a:pt x="376" y="1444"/>
                    </a:lnTo>
                    <a:lnTo>
                      <a:pt x="386" y="1444"/>
                    </a:lnTo>
                    <a:lnTo>
                      <a:pt x="398" y="1444"/>
                    </a:lnTo>
                    <a:lnTo>
                      <a:pt x="410" y="1440"/>
                    </a:lnTo>
                    <a:lnTo>
                      <a:pt x="422" y="1434"/>
                    </a:lnTo>
                    <a:lnTo>
                      <a:pt x="422" y="1434"/>
                    </a:lnTo>
                    <a:lnTo>
                      <a:pt x="428" y="1430"/>
                    </a:lnTo>
                    <a:lnTo>
                      <a:pt x="434" y="1430"/>
                    </a:lnTo>
                    <a:lnTo>
                      <a:pt x="442" y="1428"/>
                    </a:lnTo>
                    <a:lnTo>
                      <a:pt x="444" y="1424"/>
                    </a:lnTo>
                    <a:lnTo>
                      <a:pt x="448" y="1418"/>
                    </a:lnTo>
                    <a:lnTo>
                      <a:pt x="448" y="1418"/>
                    </a:lnTo>
                    <a:lnTo>
                      <a:pt x="458" y="1398"/>
                    </a:lnTo>
                    <a:lnTo>
                      <a:pt x="466" y="1370"/>
                    </a:lnTo>
                    <a:lnTo>
                      <a:pt x="474" y="1334"/>
                    </a:lnTo>
                    <a:lnTo>
                      <a:pt x="482" y="1288"/>
                    </a:lnTo>
                    <a:lnTo>
                      <a:pt x="488" y="1236"/>
                    </a:lnTo>
                    <a:lnTo>
                      <a:pt x="494" y="1174"/>
                    </a:lnTo>
                    <a:lnTo>
                      <a:pt x="498" y="1104"/>
                    </a:lnTo>
                    <a:lnTo>
                      <a:pt x="502" y="1022"/>
                    </a:lnTo>
                    <a:lnTo>
                      <a:pt x="502" y="1022"/>
                    </a:lnTo>
                    <a:lnTo>
                      <a:pt x="516" y="1030"/>
                    </a:lnTo>
                    <a:lnTo>
                      <a:pt x="532" y="1040"/>
                    </a:lnTo>
                    <a:lnTo>
                      <a:pt x="552" y="1050"/>
                    </a:lnTo>
                    <a:lnTo>
                      <a:pt x="576" y="1058"/>
                    </a:lnTo>
                    <a:lnTo>
                      <a:pt x="602" y="1062"/>
                    </a:lnTo>
                    <a:lnTo>
                      <a:pt x="616" y="1064"/>
                    </a:lnTo>
                    <a:lnTo>
                      <a:pt x="628" y="1064"/>
                    </a:lnTo>
                    <a:lnTo>
                      <a:pt x="642" y="1064"/>
                    </a:lnTo>
                    <a:lnTo>
                      <a:pt x="656" y="1060"/>
                    </a:lnTo>
                    <a:lnTo>
                      <a:pt x="668" y="1056"/>
                    </a:lnTo>
                    <a:lnTo>
                      <a:pt x="682" y="1050"/>
                    </a:lnTo>
                    <a:lnTo>
                      <a:pt x="682" y="1050"/>
                    </a:lnTo>
                    <a:lnTo>
                      <a:pt x="712" y="1034"/>
                    </a:lnTo>
                    <a:lnTo>
                      <a:pt x="742" y="1024"/>
                    </a:lnTo>
                    <a:lnTo>
                      <a:pt x="768" y="1016"/>
                    </a:lnTo>
                    <a:lnTo>
                      <a:pt x="790" y="1012"/>
                    </a:lnTo>
                    <a:lnTo>
                      <a:pt x="810" y="1008"/>
                    </a:lnTo>
                    <a:lnTo>
                      <a:pt x="824" y="1008"/>
                    </a:lnTo>
                    <a:lnTo>
                      <a:pt x="836" y="1008"/>
                    </a:lnTo>
                    <a:lnTo>
                      <a:pt x="836" y="1008"/>
                    </a:lnTo>
                    <a:lnTo>
                      <a:pt x="810" y="988"/>
                    </a:lnTo>
                    <a:lnTo>
                      <a:pt x="790" y="968"/>
                    </a:lnTo>
                    <a:lnTo>
                      <a:pt x="776" y="948"/>
                    </a:lnTo>
                    <a:lnTo>
                      <a:pt x="768" y="930"/>
                    </a:lnTo>
                    <a:lnTo>
                      <a:pt x="764" y="912"/>
                    </a:lnTo>
                    <a:lnTo>
                      <a:pt x="764" y="896"/>
                    </a:lnTo>
                    <a:lnTo>
                      <a:pt x="768" y="880"/>
                    </a:lnTo>
                    <a:lnTo>
                      <a:pt x="774" y="866"/>
                    </a:lnTo>
                    <a:lnTo>
                      <a:pt x="782" y="852"/>
                    </a:lnTo>
                    <a:lnTo>
                      <a:pt x="792" y="840"/>
                    </a:lnTo>
                    <a:lnTo>
                      <a:pt x="804" y="830"/>
                    </a:lnTo>
                    <a:lnTo>
                      <a:pt x="816" y="822"/>
                    </a:lnTo>
                    <a:lnTo>
                      <a:pt x="838" y="808"/>
                    </a:lnTo>
                    <a:lnTo>
                      <a:pt x="854" y="804"/>
                    </a:lnTo>
                    <a:lnTo>
                      <a:pt x="854" y="804"/>
                    </a:lnTo>
                    <a:lnTo>
                      <a:pt x="868" y="798"/>
                    </a:lnTo>
                    <a:lnTo>
                      <a:pt x="882" y="790"/>
                    </a:lnTo>
                    <a:lnTo>
                      <a:pt x="882" y="790"/>
                    </a:lnTo>
                    <a:lnTo>
                      <a:pt x="882" y="790"/>
                    </a:lnTo>
                    <a:lnTo>
                      <a:pt x="892" y="782"/>
                    </a:lnTo>
                    <a:lnTo>
                      <a:pt x="902" y="772"/>
                    </a:lnTo>
                    <a:lnTo>
                      <a:pt x="910" y="762"/>
                    </a:lnTo>
                    <a:lnTo>
                      <a:pt x="918" y="748"/>
                    </a:lnTo>
                    <a:lnTo>
                      <a:pt x="918" y="748"/>
                    </a:lnTo>
                    <a:lnTo>
                      <a:pt x="924" y="732"/>
                    </a:lnTo>
                    <a:lnTo>
                      <a:pt x="924" y="732"/>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97" name="Freeform 20"/>
              <p:cNvSpPr>
                <a:spLocks noChangeAspect="1"/>
              </p:cNvSpPr>
              <p:nvPr/>
            </p:nvSpPr>
            <p:spPr bwMode="auto">
              <a:xfrm rot="7604267">
                <a:off x="7426592" y="5451070"/>
                <a:ext cx="795973" cy="1524580"/>
              </a:xfrm>
              <a:custGeom>
                <a:avLst/>
                <a:gdLst/>
                <a:ahLst/>
                <a:cxnLst>
                  <a:cxn ang="0">
                    <a:pos x="846" y="504"/>
                  </a:cxn>
                  <a:cxn ang="0">
                    <a:pos x="764" y="522"/>
                  </a:cxn>
                  <a:cxn ang="0">
                    <a:pos x="702" y="500"/>
                  </a:cxn>
                  <a:cxn ang="0">
                    <a:pos x="660" y="452"/>
                  </a:cxn>
                  <a:cxn ang="0">
                    <a:pos x="620" y="326"/>
                  </a:cxn>
                  <a:cxn ang="0">
                    <a:pos x="612" y="232"/>
                  </a:cxn>
                  <a:cxn ang="0">
                    <a:pos x="556" y="198"/>
                  </a:cxn>
                  <a:cxn ang="0">
                    <a:pos x="474" y="96"/>
                  </a:cxn>
                  <a:cxn ang="0">
                    <a:pos x="422" y="0"/>
                  </a:cxn>
                  <a:cxn ang="0">
                    <a:pos x="368" y="114"/>
                  </a:cxn>
                  <a:cxn ang="0">
                    <a:pos x="300" y="214"/>
                  </a:cxn>
                  <a:cxn ang="0">
                    <a:pos x="256" y="244"/>
                  </a:cxn>
                  <a:cxn ang="0">
                    <a:pos x="256" y="370"/>
                  </a:cxn>
                  <a:cxn ang="0">
                    <a:pos x="226" y="484"/>
                  </a:cxn>
                  <a:cxn ang="0">
                    <a:pos x="184" y="530"/>
                  </a:cxn>
                  <a:cxn ang="0">
                    <a:pos x="120" y="550"/>
                  </a:cxn>
                  <a:cxn ang="0">
                    <a:pos x="28" y="530"/>
                  </a:cxn>
                  <a:cxn ang="0">
                    <a:pos x="60" y="602"/>
                  </a:cxn>
                  <a:cxn ang="0">
                    <a:pos x="166" y="772"/>
                  </a:cxn>
                  <a:cxn ang="0">
                    <a:pos x="204" y="874"/>
                  </a:cxn>
                  <a:cxn ang="0">
                    <a:pos x="194" y="930"/>
                  </a:cxn>
                  <a:cxn ang="0">
                    <a:pos x="136" y="948"/>
                  </a:cxn>
                  <a:cxn ang="0">
                    <a:pos x="50" y="928"/>
                  </a:cxn>
                  <a:cxn ang="0">
                    <a:pos x="48" y="964"/>
                  </a:cxn>
                  <a:cxn ang="0">
                    <a:pos x="74" y="1006"/>
                  </a:cxn>
                  <a:cxn ang="0">
                    <a:pos x="144" y="1062"/>
                  </a:cxn>
                  <a:cxn ang="0">
                    <a:pos x="290" y="1168"/>
                  </a:cxn>
                  <a:cxn ang="0">
                    <a:pos x="418" y="1298"/>
                  </a:cxn>
                  <a:cxn ang="0">
                    <a:pos x="474" y="1394"/>
                  </a:cxn>
                  <a:cxn ang="0">
                    <a:pos x="468" y="1514"/>
                  </a:cxn>
                  <a:cxn ang="0">
                    <a:pos x="438" y="1640"/>
                  </a:cxn>
                  <a:cxn ang="0">
                    <a:pos x="398" y="1694"/>
                  </a:cxn>
                  <a:cxn ang="0">
                    <a:pos x="394" y="1704"/>
                  </a:cxn>
                  <a:cxn ang="0">
                    <a:pos x="416" y="1718"/>
                  </a:cxn>
                  <a:cxn ang="0">
                    <a:pos x="456" y="1712"/>
                  </a:cxn>
                  <a:cxn ang="0">
                    <a:pos x="472" y="1706"/>
                  </a:cxn>
                  <a:cxn ang="0">
                    <a:pos x="492" y="1662"/>
                  </a:cxn>
                  <a:cxn ang="0">
                    <a:pos x="512" y="1528"/>
                  </a:cxn>
                  <a:cxn ang="0">
                    <a:pos x="536" y="1370"/>
                  </a:cxn>
                  <a:cxn ang="0">
                    <a:pos x="594" y="1262"/>
                  </a:cxn>
                  <a:cxn ang="0">
                    <a:pos x="724" y="1116"/>
                  </a:cxn>
                  <a:cxn ang="0">
                    <a:pos x="838" y="1014"/>
                  </a:cxn>
                  <a:cxn ang="0">
                    <a:pos x="884" y="942"/>
                  </a:cxn>
                  <a:cxn ang="0">
                    <a:pos x="890" y="884"/>
                  </a:cxn>
                  <a:cxn ang="0">
                    <a:pos x="874" y="836"/>
                  </a:cxn>
                  <a:cxn ang="0">
                    <a:pos x="792" y="866"/>
                  </a:cxn>
                  <a:cxn ang="0">
                    <a:pos x="732" y="860"/>
                  </a:cxn>
                  <a:cxn ang="0">
                    <a:pos x="720" y="814"/>
                  </a:cxn>
                  <a:cxn ang="0">
                    <a:pos x="752" y="720"/>
                  </a:cxn>
                  <a:cxn ang="0">
                    <a:pos x="844" y="556"/>
                  </a:cxn>
                </a:cxnLst>
                <a:rect l="0" t="0" r="r" b="b"/>
                <a:pathLst>
                  <a:path w="898" h="1720">
                    <a:moveTo>
                      <a:pt x="898" y="476"/>
                    </a:moveTo>
                    <a:lnTo>
                      <a:pt x="898" y="476"/>
                    </a:lnTo>
                    <a:lnTo>
                      <a:pt x="872" y="492"/>
                    </a:lnTo>
                    <a:lnTo>
                      <a:pt x="846" y="504"/>
                    </a:lnTo>
                    <a:lnTo>
                      <a:pt x="824" y="512"/>
                    </a:lnTo>
                    <a:lnTo>
                      <a:pt x="802" y="518"/>
                    </a:lnTo>
                    <a:lnTo>
                      <a:pt x="782" y="520"/>
                    </a:lnTo>
                    <a:lnTo>
                      <a:pt x="764" y="522"/>
                    </a:lnTo>
                    <a:lnTo>
                      <a:pt x="746" y="520"/>
                    </a:lnTo>
                    <a:lnTo>
                      <a:pt x="730" y="514"/>
                    </a:lnTo>
                    <a:lnTo>
                      <a:pt x="716" y="508"/>
                    </a:lnTo>
                    <a:lnTo>
                      <a:pt x="702" y="500"/>
                    </a:lnTo>
                    <a:lnTo>
                      <a:pt x="690" y="490"/>
                    </a:lnTo>
                    <a:lnTo>
                      <a:pt x="680" y="480"/>
                    </a:lnTo>
                    <a:lnTo>
                      <a:pt x="670" y="466"/>
                    </a:lnTo>
                    <a:lnTo>
                      <a:pt x="660" y="452"/>
                    </a:lnTo>
                    <a:lnTo>
                      <a:pt x="646" y="422"/>
                    </a:lnTo>
                    <a:lnTo>
                      <a:pt x="634" y="390"/>
                    </a:lnTo>
                    <a:lnTo>
                      <a:pt x="626" y="358"/>
                    </a:lnTo>
                    <a:lnTo>
                      <a:pt x="620" y="326"/>
                    </a:lnTo>
                    <a:lnTo>
                      <a:pt x="616" y="296"/>
                    </a:lnTo>
                    <a:lnTo>
                      <a:pt x="612" y="250"/>
                    </a:lnTo>
                    <a:lnTo>
                      <a:pt x="612" y="232"/>
                    </a:lnTo>
                    <a:lnTo>
                      <a:pt x="612" y="232"/>
                    </a:lnTo>
                    <a:lnTo>
                      <a:pt x="598" y="228"/>
                    </a:lnTo>
                    <a:lnTo>
                      <a:pt x="584" y="222"/>
                    </a:lnTo>
                    <a:lnTo>
                      <a:pt x="570" y="210"/>
                    </a:lnTo>
                    <a:lnTo>
                      <a:pt x="556" y="198"/>
                    </a:lnTo>
                    <a:lnTo>
                      <a:pt x="540" y="184"/>
                    </a:lnTo>
                    <a:lnTo>
                      <a:pt x="526" y="168"/>
                    </a:lnTo>
                    <a:lnTo>
                      <a:pt x="498" y="132"/>
                    </a:lnTo>
                    <a:lnTo>
                      <a:pt x="474" y="96"/>
                    </a:lnTo>
                    <a:lnTo>
                      <a:pt x="452" y="62"/>
                    </a:lnTo>
                    <a:lnTo>
                      <a:pt x="424" y="14"/>
                    </a:lnTo>
                    <a:lnTo>
                      <a:pt x="424" y="14"/>
                    </a:lnTo>
                    <a:lnTo>
                      <a:pt x="422" y="0"/>
                    </a:lnTo>
                    <a:lnTo>
                      <a:pt x="422" y="0"/>
                    </a:lnTo>
                    <a:lnTo>
                      <a:pt x="406" y="34"/>
                    </a:lnTo>
                    <a:lnTo>
                      <a:pt x="390" y="70"/>
                    </a:lnTo>
                    <a:lnTo>
                      <a:pt x="368" y="114"/>
                    </a:lnTo>
                    <a:lnTo>
                      <a:pt x="342" y="156"/>
                    </a:lnTo>
                    <a:lnTo>
                      <a:pt x="328" y="178"/>
                    </a:lnTo>
                    <a:lnTo>
                      <a:pt x="314" y="196"/>
                    </a:lnTo>
                    <a:lnTo>
                      <a:pt x="300" y="214"/>
                    </a:lnTo>
                    <a:lnTo>
                      <a:pt x="286" y="228"/>
                    </a:lnTo>
                    <a:lnTo>
                      <a:pt x="270" y="238"/>
                    </a:lnTo>
                    <a:lnTo>
                      <a:pt x="256" y="244"/>
                    </a:lnTo>
                    <a:lnTo>
                      <a:pt x="256" y="244"/>
                    </a:lnTo>
                    <a:lnTo>
                      <a:pt x="258" y="262"/>
                    </a:lnTo>
                    <a:lnTo>
                      <a:pt x="260" y="308"/>
                    </a:lnTo>
                    <a:lnTo>
                      <a:pt x="260" y="338"/>
                    </a:lnTo>
                    <a:lnTo>
                      <a:pt x="256" y="370"/>
                    </a:lnTo>
                    <a:lnTo>
                      <a:pt x="252" y="404"/>
                    </a:lnTo>
                    <a:lnTo>
                      <a:pt x="244" y="438"/>
                    </a:lnTo>
                    <a:lnTo>
                      <a:pt x="234" y="468"/>
                    </a:lnTo>
                    <a:lnTo>
                      <a:pt x="226" y="484"/>
                    </a:lnTo>
                    <a:lnTo>
                      <a:pt x="218" y="496"/>
                    </a:lnTo>
                    <a:lnTo>
                      <a:pt x="208" y="510"/>
                    </a:lnTo>
                    <a:lnTo>
                      <a:pt x="198" y="520"/>
                    </a:lnTo>
                    <a:lnTo>
                      <a:pt x="184" y="530"/>
                    </a:lnTo>
                    <a:lnTo>
                      <a:pt x="172" y="538"/>
                    </a:lnTo>
                    <a:lnTo>
                      <a:pt x="156" y="544"/>
                    </a:lnTo>
                    <a:lnTo>
                      <a:pt x="140" y="548"/>
                    </a:lnTo>
                    <a:lnTo>
                      <a:pt x="120" y="550"/>
                    </a:lnTo>
                    <a:lnTo>
                      <a:pt x="100" y="550"/>
                    </a:lnTo>
                    <a:lnTo>
                      <a:pt x="78" y="546"/>
                    </a:lnTo>
                    <a:lnTo>
                      <a:pt x="54" y="540"/>
                    </a:lnTo>
                    <a:lnTo>
                      <a:pt x="28" y="530"/>
                    </a:lnTo>
                    <a:lnTo>
                      <a:pt x="0" y="518"/>
                    </a:lnTo>
                    <a:lnTo>
                      <a:pt x="0" y="518"/>
                    </a:lnTo>
                    <a:lnTo>
                      <a:pt x="18" y="542"/>
                    </a:lnTo>
                    <a:lnTo>
                      <a:pt x="60" y="602"/>
                    </a:lnTo>
                    <a:lnTo>
                      <a:pt x="88" y="640"/>
                    </a:lnTo>
                    <a:lnTo>
                      <a:pt x="116" y="682"/>
                    </a:lnTo>
                    <a:lnTo>
                      <a:pt x="142" y="728"/>
                    </a:lnTo>
                    <a:lnTo>
                      <a:pt x="166" y="772"/>
                    </a:lnTo>
                    <a:lnTo>
                      <a:pt x="186" y="816"/>
                    </a:lnTo>
                    <a:lnTo>
                      <a:pt x="194" y="836"/>
                    </a:lnTo>
                    <a:lnTo>
                      <a:pt x="200" y="856"/>
                    </a:lnTo>
                    <a:lnTo>
                      <a:pt x="204" y="874"/>
                    </a:lnTo>
                    <a:lnTo>
                      <a:pt x="206" y="892"/>
                    </a:lnTo>
                    <a:lnTo>
                      <a:pt x="204" y="906"/>
                    </a:lnTo>
                    <a:lnTo>
                      <a:pt x="202" y="920"/>
                    </a:lnTo>
                    <a:lnTo>
                      <a:pt x="194" y="930"/>
                    </a:lnTo>
                    <a:lnTo>
                      <a:pt x="186" y="940"/>
                    </a:lnTo>
                    <a:lnTo>
                      <a:pt x="172" y="946"/>
                    </a:lnTo>
                    <a:lnTo>
                      <a:pt x="156" y="948"/>
                    </a:lnTo>
                    <a:lnTo>
                      <a:pt x="136" y="948"/>
                    </a:lnTo>
                    <a:lnTo>
                      <a:pt x="112" y="946"/>
                    </a:lnTo>
                    <a:lnTo>
                      <a:pt x="82" y="940"/>
                    </a:lnTo>
                    <a:lnTo>
                      <a:pt x="50" y="928"/>
                    </a:lnTo>
                    <a:lnTo>
                      <a:pt x="50" y="928"/>
                    </a:lnTo>
                    <a:lnTo>
                      <a:pt x="48" y="932"/>
                    </a:lnTo>
                    <a:lnTo>
                      <a:pt x="46" y="938"/>
                    </a:lnTo>
                    <a:lnTo>
                      <a:pt x="44" y="948"/>
                    </a:lnTo>
                    <a:lnTo>
                      <a:pt x="48" y="964"/>
                    </a:lnTo>
                    <a:lnTo>
                      <a:pt x="52" y="972"/>
                    </a:lnTo>
                    <a:lnTo>
                      <a:pt x="56" y="982"/>
                    </a:lnTo>
                    <a:lnTo>
                      <a:pt x="64" y="994"/>
                    </a:lnTo>
                    <a:lnTo>
                      <a:pt x="74" y="1006"/>
                    </a:lnTo>
                    <a:lnTo>
                      <a:pt x="86" y="1018"/>
                    </a:lnTo>
                    <a:lnTo>
                      <a:pt x="102" y="1032"/>
                    </a:lnTo>
                    <a:lnTo>
                      <a:pt x="122" y="1046"/>
                    </a:lnTo>
                    <a:lnTo>
                      <a:pt x="144" y="1062"/>
                    </a:lnTo>
                    <a:lnTo>
                      <a:pt x="144" y="1062"/>
                    </a:lnTo>
                    <a:lnTo>
                      <a:pt x="192" y="1094"/>
                    </a:lnTo>
                    <a:lnTo>
                      <a:pt x="240" y="1130"/>
                    </a:lnTo>
                    <a:lnTo>
                      <a:pt x="290" y="1168"/>
                    </a:lnTo>
                    <a:lnTo>
                      <a:pt x="336" y="1208"/>
                    </a:lnTo>
                    <a:lnTo>
                      <a:pt x="380" y="1252"/>
                    </a:lnTo>
                    <a:lnTo>
                      <a:pt x="400" y="1274"/>
                    </a:lnTo>
                    <a:lnTo>
                      <a:pt x="418" y="1298"/>
                    </a:lnTo>
                    <a:lnTo>
                      <a:pt x="436" y="1320"/>
                    </a:lnTo>
                    <a:lnTo>
                      <a:pt x="450" y="1344"/>
                    </a:lnTo>
                    <a:lnTo>
                      <a:pt x="464" y="1370"/>
                    </a:lnTo>
                    <a:lnTo>
                      <a:pt x="474" y="1394"/>
                    </a:lnTo>
                    <a:lnTo>
                      <a:pt x="474" y="1394"/>
                    </a:lnTo>
                    <a:lnTo>
                      <a:pt x="474" y="1428"/>
                    </a:lnTo>
                    <a:lnTo>
                      <a:pt x="472" y="1470"/>
                    </a:lnTo>
                    <a:lnTo>
                      <a:pt x="468" y="1514"/>
                    </a:lnTo>
                    <a:lnTo>
                      <a:pt x="462" y="1558"/>
                    </a:lnTo>
                    <a:lnTo>
                      <a:pt x="452" y="1602"/>
                    </a:lnTo>
                    <a:lnTo>
                      <a:pt x="446" y="1622"/>
                    </a:lnTo>
                    <a:lnTo>
                      <a:pt x="438" y="1640"/>
                    </a:lnTo>
                    <a:lnTo>
                      <a:pt x="430" y="1658"/>
                    </a:lnTo>
                    <a:lnTo>
                      <a:pt x="422" y="1672"/>
                    </a:lnTo>
                    <a:lnTo>
                      <a:pt x="410" y="1686"/>
                    </a:lnTo>
                    <a:lnTo>
                      <a:pt x="398" y="1694"/>
                    </a:lnTo>
                    <a:lnTo>
                      <a:pt x="398" y="1694"/>
                    </a:lnTo>
                    <a:lnTo>
                      <a:pt x="396" y="1696"/>
                    </a:lnTo>
                    <a:lnTo>
                      <a:pt x="394" y="1700"/>
                    </a:lnTo>
                    <a:lnTo>
                      <a:pt x="394" y="1704"/>
                    </a:lnTo>
                    <a:lnTo>
                      <a:pt x="398" y="1710"/>
                    </a:lnTo>
                    <a:lnTo>
                      <a:pt x="398" y="1710"/>
                    </a:lnTo>
                    <a:lnTo>
                      <a:pt x="404" y="1714"/>
                    </a:lnTo>
                    <a:lnTo>
                      <a:pt x="416" y="1718"/>
                    </a:lnTo>
                    <a:lnTo>
                      <a:pt x="424" y="1720"/>
                    </a:lnTo>
                    <a:lnTo>
                      <a:pt x="434" y="1720"/>
                    </a:lnTo>
                    <a:lnTo>
                      <a:pt x="444" y="1718"/>
                    </a:lnTo>
                    <a:lnTo>
                      <a:pt x="456" y="1712"/>
                    </a:lnTo>
                    <a:lnTo>
                      <a:pt x="456" y="1712"/>
                    </a:lnTo>
                    <a:lnTo>
                      <a:pt x="460" y="1708"/>
                    </a:lnTo>
                    <a:lnTo>
                      <a:pt x="466" y="1708"/>
                    </a:lnTo>
                    <a:lnTo>
                      <a:pt x="472" y="1706"/>
                    </a:lnTo>
                    <a:lnTo>
                      <a:pt x="478" y="1698"/>
                    </a:lnTo>
                    <a:lnTo>
                      <a:pt x="478" y="1698"/>
                    </a:lnTo>
                    <a:lnTo>
                      <a:pt x="484" y="1684"/>
                    </a:lnTo>
                    <a:lnTo>
                      <a:pt x="492" y="1662"/>
                    </a:lnTo>
                    <a:lnTo>
                      <a:pt x="498" y="1638"/>
                    </a:lnTo>
                    <a:lnTo>
                      <a:pt x="502" y="1606"/>
                    </a:lnTo>
                    <a:lnTo>
                      <a:pt x="508" y="1570"/>
                    </a:lnTo>
                    <a:lnTo>
                      <a:pt x="512" y="1528"/>
                    </a:lnTo>
                    <a:lnTo>
                      <a:pt x="520" y="1426"/>
                    </a:lnTo>
                    <a:lnTo>
                      <a:pt x="520" y="1426"/>
                    </a:lnTo>
                    <a:lnTo>
                      <a:pt x="526" y="1398"/>
                    </a:lnTo>
                    <a:lnTo>
                      <a:pt x="536" y="1370"/>
                    </a:lnTo>
                    <a:lnTo>
                      <a:pt x="546" y="1344"/>
                    </a:lnTo>
                    <a:lnTo>
                      <a:pt x="560" y="1316"/>
                    </a:lnTo>
                    <a:lnTo>
                      <a:pt x="576" y="1290"/>
                    </a:lnTo>
                    <a:lnTo>
                      <a:pt x="594" y="1262"/>
                    </a:lnTo>
                    <a:lnTo>
                      <a:pt x="612" y="1236"/>
                    </a:lnTo>
                    <a:lnTo>
                      <a:pt x="632" y="1212"/>
                    </a:lnTo>
                    <a:lnTo>
                      <a:pt x="676" y="1162"/>
                    </a:lnTo>
                    <a:lnTo>
                      <a:pt x="724" y="1116"/>
                    </a:lnTo>
                    <a:lnTo>
                      <a:pt x="770" y="1072"/>
                    </a:lnTo>
                    <a:lnTo>
                      <a:pt x="816" y="1032"/>
                    </a:lnTo>
                    <a:lnTo>
                      <a:pt x="816" y="1032"/>
                    </a:lnTo>
                    <a:lnTo>
                      <a:pt x="838" y="1014"/>
                    </a:lnTo>
                    <a:lnTo>
                      <a:pt x="854" y="996"/>
                    </a:lnTo>
                    <a:lnTo>
                      <a:pt x="866" y="978"/>
                    </a:lnTo>
                    <a:lnTo>
                      <a:pt x="876" y="960"/>
                    </a:lnTo>
                    <a:lnTo>
                      <a:pt x="884" y="942"/>
                    </a:lnTo>
                    <a:lnTo>
                      <a:pt x="888" y="926"/>
                    </a:lnTo>
                    <a:lnTo>
                      <a:pt x="890" y="910"/>
                    </a:lnTo>
                    <a:lnTo>
                      <a:pt x="890" y="896"/>
                    </a:lnTo>
                    <a:lnTo>
                      <a:pt x="890" y="884"/>
                    </a:lnTo>
                    <a:lnTo>
                      <a:pt x="888" y="872"/>
                    </a:lnTo>
                    <a:lnTo>
                      <a:pt x="882" y="852"/>
                    </a:lnTo>
                    <a:lnTo>
                      <a:pt x="876" y="840"/>
                    </a:lnTo>
                    <a:lnTo>
                      <a:pt x="874" y="836"/>
                    </a:lnTo>
                    <a:lnTo>
                      <a:pt x="874" y="836"/>
                    </a:lnTo>
                    <a:lnTo>
                      <a:pt x="842" y="850"/>
                    </a:lnTo>
                    <a:lnTo>
                      <a:pt x="816" y="860"/>
                    </a:lnTo>
                    <a:lnTo>
                      <a:pt x="792" y="866"/>
                    </a:lnTo>
                    <a:lnTo>
                      <a:pt x="772" y="870"/>
                    </a:lnTo>
                    <a:lnTo>
                      <a:pt x="756" y="870"/>
                    </a:lnTo>
                    <a:lnTo>
                      <a:pt x="742" y="866"/>
                    </a:lnTo>
                    <a:lnTo>
                      <a:pt x="732" y="860"/>
                    </a:lnTo>
                    <a:lnTo>
                      <a:pt x="726" y="852"/>
                    </a:lnTo>
                    <a:lnTo>
                      <a:pt x="722" y="842"/>
                    </a:lnTo>
                    <a:lnTo>
                      <a:pt x="720" y="828"/>
                    </a:lnTo>
                    <a:lnTo>
                      <a:pt x="720" y="814"/>
                    </a:lnTo>
                    <a:lnTo>
                      <a:pt x="724" y="798"/>
                    </a:lnTo>
                    <a:lnTo>
                      <a:pt x="728" y="780"/>
                    </a:lnTo>
                    <a:lnTo>
                      <a:pt x="734" y="760"/>
                    </a:lnTo>
                    <a:lnTo>
                      <a:pt x="752" y="720"/>
                    </a:lnTo>
                    <a:lnTo>
                      <a:pt x="772" y="678"/>
                    </a:lnTo>
                    <a:lnTo>
                      <a:pt x="796" y="636"/>
                    </a:lnTo>
                    <a:lnTo>
                      <a:pt x="820" y="594"/>
                    </a:lnTo>
                    <a:lnTo>
                      <a:pt x="844" y="556"/>
                    </a:lnTo>
                    <a:lnTo>
                      <a:pt x="882" y="498"/>
                    </a:lnTo>
                    <a:lnTo>
                      <a:pt x="898" y="476"/>
                    </a:lnTo>
                    <a:lnTo>
                      <a:pt x="898" y="476"/>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63" name="Group 189"/>
            <p:cNvGrpSpPr/>
            <p:nvPr/>
          </p:nvGrpSpPr>
          <p:grpSpPr>
            <a:xfrm>
              <a:off x="1" y="189385"/>
              <a:ext cx="9143999" cy="6668614"/>
              <a:chOff x="1" y="189385"/>
              <a:chExt cx="9143999" cy="6668614"/>
            </a:xfrm>
          </p:grpSpPr>
          <p:sp>
            <p:nvSpPr>
              <p:cNvPr id="82" name="Freeform 12"/>
              <p:cNvSpPr>
                <a:spLocks noChangeAspect="1"/>
              </p:cNvSpPr>
              <p:nvPr/>
            </p:nvSpPr>
            <p:spPr bwMode="auto">
              <a:xfrm rot="19954067">
                <a:off x="7722899" y="3726444"/>
                <a:ext cx="934359" cy="972946"/>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8000"/>
                </a:schemeClr>
              </a:solidFill>
              <a:ln w="9525">
                <a:noFill/>
                <a:round/>
                <a:headEnd/>
                <a:tailEnd/>
              </a:ln>
              <a:effectLst>
                <a:glow rad="50800">
                  <a:schemeClr val="accent1">
                    <a:alpha val="15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83" name="Freeform 20"/>
              <p:cNvSpPr>
                <a:spLocks noChangeAspect="1"/>
              </p:cNvSpPr>
              <p:nvPr/>
            </p:nvSpPr>
            <p:spPr bwMode="auto">
              <a:xfrm rot="12859877">
                <a:off x="6911677" y="5192992"/>
                <a:ext cx="658602" cy="1261468"/>
              </a:xfrm>
              <a:custGeom>
                <a:avLst/>
                <a:gdLst/>
                <a:ahLst/>
                <a:cxnLst>
                  <a:cxn ang="0">
                    <a:pos x="846" y="504"/>
                  </a:cxn>
                  <a:cxn ang="0">
                    <a:pos x="764" y="522"/>
                  </a:cxn>
                  <a:cxn ang="0">
                    <a:pos x="702" y="500"/>
                  </a:cxn>
                  <a:cxn ang="0">
                    <a:pos x="660" y="452"/>
                  </a:cxn>
                  <a:cxn ang="0">
                    <a:pos x="620" y="326"/>
                  </a:cxn>
                  <a:cxn ang="0">
                    <a:pos x="612" y="232"/>
                  </a:cxn>
                  <a:cxn ang="0">
                    <a:pos x="556" y="198"/>
                  </a:cxn>
                  <a:cxn ang="0">
                    <a:pos x="474" y="96"/>
                  </a:cxn>
                  <a:cxn ang="0">
                    <a:pos x="422" y="0"/>
                  </a:cxn>
                  <a:cxn ang="0">
                    <a:pos x="368" y="114"/>
                  </a:cxn>
                  <a:cxn ang="0">
                    <a:pos x="300" y="214"/>
                  </a:cxn>
                  <a:cxn ang="0">
                    <a:pos x="256" y="244"/>
                  </a:cxn>
                  <a:cxn ang="0">
                    <a:pos x="256" y="370"/>
                  </a:cxn>
                  <a:cxn ang="0">
                    <a:pos x="226" y="484"/>
                  </a:cxn>
                  <a:cxn ang="0">
                    <a:pos x="184" y="530"/>
                  </a:cxn>
                  <a:cxn ang="0">
                    <a:pos x="120" y="550"/>
                  </a:cxn>
                  <a:cxn ang="0">
                    <a:pos x="28" y="530"/>
                  </a:cxn>
                  <a:cxn ang="0">
                    <a:pos x="60" y="602"/>
                  </a:cxn>
                  <a:cxn ang="0">
                    <a:pos x="166" y="772"/>
                  </a:cxn>
                  <a:cxn ang="0">
                    <a:pos x="204" y="874"/>
                  </a:cxn>
                  <a:cxn ang="0">
                    <a:pos x="194" y="930"/>
                  </a:cxn>
                  <a:cxn ang="0">
                    <a:pos x="136" y="948"/>
                  </a:cxn>
                  <a:cxn ang="0">
                    <a:pos x="50" y="928"/>
                  </a:cxn>
                  <a:cxn ang="0">
                    <a:pos x="48" y="964"/>
                  </a:cxn>
                  <a:cxn ang="0">
                    <a:pos x="74" y="1006"/>
                  </a:cxn>
                  <a:cxn ang="0">
                    <a:pos x="144" y="1062"/>
                  </a:cxn>
                  <a:cxn ang="0">
                    <a:pos x="290" y="1168"/>
                  </a:cxn>
                  <a:cxn ang="0">
                    <a:pos x="418" y="1298"/>
                  </a:cxn>
                  <a:cxn ang="0">
                    <a:pos x="474" y="1394"/>
                  </a:cxn>
                  <a:cxn ang="0">
                    <a:pos x="468" y="1514"/>
                  </a:cxn>
                  <a:cxn ang="0">
                    <a:pos x="438" y="1640"/>
                  </a:cxn>
                  <a:cxn ang="0">
                    <a:pos x="398" y="1694"/>
                  </a:cxn>
                  <a:cxn ang="0">
                    <a:pos x="394" y="1704"/>
                  </a:cxn>
                  <a:cxn ang="0">
                    <a:pos x="416" y="1718"/>
                  </a:cxn>
                  <a:cxn ang="0">
                    <a:pos x="456" y="1712"/>
                  </a:cxn>
                  <a:cxn ang="0">
                    <a:pos x="472" y="1706"/>
                  </a:cxn>
                  <a:cxn ang="0">
                    <a:pos x="492" y="1662"/>
                  </a:cxn>
                  <a:cxn ang="0">
                    <a:pos x="512" y="1528"/>
                  </a:cxn>
                  <a:cxn ang="0">
                    <a:pos x="536" y="1370"/>
                  </a:cxn>
                  <a:cxn ang="0">
                    <a:pos x="594" y="1262"/>
                  </a:cxn>
                  <a:cxn ang="0">
                    <a:pos x="724" y="1116"/>
                  </a:cxn>
                  <a:cxn ang="0">
                    <a:pos x="838" y="1014"/>
                  </a:cxn>
                  <a:cxn ang="0">
                    <a:pos x="884" y="942"/>
                  </a:cxn>
                  <a:cxn ang="0">
                    <a:pos x="890" y="884"/>
                  </a:cxn>
                  <a:cxn ang="0">
                    <a:pos x="874" y="836"/>
                  </a:cxn>
                  <a:cxn ang="0">
                    <a:pos x="792" y="866"/>
                  </a:cxn>
                  <a:cxn ang="0">
                    <a:pos x="732" y="860"/>
                  </a:cxn>
                  <a:cxn ang="0">
                    <a:pos x="720" y="814"/>
                  </a:cxn>
                  <a:cxn ang="0">
                    <a:pos x="752" y="720"/>
                  </a:cxn>
                  <a:cxn ang="0">
                    <a:pos x="844" y="556"/>
                  </a:cxn>
                </a:cxnLst>
                <a:rect l="0" t="0" r="r" b="b"/>
                <a:pathLst>
                  <a:path w="898" h="1720">
                    <a:moveTo>
                      <a:pt x="898" y="476"/>
                    </a:moveTo>
                    <a:lnTo>
                      <a:pt x="898" y="476"/>
                    </a:lnTo>
                    <a:lnTo>
                      <a:pt x="872" y="492"/>
                    </a:lnTo>
                    <a:lnTo>
                      <a:pt x="846" y="504"/>
                    </a:lnTo>
                    <a:lnTo>
                      <a:pt x="824" y="512"/>
                    </a:lnTo>
                    <a:lnTo>
                      <a:pt x="802" y="518"/>
                    </a:lnTo>
                    <a:lnTo>
                      <a:pt x="782" y="520"/>
                    </a:lnTo>
                    <a:lnTo>
                      <a:pt x="764" y="522"/>
                    </a:lnTo>
                    <a:lnTo>
                      <a:pt x="746" y="520"/>
                    </a:lnTo>
                    <a:lnTo>
                      <a:pt x="730" y="514"/>
                    </a:lnTo>
                    <a:lnTo>
                      <a:pt x="716" y="508"/>
                    </a:lnTo>
                    <a:lnTo>
                      <a:pt x="702" y="500"/>
                    </a:lnTo>
                    <a:lnTo>
                      <a:pt x="690" y="490"/>
                    </a:lnTo>
                    <a:lnTo>
                      <a:pt x="680" y="480"/>
                    </a:lnTo>
                    <a:lnTo>
                      <a:pt x="670" y="466"/>
                    </a:lnTo>
                    <a:lnTo>
                      <a:pt x="660" y="452"/>
                    </a:lnTo>
                    <a:lnTo>
                      <a:pt x="646" y="422"/>
                    </a:lnTo>
                    <a:lnTo>
                      <a:pt x="634" y="390"/>
                    </a:lnTo>
                    <a:lnTo>
                      <a:pt x="626" y="358"/>
                    </a:lnTo>
                    <a:lnTo>
                      <a:pt x="620" y="326"/>
                    </a:lnTo>
                    <a:lnTo>
                      <a:pt x="616" y="296"/>
                    </a:lnTo>
                    <a:lnTo>
                      <a:pt x="612" y="250"/>
                    </a:lnTo>
                    <a:lnTo>
                      <a:pt x="612" y="232"/>
                    </a:lnTo>
                    <a:lnTo>
                      <a:pt x="612" y="232"/>
                    </a:lnTo>
                    <a:lnTo>
                      <a:pt x="598" y="228"/>
                    </a:lnTo>
                    <a:lnTo>
                      <a:pt x="584" y="222"/>
                    </a:lnTo>
                    <a:lnTo>
                      <a:pt x="570" y="210"/>
                    </a:lnTo>
                    <a:lnTo>
                      <a:pt x="556" y="198"/>
                    </a:lnTo>
                    <a:lnTo>
                      <a:pt x="540" y="184"/>
                    </a:lnTo>
                    <a:lnTo>
                      <a:pt x="526" y="168"/>
                    </a:lnTo>
                    <a:lnTo>
                      <a:pt x="498" y="132"/>
                    </a:lnTo>
                    <a:lnTo>
                      <a:pt x="474" y="96"/>
                    </a:lnTo>
                    <a:lnTo>
                      <a:pt x="452" y="62"/>
                    </a:lnTo>
                    <a:lnTo>
                      <a:pt x="424" y="14"/>
                    </a:lnTo>
                    <a:lnTo>
                      <a:pt x="424" y="14"/>
                    </a:lnTo>
                    <a:lnTo>
                      <a:pt x="422" y="0"/>
                    </a:lnTo>
                    <a:lnTo>
                      <a:pt x="422" y="0"/>
                    </a:lnTo>
                    <a:lnTo>
                      <a:pt x="406" y="34"/>
                    </a:lnTo>
                    <a:lnTo>
                      <a:pt x="390" y="70"/>
                    </a:lnTo>
                    <a:lnTo>
                      <a:pt x="368" y="114"/>
                    </a:lnTo>
                    <a:lnTo>
                      <a:pt x="342" y="156"/>
                    </a:lnTo>
                    <a:lnTo>
                      <a:pt x="328" y="178"/>
                    </a:lnTo>
                    <a:lnTo>
                      <a:pt x="314" y="196"/>
                    </a:lnTo>
                    <a:lnTo>
                      <a:pt x="300" y="214"/>
                    </a:lnTo>
                    <a:lnTo>
                      <a:pt x="286" y="228"/>
                    </a:lnTo>
                    <a:lnTo>
                      <a:pt x="270" y="238"/>
                    </a:lnTo>
                    <a:lnTo>
                      <a:pt x="256" y="244"/>
                    </a:lnTo>
                    <a:lnTo>
                      <a:pt x="256" y="244"/>
                    </a:lnTo>
                    <a:lnTo>
                      <a:pt x="258" y="262"/>
                    </a:lnTo>
                    <a:lnTo>
                      <a:pt x="260" y="308"/>
                    </a:lnTo>
                    <a:lnTo>
                      <a:pt x="260" y="338"/>
                    </a:lnTo>
                    <a:lnTo>
                      <a:pt x="256" y="370"/>
                    </a:lnTo>
                    <a:lnTo>
                      <a:pt x="252" y="404"/>
                    </a:lnTo>
                    <a:lnTo>
                      <a:pt x="244" y="438"/>
                    </a:lnTo>
                    <a:lnTo>
                      <a:pt x="234" y="468"/>
                    </a:lnTo>
                    <a:lnTo>
                      <a:pt x="226" y="484"/>
                    </a:lnTo>
                    <a:lnTo>
                      <a:pt x="218" y="496"/>
                    </a:lnTo>
                    <a:lnTo>
                      <a:pt x="208" y="510"/>
                    </a:lnTo>
                    <a:lnTo>
                      <a:pt x="198" y="520"/>
                    </a:lnTo>
                    <a:lnTo>
                      <a:pt x="184" y="530"/>
                    </a:lnTo>
                    <a:lnTo>
                      <a:pt x="172" y="538"/>
                    </a:lnTo>
                    <a:lnTo>
                      <a:pt x="156" y="544"/>
                    </a:lnTo>
                    <a:lnTo>
                      <a:pt x="140" y="548"/>
                    </a:lnTo>
                    <a:lnTo>
                      <a:pt x="120" y="550"/>
                    </a:lnTo>
                    <a:lnTo>
                      <a:pt x="100" y="550"/>
                    </a:lnTo>
                    <a:lnTo>
                      <a:pt x="78" y="546"/>
                    </a:lnTo>
                    <a:lnTo>
                      <a:pt x="54" y="540"/>
                    </a:lnTo>
                    <a:lnTo>
                      <a:pt x="28" y="530"/>
                    </a:lnTo>
                    <a:lnTo>
                      <a:pt x="0" y="518"/>
                    </a:lnTo>
                    <a:lnTo>
                      <a:pt x="0" y="518"/>
                    </a:lnTo>
                    <a:lnTo>
                      <a:pt x="18" y="542"/>
                    </a:lnTo>
                    <a:lnTo>
                      <a:pt x="60" y="602"/>
                    </a:lnTo>
                    <a:lnTo>
                      <a:pt x="88" y="640"/>
                    </a:lnTo>
                    <a:lnTo>
                      <a:pt x="116" y="682"/>
                    </a:lnTo>
                    <a:lnTo>
                      <a:pt x="142" y="728"/>
                    </a:lnTo>
                    <a:lnTo>
                      <a:pt x="166" y="772"/>
                    </a:lnTo>
                    <a:lnTo>
                      <a:pt x="186" y="816"/>
                    </a:lnTo>
                    <a:lnTo>
                      <a:pt x="194" y="836"/>
                    </a:lnTo>
                    <a:lnTo>
                      <a:pt x="200" y="856"/>
                    </a:lnTo>
                    <a:lnTo>
                      <a:pt x="204" y="874"/>
                    </a:lnTo>
                    <a:lnTo>
                      <a:pt x="206" y="892"/>
                    </a:lnTo>
                    <a:lnTo>
                      <a:pt x="204" y="906"/>
                    </a:lnTo>
                    <a:lnTo>
                      <a:pt x="202" y="920"/>
                    </a:lnTo>
                    <a:lnTo>
                      <a:pt x="194" y="930"/>
                    </a:lnTo>
                    <a:lnTo>
                      <a:pt x="186" y="940"/>
                    </a:lnTo>
                    <a:lnTo>
                      <a:pt x="172" y="946"/>
                    </a:lnTo>
                    <a:lnTo>
                      <a:pt x="156" y="948"/>
                    </a:lnTo>
                    <a:lnTo>
                      <a:pt x="136" y="948"/>
                    </a:lnTo>
                    <a:lnTo>
                      <a:pt x="112" y="946"/>
                    </a:lnTo>
                    <a:lnTo>
                      <a:pt x="82" y="940"/>
                    </a:lnTo>
                    <a:lnTo>
                      <a:pt x="50" y="928"/>
                    </a:lnTo>
                    <a:lnTo>
                      <a:pt x="50" y="928"/>
                    </a:lnTo>
                    <a:lnTo>
                      <a:pt x="48" y="932"/>
                    </a:lnTo>
                    <a:lnTo>
                      <a:pt x="46" y="938"/>
                    </a:lnTo>
                    <a:lnTo>
                      <a:pt x="44" y="948"/>
                    </a:lnTo>
                    <a:lnTo>
                      <a:pt x="48" y="964"/>
                    </a:lnTo>
                    <a:lnTo>
                      <a:pt x="52" y="972"/>
                    </a:lnTo>
                    <a:lnTo>
                      <a:pt x="56" y="982"/>
                    </a:lnTo>
                    <a:lnTo>
                      <a:pt x="64" y="994"/>
                    </a:lnTo>
                    <a:lnTo>
                      <a:pt x="74" y="1006"/>
                    </a:lnTo>
                    <a:lnTo>
                      <a:pt x="86" y="1018"/>
                    </a:lnTo>
                    <a:lnTo>
                      <a:pt x="102" y="1032"/>
                    </a:lnTo>
                    <a:lnTo>
                      <a:pt x="122" y="1046"/>
                    </a:lnTo>
                    <a:lnTo>
                      <a:pt x="144" y="1062"/>
                    </a:lnTo>
                    <a:lnTo>
                      <a:pt x="144" y="1062"/>
                    </a:lnTo>
                    <a:lnTo>
                      <a:pt x="192" y="1094"/>
                    </a:lnTo>
                    <a:lnTo>
                      <a:pt x="240" y="1130"/>
                    </a:lnTo>
                    <a:lnTo>
                      <a:pt x="290" y="1168"/>
                    </a:lnTo>
                    <a:lnTo>
                      <a:pt x="336" y="1208"/>
                    </a:lnTo>
                    <a:lnTo>
                      <a:pt x="380" y="1252"/>
                    </a:lnTo>
                    <a:lnTo>
                      <a:pt x="400" y="1274"/>
                    </a:lnTo>
                    <a:lnTo>
                      <a:pt x="418" y="1298"/>
                    </a:lnTo>
                    <a:lnTo>
                      <a:pt x="436" y="1320"/>
                    </a:lnTo>
                    <a:lnTo>
                      <a:pt x="450" y="1344"/>
                    </a:lnTo>
                    <a:lnTo>
                      <a:pt x="464" y="1370"/>
                    </a:lnTo>
                    <a:lnTo>
                      <a:pt x="474" y="1394"/>
                    </a:lnTo>
                    <a:lnTo>
                      <a:pt x="474" y="1394"/>
                    </a:lnTo>
                    <a:lnTo>
                      <a:pt x="474" y="1428"/>
                    </a:lnTo>
                    <a:lnTo>
                      <a:pt x="472" y="1470"/>
                    </a:lnTo>
                    <a:lnTo>
                      <a:pt x="468" y="1514"/>
                    </a:lnTo>
                    <a:lnTo>
                      <a:pt x="462" y="1558"/>
                    </a:lnTo>
                    <a:lnTo>
                      <a:pt x="452" y="1602"/>
                    </a:lnTo>
                    <a:lnTo>
                      <a:pt x="446" y="1622"/>
                    </a:lnTo>
                    <a:lnTo>
                      <a:pt x="438" y="1640"/>
                    </a:lnTo>
                    <a:lnTo>
                      <a:pt x="430" y="1658"/>
                    </a:lnTo>
                    <a:lnTo>
                      <a:pt x="422" y="1672"/>
                    </a:lnTo>
                    <a:lnTo>
                      <a:pt x="410" y="1686"/>
                    </a:lnTo>
                    <a:lnTo>
                      <a:pt x="398" y="1694"/>
                    </a:lnTo>
                    <a:lnTo>
                      <a:pt x="398" y="1694"/>
                    </a:lnTo>
                    <a:lnTo>
                      <a:pt x="396" y="1696"/>
                    </a:lnTo>
                    <a:lnTo>
                      <a:pt x="394" y="1700"/>
                    </a:lnTo>
                    <a:lnTo>
                      <a:pt x="394" y="1704"/>
                    </a:lnTo>
                    <a:lnTo>
                      <a:pt x="398" y="1710"/>
                    </a:lnTo>
                    <a:lnTo>
                      <a:pt x="398" y="1710"/>
                    </a:lnTo>
                    <a:lnTo>
                      <a:pt x="404" y="1714"/>
                    </a:lnTo>
                    <a:lnTo>
                      <a:pt x="416" y="1718"/>
                    </a:lnTo>
                    <a:lnTo>
                      <a:pt x="424" y="1720"/>
                    </a:lnTo>
                    <a:lnTo>
                      <a:pt x="434" y="1720"/>
                    </a:lnTo>
                    <a:lnTo>
                      <a:pt x="444" y="1718"/>
                    </a:lnTo>
                    <a:lnTo>
                      <a:pt x="456" y="1712"/>
                    </a:lnTo>
                    <a:lnTo>
                      <a:pt x="456" y="1712"/>
                    </a:lnTo>
                    <a:lnTo>
                      <a:pt x="460" y="1708"/>
                    </a:lnTo>
                    <a:lnTo>
                      <a:pt x="466" y="1708"/>
                    </a:lnTo>
                    <a:lnTo>
                      <a:pt x="472" y="1706"/>
                    </a:lnTo>
                    <a:lnTo>
                      <a:pt x="478" y="1698"/>
                    </a:lnTo>
                    <a:lnTo>
                      <a:pt x="478" y="1698"/>
                    </a:lnTo>
                    <a:lnTo>
                      <a:pt x="484" y="1684"/>
                    </a:lnTo>
                    <a:lnTo>
                      <a:pt x="492" y="1662"/>
                    </a:lnTo>
                    <a:lnTo>
                      <a:pt x="498" y="1638"/>
                    </a:lnTo>
                    <a:lnTo>
                      <a:pt x="502" y="1606"/>
                    </a:lnTo>
                    <a:lnTo>
                      <a:pt x="508" y="1570"/>
                    </a:lnTo>
                    <a:lnTo>
                      <a:pt x="512" y="1528"/>
                    </a:lnTo>
                    <a:lnTo>
                      <a:pt x="520" y="1426"/>
                    </a:lnTo>
                    <a:lnTo>
                      <a:pt x="520" y="1426"/>
                    </a:lnTo>
                    <a:lnTo>
                      <a:pt x="526" y="1398"/>
                    </a:lnTo>
                    <a:lnTo>
                      <a:pt x="536" y="1370"/>
                    </a:lnTo>
                    <a:lnTo>
                      <a:pt x="546" y="1344"/>
                    </a:lnTo>
                    <a:lnTo>
                      <a:pt x="560" y="1316"/>
                    </a:lnTo>
                    <a:lnTo>
                      <a:pt x="576" y="1290"/>
                    </a:lnTo>
                    <a:lnTo>
                      <a:pt x="594" y="1262"/>
                    </a:lnTo>
                    <a:lnTo>
                      <a:pt x="612" y="1236"/>
                    </a:lnTo>
                    <a:lnTo>
                      <a:pt x="632" y="1212"/>
                    </a:lnTo>
                    <a:lnTo>
                      <a:pt x="676" y="1162"/>
                    </a:lnTo>
                    <a:lnTo>
                      <a:pt x="724" y="1116"/>
                    </a:lnTo>
                    <a:lnTo>
                      <a:pt x="770" y="1072"/>
                    </a:lnTo>
                    <a:lnTo>
                      <a:pt x="816" y="1032"/>
                    </a:lnTo>
                    <a:lnTo>
                      <a:pt x="816" y="1032"/>
                    </a:lnTo>
                    <a:lnTo>
                      <a:pt x="838" y="1014"/>
                    </a:lnTo>
                    <a:lnTo>
                      <a:pt x="854" y="996"/>
                    </a:lnTo>
                    <a:lnTo>
                      <a:pt x="866" y="978"/>
                    </a:lnTo>
                    <a:lnTo>
                      <a:pt x="876" y="960"/>
                    </a:lnTo>
                    <a:lnTo>
                      <a:pt x="884" y="942"/>
                    </a:lnTo>
                    <a:lnTo>
                      <a:pt x="888" y="926"/>
                    </a:lnTo>
                    <a:lnTo>
                      <a:pt x="890" y="910"/>
                    </a:lnTo>
                    <a:lnTo>
                      <a:pt x="890" y="896"/>
                    </a:lnTo>
                    <a:lnTo>
                      <a:pt x="890" y="884"/>
                    </a:lnTo>
                    <a:lnTo>
                      <a:pt x="888" y="872"/>
                    </a:lnTo>
                    <a:lnTo>
                      <a:pt x="882" y="852"/>
                    </a:lnTo>
                    <a:lnTo>
                      <a:pt x="876" y="840"/>
                    </a:lnTo>
                    <a:lnTo>
                      <a:pt x="874" y="836"/>
                    </a:lnTo>
                    <a:lnTo>
                      <a:pt x="874" y="836"/>
                    </a:lnTo>
                    <a:lnTo>
                      <a:pt x="842" y="850"/>
                    </a:lnTo>
                    <a:lnTo>
                      <a:pt x="816" y="860"/>
                    </a:lnTo>
                    <a:lnTo>
                      <a:pt x="792" y="866"/>
                    </a:lnTo>
                    <a:lnTo>
                      <a:pt x="772" y="870"/>
                    </a:lnTo>
                    <a:lnTo>
                      <a:pt x="756" y="870"/>
                    </a:lnTo>
                    <a:lnTo>
                      <a:pt x="742" y="866"/>
                    </a:lnTo>
                    <a:lnTo>
                      <a:pt x="732" y="860"/>
                    </a:lnTo>
                    <a:lnTo>
                      <a:pt x="726" y="852"/>
                    </a:lnTo>
                    <a:lnTo>
                      <a:pt x="722" y="842"/>
                    </a:lnTo>
                    <a:lnTo>
                      <a:pt x="720" y="828"/>
                    </a:lnTo>
                    <a:lnTo>
                      <a:pt x="720" y="814"/>
                    </a:lnTo>
                    <a:lnTo>
                      <a:pt x="724" y="798"/>
                    </a:lnTo>
                    <a:lnTo>
                      <a:pt x="728" y="780"/>
                    </a:lnTo>
                    <a:lnTo>
                      <a:pt x="734" y="760"/>
                    </a:lnTo>
                    <a:lnTo>
                      <a:pt x="752" y="720"/>
                    </a:lnTo>
                    <a:lnTo>
                      <a:pt x="772" y="678"/>
                    </a:lnTo>
                    <a:lnTo>
                      <a:pt x="796" y="636"/>
                    </a:lnTo>
                    <a:lnTo>
                      <a:pt x="820" y="594"/>
                    </a:lnTo>
                    <a:lnTo>
                      <a:pt x="844" y="556"/>
                    </a:lnTo>
                    <a:lnTo>
                      <a:pt x="882" y="498"/>
                    </a:lnTo>
                    <a:lnTo>
                      <a:pt x="898" y="476"/>
                    </a:lnTo>
                    <a:lnTo>
                      <a:pt x="898" y="476"/>
                    </a:lnTo>
                    <a:close/>
                  </a:path>
                </a:pathLst>
              </a:custGeom>
              <a:solidFill>
                <a:schemeClr val="accent1">
                  <a:alpha val="8000"/>
                </a:schemeClr>
              </a:solidFill>
              <a:ln w="9525">
                <a:noFill/>
                <a:round/>
                <a:headEnd/>
                <a:tailEnd/>
              </a:ln>
              <a:effectLst>
                <a:glow rad="50800">
                  <a:schemeClr val="accent1">
                    <a:alpha val="20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84" name="Freeform 12"/>
              <p:cNvSpPr>
                <a:spLocks noChangeAspect="1"/>
              </p:cNvSpPr>
              <p:nvPr/>
            </p:nvSpPr>
            <p:spPr bwMode="auto">
              <a:xfrm rot="1886122">
                <a:off x="7260150" y="2458059"/>
                <a:ext cx="819391" cy="853231"/>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8000"/>
                </a:schemeClr>
              </a:solidFill>
              <a:ln w="9525">
                <a:noFill/>
                <a:round/>
                <a:headEnd/>
                <a:tailEnd/>
              </a:ln>
              <a:effectLst>
                <a:glow rad="50800">
                  <a:schemeClr val="accent1">
                    <a:alpha val="15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85" name="Freeform 16"/>
              <p:cNvSpPr>
                <a:spLocks noChangeAspect="1"/>
              </p:cNvSpPr>
              <p:nvPr/>
            </p:nvSpPr>
            <p:spPr bwMode="auto">
              <a:xfrm rot="19458545">
                <a:off x="8145717" y="189385"/>
                <a:ext cx="644376" cy="985678"/>
              </a:xfrm>
              <a:custGeom>
                <a:avLst/>
                <a:gdLst/>
                <a:ahLst/>
                <a:cxnLst>
                  <a:cxn ang="0">
                    <a:pos x="942" y="650"/>
                  </a:cxn>
                  <a:cxn ang="0">
                    <a:pos x="932" y="564"/>
                  </a:cxn>
                  <a:cxn ang="0">
                    <a:pos x="906" y="552"/>
                  </a:cxn>
                  <a:cxn ang="0">
                    <a:pos x="752" y="596"/>
                  </a:cxn>
                  <a:cxn ang="0">
                    <a:pos x="706" y="618"/>
                  </a:cxn>
                  <a:cxn ang="0">
                    <a:pos x="654" y="660"/>
                  </a:cxn>
                  <a:cxn ang="0">
                    <a:pos x="650" y="654"/>
                  </a:cxn>
                  <a:cxn ang="0">
                    <a:pos x="744" y="506"/>
                  </a:cxn>
                  <a:cxn ang="0">
                    <a:pos x="744" y="390"/>
                  </a:cxn>
                  <a:cxn ang="0">
                    <a:pos x="702" y="264"/>
                  </a:cxn>
                  <a:cxn ang="0">
                    <a:pos x="594" y="224"/>
                  </a:cxn>
                  <a:cxn ang="0">
                    <a:pos x="498" y="116"/>
                  </a:cxn>
                  <a:cxn ang="0">
                    <a:pos x="472" y="8"/>
                  </a:cxn>
                  <a:cxn ang="0">
                    <a:pos x="470" y="8"/>
                  </a:cxn>
                  <a:cxn ang="0">
                    <a:pos x="444" y="116"/>
                  </a:cxn>
                  <a:cxn ang="0">
                    <a:pos x="350" y="224"/>
                  </a:cxn>
                  <a:cxn ang="0">
                    <a:pos x="240" y="264"/>
                  </a:cxn>
                  <a:cxn ang="0">
                    <a:pos x="198" y="390"/>
                  </a:cxn>
                  <a:cxn ang="0">
                    <a:pos x="198" y="506"/>
                  </a:cxn>
                  <a:cxn ang="0">
                    <a:pos x="292" y="654"/>
                  </a:cxn>
                  <a:cxn ang="0">
                    <a:pos x="288" y="660"/>
                  </a:cxn>
                  <a:cxn ang="0">
                    <a:pos x="240" y="622"/>
                  </a:cxn>
                  <a:cxn ang="0">
                    <a:pos x="180" y="592"/>
                  </a:cxn>
                  <a:cxn ang="0">
                    <a:pos x="30" y="552"/>
                  </a:cxn>
                  <a:cxn ang="0">
                    <a:pos x="8" y="576"/>
                  </a:cxn>
                  <a:cxn ang="0">
                    <a:pos x="8" y="692"/>
                  </a:cxn>
                  <a:cxn ang="0">
                    <a:pos x="22" y="740"/>
                  </a:cxn>
                  <a:cxn ang="0">
                    <a:pos x="52" y="782"/>
                  </a:cxn>
                  <a:cxn ang="0">
                    <a:pos x="88" y="804"/>
                  </a:cxn>
                  <a:cxn ang="0">
                    <a:pos x="150" y="840"/>
                  </a:cxn>
                  <a:cxn ang="0">
                    <a:pos x="178" y="912"/>
                  </a:cxn>
                  <a:cxn ang="0">
                    <a:pos x="106" y="1008"/>
                  </a:cxn>
                  <a:cxn ang="0">
                    <a:pos x="174" y="1016"/>
                  </a:cxn>
                  <a:cxn ang="0">
                    <a:pos x="274" y="1056"/>
                  </a:cxn>
                  <a:cxn ang="0">
                    <a:pos x="346" y="1062"/>
                  </a:cxn>
                  <a:cxn ang="0">
                    <a:pos x="444" y="1020"/>
                  </a:cxn>
                  <a:cxn ang="0">
                    <a:pos x="430" y="1246"/>
                  </a:cxn>
                  <a:cxn ang="0">
                    <a:pos x="386" y="1382"/>
                  </a:cxn>
                  <a:cxn ang="0">
                    <a:pos x="352" y="1416"/>
                  </a:cxn>
                  <a:cxn ang="0">
                    <a:pos x="354" y="1432"/>
                  </a:cxn>
                  <a:cxn ang="0">
                    <a:pos x="386" y="1444"/>
                  </a:cxn>
                  <a:cxn ang="0">
                    <a:pos x="428" y="1430"/>
                  </a:cxn>
                  <a:cxn ang="0">
                    <a:pos x="448" y="1418"/>
                  </a:cxn>
                  <a:cxn ang="0">
                    <a:pos x="488" y="1236"/>
                  </a:cxn>
                  <a:cxn ang="0">
                    <a:pos x="516" y="1030"/>
                  </a:cxn>
                  <a:cxn ang="0">
                    <a:pos x="616" y="1064"/>
                  </a:cxn>
                  <a:cxn ang="0">
                    <a:pos x="682" y="1050"/>
                  </a:cxn>
                  <a:cxn ang="0">
                    <a:pos x="790" y="1012"/>
                  </a:cxn>
                  <a:cxn ang="0">
                    <a:pos x="810" y="988"/>
                  </a:cxn>
                  <a:cxn ang="0">
                    <a:pos x="764" y="896"/>
                  </a:cxn>
                  <a:cxn ang="0">
                    <a:pos x="804" y="830"/>
                  </a:cxn>
                  <a:cxn ang="0">
                    <a:pos x="868" y="798"/>
                  </a:cxn>
                  <a:cxn ang="0">
                    <a:pos x="902" y="772"/>
                  </a:cxn>
                  <a:cxn ang="0">
                    <a:pos x="924" y="732"/>
                  </a:cxn>
                </a:cxnLst>
                <a:rect l="0" t="0" r="r" b="b"/>
                <a:pathLst>
                  <a:path w="944" h="1444">
                    <a:moveTo>
                      <a:pt x="924" y="732"/>
                    </a:moveTo>
                    <a:lnTo>
                      <a:pt x="924" y="732"/>
                    </a:lnTo>
                    <a:lnTo>
                      <a:pt x="932" y="706"/>
                    </a:lnTo>
                    <a:lnTo>
                      <a:pt x="938" y="678"/>
                    </a:lnTo>
                    <a:lnTo>
                      <a:pt x="942" y="650"/>
                    </a:lnTo>
                    <a:lnTo>
                      <a:pt x="944" y="622"/>
                    </a:lnTo>
                    <a:lnTo>
                      <a:pt x="942" y="598"/>
                    </a:lnTo>
                    <a:lnTo>
                      <a:pt x="938" y="578"/>
                    </a:lnTo>
                    <a:lnTo>
                      <a:pt x="934" y="570"/>
                    </a:lnTo>
                    <a:lnTo>
                      <a:pt x="932" y="564"/>
                    </a:lnTo>
                    <a:lnTo>
                      <a:pt x="926" y="558"/>
                    </a:lnTo>
                    <a:lnTo>
                      <a:pt x="922" y="556"/>
                    </a:lnTo>
                    <a:lnTo>
                      <a:pt x="922" y="556"/>
                    </a:lnTo>
                    <a:lnTo>
                      <a:pt x="916" y="554"/>
                    </a:lnTo>
                    <a:lnTo>
                      <a:pt x="906" y="552"/>
                    </a:lnTo>
                    <a:lnTo>
                      <a:pt x="886" y="554"/>
                    </a:lnTo>
                    <a:lnTo>
                      <a:pt x="862" y="558"/>
                    </a:lnTo>
                    <a:lnTo>
                      <a:pt x="838" y="566"/>
                    </a:lnTo>
                    <a:lnTo>
                      <a:pt x="788" y="582"/>
                    </a:lnTo>
                    <a:lnTo>
                      <a:pt x="752" y="596"/>
                    </a:lnTo>
                    <a:lnTo>
                      <a:pt x="752" y="596"/>
                    </a:lnTo>
                    <a:lnTo>
                      <a:pt x="750" y="596"/>
                    </a:lnTo>
                    <a:lnTo>
                      <a:pt x="750" y="596"/>
                    </a:lnTo>
                    <a:lnTo>
                      <a:pt x="726" y="608"/>
                    </a:lnTo>
                    <a:lnTo>
                      <a:pt x="706" y="618"/>
                    </a:lnTo>
                    <a:lnTo>
                      <a:pt x="692" y="630"/>
                    </a:lnTo>
                    <a:lnTo>
                      <a:pt x="678" y="638"/>
                    </a:lnTo>
                    <a:lnTo>
                      <a:pt x="662" y="654"/>
                    </a:lnTo>
                    <a:lnTo>
                      <a:pt x="658" y="658"/>
                    </a:lnTo>
                    <a:lnTo>
                      <a:pt x="654" y="660"/>
                    </a:lnTo>
                    <a:lnTo>
                      <a:pt x="654" y="660"/>
                    </a:lnTo>
                    <a:lnTo>
                      <a:pt x="650" y="660"/>
                    </a:lnTo>
                    <a:lnTo>
                      <a:pt x="648" y="658"/>
                    </a:lnTo>
                    <a:lnTo>
                      <a:pt x="650" y="654"/>
                    </a:lnTo>
                    <a:lnTo>
                      <a:pt x="650" y="654"/>
                    </a:lnTo>
                    <a:lnTo>
                      <a:pt x="660" y="638"/>
                    </a:lnTo>
                    <a:lnTo>
                      <a:pt x="724" y="548"/>
                    </a:lnTo>
                    <a:lnTo>
                      <a:pt x="724" y="548"/>
                    </a:lnTo>
                    <a:lnTo>
                      <a:pt x="736" y="528"/>
                    </a:lnTo>
                    <a:lnTo>
                      <a:pt x="744" y="506"/>
                    </a:lnTo>
                    <a:lnTo>
                      <a:pt x="748" y="484"/>
                    </a:lnTo>
                    <a:lnTo>
                      <a:pt x="750" y="462"/>
                    </a:lnTo>
                    <a:lnTo>
                      <a:pt x="750" y="438"/>
                    </a:lnTo>
                    <a:lnTo>
                      <a:pt x="748" y="414"/>
                    </a:lnTo>
                    <a:lnTo>
                      <a:pt x="744" y="390"/>
                    </a:lnTo>
                    <a:lnTo>
                      <a:pt x="740" y="368"/>
                    </a:lnTo>
                    <a:lnTo>
                      <a:pt x="728" y="328"/>
                    </a:lnTo>
                    <a:lnTo>
                      <a:pt x="716" y="294"/>
                    </a:lnTo>
                    <a:lnTo>
                      <a:pt x="702" y="264"/>
                    </a:lnTo>
                    <a:lnTo>
                      <a:pt x="702" y="264"/>
                    </a:lnTo>
                    <a:lnTo>
                      <a:pt x="680" y="260"/>
                    </a:lnTo>
                    <a:lnTo>
                      <a:pt x="660" y="254"/>
                    </a:lnTo>
                    <a:lnTo>
                      <a:pt x="642" y="248"/>
                    </a:lnTo>
                    <a:lnTo>
                      <a:pt x="624" y="240"/>
                    </a:lnTo>
                    <a:lnTo>
                      <a:pt x="594" y="224"/>
                    </a:lnTo>
                    <a:lnTo>
                      <a:pt x="566" y="204"/>
                    </a:lnTo>
                    <a:lnTo>
                      <a:pt x="544" y="184"/>
                    </a:lnTo>
                    <a:lnTo>
                      <a:pt x="526" y="162"/>
                    </a:lnTo>
                    <a:lnTo>
                      <a:pt x="510" y="138"/>
                    </a:lnTo>
                    <a:lnTo>
                      <a:pt x="498" y="116"/>
                    </a:lnTo>
                    <a:lnTo>
                      <a:pt x="490" y="92"/>
                    </a:lnTo>
                    <a:lnTo>
                      <a:pt x="482" y="72"/>
                    </a:lnTo>
                    <a:lnTo>
                      <a:pt x="478" y="52"/>
                    </a:lnTo>
                    <a:lnTo>
                      <a:pt x="474" y="34"/>
                    </a:lnTo>
                    <a:lnTo>
                      <a:pt x="472" y="8"/>
                    </a:lnTo>
                    <a:lnTo>
                      <a:pt x="472" y="0"/>
                    </a:lnTo>
                    <a:lnTo>
                      <a:pt x="472" y="2"/>
                    </a:lnTo>
                    <a:lnTo>
                      <a:pt x="472" y="0"/>
                    </a:lnTo>
                    <a:lnTo>
                      <a:pt x="472" y="0"/>
                    </a:lnTo>
                    <a:lnTo>
                      <a:pt x="470" y="8"/>
                    </a:lnTo>
                    <a:lnTo>
                      <a:pt x="468" y="34"/>
                    </a:lnTo>
                    <a:lnTo>
                      <a:pt x="466" y="52"/>
                    </a:lnTo>
                    <a:lnTo>
                      <a:pt x="460" y="72"/>
                    </a:lnTo>
                    <a:lnTo>
                      <a:pt x="454" y="92"/>
                    </a:lnTo>
                    <a:lnTo>
                      <a:pt x="444" y="116"/>
                    </a:lnTo>
                    <a:lnTo>
                      <a:pt x="432" y="138"/>
                    </a:lnTo>
                    <a:lnTo>
                      <a:pt x="418" y="162"/>
                    </a:lnTo>
                    <a:lnTo>
                      <a:pt x="398" y="184"/>
                    </a:lnTo>
                    <a:lnTo>
                      <a:pt x="376" y="204"/>
                    </a:lnTo>
                    <a:lnTo>
                      <a:pt x="350" y="224"/>
                    </a:lnTo>
                    <a:lnTo>
                      <a:pt x="318" y="240"/>
                    </a:lnTo>
                    <a:lnTo>
                      <a:pt x="300" y="248"/>
                    </a:lnTo>
                    <a:lnTo>
                      <a:pt x="282" y="254"/>
                    </a:lnTo>
                    <a:lnTo>
                      <a:pt x="262" y="260"/>
                    </a:lnTo>
                    <a:lnTo>
                      <a:pt x="240" y="264"/>
                    </a:lnTo>
                    <a:lnTo>
                      <a:pt x="240" y="264"/>
                    </a:lnTo>
                    <a:lnTo>
                      <a:pt x="226" y="294"/>
                    </a:lnTo>
                    <a:lnTo>
                      <a:pt x="214" y="328"/>
                    </a:lnTo>
                    <a:lnTo>
                      <a:pt x="202" y="368"/>
                    </a:lnTo>
                    <a:lnTo>
                      <a:pt x="198" y="390"/>
                    </a:lnTo>
                    <a:lnTo>
                      <a:pt x="194" y="414"/>
                    </a:lnTo>
                    <a:lnTo>
                      <a:pt x="192" y="438"/>
                    </a:lnTo>
                    <a:lnTo>
                      <a:pt x="192" y="462"/>
                    </a:lnTo>
                    <a:lnTo>
                      <a:pt x="194" y="484"/>
                    </a:lnTo>
                    <a:lnTo>
                      <a:pt x="198" y="506"/>
                    </a:lnTo>
                    <a:lnTo>
                      <a:pt x="208" y="528"/>
                    </a:lnTo>
                    <a:lnTo>
                      <a:pt x="218" y="548"/>
                    </a:lnTo>
                    <a:lnTo>
                      <a:pt x="218" y="548"/>
                    </a:lnTo>
                    <a:lnTo>
                      <a:pt x="282" y="638"/>
                    </a:lnTo>
                    <a:lnTo>
                      <a:pt x="292" y="654"/>
                    </a:lnTo>
                    <a:lnTo>
                      <a:pt x="292" y="654"/>
                    </a:lnTo>
                    <a:lnTo>
                      <a:pt x="294" y="658"/>
                    </a:lnTo>
                    <a:lnTo>
                      <a:pt x="292" y="660"/>
                    </a:lnTo>
                    <a:lnTo>
                      <a:pt x="288" y="660"/>
                    </a:lnTo>
                    <a:lnTo>
                      <a:pt x="288" y="660"/>
                    </a:lnTo>
                    <a:lnTo>
                      <a:pt x="284" y="658"/>
                    </a:lnTo>
                    <a:lnTo>
                      <a:pt x="280" y="654"/>
                    </a:lnTo>
                    <a:lnTo>
                      <a:pt x="266" y="640"/>
                    </a:lnTo>
                    <a:lnTo>
                      <a:pt x="254" y="632"/>
                    </a:lnTo>
                    <a:lnTo>
                      <a:pt x="240" y="622"/>
                    </a:lnTo>
                    <a:lnTo>
                      <a:pt x="224" y="612"/>
                    </a:lnTo>
                    <a:lnTo>
                      <a:pt x="202" y="602"/>
                    </a:lnTo>
                    <a:lnTo>
                      <a:pt x="202" y="600"/>
                    </a:lnTo>
                    <a:lnTo>
                      <a:pt x="202" y="600"/>
                    </a:lnTo>
                    <a:lnTo>
                      <a:pt x="180" y="592"/>
                    </a:lnTo>
                    <a:lnTo>
                      <a:pt x="126" y="572"/>
                    </a:lnTo>
                    <a:lnTo>
                      <a:pt x="96" y="562"/>
                    </a:lnTo>
                    <a:lnTo>
                      <a:pt x="66" y="556"/>
                    </a:lnTo>
                    <a:lnTo>
                      <a:pt x="42" y="552"/>
                    </a:lnTo>
                    <a:lnTo>
                      <a:pt x="30" y="552"/>
                    </a:lnTo>
                    <a:lnTo>
                      <a:pt x="22" y="556"/>
                    </a:lnTo>
                    <a:lnTo>
                      <a:pt x="22" y="556"/>
                    </a:lnTo>
                    <a:lnTo>
                      <a:pt x="18" y="558"/>
                    </a:lnTo>
                    <a:lnTo>
                      <a:pt x="14" y="562"/>
                    </a:lnTo>
                    <a:lnTo>
                      <a:pt x="8" y="576"/>
                    </a:lnTo>
                    <a:lnTo>
                      <a:pt x="2" y="594"/>
                    </a:lnTo>
                    <a:lnTo>
                      <a:pt x="0" y="616"/>
                    </a:lnTo>
                    <a:lnTo>
                      <a:pt x="2" y="640"/>
                    </a:lnTo>
                    <a:lnTo>
                      <a:pt x="4" y="666"/>
                    </a:lnTo>
                    <a:lnTo>
                      <a:pt x="8" y="692"/>
                    </a:lnTo>
                    <a:lnTo>
                      <a:pt x="16" y="718"/>
                    </a:lnTo>
                    <a:lnTo>
                      <a:pt x="16" y="718"/>
                    </a:lnTo>
                    <a:lnTo>
                      <a:pt x="16" y="726"/>
                    </a:lnTo>
                    <a:lnTo>
                      <a:pt x="16" y="726"/>
                    </a:lnTo>
                    <a:lnTo>
                      <a:pt x="22" y="740"/>
                    </a:lnTo>
                    <a:lnTo>
                      <a:pt x="30" y="754"/>
                    </a:lnTo>
                    <a:lnTo>
                      <a:pt x="38" y="768"/>
                    </a:lnTo>
                    <a:lnTo>
                      <a:pt x="50" y="782"/>
                    </a:lnTo>
                    <a:lnTo>
                      <a:pt x="50" y="782"/>
                    </a:lnTo>
                    <a:lnTo>
                      <a:pt x="52" y="782"/>
                    </a:lnTo>
                    <a:lnTo>
                      <a:pt x="52" y="782"/>
                    </a:lnTo>
                    <a:lnTo>
                      <a:pt x="60" y="790"/>
                    </a:lnTo>
                    <a:lnTo>
                      <a:pt x="70" y="796"/>
                    </a:lnTo>
                    <a:lnTo>
                      <a:pt x="78" y="800"/>
                    </a:lnTo>
                    <a:lnTo>
                      <a:pt x="88" y="804"/>
                    </a:lnTo>
                    <a:lnTo>
                      <a:pt x="88" y="804"/>
                    </a:lnTo>
                    <a:lnTo>
                      <a:pt x="104" y="808"/>
                    </a:lnTo>
                    <a:lnTo>
                      <a:pt x="128" y="822"/>
                    </a:lnTo>
                    <a:lnTo>
                      <a:pt x="138" y="830"/>
                    </a:lnTo>
                    <a:lnTo>
                      <a:pt x="150" y="840"/>
                    </a:lnTo>
                    <a:lnTo>
                      <a:pt x="160" y="852"/>
                    </a:lnTo>
                    <a:lnTo>
                      <a:pt x="168" y="866"/>
                    </a:lnTo>
                    <a:lnTo>
                      <a:pt x="176" y="880"/>
                    </a:lnTo>
                    <a:lnTo>
                      <a:pt x="178" y="896"/>
                    </a:lnTo>
                    <a:lnTo>
                      <a:pt x="178" y="912"/>
                    </a:lnTo>
                    <a:lnTo>
                      <a:pt x="174" y="930"/>
                    </a:lnTo>
                    <a:lnTo>
                      <a:pt x="166" y="948"/>
                    </a:lnTo>
                    <a:lnTo>
                      <a:pt x="152" y="968"/>
                    </a:lnTo>
                    <a:lnTo>
                      <a:pt x="132" y="988"/>
                    </a:lnTo>
                    <a:lnTo>
                      <a:pt x="106" y="1008"/>
                    </a:lnTo>
                    <a:lnTo>
                      <a:pt x="106" y="1008"/>
                    </a:lnTo>
                    <a:lnTo>
                      <a:pt x="118" y="1008"/>
                    </a:lnTo>
                    <a:lnTo>
                      <a:pt x="132" y="1008"/>
                    </a:lnTo>
                    <a:lnTo>
                      <a:pt x="152" y="1012"/>
                    </a:lnTo>
                    <a:lnTo>
                      <a:pt x="174" y="1016"/>
                    </a:lnTo>
                    <a:lnTo>
                      <a:pt x="202" y="1024"/>
                    </a:lnTo>
                    <a:lnTo>
                      <a:pt x="230" y="1034"/>
                    </a:lnTo>
                    <a:lnTo>
                      <a:pt x="260" y="1050"/>
                    </a:lnTo>
                    <a:lnTo>
                      <a:pt x="260" y="1050"/>
                    </a:lnTo>
                    <a:lnTo>
                      <a:pt x="274" y="1056"/>
                    </a:lnTo>
                    <a:lnTo>
                      <a:pt x="288" y="1060"/>
                    </a:lnTo>
                    <a:lnTo>
                      <a:pt x="304" y="1064"/>
                    </a:lnTo>
                    <a:lnTo>
                      <a:pt x="318" y="1064"/>
                    </a:lnTo>
                    <a:lnTo>
                      <a:pt x="332" y="1064"/>
                    </a:lnTo>
                    <a:lnTo>
                      <a:pt x="346" y="1062"/>
                    </a:lnTo>
                    <a:lnTo>
                      <a:pt x="372" y="1056"/>
                    </a:lnTo>
                    <a:lnTo>
                      <a:pt x="396" y="1046"/>
                    </a:lnTo>
                    <a:lnTo>
                      <a:pt x="418" y="1036"/>
                    </a:lnTo>
                    <a:lnTo>
                      <a:pt x="444" y="1020"/>
                    </a:lnTo>
                    <a:lnTo>
                      <a:pt x="444" y="1020"/>
                    </a:lnTo>
                    <a:lnTo>
                      <a:pt x="444" y="1050"/>
                    </a:lnTo>
                    <a:lnTo>
                      <a:pt x="444" y="1096"/>
                    </a:lnTo>
                    <a:lnTo>
                      <a:pt x="442" y="1152"/>
                    </a:lnTo>
                    <a:lnTo>
                      <a:pt x="436" y="1214"/>
                    </a:lnTo>
                    <a:lnTo>
                      <a:pt x="430" y="1246"/>
                    </a:lnTo>
                    <a:lnTo>
                      <a:pt x="424" y="1276"/>
                    </a:lnTo>
                    <a:lnTo>
                      <a:pt x="418" y="1306"/>
                    </a:lnTo>
                    <a:lnTo>
                      <a:pt x="408" y="1334"/>
                    </a:lnTo>
                    <a:lnTo>
                      <a:pt x="398" y="1360"/>
                    </a:lnTo>
                    <a:lnTo>
                      <a:pt x="386" y="1382"/>
                    </a:lnTo>
                    <a:lnTo>
                      <a:pt x="372" y="1400"/>
                    </a:lnTo>
                    <a:lnTo>
                      <a:pt x="364" y="1408"/>
                    </a:lnTo>
                    <a:lnTo>
                      <a:pt x="356" y="1414"/>
                    </a:lnTo>
                    <a:lnTo>
                      <a:pt x="356" y="1414"/>
                    </a:lnTo>
                    <a:lnTo>
                      <a:pt x="352" y="1416"/>
                    </a:lnTo>
                    <a:lnTo>
                      <a:pt x="350" y="1420"/>
                    </a:lnTo>
                    <a:lnTo>
                      <a:pt x="348" y="1422"/>
                    </a:lnTo>
                    <a:lnTo>
                      <a:pt x="350" y="1426"/>
                    </a:lnTo>
                    <a:lnTo>
                      <a:pt x="352" y="1428"/>
                    </a:lnTo>
                    <a:lnTo>
                      <a:pt x="354" y="1432"/>
                    </a:lnTo>
                    <a:lnTo>
                      <a:pt x="354" y="1432"/>
                    </a:lnTo>
                    <a:lnTo>
                      <a:pt x="362" y="1438"/>
                    </a:lnTo>
                    <a:lnTo>
                      <a:pt x="368" y="1440"/>
                    </a:lnTo>
                    <a:lnTo>
                      <a:pt x="376" y="1444"/>
                    </a:lnTo>
                    <a:lnTo>
                      <a:pt x="386" y="1444"/>
                    </a:lnTo>
                    <a:lnTo>
                      <a:pt x="398" y="1444"/>
                    </a:lnTo>
                    <a:lnTo>
                      <a:pt x="410" y="1440"/>
                    </a:lnTo>
                    <a:lnTo>
                      <a:pt x="422" y="1434"/>
                    </a:lnTo>
                    <a:lnTo>
                      <a:pt x="422" y="1434"/>
                    </a:lnTo>
                    <a:lnTo>
                      <a:pt x="428" y="1430"/>
                    </a:lnTo>
                    <a:lnTo>
                      <a:pt x="434" y="1430"/>
                    </a:lnTo>
                    <a:lnTo>
                      <a:pt x="442" y="1428"/>
                    </a:lnTo>
                    <a:lnTo>
                      <a:pt x="444" y="1424"/>
                    </a:lnTo>
                    <a:lnTo>
                      <a:pt x="448" y="1418"/>
                    </a:lnTo>
                    <a:lnTo>
                      <a:pt x="448" y="1418"/>
                    </a:lnTo>
                    <a:lnTo>
                      <a:pt x="458" y="1398"/>
                    </a:lnTo>
                    <a:lnTo>
                      <a:pt x="466" y="1370"/>
                    </a:lnTo>
                    <a:lnTo>
                      <a:pt x="474" y="1334"/>
                    </a:lnTo>
                    <a:lnTo>
                      <a:pt x="482" y="1288"/>
                    </a:lnTo>
                    <a:lnTo>
                      <a:pt x="488" y="1236"/>
                    </a:lnTo>
                    <a:lnTo>
                      <a:pt x="494" y="1174"/>
                    </a:lnTo>
                    <a:lnTo>
                      <a:pt x="498" y="1104"/>
                    </a:lnTo>
                    <a:lnTo>
                      <a:pt x="502" y="1022"/>
                    </a:lnTo>
                    <a:lnTo>
                      <a:pt x="502" y="1022"/>
                    </a:lnTo>
                    <a:lnTo>
                      <a:pt x="516" y="1030"/>
                    </a:lnTo>
                    <a:lnTo>
                      <a:pt x="532" y="1040"/>
                    </a:lnTo>
                    <a:lnTo>
                      <a:pt x="552" y="1050"/>
                    </a:lnTo>
                    <a:lnTo>
                      <a:pt x="576" y="1058"/>
                    </a:lnTo>
                    <a:lnTo>
                      <a:pt x="602" y="1062"/>
                    </a:lnTo>
                    <a:lnTo>
                      <a:pt x="616" y="1064"/>
                    </a:lnTo>
                    <a:lnTo>
                      <a:pt x="628" y="1064"/>
                    </a:lnTo>
                    <a:lnTo>
                      <a:pt x="642" y="1064"/>
                    </a:lnTo>
                    <a:lnTo>
                      <a:pt x="656" y="1060"/>
                    </a:lnTo>
                    <a:lnTo>
                      <a:pt x="668" y="1056"/>
                    </a:lnTo>
                    <a:lnTo>
                      <a:pt x="682" y="1050"/>
                    </a:lnTo>
                    <a:lnTo>
                      <a:pt x="682" y="1050"/>
                    </a:lnTo>
                    <a:lnTo>
                      <a:pt x="712" y="1034"/>
                    </a:lnTo>
                    <a:lnTo>
                      <a:pt x="742" y="1024"/>
                    </a:lnTo>
                    <a:lnTo>
                      <a:pt x="768" y="1016"/>
                    </a:lnTo>
                    <a:lnTo>
                      <a:pt x="790" y="1012"/>
                    </a:lnTo>
                    <a:lnTo>
                      <a:pt x="810" y="1008"/>
                    </a:lnTo>
                    <a:lnTo>
                      <a:pt x="824" y="1008"/>
                    </a:lnTo>
                    <a:lnTo>
                      <a:pt x="836" y="1008"/>
                    </a:lnTo>
                    <a:lnTo>
                      <a:pt x="836" y="1008"/>
                    </a:lnTo>
                    <a:lnTo>
                      <a:pt x="810" y="988"/>
                    </a:lnTo>
                    <a:lnTo>
                      <a:pt x="790" y="968"/>
                    </a:lnTo>
                    <a:lnTo>
                      <a:pt x="776" y="948"/>
                    </a:lnTo>
                    <a:lnTo>
                      <a:pt x="768" y="930"/>
                    </a:lnTo>
                    <a:lnTo>
                      <a:pt x="764" y="912"/>
                    </a:lnTo>
                    <a:lnTo>
                      <a:pt x="764" y="896"/>
                    </a:lnTo>
                    <a:lnTo>
                      <a:pt x="768" y="880"/>
                    </a:lnTo>
                    <a:lnTo>
                      <a:pt x="774" y="866"/>
                    </a:lnTo>
                    <a:lnTo>
                      <a:pt x="782" y="852"/>
                    </a:lnTo>
                    <a:lnTo>
                      <a:pt x="792" y="840"/>
                    </a:lnTo>
                    <a:lnTo>
                      <a:pt x="804" y="830"/>
                    </a:lnTo>
                    <a:lnTo>
                      <a:pt x="816" y="822"/>
                    </a:lnTo>
                    <a:lnTo>
                      <a:pt x="838" y="808"/>
                    </a:lnTo>
                    <a:lnTo>
                      <a:pt x="854" y="804"/>
                    </a:lnTo>
                    <a:lnTo>
                      <a:pt x="854" y="804"/>
                    </a:lnTo>
                    <a:lnTo>
                      <a:pt x="868" y="798"/>
                    </a:lnTo>
                    <a:lnTo>
                      <a:pt x="882" y="790"/>
                    </a:lnTo>
                    <a:lnTo>
                      <a:pt x="882" y="790"/>
                    </a:lnTo>
                    <a:lnTo>
                      <a:pt x="882" y="790"/>
                    </a:lnTo>
                    <a:lnTo>
                      <a:pt x="892" y="782"/>
                    </a:lnTo>
                    <a:lnTo>
                      <a:pt x="902" y="772"/>
                    </a:lnTo>
                    <a:lnTo>
                      <a:pt x="910" y="762"/>
                    </a:lnTo>
                    <a:lnTo>
                      <a:pt x="918" y="748"/>
                    </a:lnTo>
                    <a:lnTo>
                      <a:pt x="918" y="748"/>
                    </a:lnTo>
                    <a:lnTo>
                      <a:pt x="924" y="732"/>
                    </a:lnTo>
                    <a:lnTo>
                      <a:pt x="924" y="732"/>
                    </a:lnTo>
                    <a:close/>
                  </a:path>
                </a:pathLst>
              </a:custGeom>
              <a:solidFill>
                <a:schemeClr val="accent1">
                  <a:alpha val="8000"/>
                </a:schemeClr>
              </a:solidFill>
              <a:ln w="9525">
                <a:noFill/>
                <a:round/>
                <a:headEnd/>
                <a:tailEnd/>
              </a:ln>
              <a:effectLst>
                <a:glow rad="50800">
                  <a:schemeClr val="accent1">
                    <a:alpha val="18000"/>
                  </a:schemeClr>
                </a:glow>
                <a:softEdge rad="25400"/>
              </a:effectLst>
            </p:spPr>
            <p:txBody>
              <a:bodyPr vert="horz" wrap="square" lIns="91440" tIns="45720" rIns="91440" bIns="45720" numCol="1" anchor="t" anchorCtr="0" compatLnSpc="1">
                <a:prstTxWarp prst="textNoShape">
                  <a:avLst/>
                </a:prstTxWarp>
              </a:bodyPr>
              <a:lstStyle/>
              <a:p>
                <a:endParaRPr lang="en-US"/>
              </a:p>
            </p:txBody>
          </p:sp>
          <p:sp>
            <p:nvSpPr>
              <p:cNvPr id="86" name="Freeform 32"/>
              <p:cNvSpPr>
                <a:spLocks noChangeAspect="1"/>
              </p:cNvSpPr>
              <p:nvPr/>
            </p:nvSpPr>
            <p:spPr bwMode="auto">
              <a:xfrm rot="16200000">
                <a:off x="7201560" y="869773"/>
                <a:ext cx="359022" cy="849390"/>
              </a:xfrm>
              <a:custGeom>
                <a:avLst/>
                <a:gdLst/>
                <a:ahLst/>
                <a:cxnLst>
                  <a:cxn ang="0">
                    <a:pos x="518" y="468"/>
                  </a:cxn>
                  <a:cxn ang="0">
                    <a:pos x="466" y="358"/>
                  </a:cxn>
                  <a:cxn ang="0">
                    <a:pos x="414" y="238"/>
                  </a:cxn>
                  <a:cxn ang="0">
                    <a:pos x="394" y="178"/>
                  </a:cxn>
                  <a:cxn ang="0">
                    <a:pos x="382" y="116"/>
                  </a:cxn>
                  <a:cxn ang="0">
                    <a:pos x="382" y="56"/>
                  </a:cxn>
                  <a:cxn ang="0">
                    <a:pos x="396" y="0"/>
                  </a:cxn>
                  <a:cxn ang="0">
                    <a:pos x="364" y="30"/>
                  </a:cxn>
                  <a:cxn ang="0">
                    <a:pos x="286" y="114"/>
                  </a:cxn>
                  <a:cxn ang="0">
                    <a:pos x="210" y="204"/>
                  </a:cxn>
                  <a:cxn ang="0">
                    <a:pos x="158" y="274"/>
                  </a:cxn>
                  <a:cxn ang="0">
                    <a:pos x="110" y="352"/>
                  </a:cxn>
                  <a:cxn ang="0">
                    <a:pos x="66" y="436"/>
                  </a:cxn>
                  <a:cxn ang="0">
                    <a:pos x="32" y="522"/>
                  </a:cxn>
                  <a:cxn ang="0">
                    <a:pos x="8" y="614"/>
                  </a:cxn>
                  <a:cxn ang="0">
                    <a:pos x="0" y="704"/>
                  </a:cxn>
                  <a:cxn ang="0">
                    <a:pos x="4" y="750"/>
                  </a:cxn>
                  <a:cxn ang="0">
                    <a:pos x="10" y="796"/>
                  </a:cxn>
                  <a:cxn ang="0">
                    <a:pos x="24" y="842"/>
                  </a:cxn>
                  <a:cxn ang="0">
                    <a:pos x="42" y="886"/>
                  </a:cxn>
                  <a:cxn ang="0">
                    <a:pos x="68" y="930"/>
                  </a:cxn>
                  <a:cxn ang="0">
                    <a:pos x="100" y="974"/>
                  </a:cxn>
                  <a:cxn ang="0">
                    <a:pos x="138" y="1016"/>
                  </a:cxn>
                  <a:cxn ang="0">
                    <a:pos x="184" y="1056"/>
                  </a:cxn>
                  <a:cxn ang="0">
                    <a:pos x="238" y="1096"/>
                  </a:cxn>
                  <a:cxn ang="0">
                    <a:pos x="232" y="1130"/>
                  </a:cxn>
                  <a:cxn ang="0">
                    <a:pos x="212" y="1200"/>
                  </a:cxn>
                  <a:cxn ang="0">
                    <a:pos x="188" y="1266"/>
                  </a:cxn>
                  <a:cxn ang="0">
                    <a:pos x="162" y="1306"/>
                  </a:cxn>
                  <a:cxn ang="0">
                    <a:pos x="142" y="1324"/>
                  </a:cxn>
                  <a:cxn ang="0">
                    <a:pos x="132" y="1330"/>
                  </a:cxn>
                  <a:cxn ang="0">
                    <a:pos x="126" y="1334"/>
                  </a:cxn>
                  <a:cxn ang="0">
                    <a:pos x="130" y="1344"/>
                  </a:cxn>
                  <a:cxn ang="0">
                    <a:pos x="134" y="1348"/>
                  </a:cxn>
                  <a:cxn ang="0">
                    <a:pos x="154" y="1358"/>
                  </a:cxn>
                  <a:cxn ang="0">
                    <a:pos x="172" y="1358"/>
                  </a:cxn>
                  <a:cxn ang="0">
                    <a:pos x="184" y="1354"/>
                  </a:cxn>
                  <a:cxn ang="0">
                    <a:pos x="194" y="1352"/>
                  </a:cxn>
                  <a:cxn ang="0">
                    <a:pos x="206" y="1344"/>
                  </a:cxn>
                  <a:cxn ang="0">
                    <a:pos x="214" y="1330"/>
                  </a:cxn>
                  <a:cxn ang="0">
                    <a:pos x="232" y="1290"/>
                  </a:cxn>
                  <a:cxn ang="0">
                    <a:pos x="262" y="1194"/>
                  </a:cxn>
                  <a:cxn ang="0">
                    <a:pos x="282" y="1102"/>
                  </a:cxn>
                  <a:cxn ang="0">
                    <a:pos x="318" y="1100"/>
                  </a:cxn>
                  <a:cxn ang="0">
                    <a:pos x="360" y="1092"/>
                  </a:cxn>
                  <a:cxn ang="0">
                    <a:pos x="404" y="1074"/>
                  </a:cxn>
                  <a:cxn ang="0">
                    <a:pos x="450" y="1044"/>
                  </a:cxn>
                  <a:cxn ang="0">
                    <a:pos x="492" y="998"/>
                  </a:cxn>
                  <a:cxn ang="0">
                    <a:pos x="528" y="934"/>
                  </a:cxn>
                  <a:cxn ang="0">
                    <a:pos x="556" y="846"/>
                  </a:cxn>
                  <a:cxn ang="0">
                    <a:pos x="574" y="736"/>
                  </a:cxn>
                  <a:cxn ang="0">
                    <a:pos x="574" y="712"/>
                  </a:cxn>
                  <a:cxn ang="0">
                    <a:pos x="568" y="652"/>
                  </a:cxn>
                  <a:cxn ang="0">
                    <a:pos x="552" y="566"/>
                  </a:cxn>
                  <a:cxn ang="0">
                    <a:pos x="528" y="494"/>
                  </a:cxn>
                  <a:cxn ang="0">
                    <a:pos x="518" y="468"/>
                  </a:cxn>
                </a:cxnLst>
                <a:rect l="0" t="0" r="r" b="b"/>
                <a:pathLst>
                  <a:path w="574" h="1358">
                    <a:moveTo>
                      <a:pt x="518" y="468"/>
                    </a:moveTo>
                    <a:lnTo>
                      <a:pt x="518" y="468"/>
                    </a:lnTo>
                    <a:lnTo>
                      <a:pt x="494" y="416"/>
                    </a:lnTo>
                    <a:lnTo>
                      <a:pt x="466" y="358"/>
                    </a:lnTo>
                    <a:lnTo>
                      <a:pt x="438" y="300"/>
                    </a:lnTo>
                    <a:lnTo>
                      <a:pt x="414" y="238"/>
                    </a:lnTo>
                    <a:lnTo>
                      <a:pt x="402" y="208"/>
                    </a:lnTo>
                    <a:lnTo>
                      <a:pt x="394" y="178"/>
                    </a:lnTo>
                    <a:lnTo>
                      <a:pt x="388" y="146"/>
                    </a:lnTo>
                    <a:lnTo>
                      <a:pt x="382" y="116"/>
                    </a:lnTo>
                    <a:lnTo>
                      <a:pt x="382" y="86"/>
                    </a:lnTo>
                    <a:lnTo>
                      <a:pt x="382" y="56"/>
                    </a:lnTo>
                    <a:lnTo>
                      <a:pt x="388" y="28"/>
                    </a:lnTo>
                    <a:lnTo>
                      <a:pt x="396" y="0"/>
                    </a:lnTo>
                    <a:lnTo>
                      <a:pt x="396" y="0"/>
                    </a:lnTo>
                    <a:lnTo>
                      <a:pt x="364" y="30"/>
                    </a:lnTo>
                    <a:lnTo>
                      <a:pt x="330" y="66"/>
                    </a:lnTo>
                    <a:lnTo>
                      <a:pt x="286" y="114"/>
                    </a:lnTo>
                    <a:lnTo>
                      <a:pt x="236" y="170"/>
                    </a:lnTo>
                    <a:lnTo>
                      <a:pt x="210" y="204"/>
                    </a:lnTo>
                    <a:lnTo>
                      <a:pt x="184" y="238"/>
                    </a:lnTo>
                    <a:lnTo>
                      <a:pt x="158" y="274"/>
                    </a:lnTo>
                    <a:lnTo>
                      <a:pt x="134" y="312"/>
                    </a:lnTo>
                    <a:lnTo>
                      <a:pt x="110" y="352"/>
                    </a:lnTo>
                    <a:lnTo>
                      <a:pt x="86" y="394"/>
                    </a:lnTo>
                    <a:lnTo>
                      <a:pt x="66" y="436"/>
                    </a:lnTo>
                    <a:lnTo>
                      <a:pt x="48" y="478"/>
                    </a:lnTo>
                    <a:lnTo>
                      <a:pt x="32" y="522"/>
                    </a:lnTo>
                    <a:lnTo>
                      <a:pt x="18" y="568"/>
                    </a:lnTo>
                    <a:lnTo>
                      <a:pt x="8" y="614"/>
                    </a:lnTo>
                    <a:lnTo>
                      <a:pt x="2" y="658"/>
                    </a:lnTo>
                    <a:lnTo>
                      <a:pt x="0" y="704"/>
                    </a:lnTo>
                    <a:lnTo>
                      <a:pt x="2" y="728"/>
                    </a:lnTo>
                    <a:lnTo>
                      <a:pt x="4" y="750"/>
                    </a:lnTo>
                    <a:lnTo>
                      <a:pt x="6" y="774"/>
                    </a:lnTo>
                    <a:lnTo>
                      <a:pt x="10" y="796"/>
                    </a:lnTo>
                    <a:lnTo>
                      <a:pt x="16" y="818"/>
                    </a:lnTo>
                    <a:lnTo>
                      <a:pt x="24" y="842"/>
                    </a:lnTo>
                    <a:lnTo>
                      <a:pt x="32" y="864"/>
                    </a:lnTo>
                    <a:lnTo>
                      <a:pt x="42" y="886"/>
                    </a:lnTo>
                    <a:lnTo>
                      <a:pt x="54" y="908"/>
                    </a:lnTo>
                    <a:lnTo>
                      <a:pt x="68" y="930"/>
                    </a:lnTo>
                    <a:lnTo>
                      <a:pt x="82" y="952"/>
                    </a:lnTo>
                    <a:lnTo>
                      <a:pt x="100" y="974"/>
                    </a:lnTo>
                    <a:lnTo>
                      <a:pt x="118" y="994"/>
                    </a:lnTo>
                    <a:lnTo>
                      <a:pt x="138" y="1016"/>
                    </a:lnTo>
                    <a:lnTo>
                      <a:pt x="160" y="1036"/>
                    </a:lnTo>
                    <a:lnTo>
                      <a:pt x="184" y="1056"/>
                    </a:lnTo>
                    <a:lnTo>
                      <a:pt x="210" y="1076"/>
                    </a:lnTo>
                    <a:lnTo>
                      <a:pt x="238" y="1096"/>
                    </a:lnTo>
                    <a:lnTo>
                      <a:pt x="238" y="1096"/>
                    </a:lnTo>
                    <a:lnTo>
                      <a:pt x="232" y="1130"/>
                    </a:lnTo>
                    <a:lnTo>
                      <a:pt x="222" y="1164"/>
                    </a:lnTo>
                    <a:lnTo>
                      <a:pt x="212" y="1200"/>
                    </a:lnTo>
                    <a:lnTo>
                      <a:pt x="202" y="1234"/>
                    </a:lnTo>
                    <a:lnTo>
                      <a:pt x="188" y="1266"/>
                    </a:lnTo>
                    <a:lnTo>
                      <a:pt x="172" y="1294"/>
                    </a:lnTo>
                    <a:lnTo>
                      <a:pt x="162" y="1306"/>
                    </a:lnTo>
                    <a:lnTo>
                      <a:pt x="152" y="1316"/>
                    </a:lnTo>
                    <a:lnTo>
                      <a:pt x="142" y="1324"/>
                    </a:lnTo>
                    <a:lnTo>
                      <a:pt x="132" y="1330"/>
                    </a:lnTo>
                    <a:lnTo>
                      <a:pt x="132" y="1330"/>
                    </a:lnTo>
                    <a:lnTo>
                      <a:pt x="130" y="1332"/>
                    </a:lnTo>
                    <a:lnTo>
                      <a:pt x="126" y="1334"/>
                    </a:lnTo>
                    <a:lnTo>
                      <a:pt x="126" y="1338"/>
                    </a:lnTo>
                    <a:lnTo>
                      <a:pt x="130" y="1344"/>
                    </a:lnTo>
                    <a:lnTo>
                      <a:pt x="130" y="1344"/>
                    </a:lnTo>
                    <a:lnTo>
                      <a:pt x="134" y="1348"/>
                    </a:lnTo>
                    <a:lnTo>
                      <a:pt x="146" y="1356"/>
                    </a:lnTo>
                    <a:lnTo>
                      <a:pt x="154" y="1358"/>
                    </a:lnTo>
                    <a:lnTo>
                      <a:pt x="162" y="1358"/>
                    </a:lnTo>
                    <a:lnTo>
                      <a:pt x="172" y="1358"/>
                    </a:lnTo>
                    <a:lnTo>
                      <a:pt x="184" y="1354"/>
                    </a:lnTo>
                    <a:lnTo>
                      <a:pt x="184" y="1354"/>
                    </a:lnTo>
                    <a:lnTo>
                      <a:pt x="190" y="1352"/>
                    </a:lnTo>
                    <a:lnTo>
                      <a:pt x="194" y="1352"/>
                    </a:lnTo>
                    <a:lnTo>
                      <a:pt x="200" y="1350"/>
                    </a:lnTo>
                    <a:lnTo>
                      <a:pt x="206" y="1344"/>
                    </a:lnTo>
                    <a:lnTo>
                      <a:pt x="206" y="1344"/>
                    </a:lnTo>
                    <a:lnTo>
                      <a:pt x="214" y="1330"/>
                    </a:lnTo>
                    <a:lnTo>
                      <a:pt x="224" y="1312"/>
                    </a:lnTo>
                    <a:lnTo>
                      <a:pt x="232" y="1290"/>
                    </a:lnTo>
                    <a:lnTo>
                      <a:pt x="242" y="1264"/>
                    </a:lnTo>
                    <a:lnTo>
                      <a:pt x="262" y="1194"/>
                    </a:lnTo>
                    <a:lnTo>
                      <a:pt x="282" y="1102"/>
                    </a:lnTo>
                    <a:lnTo>
                      <a:pt x="282" y="1102"/>
                    </a:lnTo>
                    <a:lnTo>
                      <a:pt x="298" y="1102"/>
                    </a:lnTo>
                    <a:lnTo>
                      <a:pt x="318" y="1100"/>
                    </a:lnTo>
                    <a:lnTo>
                      <a:pt x="338" y="1098"/>
                    </a:lnTo>
                    <a:lnTo>
                      <a:pt x="360" y="1092"/>
                    </a:lnTo>
                    <a:lnTo>
                      <a:pt x="382" y="1086"/>
                    </a:lnTo>
                    <a:lnTo>
                      <a:pt x="404" y="1074"/>
                    </a:lnTo>
                    <a:lnTo>
                      <a:pt x="426" y="1062"/>
                    </a:lnTo>
                    <a:lnTo>
                      <a:pt x="450" y="1044"/>
                    </a:lnTo>
                    <a:lnTo>
                      <a:pt x="472" y="1024"/>
                    </a:lnTo>
                    <a:lnTo>
                      <a:pt x="492" y="998"/>
                    </a:lnTo>
                    <a:lnTo>
                      <a:pt x="512" y="968"/>
                    </a:lnTo>
                    <a:lnTo>
                      <a:pt x="528" y="934"/>
                    </a:lnTo>
                    <a:lnTo>
                      <a:pt x="544" y="894"/>
                    </a:lnTo>
                    <a:lnTo>
                      <a:pt x="556" y="846"/>
                    </a:lnTo>
                    <a:lnTo>
                      <a:pt x="566" y="794"/>
                    </a:lnTo>
                    <a:lnTo>
                      <a:pt x="574" y="736"/>
                    </a:lnTo>
                    <a:lnTo>
                      <a:pt x="574" y="736"/>
                    </a:lnTo>
                    <a:lnTo>
                      <a:pt x="574" y="712"/>
                    </a:lnTo>
                    <a:lnTo>
                      <a:pt x="572" y="686"/>
                    </a:lnTo>
                    <a:lnTo>
                      <a:pt x="568" y="652"/>
                    </a:lnTo>
                    <a:lnTo>
                      <a:pt x="562" y="612"/>
                    </a:lnTo>
                    <a:lnTo>
                      <a:pt x="552" y="566"/>
                    </a:lnTo>
                    <a:lnTo>
                      <a:pt x="538" y="518"/>
                    </a:lnTo>
                    <a:lnTo>
                      <a:pt x="528" y="494"/>
                    </a:lnTo>
                    <a:lnTo>
                      <a:pt x="518" y="468"/>
                    </a:lnTo>
                    <a:lnTo>
                      <a:pt x="518" y="468"/>
                    </a:lnTo>
                    <a:close/>
                  </a:path>
                </a:pathLst>
              </a:custGeom>
              <a:solidFill>
                <a:schemeClr val="accent1">
                  <a:alpha val="8000"/>
                </a:schemeClr>
              </a:solidFill>
              <a:ln w="9525">
                <a:noFill/>
                <a:round/>
                <a:headEnd/>
                <a:tailEnd/>
              </a:ln>
              <a:effectLst>
                <a:glow rad="50800">
                  <a:schemeClr val="accent1">
                    <a:alpha val="18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87" name="Freeform 28"/>
              <p:cNvSpPr>
                <a:spLocks noChangeAspect="1"/>
              </p:cNvSpPr>
              <p:nvPr/>
            </p:nvSpPr>
            <p:spPr bwMode="auto">
              <a:xfrm rot="2065346">
                <a:off x="782448" y="200491"/>
                <a:ext cx="753489" cy="1188586"/>
              </a:xfrm>
              <a:custGeom>
                <a:avLst/>
                <a:gdLst/>
                <a:ahLst/>
                <a:cxnLst>
                  <a:cxn ang="0">
                    <a:pos x="1140" y="784"/>
                  </a:cxn>
                  <a:cxn ang="0">
                    <a:pos x="1090" y="812"/>
                  </a:cxn>
                  <a:cxn ang="0">
                    <a:pos x="1052" y="766"/>
                  </a:cxn>
                  <a:cxn ang="0">
                    <a:pos x="956" y="774"/>
                  </a:cxn>
                  <a:cxn ang="0">
                    <a:pos x="842" y="848"/>
                  </a:cxn>
                  <a:cxn ang="0">
                    <a:pos x="824" y="848"/>
                  </a:cxn>
                  <a:cxn ang="0">
                    <a:pos x="928" y="698"/>
                  </a:cxn>
                  <a:cxn ang="0">
                    <a:pos x="952" y="538"/>
                  </a:cxn>
                  <a:cxn ang="0">
                    <a:pos x="898" y="354"/>
                  </a:cxn>
                  <a:cxn ang="0">
                    <a:pos x="792" y="312"/>
                  </a:cxn>
                  <a:cxn ang="0">
                    <a:pos x="688" y="238"/>
                  </a:cxn>
                  <a:cxn ang="0">
                    <a:pos x="600" y="68"/>
                  </a:cxn>
                  <a:cxn ang="0">
                    <a:pos x="592" y="0"/>
                  </a:cxn>
                  <a:cxn ang="0">
                    <a:pos x="558" y="150"/>
                  </a:cxn>
                  <a:cxn ang="0">
                    <a:pos x="452" y="278"/>
                  </a:cxn>
                  <a:cxn ang="0">
                    <a:pos x="322" y="338"/>
                  </a:cxn>
                  <a:cxn ang="0">
                    <a:pos x="252" y="452"/>
                  </a:cxn>
                  <a:cxn ang="0">
                    <a:pos x="234" y="628"/>
                  </a:cxn>
                  <a:cxn ang="0">
                    <a:pos x="320" y="786"/>
                  </a:cxn>
                  <a:cxn ang="0">
                    <a:pos x="356" y="856"/>
                  </a:cxn>
                  <a:cxn ang="0">
                    <a:pos x="288" y="804"/>
                  </a:cxn>
                  <a:cxn ang="0">
                    <a:pos x="174" y="760"/>
                  </a:cxn>
                  <a:cxn ang="0">
                    <a:pos x="110" y="782"/>
                  </a:cxn>
                  <a:cxn ang="0">
                    <a:pos x="84" y="810"/>
                  </a:cxn>
                  <a:cxn ang="0">
                    <a:pos x="18" y="742"/>
                  </a:cxn>
                  <a:cxn ang="0">
                    <a:pos x="6" y="734"/>
                  </a:cxn>
                  <a:cxn ang="0">
                    <a:pos x="4" y="942"/>
                  </a:cxn>
                  <a:cxn ang="0">
                    <a:pos x="52" y="1018"/>
                  </a:cxn>
                  <a:cxn ang="0">
                    <a:pos x="118" y="1050"/>
                  </a:cxn>
                  <a:cxn ang="0">
                    <a:pos x="200" y="1124"/>
                  </a:cxn>
                  <a:cxn ang="0">
                    <a:pos x="208" y="1206"/>
                  </a:cxn>
                  <a:cxn ang="0">
                    <a:pos x="154" y="1282"/>
                  </a:cxn>
                  <a:cxn ang="0">
                    <a:pos x="178" y="1312"/>
                  </a:cxn>
                  <a:cxn ang="0">
                    <a:pos x="338" y="1372"/>
                  </a:cxn>
                  <a:cxn ang="0">
                    <a:pos x="448" y="1374"/>
                  </a:cxn>
                  <a:cxn ang="0">
                    <a:pos x="558" y="1324"/>
                  </a:cxn>
                  <a:cxn ang="0">
                    <a:pos x="540" y="1616"/>
                  </a:cxn>
                  <a:cxn ang="0">
                    <a:pos x="474" y="1806"/>
                  </a:cxn>
                  <a:cxn ang="0">
                    <a:pos x="434" y="1842"/>
                  </a:cxn>
                  <a:cxn ang="0">
                    <a:pos x="450" y="1864"/>
                  </a:cxn>
                  <a:cxn ang="0">
                    <a:pos x="528" y="1860"/>
                  </a:cxn>
                  <a:cxn ang="0">
                    <a:pos x="554" y="1852"/>
                  </a:cxn>
                  <a:cxn ang="0">
                    <a:pos x="596" y="1730"/>
                  </a:cxn>
                  <a:cxn ang="0">
                    <a:pos x="634" y="1326"/>
                  </a:cxn>
                  <a:cxn ang="0">
                    <a:pos x="762" y="1380"/>
                  </a:cxn>
                  <a:cxn ang="0">
                    <a:pos x="866" y="1362"/>
                  </a:cxn>
                  <a:cxn ang="0">
                    <a:pos x="1032" y="1310"/>
                  </a:cxn>
                  <a:cxn ang="0">
                    <a:pos x="1018" y="1268"/>
                  </a:cxn>
                  <a:cxn ang="0">
                    <a:pos x="974" y="1194"/>
                  </a:cxn>
                  <a:cxn ang="0">
                    <a:pos x="996" y="1106"/>
                  </a:cxn>
                  <a:cxn ang="0">
                    <a:pos x="1080" y="1046"/>
                  </a:cxn>
                  <a:cxn ang="0">
                    <a:pos x="1148" y="1006"/>
                  </a:cxn>
                  <a:cxn ang="0">
                    <a:pos x="1186" y="920"/>
                  </a:cxn>
                  <a:cxn ang="0">
                    <a:pos x="1178" y="724"/>
                  </a:cxn>
                </a:cxnLst>
                <a:rect l="0" t="0" r="r" b="b"/>
                <a:pathLst>
                  <a:path w="1188" h="1874">
                    <a:moveTo>
                      <a:pt x="1170" y="730"/>
                    </a:moveTo>
                    <a:lnTo>
                      <a:pt x="1170" y="730"/>
                    </a:lnTo>
                    <a:lnTo>
                      <a:pt x="1168" y="742"/>
                    </a:lnTo>
                    <a:lnTo>
                      <a:pt x="1164" y="752"/>
                    </a:lnTo>
                    <a:lnTo>
                      <a:pt x="1154" y="768"/>
                    </a:lnTo>
                    <a:lnTo>
                      <a:pt x="1140" y="784"/>
                    </a:lnTo>
                    <a:lnTo>
                      <a:pt x="1126" y="796"/>
                    </a:lnTo>
                    <a:lnTo>
                      <a:pt x="1114" y="804"/>
                    </a:lnTo>
                    <a:lnTo>
                      <a:pt x="1102" y="810"/>
                    </a:lnTo>
                    <a:lnTo>
                      <a:pt x="1092" y="816"/>
                    </a:lnTo>
                    <a:lnTo>
                      <a:pt x="1092" y="816"/>
                    </a:lnTo>
                    <a:lnTo>
                      <a:pt x="1090" y="812"/>
                    </a:lnTo>
                    <a:lnTo>
                      <a:pt x="1088" y="802"/>
                    </a:lnTo>
                    <a:lnTo>
                      <a:pt x="1080" y="790"/>
                    </a:lnTo>
                    <a:lnTo>
                      <a:pt x="1076" y="782"/>
                    </a:lnTo>
                    <a:lnTo>
                      <a:pt x="1068" y="776"/>
                    </a:lnTo>
                    <a:lnTo>
                      <a:pt x="1060" y="770"/>
                    </a:lnTo>
                    <a:lnTo>
                      <a:pt x="1052" y="766"/>
                    </a:lnTo>
                    <a:lnTo>
                      <a:pt x="1040" y="762"/>
                    </a:lnTo>
                    <a:lnTo>
                      <a:pt x="1028" y="760"/>
                    </a:lnTo>
                    <a:lnTo>
                      <a:pt x="1012" y="760"/>
                    </a:lnTo>
                    <a:lnTo>
                      <a:pt x="996" y="762"/>
                    </a:lnTo>
                    <a:lnTo>
                      <a:pt x="976" y="768"/>
                    </a:lnTo>
                    <a:lnTo>
                      <a:pt x="956" y="774"/>
                    </a:lnTo>
                    <a:lnTo>
                      <a:pt x="956" y="774"/>
                    </a:lnTo>
                    <a:lnTo>
                      <a:pt x="924" y="790"/>
                    </a:lnTo>
                    <a:lnTo>
                      <a:pt x="898" y="804"/>
                    </a:lnTo>
                    <a:lnTo>
                      <a:pt x="878" y="818"/>
                    </a:lnTo>
                    <a:lnTo>
                      <a:pt x="862" y="830"/>
                    </a:lnTo>
                    <a:lnTo>
                      <a:pt x="842" y="848"/>
                    </a:lnTo>
                    <a:lnTo>
                      <a:pt x="836" y="854"/>
                    </a:lnTo>
                    <a:lnTo>
                      <a:pt x="830" y="856"/>
                    </a:lnTo>
                    <a:lnTo>
                      <a:pt x="830" y="856"/>
                    </a:lnTo>
                    <a:lnTo>
                      <a:pt x="826" y="856"/>
                    </a:lnTo>
                    <a:lnTo>
                      <a:pt x="824" y="854"/>
                    </a:lnTo>
                    <a:lnTo>
                      <a:pt x="824" y="848"/>
                    </a:lnTo>
                    <a:lnTo>
                      <a:pt x="824" y="848"/>
                    </a:lnTo>
                    <a:lnTo>
                      <a:pt x="838" y="828"/>
                    </a:lnTo>
                    <a:lnTo>
                      <a:pt x="866" y="786"/>
                    </a:lnTo>
                    <a:lnTo>
                      <a:pt x="920" y="710"/>
                    </a:lnTo>
                    <a:lnTo>
                      <a:pt x="920" y="710"/>
                    </a:lnTo>
                    <a:lnTo>
                      <a:pt x="928" y="698"/>
                    </a:lnTo>
                    <a:lnTo>
                      <a:pt x="936" y="686"/>
                    </a:lnTo>
                    <a:lnTo>
                      <a:pt x="946" y="658"/>
                    </a:lnTo>
                    <a:lnTo>
                      <a:pt x="952" y="628"/>
                    </a:lnTo>
                    <a:lnTo>
                      <a:pt x="956" y="598"/>
                    </a:lnTo>
                    <a:lnTo>
                      <a:pt x="956" y="568"/>
                    </a:lnTo>
                    <a:lnTo>
                      <a:pt x="952" y="538"/>
                    </a:lnTo>
                    <a:lnTo>
                      <a:pt x="948" y="508"/>
                    </a:lnTo>
                    <a:lnTo>
                      <a:pt x="942" y="478"/>
                    </a:lnTo>
                    <a:lnTo>
                      <a:pt x="934" y="452"/>
                    </a:lnTo>
                    <a:lnTo>
                      <a:pt x="926" y="426"/>
                    </a:lnTo>
                    <a:lnTo>
                      <a:pt x="910" y="384"/>
                    </a:lnTo>
                    <a:lnTo>
                      <a:pt x="898" y="354"/>
                    </a:lnTo>
                    <a:lnTo>
                      <a:pt x="892" y="344"/>
                    </a:lnTo>
                    <a:lnTo>
                      <a:pt x="892" y="344"/>
                    </a:lnTo>
                    <a:lnTo>
                      <a:pt x="864" y="338"/>
                    </a:lnTo>
                    <a:lnTo>
                      <a:pt x="838" y="330"/>
                    </a:lnTo>
                    <a:lnTo>
                      <a:pt x="814" y="322"/>
                    </a:lnTo>
                    <a:lnTo>
                      <a:pt x="792" y="312"/>
                    </a:lnTo>
                    <a:lnTo>
                      <a:pt x="770" y="302"/>
                    </a:lnTo>
                    <a:lnTo>
                      <a:pt x="752" y="290"/>
                    </a:lnTo>
                    <a:lnTo>
                      <a:pt x="734" y="278"/>
                    </a:lnTo>
                    <a:lnTo>
                      <a:pt x="716" y="266"/>
                    </a:lnTo>
                    <a:lnTo>
                      <a:pt x="702" y="252"/>
                    </a:lnTo>
                    <a:lnTo>
                      <a:pt x="688" y="238"/>
                    </a:lnTo>
                    <a:lnTo>
                      <a:pt x="664" y="210"/>
                    </a:lnTo>
                    <a:lnTo>
                      <a:pt x="644" y="180"/>
                    </a:lnTo>
                    <a:lnTo>
                      <a:pt x="628" y="150"/>
                    </a:lnTo>
                    <a:lnTo>
                      <a:pt x="616" y="122"/>
                    </a:lnTo>
                    <a:lnTo>
                      <a:pt x="608" y="94"/>
                    </a:lnTo>
                    <a:lnTo>
                      <a:pt x="600" y="68"/>
                    </a:lnTo>
                    <a:lnTo>
                      <a:pt x="596" y="46"/>
                    </a:lnTo>
                    <a:lnTo>
                      <a:pt x="594" y="12"/>
                    </a:lnTo>
                    <a:lnTo>
                      <a:pt x="594" y="0"/>
                    </a:lnTo>
                    <a:lnTo>
                      <a:pt x="594" y="4"/>
                    </a:lnTo>
                    <a:lnTo>
                      <a:pt x="592" y="0"/>
                    </a:lnTo>
                    <a:lnTo>
                      <a:pt x="592" y="0"/>
                    </a:lnTo>
                    <a:lnTo>
                      <a:pt x="592" y="12"/>
                    </a:lnTo>
                    <a:lnTo>
                      <a:pt x="590" y="46"/>
                    </a:lnTo>
                    <a:lnTo>
                      <a:pt x="586" y="68"/>
                    </a:lnTo>
                    <a:lnTo>
                      <a:pt x="578" y="94"/>
                    </a:lnTo>
                    <a:lnTo>
                      <a:pt x="570" y="122"/>
                    </a:lnTo>
                    <a:lnTo>
                      <a:pt x="558" y="150"/>
                    </a:lnTo>
                    <a:lnTo>
                      <a:pt x="542" y="180"/>
                    </a:lnTo>
                    <a:lnTo>
                      <a:pt x="522" y="210"/>
                    </a:lnTo>
                    <a:lnTo>
                      <a:pt x="498" y="238"/>
                    </a:lnTo>
                    <a:lnTo>
                      <a:pt x="484" y="252"/>
                    </a:lnTo>
                    <a:lnTo>
                      <a:pt x="470" y="266"/>
                    </a:lnTo>
                    <a:lnTo>
                      <a:pt x="452" y="278"/>
                    </a:lnTo>
                    <a:lnTo>
                      <a:pt x="434" y="290"/>
                    </a:lnTo>
                    <a:lnTo>
                      <a:pt x="416" y="302"/>
                    </a:lnTo>
                    <a:lnTo>
                      <a:pt x="394" y="312"/>
                    </a:lnTo>
                    <a:lnTo>
                      <a:pt x="372" y="322"/>
                    </a:lnTo>
                    <a:lnTo>
                      <a:pt x="348" y="330"/>
                    </a:lnTo>
                    <a:lnTo>
                      <a:pt x="322" y="338"/>
                    </a:lnTo>
                    <a:lnTo>
                      <a:pt x="294" y="344"/>
                    </a:lnTo>
                    <a:lnTo>
                      <a:pt x="294" y="344"/>
                    </a:lnTo>
                    <a:lnTo>
                      <a:pt x="288" y="354"/>
                    </a:lnTo>
                    <a:lnTo>
                      <a:pt x="276" y="384"/>
                    </a:lnTo>
                    <a:lnTo>
                      <a:pt x="260" y="426"/>
                    </a:lnTo>
                    <a:lnTo>
                      <a:pt x="252" y="452"/>
                    </a:lnTo>
                    <a:lnTo>
                      <a:pt x="244" y="478"/>
                    </a:lnTo>
                    <a:lnTo>
                      <a:pt x="238" y="508"/>
                    </a:lnTo>
                    <a:lnTo>
                      <a:pt x="234" y="538"/>
                    </a:lnTo>
                    <a:lnTo>
                      <a:pt x="230" y="568"/>
                    </a:lnTo>
                    <a:lnTo>
                      <a:pt x="230" y="598"/>
                    </a:lnTo>
                    <a:lnTo>
                      <a:pt x="234" y="628"/>
                    </a:lnTo>
                    <a:lnTo>
                      <a:pt x="240" y="658"/>
                    </a:lnTo>
                    <a:lnTo>
                      <a:pt x="250" y="686"/>
                    </a:lnTo>
                    <a:lnTo>
                      <a:pt x="258" y="698"/>
                    </a:lnTo>
                    <a:lnTo>
                      <a:pt x="266" y="710"/>
                    </a:lnTo>
                    <a:lnTo>
                      <a:pt x="266" y="710"/>
                    </a:lnTo>
                    <a:lnTo>
                      <a:pt x="320" y="786"/>
                    </a:lnTo>
                    <a:lnTo>
                      <a:pt x="348" y="828"/>
                    </a:lnTo>
                    <a:lnTo>
                      <a:pt x="362" y="848"/>
                    </a:lnTo>
                    <a:lnTo>
                      <a:pt x="362" y="848"/>
                    </a:lnTo>
                    <a:lnTo>
                      <a:pt x="362" y="854"/>
                    </a:lnTo>
                    <a:lnTo>
                      <a:pt x="360" y="856"/>
                    </a:lnTo>
                    <a:lnTo>
                      <a:pt x="356" y="856"/>
                    </a:lnTo>
                    <a:lnTo>
                      <a:pt x="356" y="856"/>
                    </a:lnTo>
                    <a:lnTo>
                      <a:pt x="350" y="854"/>
                    </a:lnTo>
                    <a:lnTo>
                      <a:pt x="344" y="848"/>
                    </a:lnTo>
                    <a:lnTo>
                      <a:pt x="324" y="830"/>
                    </a:lnTo>
                    <a:lnTo>
                      <a:pt x="308" y="818"/>
                    </a:lnTo>
                    <a:lnTo>
                      <a:pt x="288" y="804"/>
                    </a:lnTo>
                    <a:lnTo>
                      <a:pt x="262" y="790"/>
                    </a:lnTo>
                    <a:lnTo>
                      <a:pt x="230" y="774"/>
                    </a:lnTo>
                    <a:lnTo>
                      <a:pt x="230" y="774"/>
                    </a:lnTo>
                    <a:lnTo>
                      <a:pt x="210" y="768"/>
                    </a:lnTo>
                    <a:lnTo>
                      <a:pt x="190" y="762"/>
                    </a:lnTo>
                    <a:lnTo>
                      <a:pt x="174" y="760"/>
                    </a:lnTo>
                    <a:lnTo>
                      <a:pt x="158" y="760"/>
                    </a:lnTo>
                    <a:lnTo>
                      <a:pt x="146" y="762"/>
                    </a:lnTo>
                    <a:lnTo>
                      <a:pt x="134" y="766"/>
                    </a:lnTo>
                    <a:lnTo>
                      <a:pt x="126" y="770"/>
                    </a:lnTo>
                    <a:lnTo>
                      <a:pt x="118" y="776"/>
                    </a:lnTo>
                    <a:lnTo>
                      <a:pt x="110" y="782"/>
                    </a:lnTo>
                    <a:lnTo>
                      <a:pt x="106" y="790"/>
                    </a:lnTo>
                    <a:lnTo>
                      <a:pt x="98" y="802"/>
                    </a:lnTo>
                    <a:lnTo>
                      <a:pt x="96" y="812"/>
                    </a:lnTo>
                    <a:lnTo>
                      <a:pt x="94" y="816"/>
                    </a:lnTo>
                    <a:lnTo>
                      <a:pt x="94" y="816"/>
                    </a:lnTo>
                    <a:lnTo>
                      <a:pt x="84" y="810"/>
                    </a:lnTo>
                    <a:lnTo>
                      <a:pt x="72" y="804"/>
                    </a:lnTo>
                    <a:lnTo>
                      <a:pt x="60" y="796"/>
                    </a:lnTo>
                    <a:lnTo>
                      <a:pt x="46" y="784"/>
                    </a:lnTo>
                    <a:lnTo>
                      <a:pt x="34" y="768"/>
                    </a:lnTo>
                    <a:lnTo>
                      <a:pt x="22" y="752"/>
                    </a:lnTo>
                    <a:lnTo>
                      <a:pt x="18" y="742"/>
                    </a:lnTo>
                    <a:lnTo>
                      <a:pt x="16" y="730"/>
                    </a:lnTo>
                    <a:lnTo>
                      <a:pt x="16" y="730"/>
                    </a:lnTo>
                    <a:lnTo>
                      <a:pt x="14" y="722"/>
                    </a:lnTo>
                    <a:lnTo>
                      <a:pt x="10" y="722"/>
                    </a:lnTo>
                    <a:lnTo>
                      <a:pt x="8" y="724"/>
                    </a:lnTo>
                    <a:lnTo>
                      <a:pt x="6" y="734"/>
                    </a:lnTo>
                    <a:lnTo>
                      <a:pt x="4" y="762"/>
                    </a:lnTo>
                    <a:lnTo>
                      <a:pt x="0" y="800"/>
                    </a:lnTo>
                    <a:lnTo>
                      <a:pt x="0" y="842"/>
                    </a:lnTo>
                    <a:lnTo>
                      <a:pt x="0" y="884"/>
                    </a:lnTo>
                    <a:lnTo>
                      <a:pt x="0" y="920"/>
                    </a:lnTo>
                    <a:lnTo>
                      <a:pt x="4" y="942"/>
                    </a:lnTo>
                    <a:lnTo>
                      <a:pt x="4" y="942"/>
                    </a:lnTo>
                    <a:lnTo>
                      <a:pt x="8" y="958"/>
                    </a:lnTo>
                    <a:lnTo>
                      <a:pt x="16" y="974"/>
                    </a:lnTo>
                    <a:lnTo>
                      <a:pt x="26" y="990"/>
                    </a:lnTo>
                    <a:lnTo>
                      <a:pt x="38" y="1006"/>
                    </a:lnTo>
                    <a:lnTo>
                      <a:pt x="52" y="1018"/>
                    </a:lnTo>
                    <a:lnTo>
                      <a:pt x="66" y="1030"/>
                    </a:lnTo>
                    <a:lnTo>
                      <a:pt x="80" y="1038"/>
                    </a:lnTo>
                    <a:lnTo>
                      <a:pt x="96" y="1042"/>
                    </a:lnTo>
                    <a:lnTo>
                      <a:pt x="96" y="1042"/>
                    </a:lnTo>
                    <a:lnTo>
                      <a:pt x="106" y="1046"/>
                    </a:lnTo>
                    <a:lnTo>
                      <a:pt x="118" y="1050"/>
                    </a:lnTo>
                    <a:lnTo>
                      <a:pt x="132" y="1058"/>
                    </a:lnTo>
                    <a:lnTo>
                      <a:pt x="146" y="1066"/>
                    </a:lnTo>
                    <a:lnTo>
                      <a:pt x="162" y="1078"/>
                    </a:lnTo>
                    <a:lnTo>
                      <a:pt x="176" y="1092"/>
                    </a:lnTo>
                    <a:lnTo>
                      <a:pt x="190" y="1106"/>
                    </a:lnTo>
                    <a:lnTo>
                      <a:pt x="200" y="1124"/>
                    </a:lnTo>
                    <a:lnTo>
                      <a:pt x="210" y="1142"/>
                    </a:lnTo>
                    <a:lnTo>
                      <a:pt x="214" y="1162"/>
                    </a:lnTo>
                    <a:lnTo>
                      <a:pt x="214" y="1172"/>
                    </a:lnTo>
                    <a:lnTo>
                      <a:pt x="214" y="1184"/>
                    </a:lnTo>
                    <a:lnTo>
                      <a:pt x="212" y="1194"/>
                    </a:lnTo>
                    <a:lnTo>
                      <a:pt x="208" y="1206"/>
                    </a:lnTo>
                    <a:lnTo>
                      <a:pt x="204" y="1218"/>
                    </a:lnTo>
                    <a:lnTo>
                      <a:pt x="198" y="1230"/>
                    </a:lnTo>
                    <a:lnTo>
                      <a:pt x="190" y="1242"/>
                    </a:lnTo>
                    <a:lnTo>
                      <a:pt x="180" y="1256"/>
                    </a:lnTo>
                    <a:lnTo>
                      <a:pt x="168" y="1268"/>
                    </a:lnTo>
                    <a:lnTo>
                      <a:pt x="154" y="1282"/>
                    </a:lnTo>
                    <a:lnTo>
                      <a:pt x="138" y="1294"/>
                    </a:lnTo>
                    <a:lnTo>
                      <a:pt x="120" y="1308"/>
                    </a:lnTo>
                    <a:lnTo>
                      <a:pt x="120" y="1308"/>
                    </a:lnTo>
                    <a:lnTo>
                      <a:pt x="136" y="1308"/>
                    </a:lnTo>
                    <a:lnTo>
                      <a:pt x="154" y="1310"/>
                    </a:lnTo>
                    <a:lnTo>
                      <a:pt x="178" y="1312"/>
                    </a:lnTo>
                    <a:lnTo>
                      <a:pt x="208" y="1318"/>
                    </a:lnTo>
                    <a:lnTo>
                      <a:pt x="242" y="1328"/>
                    </a:lnTo>
                    <a:lnTo>
                      <a:pt x="280" y="1342"/>
                    </a:lnTo>
                    <a:lnTo>
                      <a:pt x="320" y="1362"/>
                    </a:lnTo>
                    <a:lnTo>
                      <a:pt x="320" y="1362"/>
                    </a:lnTo>
                    <a:lnTo>
                      <a:pt x="338" y="1372"/>
                    </a:lnTo>
                    <a:lnTo>
                      <a:pt x="356" y="1376"/>
                    </a:lnTo>
                    <a:lnTo>
                      <a:pt x="374" y="1380"/>
                    </a:lnTo>
                    <a:lnTo>
                      <a:pt x="394" y="1382"/>
                    </a:lnTo>
                    <a:lnTo>
                      <a:pt x="412" y="1380"/>
                    </a:lnTo>
                    <a:lnTo>
                      <a:pt x="430" y="1378"/>
                    </a:lnTo>
                    <a:lnTo>
                      <a:pt x="448" y="1374"/>
                    </a:lnTo>
                    <a:lnTo>
                      <a:pt x="464" y="1370"/>
                    </a:lnTo>
                    <a:lnTo>
                      <a:pt x="496" y="1358"/>
                    </a:lnTo>
                    <a:lnTo>
                      <a:pt x="522" y="1344"/>
                    </a:lnTo>
                    <a:lnTo>
                      <a:pt x="544" y="1332"/>
                    </a:lnTo>
                    <a:lnTo>
                      <a:pt x="558" y="1324"/>
                    </a:lnTo>
                    <a:lnTo>
                      <a:pt x="558" y="1324"/>
                    </a:lnTo>
                    <a:lnTo>
                      <a:pt x="558" y="1362"/>
                    </a:lnTo>
                    <a:lnTo>
                      <a:pt x="558" y="1422"/>
                    </a:lnTo>
                    <a:lnTo>
                      <a:pt x="554" y="1496"/>
                    </a:lnTo>
                    <a:lnTo>
                      <a:pt x="550" y="1534"/>
                    </a:lnTo>
                    <a:lnTo>
                      <a:pt x="546" y="1576"/>
                    </a:lnTo>
                    <a:lnTo>
                      <a:pt x="540" y="1616"/>
                    </a:lnTo>
                    <a:lnTo>
                      <a:pt x="532" y="1656"/>
                    </a:lnTo>
                    <a:lnTo>
                      <a:pt x="524" y="1696"/>
                    </a:lnTo>
                    <a:lnTo>
                      <a:pt x="512" y="1732"/>
                    </a:lnTo>
                    <a:lnTo>
                      <a:pt x="498" y="1764"/>
                    </a:lnTo>
                    <a:lnTo>
                      <a:pt x="482" y="1794"/>
                    </a:lnTo>
                    <a:lnTo>
                      <a:pt x="474" y="1806"/>
                    </a:lnTo>
                    <a:lnTo>
                      <a:pt x="464" y="1816"/>
                    </a:lnTo>
                    <a:lnTo>
                      <a:pt x="454" y="1826"/>
                    </a:lnTo>
                    <a:lnTo>
                      <a:pt x="442" y="1834"/>
                    </a:lnTo>
                    <a:lnTo>
                      <a:pt x="442" y="1834"/>
                    </a:lnTo>
                    <a:lnTo>
                      <a:pt x="438" y="1838"/>
                    </a:lnTo>
                    <a:lnTo>
                      <a:pt x="434" y="1842"/>
                    </a:lnTo>
                    <a:lnTo>
                      <a:pt x="434" y="1846"/>
                    </a:lnTo>
                    <a:lnTo>
                      <a:pt x="434" y="1850"/>
                    </a:lnTo>
                    <a:lnTo>
                      <a:pt x="438" y="1854"/>
                    </a:lnTo>
                    <a:lnTo>
                      <a:pt x="442" y="1858"/>
                    </a:lnTo>
                    <a:lnTo>
                      <a:pt x="442" y="1858"/>
                    </a:lnTo>
                    <a:lnTo>
                      <a:pt x="450" y="1864"/>
                    </a:lnTo>
                    <a:lnTo>
                      <a:pt x="460" y="1868"/>
                    </a:lnTo>
                    <a:lnTo>
                      <a:pt x="470" y="1872"/>
                    </a:lnTo>
                    <a:lnTo>
                      <a:pt x="482" y="1874"/>
                    </a:lnTo>
                    <a:lnTo>
                      <a:pt x="496" y="1874"/>
                    </a:lnTo>
                    <a:lnTo>
                      <a:pt x="512" y="1870"/>
                    </a:lnTo>
                    <a:lnTo>
                      <a:pt x="528" y="1860"/>
                    </a:lnTo>
                    <a:lnTo>
                      <a:pt x="528" y="1860"/>
                    </a:lnTo>
                    <a:lnTo>
                      <a:pt x="532" y="1858"/>
                    </a:lnTo>
                    <a:lnTo>
                      <a:pt x="538" y="1856"/>
                    </a:lnTo>
                    <a:lnTo>
                      <a:pt x="546" y="1856"/>
                    </a:lnTo>
                    <a:lnTo>
                      <a:pt x="550" y="1854"/>
                    </a:lnTo>
                    <a:lnTo>
                      <a:pt x="554" y="1852"/>
                    </a:lnTo>
                    <a:lnTo>
                      <a:pt x="558" y="1848"/>
                    </a:lnTo>
                    <a:lnTo>
                      <a:pt x="562" y="1842"/>
                    </a:lnTo>
                    <a:lnTo>
                      <a:pt x="562" y="1842"/>
                    </a:lnTo>
                    <a:lnTo>
                      <a:pt x="574" y="1814"/>
                    </a:lnTo>
                    <a:lnTo>
                      <a:pt x="586" y="1776"/>
                    </a:lnTo>
                    <a:lnTo>
                      <a:pt x="596" y="1730"/>
                    </a:lnTo>
                    <a:lnTo>
                      <a:pt x="606" y="1672"/>
                    </a:lnTo>
                    <a:lnTo>
                      <a:pt x="614" y="1604"/>
                    </a:lnTo>
                    <a:lnTo>
                      <a:pt x="622" y="1524"/>
                    </a:lnTo>
                    <a:lnTo>
                      <a:pt x="628" y="1432"/>
                    </a:lnTo>
                    <a:lnTo>
                      <a:pt x="634" y="1326"/>
                    </a:lnTo>
                    <a:lnTo>
                      <a:pt x="634" y="1326"/>
                    </a:lnTo>
                    <a:lnTo>
                      <a:pt x="650" y="1338"/>
                    </a:lnTo>
                    <a:lnTo>
                      <a:pt x="672" y="1350"/>
                    </a:lnTo>
                    <a:lnTo>
                      <a:pt x="698" y="1362"/>
                    </a:lnTo>
                    <a:lnTo>
                      <a:pt x="730" y="1372"/>
                    </a:lnTo>
                    <a:lnTo>
                      <a:pt x="746" y="1376"/>
                    </a:lnTo>
                    <a:lnTo>
                      <a:pt x="762" y="1380"/>
                    </a:lnTo>
                    <a:lnTo>
                      <a:pt x="780" y="1382"/>
                    </a:lnTo>
                    <a:lnTo>
                      <a:pt x="796" y="1382"/>
                    </a:lnTo>
                    <a:lnTo>
                      <a:pt x="814" y="1380"/>
                    </a:lnTo>
                    <a:lnTo>
                      <a:pt x="832" y="1376"/>
                    </a:lnTo>
                    <a:lnTo>
                      <a:pt x="850" y="1370"/>
                    </a:lnTo>
                    <a:lnTo>
                      <a:pt x="866" y="1362"/>
                    </a:lnTo>
                    <a:lnTo>
                      <a:pt x="866" y="1362"/>
                    </a:lnTo>
                    <a:lnTo>
                      <a:pt x="906" y="1342"/>
                    </a:lnTo>
                    <a:lnTo>
                      <a:pt x="944" y="1328"/>
                    </a:lnTo>
                    <a:lnTo>
                      <a:pt x="978" y="1318"/>
                    </a:lnTo>
                    <a:lnTo>
                      <a:pt x="1008" y="1312"/>
                    </a:lnTo>
                    <a:lnTo>
                      <a:pt x="1032" y="1310"/>
                    </a:lnTo>
                    <a:lnTo>
                      <a:pt x="1050" y="1308"/>
                    </a:lnTo>
                    <a:lnTo>
                      <a:pt x="1066" y="1308"/>
                    </a:lnTo>
                    <a:lnTo>
                      <a:pt x="1066" y="1308"/>
                    </a:lnTo>
                    <a:lnTo>
                      <a:pt x="1048" y="1294"/>
                    </a:lnTo>
                    <a:lnTo>
                      <a:pt x="1032" y="1282"/>
                    </a:lnTo>
                    <a:lnTo>
                      <a:pt x="1018" y="1268"/>
                    </a:lnTo>
                    <a:lnTo>
                      <a:pt x="1006" y="1256"/>
                    </a:lnTo>
                    <a:lnTo>
                      <a:pt x="998" y="1242"/>
                    </a:lnTo>
                    <a:lnTo>
                      <a:pt x="988" y="1230"/>
                    </a:lnTo>
                    <a:lnTo>
                      <a:pt x="982" y="1218"/>
                    </a:lnTo>
                    <a:lnTo>
                      <a:pt x="978" y="1206"/>
                    </a:lnTo>
                    <a:lnTo>
                      <a:pt x="974" y="1194"/>
                    </a:lnTo>
                    <a:lnTo>
                      <a:pt x="972" y="1184"/>
                    </a:lnTo>
                    <a:lnTo>
                      <a:pt x="972" y="1172"/>
                    </a:lnTo>
                    <a:lnTo>
                      <a:pt x="972" y="1162"/>
                    </a:lnTo>
                    <a:lnTo>
                      <a:pt x="976" y="1142"/>
                    </a:lnTo>
                    <a:lnTo>
                      <a:pt x="986" y="1124"/>
                    </a:lnTo>
                    <a:lnTo>
                      <a:pt x="996" y="1106"/>
                    </a:lnTo>
                    <a:lnTo>
                      <a:pt x="1010" y="1092"/>
                    </a:lnTo>
                    <a:lnTo>
                      <a:pt x="1024" y="1078"/>
                    </a:lnTo>
                    <a:lnTo>
                      <a:pt x="1040" y="1066"/>
                    </a:lnTo>
                    <a:lnTo>
                      <a:pt x="1054" y="1058"/>
                    </a:lnTo>
                    <a:lnTo>
                      <a:pt x="1068" y="1050"/>
                    </a:lnTo>
                    <a:lnTo>
                      <a:pt x="1080" y="1046"/>
                    </a:lnTo>
                    <a:lnTo>
                      <a:pt x="1090" y="1042"/>
                    </a:lnTo>
                    <a:lnTo>
                      <a:pt x="1090" y="1042"/>
                    </a:lnTo>
                    <a:lnTo>
                      <a:pt x="1106" y="1038"/>
                    </a:lnTo>
                    <a:lnTo>
                      <a:pt x="1120" y="1030"/>
                    </a:lnTo>
                    <a:lnTo>
                      <a:pt x="1134" y="1018"/>
                    </a:lnTo>
                    <a:lnTo>
                      <a:pt x="1148" y="1006"/>
                    </a:lnTo>
                    <a:lnTo>
                      <a:pt x="1160" y="990"/>
                    </a:lnTo>
                    <a:lnTo>
                      <a:pt x="1170" y="974"/>
                    </a:lnTo>
                    <a:lnTo>
                      <a:pt x="1178" y="958"/>
                    </a:lnTo>
                    <a:lnTo>
                      <a:pt x="1182" y="942"/>
                    </a:lnTo>
                    <a:lnTo>
                      <a:pt x="1182" y="942"/>
                    </a:lnTo>
                    <a:lnTo>
                      <a:pt x="1186" y="920"/>
                    </a:lnTo>
                    <a:lnTo>
                      <a:pt x="1188" y="884"/>
                    </a:lnTo>
                    <a:lnTo>
                      <a:pt x="1186" y="842"/>
                    </a:lnTo>
                    <a:lnTo>
                      <a:pt x="1186" y="800"/>
                    </a:lnTo>
                    <a:lnTo>
                      <a:pt x="1182" y="762"/>
                    </a:lnTo>
                    <a:lnTo>
                      <a:pt x="1180" y="734"/>
                    </a:lnTo>
                    <a:lnTo>
                      <a:pt x="1178" y="724"/>
                    </a:lnTo>
                    <a:lnTo>
                      <a:pt x="1176" y="722"/>
                    </a:lnTo>
                    <a:lnTo>
                      <a:pt x="1172" y="722"/>
                    </a:lnTo>
                    <a:lnTo>
                      <a:pt x="1170" y="730"/>
                    </a:lnTo>
                    <a:lnTo>
                      <a:pt x="1170" y="730"/>
                    </a:lnTo>
                    <a:close/>
                  </a:path>
                </a:pathLst>
              </a:custGeom>
              <a:solidFill>
                <a:schemeClr val="accent1">
                  <a:alpha val="8000"/>
                </a:schemeClr>
              </a:solidFill>
              <a:ln w="9525">
                <a:noFill/>
                <a:round/>
                <a:headEnd/>
                <a:tailEnd/>
              </a:ln>
              <a:effectLst>
                <a:glow rad="50800">
                  <a:schemeClr val="accent1">
                    <a:alpha val="18000"/>
                  </a:schemeClr>
                </a:glow>
                <a:softEdge rad="25400"/>
              </a:effectLst>
            </p:spPr>
            <p:txBody>
              <a:bodyPr vert="horz" wrap="square" lIns="91440" tIns="45720" rIns="91440" bIns="45720" numCol="1" anchor="t" anchorCtr="0" compatLnSpc="1">
                <a:prstTxWarp prst="textNoShape">
                  <a:avLst/>
                </a:prstTxWarp>
              </a:bodyPr>
              <a:lstStyle/>
              <a:p>
                <a:endParaRPr lang="en-US"/>
              </a:p>
            </p:txBody>
          </p:sp>
          <p:sp>
            <p:nvSpPr>
              <p:cNvPr id="88" name="Freeform 39"/>
              <p:cNvSpPr>
                <a:spLocks noChangeAspect="1"/>
              </p:cNvSpPr>
              <p:nvPr/>
            </p:nvSpPr>
            <p:spPr bwMode="auto">
              <a:xfrm>
                <a:off x="8828844" y="1270466"/>
                <a:ext cx="315155" cy="776632"/>
              </a:xfrm>
              <a:custGeom>
                <a:avLst/>
                <a:gdLst>
                  <a:gd name="T0" fmla="*/ 60 w 280"/>
                  <a:gd name="T1" fmla="*/ 500 h 690"/>
                  <a:gd name="T2" fmla="*/ 70 w 280"/>
                  <a:gd name="T3" fmla="*/ 516 h 690"/>
                  <a:gd name="T4" fmla="*/ 78 w 280"/>
                  <a:gd name="T5" fmla="*/ 538 h 690"/>
                  <a:gd name="T6" fmla="*/ 82 w 280"/>
                  <a:gd name="T7" fmla="*/ 594 h 690"/>
                  <a:gd name="T8" fmla="*/ 82 w 280"/>
                  <a:gd name="T9" fmla="*/ 648 h 690"/>
                  <a:gd name="T10" fmla="*/ 78 w 280"/>
                  <a:gd name="T11" fmla="*/ 684 h 690"/>
                  <a:gd name="T12" fmla="*/ 78 w 280"/>
                  <a:gd name="T13" fmla="*/ 690 h 690"/>
                  <a:gd name="T14" fmla="*/ 110 w 280"/>
                  <a:gd name="T15" fmla="*/ 672 h 690"/>
                  <a:gd name="T16" fmla="*/ 158 w 280"/>
                  <a:gd name="T17" fmla="*/ 646 h 690"/>
                  <a:gd name="T18" fmla="*/ 210 w 280"/>
                  <a:gd name="T19" fmla="*/ 628 h 690"/>
                  <a:gd name="T20" fmla="*/ 244 w 280"/>
                  <a:gd name="T21" fmla="*/ 624 h 690"/>
                  <a:gd name="T22" fmla="*/ 252 w 280"/>
                  <a:gd name="T23" fmla="*/ 626 h 690"/>
                  <a:gd name="T24" fmla="*/ 280 w 280"/>
                  <a:gd name="T25" fmla="*/ 582 h 690"/>
                  <a:gd name="T26" fmla="*/ 280 w 280"/>
                  <a:gd name="T27" fmla="*/ 0 h 690"/>
                  <a:gd name="T28" fmla="*/ 250 w 280"/>
                  <a:gd name="T29" fmla="*/ 2 h 690"/>
                  <a:gd name="T30" fmla="*/ 216 w 280"/>
                  <a:gd name="T31" fmla="*/ 8 h 690"/>
                  <a:gd name="T32" fmla="*/ 192 w 280"/>
                  <a:gd name="T33" fmla="*/ 18 h 690"/>
                  <a:gd name="T34" fmla="*/ 174 w 280"/>
                  <a:gd name="T35" fmla="*/ 32 h 690"/>
                  <a:gd name="T36" fmla="*/ 152 w 280"/>
                  <a:gd name="T37" fmla="*/ 60 h 690"/>
                  <a:gd name="T38" fmla="*/ 146 w 280"/>
                  <a:gd name="T39" fmla="*/ 84 h 690"/>
                  <a:gd name="T40" fmla="*/ 168 w 280"/>
                  <a:gd name="T41" fmla="*/ 88 h 690"/>
                  <a:gd name="T42" fmla="*/ 202 w 280"/>
                  <a:gd name="T43" fmla="*/ 98 h 690"/>
                  <a:gd name="T44" fmla="*/ 222 w 280"/>
                  <a:gd name="T45" fmla="*/ 110 h 690"/>
                  <a:gd name="T46" fmla="*/ 230 w 280"/>
                  <a:gd name="T47" fmla="*/ 124 h 690"/>
                  <a:gd name="T48" fmla="*/ 230 w 280"/>
                  <a:gd name="T49" fmla="*/ 138 h 690"/>
                  <a:gd name="T50" fmla="*/ 220 w 280"/>
                  <a:gd name="T51" fmla="*/ 152 h 690"/>
                  <a:gd name="T52" fmla="*/ 192 w 280"/>
                  <a:gd name="T53" fmla="*/ 176 h 690"/>
                  <a:gd name="T54" fmla="*/ 142 w 280"/>
                  <a:gd name="T55" fmla="*/ 206 h 690"/>
                  <a:gd name="T56" fmla="*/ 58 w 280"/>
                  <a:gd name="T57" fmla="*/ 242 h 690"/>
                  <a:gd name="T58" fmla="*/ 0 w 280"/>
                  <a:gd name="T59" fmla="*/ 264 h 690"/>
                  <a:gd name="T60" fmla="*/ 20 w 280"/>
                  <a:gd name="T61" fmla="*/ 266 h 690"/>
                  <a:gd name="T62" fmla="*/ 52 w 280"/>
                  <a:gd name="T63" fmla="*/ 274 h 690"/>
                  <a:gd name="T64" fmla="*/ 78 w 280"/>
                  <a:gd name="T65" fmla="*/ 284 h 690"/>
                  <a:gd name="T66" fmla="*/ 96 w 280"/>
                  <a:gd name="T67" fmla="*/ 298 h 690"/>
                  <a:gd name="T68" fmla="*/ 108 w 280"/>
                  <a:gd name="T69" fmla="*/ 316 h 690"/>
                  <a:gd name="T70" fmla="*/ 116 w 280"/>
                  <a:gd name="T71" fmla="*/ 334 h 690"/>
                  <a:gd name="T72" fmla="*/ 116 w 280"/>
                  <a:gd name="T73" fmla="*/ 366 h 690"/>
                  <a:gd name="T74" fmla="*/ 108 w 280"/>
                  <a:gd name="T75" fmla="*/ 408 h 690"/>
                  <a:gd name="T76" fmla="*/ 90 w 280"/>
                  <a:gd name="T77" fmla="*/ 448 h 690"/>
                  <a:gd name="T78" fmla="*/ 66 w 280"/>
                  <a:gd name="T79" fmla="*/ 490 h 690"/>
                  <a:gd name="T80" fmla="*/ 60 w 280"/>
                  <a:gd name="T81" fmla="*/ 500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0" h="690">
                    <a:moveTo>
                      <a:pt x="60" y="500"/>
                    </a:moveTo>
                    <a:lnTo>
                      <a:pt x="60" y="500"/>
                    </a:lnTo>
                    <a:lnTo>
                      <a:pt x="66" y="506"/>
                    </a:lnTo>
                    <a:lnTo>
                      <a:pt x="70" y="516"/>
                    </a:lnTo>
                    <a:lnTo>
                      <a:pt x="74" y="526"/>
                    </a:lnTo>
                    <a:lnTo>
                      <a:pt x="78" y="538"/>
                    </a:lnTo>
                    <a:lnTo>
                      <a:pt x="82" y="566"/>
                    </a:lnTo>
                    <a:lnTo>
                      <a:pt x="82" y="594"/>
                    </a:lnTo>
                    <a:lnTo>
                      <a:pt x="82" y="622"/>
                    </a:lnTo>
                    <a:lnTo>
                      <a:pt x="82" y="648"/>
                    </a:lnTo>
                    <a:lnTo>
                      <a:pt x="78" y="684"/>
                    </a:lnTo>
                    <a:lnTo>
                      <a:pt x="78" y="684"/>
                    </a:lnTo>
                    <a:lnTo>
                      <a:pt x="76" y="690"/>
                    </a:lnTo>
                    <a:lnTo>
                      <a:pt x="78" y="690"/>
                    </a:lnTo>
                    <a:lnTo>
                      <a:pt x="78" y="690"/>
                    </a:lnTo>
                    <a:lnTo>
                      <a:pt x="110" y="672"/>
                    </a:lnTo>
                    <a:lnTo>
                      <a:pt x="132" y="658"/>
                    </a:lnTo>
                    <a:lnTo>
                      <a:pt x="158" y="646"/>
                    </a:lnTo>
                    <a:lnTo>
                      <a:pt x="184" y="636"/>
                    </a:lnTo>
                    <a:lnTo>
                      <a:pt x="210" y="628"/>
                    </a:lnTo>
                    <a:lnTo>
                      <a:pt x="234" y="624"/>
                    </a:lnTo>
                    <a:lnTo>
                      <a:pt x="244" y="624"/>
                    </a:lnTo>
                    <a:lnTo>
                      <a:pt x="252" y="626"/>
                    </a:lnTo>
                    <a:lnTo>
                      <a:pt x="252" y="626"/>
                    </a:lnTo>
                    <a:lnTo>
                      <a:pt x="260" y="612"/>
                    </a:lnTo>
                    <a:lnTo>
                      <a:pt x="280" y="582"/>
                    </a:lnTo>
                    <a:lnTo>
                      <a:pt x="280" y="0"/>
                    </a:lnTo>
                    <a:lnTo>
                      <a:pt x="280" y="0"/>
                    </a:lnTo>
                    <a:lnTo>
                      <a:pt x="250" y="2"/>
                    </a:lnTo>
                    <a:lnTo>
                      <a:pt x="250" y="2"/>
                    </a:lnTo>
                    <a:lnTo>
                      <a:pt x="232" y="4"/>
                    </a:lnTo>
                    <a:lnTo>
                      <a:pt x="216" y="8"/>
                    </a:lnTo>
                    <a:lnTo>
                      <a:pt x="204" y="12"/>
                    </a:lnTo>
                    <a:lnTo>
                      <a:pt x="192" y="18"/>
                    </a:lnTo>
                    <a:lnTo>
                      <a:pt x="182" y="24"/>
                    </a:lnTo>
                    <a:lnTo>
                      <a:pt x="174" y="32"/>
                    </a:lnTo>
                    <a:lnTo>
                      <a:pt x="160" y="46"/>
                    </a:lnTo>
                    <a:lnTo>
                      <a:pt x="152" y="60"/>
                    </a:lnTo>
                    <a:lnTo>
                      <a:pt x="148" y="72"/>
                    </a:lnTo>
                    <a:lnTo>
                      <a:pt x="146" y="84"/>
                    </a:lnTo>
                    <a:lnTo>
                      <a:pt x="146" y="84"/>
                    </a:lnTo>
                    <a:lnTo>
                      <a:pt x="168" y="88"/>
                    </a:lnTo>
                    <a:lnTo>
                      <a:pt x="186" y="94"/>
                    </a:lnTo>
                    <a:lnTo>
                      <a:pt x="202" y="98"/>
                    </a:lnTo>
                    <a:lnTo>
                      <a:pt x="214" y="104"/>
                    </a:lnTo>
                    <a:lnTo>
                      <a:pt x="222" y="110"/>
                    </a:lnTo>
                    <a:lnTo>
                      <a:pt x="228" y="116"/>
                    </a:lnTo>
                    <a:lnTo>
                      <a:pt x="230" y="124"/>
                    </a:lnTo>
                    <a:lnTo>
                      <a:pt x="230" y="130"/>
                    </a:lnTo>
                    <a:lnTo>
                      <a:pt x="230" y="138"/>
                    </a:lnTo>
                    <a:lnTo>
                      <a:pt x="226" y="146"/>
                    </a:lnTo>
                    <a:lnTo>
                      <a:pt x="220" y="152"/>
                    </a:lnTo>
                    <a:lnTo>
                      <a:pt x="212" y="160"/>
                    </a:lnTo>
                    <a:lnTo>
                      <a:pt x="192" y="176"/>
                    </a:lnTo>
                    <a:lnTo>
                      <a:pt x="168" y="190"/>
                    </a:lnTo>
                    <a:lnTo>
                      <a:pt x="142" y="206"/>
                    </a:lnTo>
                    <a:lnTo>
                      <a:pt x="114" y="218"/>
                    </a:lnTo>
                    <a:lnTo>
                      <a:pt x="58" y="242"/>
                    </a:lnTo>
                    <a:lnTo>
                      <a:pt x="16" y="258"/>
                    </a:lnTo>
                    <a:lnTo>
                      <a:pt x="0" y="264"/>
                    </a:lnTo>
                    <a:lnTo>
                      <a:pt x="0" y="264"/>
                    </a:lnTo>
                    <a:lnTo>
                      <a:pt x="20" y="266"/>
                    </a:lnTo>
                    <a:lnTo>
                      <a:pt x="38" y="270"/>
                    </a:lnTo>
                    <a:lnTo>
                      <a:pt x="52" y="274"/>
                    </a:lnTo>
                    <a:lnTo>
                      <a:pt x="66" y="278"/>
                    </a:lnTo>
                    <a:lnTo>
                      <a:pt x="78" y="284"/>
                    </a:lnTo>
                    <a:lnTo>
                      <a:pt x="88" y="290"/>
                    </a:lnTo>
                    <a:lnTo>
                      <a:pt x="96" y="298"/>
                    </a:lnTo>
                    <a:lnTo>
                      <a:pt x="104" y="306"/>
                    </a:lnTo>
                    <a:lnTo>
                      <a:pt x="108" y="316"/>
                    </a:lnTo>
                    <a:lnTo>
                      <a:pt x="112" y="324"/>
                    </a:lnTo>
                    <a:lnTo>
                      <a:pt x="116" y="334"/>
                    </a:lnTo>
                    <a:lnTo>
                      <a:pt x="116" y="344"/>
                    </a:lnTo>
                    <a:lnTo>
                      <a:pt x="116" y="366"/>
                    </a:lnTo>
                    <a:lnTo>
                      <a:pt x="114" y="386"/>
                    </a:lnTo>
                    <a:lnTo>
                      <a:pt x="108" y="408"/>
                    </a:lnTo>
                    <a:lnTo>
                      <a:pt x="100" y="428"/>
                    </a:lnTo>
                    <a:lnTo>
                      <a:pt x="90" y="448"/>
                    </a:lnTo>
                    <a:lnTo>
                      <a:pt x="82" y="464"/>
                    </a:lnTo>
                    <a:lnTo>
                      <a:pt x="66" y="490"/>
                    </a:lnTo>
                    <a:lnTo>
                      <a:pt x="60" y="500"/>
                    </a:lnTo>
                    <a:lnTo>
                      <a:pt x="60" y="500"/>
                    </a:lnTo>
                    <a:close/>
                  </a:path>
                </a:pathLst>
              </a:custGeom>
              <a:solidFill>
                <a:schemeClr val="accent1">
                  <a:alpha val="8000"/>
                </a:schemeClr>
              </a:solidFill>
              <a:ln>
                <a:noFill/>
              </a:ln>
              <a:effectLst>
                <a:glow rad="50800">
                  <a:schemeClr val="accent1">
                    <a:alpha val="18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88"/>
              <p:cNvSpPr>
                <a:spLocks noChangeAspect="1"/>
              </p:cNvSpPr>
              <p:nvPr/>
            </p:nvSpPr>
            <p:spPr bwMode="auto">
              <a:xfrm>
                <a:off x="10820" y="5117153"/>
                <a:ext cx="692706" cy="903148"/>
              </a:xfrm>
              <a:custGeom>
                <a:avLst/>
                <a:gdLst>
                  <a:gd name="T0" fmla="*/ 628 w 632"/>
                  <a:gd name="T1" fmla="*/ 772 h 824"/>
                  <a:gd name="T2" fmla="*/ 572 w 632"/>
                  <a:gd name="T3" fmla="*/ 684 h 824"/>
                  <a:gd name="T4" fmla="*/ 520 w 632"/>
                  <a:gd name="T5" fmla="*/ 616 h 824"/>
                  <a:gd name="T6" fmla="*/ 500 w 632"/>
                  <a:gd name="T7" fmla="*/ 560 h 824"/>
                  <a:gd name="T8" fmla="*/ 486 w 632"/>
                  <a:gd name="T9" fmla="*/ 432 h 824"/>
                  <a:gd name="T10" fmla="*/ 496 w 632"/>
                  <a:gd name="T11" fmla="*/ 306 h 824"/>
                  <a:gd name="T12" fmla="*/ 496 w 632"/>
                  <a:gd name="T13" fmla="*/ 272 h 824"/>
                  <a:gd name="T14" fmla="*/ 486 w 632"/>
                  <a:gd name="T15" fmla="*/ 232 h 824"/>
                  <a:gd name="T16" fmla="*/ 456 w 632"/>
                  <a:gd name="T17" fmla="*/ 196 h 824"/>
                  <a:gd name="T18" fmla="*/ 434 w 632"/>
                  <a:gd name="T19" fmla="*/ 184 h 824"/>
                  <a:gd name="T20" fmla="*/ 408 w 632"/>
                  <a:gd name="T21" fmla="*/ 236 h 824"/>
                  <a:gd name="T22" fmla="*/ 384 w 632"/>
                  <a:gd name="T23" fmla="*/ 260 h 824"/>
                  <a:gd name="T24" fmla="*/ 362 w 632"/>
                  <a:gd name="T25" fmla="*/ 256 h 824"/>
                  <a:gd name="T26" fmla="*/ 344 w 632"/>
                  <a:gd name="T27" fmla="*/ 234 h 824"/>
                  <a:gd name="T28" fmla="*/ 312 w 632"/>
                  <a:gd name="T29" fmla="*/ 154 h 824"/>
                  <a:gd name="T30" fmla="*/ 284 w 632"/>
                  <a:gd name="T31" fmla="*/ 18 h 824"/>
                  <a:gd name="T32" fmla="*/ 276 w 632"/>
                  <a:gd name="T33" fmla="*/ 18 h 824"/>
                  <a:gd name="T34" fmla="*/ 254 w 632"/>
                  <a:gd name="T35" fmla="*/ 64 h 824"/>
                  <a:gd name="T36" fmla="*/ 228 w 632"/>
                  <a:gd name="T37" fmla="*/ 90 h 824"/>
                  <a:gd name="T38" fmla="*/ 198 w 632"/>
                  <a:gd name="T39" fmla="*/ 100 h 824"/>
                  <a:gd name="T40" fmla="*/ 156 w 632"/>
                  <a:gd name="T41" fmla="*/ 96 h 824"/>
                  <a:gd name="T42" fmla="*/ 96 w 632"/>
                  <a:gd name="T43" fmla="*/ 66 h 824"/>
                  <a:gd name="T44" fmla="*/ 42 w 632"/>
                  <a:gd name="T45" fmla="*/ 18 h 824"/>
                  <a:gd name="T46" fmla="*/ 26 w 632"/>
                  <a:gd name="T47" fmla="*/ 14 h 824"/>
                  <a:gd name="T48" fmla="*/ 0 w 632"/>
                  <a:gd name="T49" fmla="*/ 456 h 824"/>
                  <a:gd name="T50" fmla="*/ 80 w 632"/>
                  <a:gd name="T51" fmla="*/ 482 h 824"/>
                  <a:gd name="T52" fmla="*/ 124 w 632"/>
                  <a:gd name="T53" fmla="*/ 506 h 824"/>
                  <a:gd name="T54" fmla="*/ 146 w 632"/>
                  <a:gd name="T55" fmla="*/ 536 h 824"/>
                  <a:gd name="T56" fmla="*/ 134 w 632"/>
                  <a:gd name="T57" fmla="*/ 568 h 824"/>
                  <a:gd name="T58" fmla="*/ 76 w 632"/>
                  <a:gd name="T59" fmla="*/ 604 h 824"/>
                  <a:gd name="T60" fmla="*/ 82 w 632"/>
                  <a:gd name="T61" fmla="*/ 616 h 824"/>
                  <a:gd name="T62" fmla="*/ 122 w 632"/>
                  <a:gd name="T63" fmla="*/ 630 h 824"/>
                  <a:gd name="T64" fmla="*/ 182 w 632"/>
                  <a:gd name="T65" fmla="*/ 626 h 824"/>
                  <a:gd name="T66" fmla="*/ 300 w 632"/>
                  <a:gd name="T67" fmla="*/ 610 h 824"/>
                  <a:gd name="T68" fmla="*/ 422 w 632"/>
                  <a:gd name="T69" fmla="*/ 616 h 824"/>
                  <a:gd name="T70" fmla="*/ 476 w 632"/>
                  <a:gd name="T71" fmla="*/ 630 h 824"/>
                  <a:gd name="T72" fmla="*/ 526 w 632"/>
                  <a:gd name="T73" fmla="*/ 674 h 824"/>
                  <a:gd name="T74" fmla="*/ 576 w 632"/>
                  <a:gd name="T75" fmla="*/ 748 h 824"/>
                  <a:gd name="T76" fmla="*/ 594 w 632"/>
                  <a:gd name="T77" fmla="*/ 796 h 824"/>
                  <a:gd name="T78" fmla="*/ 592 w 632"/>
                  <a:gd name="T79" fmla="*/ 818 h 824"/>
                  <a:gd name="T80" fmla="*/ 598 w 632"/>
                  <a:gd name="T81" fmla="*/ 824 h 824"/>
                  <a:gd name="T82" fmla="*/ 612 w 632"/>
                  <a:gd name="T83" fmla="*/ 822 h 824"/>
                  <a:gd name="T84" fmla="*/ 624 w 632"/>
                  <a:gd name="T85" fmla="*/ 808 h 824"/>
                  <a:gd name="T86" fmla="*/ 630 w 632"/>
                  <a:gd name="T87" fmla="*/ 796 h 8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32" h="824">
                    <a:moveTo>
                      <a:pt x="632" y="784"/>
                    </a:moveTo>
                    <a:lnTo>
                      <a:pt x="632" y="784"/>
                    </a:lnTo>
                    <a:lnTo>
                      <a:pt x="628" y="772"/>
                    </a:lnTo>
                    <a:lnTo>
                      <a:pt x="622" y="760"/>
                    </a:lnTo>
                    <a:lnTo>
                      <a:pt x="602" y="726"/>
                    </a:lnTo>
                    <a:lnTo>
                      <a:pt x="572" y="684"/>
                    </a:lnTo>
                    <a:lnTo>
                      <a:pt x="530" y="632"/>
                    </a:lnTo>
                    <a:lnTo>
                      <a:pt x="530" y="632"/>
                    </a:lnTo>
                    <a:lnTo>
                      <a:pt x="520" y="616"/>
                    </a:lnTo>
                    <a:lnTo>
                      <a:pt x="512" y="598"/>
                    </a:lnTo>
                    <a:lnTo>
                      <a:pt x="504" y="580"/>
                    </a:lnTo>
                    <a:lnTo>
                      <a:pt x="500" y="560"/>
                    </a:lnTo>
                    <a:lnTo>
                      <a:pt x="492" y="520"/>
                    </a:lnTo>
                    <a:lnTo>
                      <a:pt x="486" y="476"/>
                    </a:lnTo>
                    <a:lnTo>
                      <a:pt x="486" y="432"/>
                    </a:lnTo>
                    <a:lnTo>
                      <a:pt x="488" y="388"/>
                    </a:lnTo>
                    <a:lnTo>
                      <a:pt x="490" y="346"/>
                    </a:lnTo>
                    <a:lnTo>
                      <a:pt x="496" y="306"/>
                    </a:lnTo>
                    <a:lnTo>
                      <a:pt x="496" y="306"/>
                    </a:lnTo>
                    <a:lnTo>
                      <a:pt x="496" y="288"/>
                    </a:lnTo>
                    <a:lnTo>
                      <a:pt x="496" y="272"/>
                    </a:lnTo>
                    <a:lnTo>
                      <a:pt x="494" y="256"/>
                    </a:lnTo>
                    <a:lnTo>
                      <a:pt x="492" y="244"/>
                    </a:lnTo>
                    <a:lnTo>
                      <a:pt x="486" y="232"/>
                    </a:lnTo>
                    <a:lnTo>
                      <a:pt x="482" y="222"/>
                    </a:lnTo>
                    <a:lnTo>
                      <a:pt x="470" y="206"/>
                    </a:lnTo>
                    <a:lnTo>
                      <a:pt x="456" y="196"/>
                    </a:lnTo>
                    <a:lnTo>
                      <a:pt x="446" y="188"/>
                    </a:lnTo>
                    <a:lnTo>
                      <a:pt x="434" y="184"/>
                    </a:lnTo>
                    <a:lnTo>
                      <a:pt x="434" y="184"/>
                    </a:lnTo>
                    <a:lnTo>
                      <a:pt x="424" y="206"/>
                    </a:lnTo>
                    <a:lnTo>
                      <a:pt x="416" y="222"/>
                    </a:lnTo>
                    <a:lnTo>
                      <a:pt x="408" y="236"/>
                    </a:lnTo>
                    <a:lnTo>
                      <a:pt x="400" y="248"/>
                    </a:lnTo>
                    <a:lnTo>
                      <a:pt x="392" y="254"/>
                    </a:lnTo>
                    <a:lnTo>
                      <a:pt x="384" y="260"/>
                    </a:lnTo>
                    <a:lnTo>
                      <a:pt x="376" y="260"/>
                    </a:lnTo>
                    <a:lnTo>
                      <a:pt x="370" y="260"/>
                    </a:lnTo>
                    <a:lnTo>
                      <a:pt x="362" y="256"/>
                    </a:lnTo>
                    <a:lnTo>
                      <a:pt x="356" y="250"/>
                    </a:lnTo>
                    <a:lnTo>
                      <a:pt x="350" y="244"/>
                    </a:lnTo>
                    <a:lnTo>
                      <a:pt x="344" y="234"/>
                    </a:lnTo>
                    <a:lnTo>
                      <a:pt x="332" y="212"/>
                    </a:lnTo>
                    <a:lnTo>
                      <a:pt x="322" y="184"/>
                    </a:lnTo>
                    <a:lnTo>
                      <a:pt x="312" y="154"/>
                    </a:lnTo>
                    <a:lnTo>
                      <a:pt x="304" y="122"/>
                    </a:lnTo>
                    <a:lnTo>
                      <a:pt x="292" y="62"/>
                    </a:lnTo>
                    <a:lnTo>
                      <a:pt x="284" y="18"/>
                    </a:lnTo>
                    <a:lnTo>
                      <a:pt x="282" y="0"/>
                    </a:lnTo>
                    <a:lnTo>
                      <a:pt x="282" y="0"/>
                    </a:lnTo>
                    <a:lnTo>
                      <a:pt x="276" y="18"/>
                    </a:lnTo>
                    <a:lnTo>
                      <a:pt x="270" y="36"/>
                    </a:lnTo>
                    <a:lnTo>
                      <a:pt x="262" y="50"/>
                    </a:lnTo>
                    <a:lnTo>
                      <a:pt x="254" y="64"/>
                    </a:lnTo>
                    <a:lnTo>
                      <a:pt x="246" y="74"/>
                    </a:lnTo>
                    <a:lnTo>
                      <a:pt x="238" y="82"/>
                    </a:lnTo>
                    <a:lnTo>
                      <a:pt x="228" y="90"/>
                    </a:lnTo>
                    <a:lnTo>
                      <a:pt x="218" y="94"/>
                    </a:lnTo>
                    <a:lnTo>
                      <a:pt x="208" y="98"/>
                    </a:lnTo>
                    <a:lnTo>
                      <a:pt x="198" y="100"/>
                    </a:lnTo>
                    <a:lnTo>
                      <a:pt x="188" y="100"/>
                    </a:lnTo>
                    <a:lnTo>
                      <a:pt x="178" y="100"/>
                    </a:lnTo>
                    <a:lnTo>
                      <a:pt x="156" y="96"/>
                    </a:lnTo>
                    <a:lnTo>
                      <a:pt x="136" y="88"/>
                    </a:lnTo>
                    <a:lnTo>
                      <a:pt x="116" y="78"/>
                    </a:lnTo>
                    <a:lnTo>
                      <a:pt x="96" y="66"/>
                    </a:lnTo>
                    <a:lnTo>
                      <a:pt x="80" y="52"/>
                    </a:lnTo>
                    <a:lnTo>
                      <a:pt x="64" y="40"/>
                    </a:lnTo>
                    <a:lnTo>
                      <a:pt x="42" y="18"/>
                    </a:lnTo>
                    <a:lnTo>
                      <a:pt x="34" y="10"/>
                    </a:lnTo>
                    <a:lnTo>
                      <a:pt x="34" y="10"/>
                    </a:lnTo>
                    <a:lnTo>
                      <a:pt x="26" y="14"/>
                    </a:lnTo>
                    <a:lnTo>
                      <a:pt x="18" y="16"/>
                    </a:lnTo>
                    <a:lnTo>
                      <a:pt x="0" y="20"/>
                    </a:lnTo>
                    <a:lnTo>
                      <a:pt x="0" y="456"/>
                    </a:lnTo>
                    <a:lnTo>
                      <a:pt x="0" y="456"/>
                    </a:lnTo>
                    <a:lnTo>
                      <a:pt x="42" y="468"/>
                    </a:lnTo>
                    <a:lnTo>
                      <a:pt x="80" y="482"/>
                    </a:lnTo>
                    <a:lnTo>
                      <a:pt x="96" y="490"/>
                    </a:lnTo>
                    <a:lnTo>
                      <a:pt x="112" y="498"/>
                    </a:lnTo>
                    <a:lnTo>
                      <a:pt x="124" y="506"/>
                    </a:lnTo>
                    <a:lnTo>
                      <a:pt x="136" y="516"/>
                    </a:lnTo>
                    <a:lnTo>
                      <a:pt x="142" y="526"/>
                    </a:lnTo>
                    <a:lnTo>
                      <a:pt x="146" y="536"/>
                    </a:lnTo>
                    <a:lnTo>
                      <a:pt x="146" y="546"/>
                    </a:lnTo>
                    <a:lnTo>
                      <a:pt x="142" y="556"/>
                    </a:lnTo>
                    <a:lnTo>
                      <a:pt x="134" y="568"/>
                    </a:lnTo>
                    <a:lnTo>
                      <a:pt x="120" y="580"/>
                    </a:lnTo>
                    <a:lnTo>
                      <a:pt x="100" y="592"/>
                    </a:lnTo>
                    <a:lnTo>
                      <a:pt x="76" y="604"/>
                    </a:lnTo>
                    <a:lnTo>
                      <a:pt x="76" y="604"/>
                    </a:lnTo>
                    <a:lnTo>
                      <a:pt x="78" y="610"/>
                    </a:lnTo>
                    <a:lnTo>
                      <a:pt x="82" y="616"/>
                    </a:lnTo>
                    <a:lnTo>
                      <a:pt x="90" y="622"/>
                    </a:lnTo>
                    <a:lnTo>
                      <a:pt x="104" y="626"/>
                    </a:lnTo>
                    <a:lnTo>
                      <a:pt x="122" y="630"/>
                    </a:lnTo>
                    <a:lnTo>
                      <a:pt x="148" y="630"/>
                    </a:lnTo>
                    <a:lnTo>
                      <a:pt x="182" y="626"/>
                    </a:lnTo>
                    <a:lnTo>
                      <a:pt x="182" y="626"/>
                    </a:lnTo>
                    <a:lnTo>
                      <a:pt x="220" y="620"/>
                    </a:lnTo>
                    <a:lnTo>
                      <a:pt x="260" y="614"/>
                    </a:lnTo>
                    <a:lnTo>
                      <a:pt x="300" y="610"/>
                    </a:lnTo>
                    <a:lnTo>
                      <a:pt x="342" y="610"/>
                    </a:lnTo>
                    <a:lnTo>
                      <a:pt x="382" y="610"/>
                    </a:lnTo>
                    <a:lnTo>
                      <a:pt x="422" y="616"/>
                    </a:lnTo>
                    <a:lnTo>
                      <a:pt x="440" y="620"/>
                    </a:lnTo>
                    <a:lnTo>
                      <a:pt x="458" y="624"/>
                    </a:lnTo>
                    <a:lnTo>
                      <a:pt x="476" y="630"/>
                    </a:lnTo>
                    <a:lnTo>
                      <a:pt x="492" y="636"/>
                    </a:lnTo>
                    <a:lnTo>
                      <a:pt x="492" y="636"/>
                    </a:lnTo>
                    <a:lnTo>
                      <a:pt x="526" y="674"/>
                    </a:lnTo>
                    <a:lnTo>
                      <a:pt x="544" y="698"/>
                    </a:lnTo>
                    <a:lnTo>
                      <a:pt x="562" y="722"/>
                    </a:lnTo>
                    <a:lnTo>
                      <a:pt x="576" y="748"/>
                    </a:lnTo>
                    <a:lnTo>
                      <a:pt x="588" y="772"/>
                    </a:lnTo>
                    <a:lnTo>
                      <a:pt x="590" y="784"/>
                    </a:lnTo>
                    <a:lnTo>
                      <a:pt x="594" y="796"/>
                    </a:lnTo>
                    <a:lnTo>
                      <a:pt x="594" y="806"/>
                    </a:lnTo>
                    <a:lnTo>
                      <a:pt x="592" y="818"/>
                    </a:lnTo>
                    <a:lnTo>
                      <a:pt x="592" y="818"/>
                    </a:lnTo>
                    <a:lnTo>
                      <a:pt x="592" y="822"/>
                    </a:lnTo>
                    <a:lnTo>
                      <a:pt x="594" y="824"/>
                    </a:lnTo>
                    <a:lnTo>
                      <a:pt x="598" y="824"/>
                    </a:lnTo>
                    <a:lnTo>
                      <a:pt x="598" y="824"/>
                    </a:lnTo>
                    <a:lnTo>
                      <a:pt x="602" y="824"/>
                    </a:lnTo>
                    <a:lnTo>
                      <a:pt x="612" y="822"/>
                    </a:lnTo>
                    <a:lnTo>
                      <a:pt x="616" y="818"/>
                    </a:lnTo>
                    <a:lnTo>
                      <a:pt x="620" y="814"/>
                    </a:lnTo>
                    <a:lnTo>
                      <a:pt x="624" y="808"/>
                    </a:lnTo>
                    <a:lnTo>
                      <a:pt x="626" y="800"/>
                    </a:lnTo>
                    <a:lnTo>
                      <a:pt x="626" y="800"/>
                    </a:lnTo>
                    <a:lnTo>
                      <a:pt x="630" y="796"/>
                    </a:lnTo>
                    <a:lnTo>
                      <a:pt x="632" y="792"/>
                    </a:lnTo>
                    <a:lnTo>
                      <a:pt x="632" y="784"/>
                    </a:lnTo>
                    <a:close/>
                  </a:path>
                </a:pathLst>
              </a:custGeom>
              <a:solidFill>
                <a:schemeClr val="accent1">
                  <a:alpha val="8000"/>
                </a:schemeClr>
              </a:solidFill>
              <a:ln>
                <a:noFill/>
              </a:ln>
              <a:effectLst>
                <a:glow rad="50800">
                  <a:schemeClr val="accent1">
                    <a:alpha val="18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47"/>
              <p:cNvSpPr>
                <a:spLocks noChangeAspect="1"/>
              </p:cNvSpPr>
              <p:nvPr/>
            </p:nvSpPr>
            <p:spPr bwMode="auto">
              <a:xfrm>
                <a:off x="1" y="2438400"/>
                <a:ext cx="453574" cy="852529"/>
              </a:xfrm>
              <a:custGeom>
                <a:avLst/>
                <a:gdLst>
                  <a:gd name="T0" fmla="*/ 194 w 382"/>
                  <a:gd name="T1" fmla="*/ 442 h 718"/>
                  <a:gd name="T2" fmla="*/ 238 w 382"/>
                  <a:gd name="T3" fmla="*/ 410 h 718"/>
                  <a:gd name="T4" fmla="*/ 264 w 382"/>
                  <a:gd name="T5" fmla="*/ 368 h 718"/>
                  <a:gd name="T6" fmla="*/ 270 w 382"/>
                  <a:gd name="T7" fmla="*/ 334 h 718"/>
                  <a:gd name="T8" fmla="*/ 292 w 382"/>
                  <a:gd name="T9" fmla="*/ 278 h 718"/>
                  <a:gd name="T10" fmla="*/ 310 w 382"/>
                  <a:gd name="T11" fmla="*/ 250 h 718"/>
                  <a:gd name="T12" fmla="*/ 248 w 382"/>
                  <a:gd name="T13" fmla="*/ 258 h 718"/>
                  <a:gd name="T14" fmla="*/ 212 w 382"/>
                  <a:gd name="T15" fmla="*/ 242 h 718"/>
                  <a:gd name="T16" fmla="*/ 194 w 382"/>
                  <a:gd name="T17" fmla="*/ 212 h 718"/>
                  <a:gd name="T18" fmla="*/ 194 w 382"/>
                  <a:gd name="T19" fmla="*/ 160 h 718"/>
                  <a:gd name="T20" fmla="*/ 200 w 382"/>
                  <a:gd name="T21" fmla="*/ 140 h 718"/>
                  <a:gd name="T22" fmla="*/ 200 w 382"/>
                  <a:gd name="T23" fmla="*/ 110 h 718"/>
                  <a:gd name="T24" fmla="*/ 184 w 382"/>
                  <a:gd name="T25" fmla="*/ 72 h 718"/>
                  <a:gd name="T26" fmla="*/ 158 w 382"/>
                  <a:gd name="T27" fmla="*/ 50 h 718"/>
                  <a:gd name="T28" fmla="*/ 80 w 382"/>
                  <a:gd name="T29" fmla="*/ 0 h 718"/>
                  <a:gd name="T30" fmla="*/ 84 w 382"/>
                  <a:gd name="T31" fmla="*/ 6 h 718"/>
                  <a:gd name="T32" fmla="*/ 96 w 382"/>
                  <a:gd name="T33" fmla="*/ 38 h 718"/>
                  <a:gd name="T34" fmla="*/ 94 w 382"/>
                  <a:gd name="T35" fmla="*/ 70 h 718"/>
                  <a:gd name="T36" fmla="*/ 80 w 382"/>
                  <a:gd name="T37" fmla="*/ 66 h 718"/>
                  <a:gd name="T38" fmla="*/ 48 w 382"/>
                  <a:gd name="T39" fmla="*/ 82 h 718"/>
                  <a:gd name="T40" fmla="*/ 34 w 382"/>
                  <a:gd name="T41" fmla="*/ 106 h 718"/>
                  <a:gd name="T42" fmla="*/ 26 w 382"/>
                  <a:gd name="T43" fmla="*/ 138 h 718"/>
                  <a:gd name="T44" fmla="*/ 24 w 382"/>
                  <a:gd name="T45" fmla="*/ 194 h 718"/>
                  <a:gd name="T46" fmla="*/ 22 w 382"/>
                  <a:gd name="T47" fmla="*/ 204 h 718"/>
                  <a:gd name="T48" fmla="*/ 20 w 382"/>
                  <a:gd name="T49" fmla="*/ 202 h 718"/>
                  <a:gd name="T50" fmla="*/ 0 w 382"/>
                  <a:gd name="T51" fmla="*/ 662 h 718"/>
                  <a:gd name="T52" fmla="*/ 30 w 382"/>
                  <a:gd name="T53" fmla="*/ 636 h 718"/>
                  <a:gd name="T54" fmla="*/ 80 w 382"/>
                  <a:gd name="T55" fmla="*/ 606 h 718"/>
                  <a:gd name="T56" fmla="*/ 108 w 382"/>
                  <a:gd name="T57" fmla="*/ 586 h 718"/>
                  <a:gd name="T58" fmla="*/ 132 w 382"/>
                  <a:gd name="T59" fmla="*/ 542 h 718"/>
                  <a:gd name="T60" fmla="*/ 144 w 382"/>
                  <a:gd name="T61" fmla="*/ 484 h 718"/>
                  <a:gd name="T62" fmla="*/ 220 w 382"/>
                  <a:gd name="T63" fmla="*/ 544 h 718"/>
                  <a:gd name="T64" fmla="*/ 300 w 382"/>
                  <a:gd name="T65" fmla="*/ 626 h 718"/>
                  <a:gd name="T66" fmla="*/ 330 w 382"/>
                  <a:gd name="T67" fmla="*/ 678 h 718"/>
                  <a:gd name="T68" fmla="*/ 336 w 382"/>
                  <a:gd name="T69" fmla="*/ 710 h 718"/>
                  <a:gd name="T70" fmla="*/ 340 w 382"/>
                  <a:gd name="T71" fmla="*/ 718 h 718"/>
                  <a:gd name="T72" fmla="*/ 352 w 382"/>
                  <a:gd name="T73" fmla="*/ 716 h 718"/>
                  <a:gd name="T74" fmla="*/ 372 w 382"/>
                  <a:gd name="T75" fmla="*/ 698 h 718"/>
                  <a:gd name="T76" fmla="*/ 376 w 382"/>
                  <a:gd name="T77" fmla="*/ 680 h 718"/>
                  <a:gd name="T78" fmla="*/ 382 w 382"/>
                  <a:gd name="T79" fmla="*/ 666 h 718"/>
                  <a:gd name="T80" fmla="*/ 372 w 382"/>
                  <a:gd name="T81" fmla="*/ 644 h 718"/>
                  <a:gd name="T82" fmla="*/ 318 w 382"/>
                  <a:gd name="T83" fmla="*/ 582 h 718"/>
                  <a:gd name="T84" fmla="*/ 170 w 382"/>
                  <a:gd name="T85" fmla="*/ 452 h 7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82" h="718">
                    <a:moveTo>
                      <a:pt x="170" y="452"/>
                    </a:moveTo>
                    <a:lnTo>
                      <a:pt x="170" y="452"/>
                    </a:lnTo>
                    <a:lnTo>
                      <a:pt x="194" y="442"/>
                    </a:lnTo>
                    <a:lnTo>
                      <a:pt x="208" y="434"/>
                    </a:lnTo>
                    <a:lnTo>
                      <a:pt x="224" y="424"/>
                    </a:lnTo>
                    <a:lnTo>
                      <a:pt x="238" y="410"/>
                    </a:lnTo>
                    <a:lnTo>
                      <a:pt x="250" y="396"/>
                    </a:lnTo>
                    <a:lnTo>
                      <a:pt x="260" y="378"/>
                    </a:lnTo>
                    <a:lnTo>
                      <a:pt x="264" y="368"/>
                    </a:lnTo>
                    <a:lnTo>
                      <a:pt x="266" y="358"/>
                    </a:lnTo>
                    <a:lnTo>
                      <a:pt x="266" y="358"/>
                    </a:lnTo>
                    <a:lnTo>
                      <a:pt x="270" y="334"/>
                    </a:lnTo>
                    <a:lnTo>
                      <a:pt x="276" y="312"/>
                    </a:lnTo>
                    <a:lnTo>
                      <a:pt x="284" y="294"/>
                    </a:lnTo>
                    <a:lnTo>
                      <a:pt x="292" y="278"/>
                    </a:lnTo>
                    <a:lnTo>
                      <a:pt x="304" y="256"/>
                    </a:lnTo>
                    <a:lnTo>
                      <a:pt x="310" y="250"/>
                    </a:lnTo>
                    <a:lnTo>
                      <a:pt x="310" y="250"/>
                    </a:lnTo>
                    <a:lnTo>
                      <a:pt x="286" y="256"/>
                    </a:lnTo>
                    <a:lnTo>
                      <a:pt x="266" y="258"/>
                    </a:lnTo>
                    <a:lnTo>
                      <a:pt x="248" y="258"/>
                    </a:lnTo>
                    <a:lnTo>
                      <a:pt x="234" y="254"/>
                    </a:lnTo>
                    <a:lnTo>
                      <a:pt x="220" y="250"/>
                    </a:lnTo>
                    <a:lnTo>
                      <a:pt x="212" y="242"/>
                    </a:lnTo>
                    <a:lnTo>
                      <a:pt x="204" y="234"/>
                    </a:lnTo>
                    <a:lnTo>
                      <a:pt x="198" y="224"/>
                    </a:lnTo>
                    <a:lnTo>
                      <a:pt x="194" y="212"/>
                    </a:lnTo>
                    <a:lnTo>
                      <a:pt x="192" y="202"/>
                    </a:lnTo>
                    <a:lnTo>
                      <a:pt x="190" y="180"/>
                    </a:lnTo>
                    <a:lnTo>
                      <a:pt x="194" y="160"/>
                    </a:lnTo>
                    <a:lnTo>
                      <a:pt x="198" y="148"/>
                    </a:lnTo>
                    <a:lnTo>
                      <a:pt x="198" y="148"/>
                    </a:lnTo>
                    <a:lnTo>
                      <a:pt x="200" y="140"/>
                    </a:lnTo>
                    <a:lnTo>
                      <a:pt x="202" y="130"/>
                    </a:lnTo>
                    <a:lnTo>
                      <a:pt x="202" y="120"/>
                    </a:lnTo>
                    <a:lnTo>
                      <a:pt x="200" y="110"/>
                    </a:lnTo>
                    <a:lnTo>
                      <a:pt x="194" y="90"/>
                    </a:lnTo>
                    <a:lnTo>
                      <a:pt x="188" y="80"/>
                    </a:lnTo>
                    <a:lnTo>
                      <a:pt x="184" y="72"/>
                    </a:lnTo>
                    <a:lnTo>
                      <a:pt x="184" y="72"/>
                    </a:lnTo>
                    <a:lnTo>
                      <a:pt x="174" y="64"/>
                    </a:lnTo>
                    <a:lnTo>
                      <a:pt x="158" y="50"/>
                    </a:lnTo>
                    <a:lnTo>
                      <a:pt x="120" y="22"/>
                    </a:lnTo>
                    <a:lnTo>
                      <a:pt x="88" y="4"/>
                    </a:lnTo>
                    <a:lnTo>
                      <a:pt x="80" y="0"/>
                    </a:lnTo>
                    <a:lnTo>
                      <a:pt x="80" y="2"/>
                    </a:lnTo>
                    <a:lnTo>
                      <a:pt x="84" y="6"/>
                    </a:lnTo>
                    <a:lnTo>
                      <a:pt x="84" y="6"/>
                    </a:lnTo>
                    <a:lnTo>
                      <a:pt x="90" y="16"/>
                    </a:lnTo>
                    <a:lnTo>
                      <a:pt x="94" y="28"/>
                    </a:lnTo>
                    <a:lnTo>
                      <a:pt x="96" y="38"/>
                    </a:lnTo>
                    <a:lnTo>
                      <a:pt x="98" y="48"/>
                    </a:lnTo>
                    <a:lnTo>
                      <a:pt x="96" y="64"/>
                    </a:lnTo>
                    <a:lnTo>
                      <a:pt x="94" y="70"/>
                    </a:lnTo>
                    <a:lnTo>
                      <a:pt x="94" y="70"/>
                    </a:lnTo>
                    <a:lnTo>
                      <a:pt x="88" y="68"/>
                    </a:lnTo>
                    <a:lnTo>
                      <a:pt x="80" y="66"/>
                    </a:lnTo>
                    <a:lnTo>
                      <a:pt x="70" y="68"/>
                    </a:lnTo>
                    <a:lnTo>
                      <a:pt x="58" y="72"/>
                    </a:lnTo>
                    <a:lnTo>
                      <a:pt x="48" y="82"/>
                    </a:lnTo>
                    <a:lnTo>
                      <a:pt x="44" y="88"/>
                    </a:lnTo>
                    <a:lnTo>
                      <a:pt x="38" y="96"/>
                    </a:lnTo>
                    <a:lnTo>
                      <a:pt x="34" y="106"/>
                    </a:lnTo>
                    <a:lnTo>
                      <a:pt x="30" y="118"/>
                    </a:lnTo>
                    <a:lnTo>
                      <a:pt x="30" y="118"/>
                    </a:lnTo>
                    <a:lnTo>
                      <a:pt x="26" y="138"/>
                    </a:lnTo>
                    <a:lnTo>
                      <a:pt x="24" y="154"/>
                    </a:lnTo>
                    <a:lnTo>
                      <a:pt x="24" y="180"/>
                    </a:lnTo>
                    <a:lnTo>
                      <a:pt x="24" y="194"/>
                    </a:lnTo>
                    <a:lnTo>
                      <a:pt x="24" y="202"/>
                    </a:lnTo>
                    <a:lnTo>
                      <a:pt x="24" y="202"/>
                    </a:lnTo>
                    <a:lnTo>
                      <a:pt x="22" y="204"/>
                    </a:lnTo>
                    <a:lnTo>
                      <a:pt x="20" y="204"/>
                    </a:lnTo>
                    <a:lnTo>
                      <a:pt x="20" y="202"/>
                    </a:lnTo>
                    <a:lnTo>
                      <a:pt x="20" y="202"/>
                    </a:lnTo>
                    <a:lnTo>
                      <a:pt x="16" y="194"/>
                    </a:lnTo>
                    <a:lnTo>
                      <a:pt x="0" y="146"/>
                    </a:lnTo>
                    <a:lnTo>
                      <a:pt x="0" y="662"/>
                    </a:lnTo>
                    <a:lnTo>
                      <a:pt x="0" y="662"/>
                    </a:lnTo>
                    <a:lnTo>
                      <a:pt x="12" y="650"/>
                    </a:lnTo>
                    <a:lnTo>
                      <a:pt x="30" y="636"/>
                    </a:lnTo>
                    <a:lnTo>
                      <a:pt x="52" y="620"/>
                    </a:lnTo>
                    <a:lnTo>
                      <a:pt x="80" y="606"/>
                    </a:lnTo>
                    <a:lnTo>
                      <a:pt x="80" y="606"/>
                    </a:lnTo>
                    <a:lnTo>
                      <a:pt x="90" y="600"/>
                    </a:lnTo>
                    <a:lnTo>
                      <a:pt x="100" y="594"/>
                    </a:lnTo>
                    <a:lnTo>
                      <a:pt x="108" y="586"/>
                    </a:lnTo>
                    <a:lnTo>
                      <a:pt x="114" y="578"/>
                    </a:lnTo>
                    <a:lnTo>
                      <a:pt x="126" y="560"/>
                    </a:lnTo>
                    <a:lnTo>
                      <a:pt x="132" y="542"/>
                    </a:lnTo>
                    <a:lnTo>
                      <a:pt x="138" y="524"/>
                    </a:lnTo>
                    <a:lnTo>
                      <a:pt x="142" y="508"/>
                    </a:lnTo>
                    <a:lnTo>
                      <a:pt x="144" y="484"/>
                    </a:lnTo>
                    <a:lnTo>
                      <a:pt x="144" y="484"/>
                    </a:lnTo>
                    <a:lnTo>
                      <a:pt x="188" y="518"/>
                    </a:lnTo>
                    <a:lnTo>
                      <a:pt x="220" y="544"/>
                    </a:lnTo>
                    <a:lnTo>
                      <a:pt x="254" y="576"/>
                    </a:lnTo>
                    <a:lnTo>
                      <a:pt x="286" y="610"/>
                    </a:lnTo>
                    <a:lnTo>
                      <a:pt x="300" y="626"/>
                    </a:lnTo>
                    <a:lnTo>
                      <a:pt x="312" y="644"/>
                    </a:lnTo>
                    <a:lnTo>
                      <a:pt x="322" y="662"/>
                    </a:lnTo>
                    <a:lnTo>
                      <a:pt x="330" y="678"/>
                    </a:lnTo>
                    <a:lnTo>
                      <a:pt x="336" y="694"/>
                    </a:lnTo>
                    <a:lnTo>
                      <a:pt x="336" y="710"/>
                    </a:lnTo>
                    <a:lnTo>
                      <a:pt x="336" y="710"/>
                    </a:lnTo>
                    <a:lnTo>
                      <a:pt x="336" y="712"/>
                    </a:lnTo>
                    <a:lnTo>
                      <a:pt x="336" y="716"/>
                    </a:lnTo>
                    <a:lnTo>
                      <a:pt x="340" y="718"/>
                    </a:lnTo>
                    <a:lnTo>
                      <a:pt x="346" y="718"/>
                    </a:lnTo>
                    <a:lnTo>
                      <a:pt x="346" y="718"/>
                    </a:lnTo>
                    <a:lnTo>
                      <a:pt x="352" y="716"/>
                    </a:lnTo>
                    <a:lnTo>
                      <a:pt x="362" y="710"/>
                    </a:lnTo>
                    <a:lnTo>
                      <a:pt x="368" y="706"/>
                    </a:lnTo>
                    <a:lnTo>
                      <a:pt x="372" y="698"/>
                    </a:lnTo>
                    <a:lnTo>
                      <a:pt x="376" y="690"/>
                    </a:lnTo>
                    <a:lnTo>
                      <a:pt x="376" y="680"/>
                    </a:lnTo>
                    <a:lnTo>
                      <a:pt x="376" y="680"/>
                    </a:lnTo>
                    <a:lnTo>
                      <a:pt x="378" y="674"/>
                    </a:lnTo>
                    <a:lnTo>
                      <a:pt x="380" y="670"/>
                    </a:lnTo>
                    <a:lnTo>
                      <a:pt x="382" y="666"/>
                    </a:lnTo>
                    <a:lnTo>
                      <a:pt x="380" y="658"/>
                    </a:lnTo>
                    <a:lnTo>
                      <a:pt x="380" y="658"/>
                    </a:lnTo>
                    <a:lnTo>
                      <a:pt x="372" y="644"/>
                    </a:lnTo>
                    <a:lnTo>
                      <a:pt x="358" y="626"/>
                    </a:lnTo>
                    <a:lnTo>
                      <a:pt x="340" y="606"/>
                    </a:lnTo>
                    <a:lnTo>
                      <a:pt x="318" y="582"/>
                    </a:lnTo>
                    <a:lnTo>
                      <a:pt x="290" y="554"/>
                    </a:lnTo>
                    <a:lnTo>
                      <a:pt x="256" y="524"/>
                    </a:lnTo>
                    <a:lnTo>
                      <a:pt x="170" y="452"/>
                    </a:lnTo>
                    <a:lnTo>
                      <a:pt x="170" y="452"/>
                    </a:lnTo>
                    <a:close/>
                  </a:path>
                </a:pathLst>
              </a:custGeom>
              <a:solidFill>
                <a:schemeClr val="accent1">
                  <a:alpha val="8000"/>
                </a:schemeClr>
              </a:solidFill>
              <a:ln>
                <a:noFill/>
              </a:ln>
              <a:effectLst>
                <a:glow rad="50800">
                  <a:schemeClr val="accent1">
                    <a:alpha val="18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23"/>
              <p:cNvSpPr>
                <a:spLocks noChangeAspect="1"/>
              </p:cNvSpPr>
              <p:nvPr/>
            </p:nvSpPr>
            <p:spPr bwMode="auto">
              <a:xfrm>
                <a:off x="8551334" y="6180666"/>
                <a:ext cx="592666" cy="677333"/>
              </a:xfrm>
              <a:custGeom>
                <a:avLst/>
                <a:gdLst>
                  <a:gd name="T0" fmla="*/ 536 w 560"/>
                  <a:gd name="T1" fmla="*/ 100 h 640"/>
                  <a:gd name="T2" fmla="*/ 496 w 560"/>
                  <a:gd name="T3" fmla="*/ 106 h 640"/>
                  <a:gd name="T4" fmla="*/ 456 w 560"/>
                  <a:gd name="T5" fmla="*/ 118 h 640"/>
                  <a:gd name="T6" fmla="*/ 438 w 560"/>
                  <a:gd name="T7" fmla="*/ 110 h 640"/>
                  <a:gd name="T8" fmla="*/ 436 w 560"/>
                  <a:gd name="T9" fmla="*/ 82 h 640"/>
                  <a:gd name="T10" fmla="*/ 428 w 560"/>
                  <a:gd name="T11" fmla="*/ 76 h 640"/>
                  <a:gd name="T12" fmla="*/ 360 w 560"/>
                  <a:gd name="T13" fmla="*/ 146 h 640"/>
                  <a:gd name="T14" fmla="*/ 328 w 560"/>
                  <a:gd name="T15" fmla="*/ 192 h 640"/>
                  <a:gd name="T16" fmla="*/ 290 w 560"/>
                  <a:gd name="T17" fmla="*/ 108 h 640"/>
                  <a:gd name="T18" fmla="*/ 274 w 560"/>
                  <a:gd name="T19" fmla="*/ 38 h 640"/>
                  <a:gd name="T20" fmla="*/ 280 w 560"/>
                  <a:gd name="T21" fmla="*/ 6 h 640"/>
                  <a:gd name="T22" fmla="*/ 280 w 560"/>
                  <a:gd name="T23" fmla="*/ 2 h 640"/>
                  <a:gd name="T24" fmla="*/ 262 w 560"/>
                  <a:gd name="T25" fmla="*/ 0 h 640"/>
                  <a:gd name="T26" fmla="*/ 248 w 560"/>
                  <a:gd name="T27" fmla="*/ 14 h 640"/>
                  <a:gd name="T28" fmla="*/ 244 w 560"/>
                  <a:gd name="T29" fmla="*/ 18 h 640"/>
                  <a:gd name="T30" fmla="*/ 240 w 560"/>
                  <a:gd name="T31" fmla="*/ 26 h 640"/>
                  <a:gd name="T32" fmla="*/ 254 w 560"/>
                  <a:gd name="T33" fmla="*/ 88 h 640"/>
                  <a:gd name="T34" fmla="*/ 304 w 560"/>
                  <a:gd name="T35" fmla="*/ 204 h 640"/>
                  <a:gd name="T36" fmla="*/ 222 w 560"/>
                  <a:gd name="T37" fmla="*/ 206 h 640"/>
                  <a:gd name="T38" fmla="*/ 136 w 560"/>
                  <a:gd name="T39" fmla="*/ 224 h 640"/>
                  <a:gd name="T40" fmla="*/ 164 w 560"/>
                  <a:gd name="T41" fmla="*/ 234 h 640"/>
                  <a:gd name="T42" fmla="*/ 178 w 560"/>
                  <a:gd name="T43" fmla="*/ 254 h 640"/>
                  <a:gd name="T44" fmla="*/ 166 w 560"/>
                  <a:gd name="T45" fmla="*/ 272 h 640"/>
                  <a:gd name="T46" fmla="*/ 122 w 560"/>
                  <a:gd name="T47" fmla="*/ 300 h 640"/>
                  <a:gd name="T48" fmla="*/ 90 w 560"/>
                  <a:gd name="T49" fmla="*/ 348 h 640"/>
                  <a:gd name="T50" fmla="*/ 22 w 560"/>
                  <a:gd name="T51" fmla="*/ 414 h 640"/>
                  <a:gd name="T52" fmla="*/ 0 w 560"/>
                  <a:gd name="T53" fmla="*/ 430 h 640"/>
                  <a:gd name="T54" fmla="*/ 102 w 560"/>
                  <a:gd name="T55" fmla="*/ 404 h 640"/>
                  <a:gd name="T56" fmla="*/ 136 w 560"/>
                  <a:gd name="T57" fmla="*/ 406 h 640"/>
                  <a:gd name="T58" fmla="*/ 152 w 560"/>
                  <a:gd name="T59" fmla="*/ 418 h 640"/>
                  <a:gd name="T60" fmla="*/ 156 w 560"/>
                  <a:gd name="T61" fmla="*/ 438 h 640"/>
                  <a:gd name="T62" fmla="*/ 138 w 560"/>
                  <a:gd name="T63" fmla="*/ 486 h 640"/>
                  <a:gd name="T64" fmla="*/ 90 w 560"/>
                  <a:gd name="T65" fmla="*/ 550 h 640"/>
                  <a:gd name="T66" fmla="*/ 126 w 560"/>
                  <a:gd name="T67" fmla="*/ 542 h 640"/>
                  <a:gd name="T68" fmla="*/ 158 w 560"/>
                  <a:gd name="T69" fmla="*/ 550 h 640"/>
                  <a:gd name="T70" fmla="*/ 170 w 560"/>
                  <a:gd name="T71" fmla="*/ 572 h 640"/>
                  <a:gd name="T72" fmla="*/ 168 w 560"/>
                  <a:gd name="T73" fmla="*/ 626 h 640"/>
                  <a:gd name="T74" fmla="*/ 186 w 560"/>
                  <a:gd name="T75" fmla="*/ 626 h 640"/>
                  <a:gd name="T76" fmla="*/ 280 w 560"/>
                  <a:gd name="T77" fmla="*/ 640 h 640"/>
                  <a:gd name="T78" fmla="*/ 310 w 560"/>
                  <a:gd name="T79" fmla="*/ 628 h 640"/>
                  <a:gd name="T80" fmla="*/ 322 w 560"/>
                  <a:gd name="T81" fmla="*/ 628 h 640"/>
                  <a:gd name="T82" fmla="*/ 330 w 560"/>
                  <a:gd name="T83" fmla="*/ 580 h 640"/>
                  <a:gd name="T84" fmla="*/ 346 w 560"/>
                  <a:gd name="T85" fmla="*/ 526 h 640"/>
                  <a:gd name="T86" fmla="*/ 354 w 560"/>
                  <a:gd name="T87" fmla="*/ 526 h 640"/>
                  <a:gd name="T88" fmla="*/ 358 w 560"/>
                  <a:gd name="T89" fmla="*/ 534 h 640"/>
                  <a:gd name="T90" fmla="*/ 364 w 560"/>
                  <a:gd name="T91" fmla="*/ 584 h 640"/>
                  <a:gd name="T92" fmla="*/ 424 w 560"/>
                  <a:gd name="T93" fmla="*/ 640 h 640"/>
                  <a:gd name="T94" fmla="*/ 438 w 560"/>
                  <a:gd name="T95" fmla="*/ 624 h 640"/>
                  <a:gd name="T96" fmla="*/ 458 w 560"/>
                  <a:gd name="T97" fmla="*/ 622 h 640"/>
                  <a:gd name="T98" fmla="*/ 474 w 560"/>
                  <a:gd name="T99" fmla="*/ 640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60" h="640">
                    <a:moveTo>
                      <a:pt x="560" y="100"/>
                    </a:moveTo>
                    <a:lnTo>
                      <a:pt x="560" y="100"/>
                    </a:lnTo>
                    <a:lnTo>
                      <a:pt x="536" y="100"/>
                    </a:lnTo>
                    <a:lnTo>
                      <a:pt x="512" y="98"/>
                    </a:lnTo>
                    <a:lnTo>
                      <a:pt x="512" y="98"/>
                    </a:lnTo>
                    <a:lnTo>
                      <a:pt x="496" y="106"/>
                    </a:lnTo>
                    <a:lnTo>
                      <a:pt x="480" y="114"/>
                    </a:lnTo>
                    <a:lnTo>
                      <a:pt x="464" y="118"/>
                    </a:lnTo>
                    <a:lnTo>
                      <a:pt x="456" y="118"/>
                    </a:lnTo>
                    <a:lnTo>
                      <a:pt x="448" y="118"/>
                    </a:lnTo>
                    <a:lnTo>
                      <a:pt x="442" y="116"/>
                    </a:lnTo>
                    <a:lnTo>
                      <a:pt x="438" y="110"/>
                    </a:lnTo>
                    <a:lnTo>
                      <a:pt x="436" y="104"/>
                    </a:lnTo>
                    <a:lnTo>
                      <a:pt x="434" y="94"/>
                    </a:lnTo>
                    <a:lnTo>
                      <a:pt x="436" y="82"/>
                    </a:lnTo>
                    <a:lnTo>
                      <a:pt x="442" y="66"/>
                    </a:lnTo>
                    <a:lnTo>
                      <a:pt x="442" y="66"/>
                    </a:lnTo>
                    <a:lnTo>
                      <a:pt x="428" y="76"/>
                    </a:lnTo>
                    <a:lnTo>
                      <a:pt x="396" y="106"/>
                    </a:lnTo>
                    <a:lnTo>
                      <a:pt x="378" y="126"/>
                    </a:lnTo>
                    <a:lnTo>
                      <a:pt x="360" y="146"/>
                    </a:lnTo>
                    <a:lnTo>
                      <a:pt x="342" y="170"/>
                    </a:lnTo>
                    <a:lnTo>
                      <a:pt x="328" y="192"/>
                    </a:lnTo>
                    <a:lnTo>
                      <a:pt x="328" y="192"/>
                    </a:lnTo>
                    <a:lnTo>
                      <a:pt x="312" y="160"/>
                    </a:lnTo>
                    <a:lnTo>
                      <a:pt x="300" y="134"/>
                    </a:lnTo>
                    <a:lnTo>
                      <a:pt x="290" y="108"/>
                    </a:lnTo>
                    <a:lnTo>
                      <a:pt x="280" y="80"/>
                    </a:lnTo>
                    <a:lnTo>
                      <a:pt x="276" y="52"/>
                    </a:lnTo>
                    <a:lnTo>
                      <a:pt x="274" y="38"/>
                    </a:lnTo>
                    <a:lnTo>
                      <a:pt x="274" y="26"/>
                    </a:lnTo>
                    <a:lnTo>
                      <a:pt x="276" y="16"/>
                    </a:lnTo>
                    <a:lnTo>
                      <a:pt x="280" y="6"/>
                    </a:lnTo>
                    <a:lnTo>
                      <a:pt x="280" y="6"/>
                    </a:lnTo>
                    <a:lnTo>
                      <a:pt x="282" y="4"/>
                    </a:lnTo>
                    <a:lnTo>
                      <a:pt x="280" y="2"/>
                    </a:lnTo>
                    <a:lnTo>
                      <a:pt x="280" y="0"/>
                    </a:lnTo>
                    <a:lnTo>
                      <a:pt x="262" y="0"/>
                    </a:lnTo>
                    <a:lnTo>
                      <a:pt x="262" y="0"/>
                    </a:lnTo>
                    <a:lnTo>
                      <a:pt x="254" y="4"/>
                    </a:lnTo>
                    <a:lnTo>
                      <a:pt x="252" y="8"/>
                    </a:lnTo>
                    <a:lnTo>
                      <a:pt x="248" y="14"/>
                    </a:lnTo>
                    <a:lnTo>
                      <a:pt x="248" y="14"/>
                    </a:lnTo>
                    <a:lnTo>
                      <a:pt x="246" y="16"/>
                    </a:lnTo>
                    <a:lnTo>
                      <a:pt x="244" y="18"/>
                    </a:lnTo>
                    <a:lnTo>
                      <a:pt x="242" y="20"/>
                    </a:lnTo>
                    <a:lnTo>
                      <a:pt x="240" y="26"/>
                    </a:lnTo>
                    <a:lnTo>
                      <a:pt x="240" y="26"/>
                    </a:lnTo>
                    <a:lnTo>
                      <a:pt x="240" y="36"/>
                    </a:lnTo>
                    <a:lnTo>
                      <a:pt x="244" y="50"/>
                    </a:lnTo>
                    <a:lnTo>
                      <a:pt x="254" y="88"/>
                    </a:lnTo>
                    <a:lnTo>
                      <a:pt x="274" y="138"/>
                    </a:lnTo>
                    <a:lnTo>
                      <a:pt x="304" y="204"/>
                    </a:lnTo>
                    <a:lnTo>
                      <a:pt x="304" y="204"/>
                    </a:lnTo>
                    <a:lnTo>
                      <a:pt x="278" y="202"/>
                    </a:lnTo>
                    <a:lnTo>
                      <a:pt x="250" y="204"/>
                    </a:lnTo>
                    <a:lnTo>
                      <a:pt x="222" y="206"/>
                    </a:lnTo>
                    <a:lnTo>
                      <a:pt x="196" y="210"/>
                    </a:lnTo>
                    <a:lnTo>
                      <a:pt x="154" y="220"/>
                    </a:lnTo>
                    <a:lnTo>
                      <a:pt x="136" y="224"/>
                    </a:lnTo>
                    <a:lnTo>
                      <a:pt x="136" y="224"/>
                    </a:lnTo>
                    <a:lnTo>
                      <a:pt x="152" y="230"/>
                    </a:lnTo>
                    <a:lnTo>
                      <a:pt x="164" y="234"/>
                    </a:lnTo>
                    <a:lnTo>
                      <a:pt x="172" y="242"/>
                    </a:lnTo>
                    <a:lnTo>
                      <a:pt x="176" y="248"/>
                    </a:lnTo>
                    <a:lnTo>
                      <a:pt x="178" y="254"/>
                    </a:lnTo>
                    <a:lnTo>
                      <a:pt x="176" y="260"/>
                    </a:lnTo>
                    <a:lnTo>
                      <a:pt x="172" y="266"/>
                    </a:lnTo>
                    <a:lnTo>
                      <a:pt x="166" y="272"/>
                    </a:lnTo>
                    <a:lnTo>
                      <a:pt x="154" y="284"/>
                    </a:lnTo>
                    <a:lnTo>
                      <a:pt x="138" y="292"/>
                    </a:lnTo>
                    <a:lnTo>
                      <a:pt x="122" y="300"/>
                    </a:lnTo>
                    <a:lnTo>
                      <a:pt x="122" y="300"/>
                    </a:lnTo>
                    <a:lnTo>
                      <a:pt x="108" y="326"/>
                    </a:lnTo>
                    <a:lnTo>
                      <a:pt x="90" y="348"/>
                    </a:lnTo>
                    <a:lnTo>
                      <a:pt x="72" y="368"/>
                    </a:lnTo>
                    <a:lnTo>
                      <a:pt x="54" y="386"/>
                    </a:lnTo>
                    <a:lnTo>
                      <a:pt x="22" y="414"/>
                    </a:lnTo>
                    <a:lnTo>
                      <a:pt x="0" y="428"/>
                    </a:lnTo>
                    <a:lnTo>
                      <a:pt x="0" y="430"/>
                    </a:lnTo>
                    <a:lnTo>
                      <a:pt x="0" y="430"/>
                    </a:lnTo>
                    <a:lnTo>
                      <a:pt x="48" y="414"/>
                    </a:lnTo>
                    <a:lnTo>
                      <a:pt x="86" y="406"/>
                    </a:lnTo>
                    <a:lnTo>
                      <a:pt x="102" y="404"/>
                    </a:lnTo>
                    <a:lnTo>
                      <a:pt x="116" y="404"/>
                    </a:lnTo>
                    <a:lnTo>
                      <a:pt x="126" y="404"/>
                    </a:lnTo>
                    <a:lnTo>
                      <a:pt x="136" y="406"/>
                    </a:lnTo>
                    <a:lnTo>
                      <a:pt x="144" y="410"/>
                    </a:lnTo>
                    <a:lnTo>
                      <a:pt x="148" y="414"/>
                    </a:lnTo>
                    <a:lnTo>
                      <a:pt x="152" y="418"/>
                    </a:lnTo>
                    <a:lnTo>
                      <a:pt x="156" y="424"/>
                    </a:lnTo>
                    <a:lnTo>
                      <a:pt x="156" y="430"/>
                    </a:lnTo>
                    <a:lnTo>
                      <a:pt x="156" y="438"/>
                    </a:lnTo>
                    <a:lnTo>
                      <a:pt x="154" y="454"/>
                    </a:lnTo>
                    <a:lnTo>
                      <a:pt x="146" y="470"/>
                    </a:lnTo>
                    <a:lnTo>
                      <a:pt x="138" y="486"/>
                    </a:lnTo>
                    <a:lnTo>
                      <a:pt x="116" y="518"/>
                    </a:lnTo>
                    <a:lnTo>
                      <a:pt x="98" y="540"/>
                    </a:lnTo>
                    <a:lnTo>
                      <a:pt x="90" y="550"/>
                    </a:lnTo>
                    <a:lnTo>
                      <a:pt x="90" y="550"/>
                    </a:lnTo>
                    <a:lnTo>
                      <a:pt x="110" y="544"/>
                    </a:lnTo>
                    <a:lnTo>
                      <a:pt x="126" y="542"/>
                    </a:lnTo>
                    <a:lnTo>
                      <a:pt x="138" y="542"/>
                    </a:lnTo>
                    <a:lnTo>
                      <a:pt x="148" y="544"/>
                    </a:lnTo>
                    <a:lnTo>
                      <a:pt x="158" y="550"/>
                    </a:lnTo>
                    <a:lnTo>
                      <a:pt x="164" y="556"/>
                    </a:lnTo>
                    <a:lnTo>
                      <a:pt x="168" y="564"/>
                    </a:lnTo>
                    <a:lnTo>
                      <a:pt x="170" y="572"/>
                    </a:lnTo>
                    <a:lnTo>
                      <a:pt x="172" y="592"/>
                    </a:lnTo>
                    <a:lnTo>
                      <a:pt x="172" y="608"/>
                    </a:lnTo>
                    <a:lnTo>
                      <a:pt x="168" y="626"/>
                    </a:lnTo>
                    <a:lnTo>
                      <a:pt x="168" y="626"/>
                    </a:lnTo>
                    <a:lnTo>
                      <a:pt x="178" y="624"/>
                    </a:lnTo>
                    <a:lnTo>
                      <a:pt x="186" y="626"/>
                    </a:lnTo>
                    <a:lnTo>
                      <a:pt x="192" y="632"/>
                    </a:lnTo>
                    <a:lnTo>
                      <a:pt x="198" y="640"/>
                    </a:lnTo>
                    <a:lnTo>
                      <a:pt x="280" y="640"/>
                    </a:lnTo>
                    <a:lnTo>
                      <a:pt x="280" y="640"/>
                    </a:lnTo>
                    <a:lnTo>
                      <a:pt x="296" y="632"/>
                    </a:lnTo>
                    <a:lnTo>
                      <a:pt x="310" y="628"/>
                    </a:lnTo>
                    <a:lnTo>
                      <a:pt x="320" y="628"/>
                    </a:lnTo>
                    <a:lnTo>
                      <a:pt x="322" y="628"/>
                    </a:lnTo>
                    <a:lnTo>
                      <a:pt x="322" y="628"/>
                    </a:lnTo>
                    <a:lnTo>
                      <a:pt x="322" y="620"/>
                    </a:lnTo>
                    <a:lnTo>
                      <a:pt x="324" y="608"/>
                    </a:lnTo>
                    <a:lnTo>
                      <a:pt x="330" y="580"/>
                    </a:lnTo>
                    <a:lnTo>
                      <a:pt x="344" y="530"/>
                    </a:lnTo>
                    <a:lnTo>
                      <a:pt x="344" y="530"/>
                    </a:lnTo>
                    <a:lnTo>
                      <a:pt x="346" y="526"/>
                    </a:lnTo>
                    <a:lnTo>
                      <a:pt x="348" y="522"/>
                    </a:lnTo>
                    <a:lnTo>
                      <a:pt x="352" y="524"/>
                    </a:lnTo>
                    <a:lnTo>
                      <a:pt x="354" y="526"/>
                    </a:lnTo>
                    <a:lnTo>
                      <a:pt x="356" y="530"/>
                    </a:lnTo>
                    <a:lnTo>
                      <a:pt x="358" y="534"/>
                    </a:lnTo>
                    <a:lnTo>
                      <a:pt x="358" y="534"/>
                    </a:lnTo>
                    <a:lnTo>
                      <a:pt x="358" y="544"/>
                    </a:lnTo>
                    <a:lnTo>
                      <a:pt x="358" y="556"/>
                    </a:lnTo>
                    <a:lnTo>
                      <a:pt x="364" y="584"/>
                    </a:lnTo>
                    <a:lnTo>
                      <a:pt x="372" y="612"/>
                    </a:lnTo>
                    <a:lnTo>
                      <a:pt x="382" y="640"/>
                    </a:lnTo>
                    <a:lnTo>
                      <a:pt x="424" y="640"/>
                    </a:lnTo>
                    <a:lnTo>
                      <a:pt x="424" y="640"/>
                    </a:lnTo>
                    <a:lnTo>
                      <a:pt x="432" y="630"/>
                    </a:lnTo>
                    <a:lnTo>
                      <a:pt x="438" y="624"/>
                    </a:lnTo>
                    <a:lnTo>
                      <a:pt x="446" y="620"/>
                    </a:lnTo>
                    <a:lnTo>
                      <a:pt x="452" y="620"/>
                    </a:lnTo>
                    <a:lnTo>
                      <a:pt x="458" y="622"/>
                    </a:lnTo>
                    <a:lnTo>
                      <a:pt x="464" y="628"/>
                    </a:lnTo>
                    <a:lnTo>
                      <a:pt x="470" y="632"/>
                    </a:lnTo>
                    <a:lnTo>
                      <a:pt x="474" y="640"/>
                    </a:lnTo>
                    <a:lnTo>
                      <a:pt x="560" y="640"/>
                    </a:lnTo>
                    <a:lnTo>
                      <a:pt x="560" y="100"/>
                    </a:lnTo>
                    <a:close/>
                  </a:path>
                </a:pathLst>
              </a:custGeom>
              <a:solidFill>
                <a:schemeClr val="accent1">
                  <a:alpha val="8000"/>
                </a:schemeClr>
              </a:solidFill>
              <a:ln>
                <a:noFill/>
              </a:ln>
              <a:effectLst>
                <a:glow rad="50800">
                  <a:schemeClr val="accent1">
                    <a:alpha val="15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4" name="Group 200"/>
            <p:cNvGrpSpPr/>
            <p:nvPr/>
          </p:nvGrpSpPr>
          <p:grpSpPr>
            <a:xfrm>
              <a:off x="-17347" y="0"/>
              <a:ext cx="9161347" cy="6857992"/>
              <a:chOff x="-17347" y="0"/>
              <a:chExt cx="9161347" cy="6857992"/>
            </a:xfrm>
          </p:grpSpPr>
          <p:sp>
            <p:nvSpPr>
              <p:cNvPr id="65" name="Freeform 16"/>
              <p:cNvSpPr>
                <a:spLocks noChangeAspect="1"/>
              </p:cNvSpPr>
              <p:nvPr/>
            </p:nvSpPr>
            <p:spPr bwMode="auto">
              <a:xfrm rot="9111631">
                <a:off x="7788433" y="1465582"/>
                <a:ext cx="1285378" cy="1966190"/>
              </a:xfrm>
              <a:custGeom>
                <a:avLst/>
                <a:gdLst/>
                <a:ahLst/>
                <a:cxnLst>
                  <a:cxn ang="0">
                    <a:pos x="942" y="650"/>
                  </a:cxn>
                  <a:cxn ang="0">
                    <a:pos x="932" y="564"/>
                  </a:cxn>
                  <a:cxn ang="0">
                    <a:pos x="906" y="552"/>
                  </a:cxn>
                  <a:cxn ang="0">
                    <a:pos x="752" y="596"/>
                  </a:cxn>
                  <a:cxn ang="0">
                    <a:pos x="706" y="618"/>
                  </a:cxn>
                  <a:cxn ang="0">
                    <a:pos x="654" y="660"/>
                  </a:cxn>
                  <a:cxn ang="0">
                    <a:pos x="650" y="654"/>
                  </a:cxn>
                  <a:cxn ang="0">
                    <a:pos x="744" y="506"/>
                  </a:cxn>
                  <a:cxn ang="0">
                    <a:pos x="744" y="390"/>
                  </a:cxn>
                  <a:cxn ang="0">
                    <a:pos x="702" y="264"/>
                  </a:cxn>
                  <a:cxn ang="0">
                    <a:pos x="594" y="224"/>
                  </a:cxn>
                  <a:cxn ang="0">
                    <a:pos x="498" y="116"/>
                  </a:cxn>
                  <a:cxn ang="0">
                    <a:pos x="472" y="8"/>
                  </a:cxn>
                  <a:cxn ang="0">
                    <a:pos x="470" y="8"/>
                  </a:cxn>
                  <a:cxn ang="0">
                    <a:pos x="444" y="116"/>
                  </a:cxn>
                  <a:cxn ang="0">
                    <a:pos x="350" y="224"/>
                  </a:cxn>
                  <a:cxn ang="0">
                    <a:pos x="240" y="264"/>
                  </a:cxn>
                  <a:cxn ang="0">
                    <a:pos x="198" y="390"/>
                  </a:cxn>
                  <a:cxn ang="0">
                    <a:pos x="198" y="506"/>
                  </a:cxn>
                  <a:cxn ang="0">
                    <a:pos x="292" y="654"/>
                  </a:cxn>
                  <a:cxn ang="0">
                    <a:pos x="288" y="660"/>
                  </a:cxn>
                  <a:cxn ang="0">
                    <a:pos x="240" y="622"/>
                  </a:cxn>
                  <a:cxn ang="0">
                    <a:pos x="180" y="592"/>
                  </a:cxn>
                  <a:cxn ang="0">
                    <a:pos x="30" y="552"/>
                  </a:cxn>
                  <a:cxn ang="0">
                    <a:pos x="8" y="576"/>
                  </a:cxn>
                  <a:cxn ang="0">
                    <a:pos x="8" y="692"/>
                  </a:cxn>
                  <a:cxn ang="0">
                    <a:pos x="22" y="740"/>
                  </a:cxn>
                  <a:cxn ang="0">
                    <a:pos x="52" y="782"/>
                  </a:cxn>
                  <a:cxn ang="0">
                    <a:pos x="88" y="804"/>
                  </a:cxn>
                  <a:cxn ang="0">
                    <a:pos x="150" y="840"/>
                  </a:cxn>
                  <a:cxn ang="0">
                    <a:pos x="178" y="912"/>
                  </a:cxn>
                  <a:cxn ang="0">
                    <a:pos x="106" y="1008"/>
                  </a:cxn>
                  <a:cxn ang="0">
                    <a:pos x="174" y="1016"/>
                  </a:cxn>
                  <a:cxn ang="0">
                    <a:pos x="274" y="1056"/>
                  </a:cxn>
                  <a:cxn ang="0">
                    <a:pos x="346" y="1062"/>
                  </a:cxn>
                  <a:cxn ang="0">
                    <a:pos x="444" y="1020"/>
                  </a:cxn>
                  <a:cxn ang="0">
                    <a:pos x="430" y="1246"/>
                  </a:cxn>
                  <a:cxn ang="0">
                    <a:pos x="386" y="1382"/>
                  </a:cxn>
                  <a:cxn ang="0">
                    <a:pos x="352" y="1416"/>
                  </a:cxn>
                  <a:cxn ang="0">
                    <a:pos x="354" y="1432"/>
                  </a:cxn>
                  <a:cxn ang="0">
                    <a:pos x="386" y="1444"/>
                  </a:cxn>
                  <a:cxn ang="0">
                    <a:pos x="428" y="1430"/>
                  </a:cxn>
                  <a:cxn ang="0">
                    <a:pos x="448" y="1418"/>
                  </a:cxn>
                  <a:cxn ang="0">
                    <a:pos x="488" y="1236"/>
                  </a:cxn>
                  <a:cxn ang="0">
                    <a:pos x="516" y="1030"/>
                  </a:cxn>
                  <a:cxn ang="0">
                    <a:pos x="616" y="1064"/>
                  </a:cxn>
                  <a:cxn ang="0">
                    <a:pos x="682" y="1050"/>
                  </a:cxn>
                  <a:cxn ang="0">
                    <a:pos x="790" y="1012"/>
                  </a:cxn>
                  <a:cxn ang="0">
                    <a:pos x="810" y="988"/>
                  </a:cxn>
                  <a:cxn ang="0">
                    <a:pos x="764" y="896"/>
                  </a:cxn>
                  <a:cxn ang="0">
                    <a:pos x="804" y="830"/>
                  </a:cxn>
                  <a:cxn ang="0">
                    <a:pos x="868" y="798"/>
                  </a:cxn>
                  <a:cxn ang="0">
                    <a:pos x="902" y="772"/>
                  </a:cxn>
                  <a:cxn ang="0">
                    <a:pos x="924" y="732"/>
                  </a:cxn>
                </a:cxnLst>
                <a:rect l="0" t="0" r="r" b="b"/>
                <a:pathLst>
                  <a:path w="944" h="1444">
                    <a:moveTo>
                      <a:pt x="924" y="732"/>
                    </a:moveTo>
                    <a:lnTo>
                      <a:pt x="924" y="732"/>
                    </a:lnTo>
                    <a:lnTo>
                      <a:pt x="932" y="706"/>
                    </a:lnTo>
                    <a:lnTo>
                      <a:pt x="938" y="678"/>
                    </a:lnTo>
                    <a:lnTo>
                      <a:pt x="942" y="650"/>
                    </a:lnTo>
                    <a:lnTo>
                      <a:pt x="944" y="622"/>
                    </a:lnTo>
                    <a:lnTo>
                      <a:pt x="942" y="598"/>
                    </a:lnTo>
                    <a:lnTo>
                      <a:pt x="938" y="578"/>
                    </a:lnTo>
                    <a:lnTo>
                      <a:pt x="934" y="570"/>
                    </a:lnTo>
                    <a:lnTo>
                      <a:pt x="932" y="564"/>
                    </a:lnTo>
                    <a:lnTo>
                      <a:pt x="926" y="558"/>
                    </a:lnTo>
                    <a:lnTo>
                      <a:pt x="922" y="556"/>
                    </a:lnTo>
                    <a:lnTo>
                      <a:pt x="922" y="556"/>
                    </a:lnTo>
                    <a:lnTo>
                      <a:pt x="916" y="554"/>
                    </a:lnTo>
                    <a:lnTo>
                      <a:pt x="906" y="552"/>
                    </a:lnTo>
                    <a:lnTo>
                      <a:pt x="886" y="554"/>
                    </a:lnTo>
                    <a:lnTo>
                      <a:pt x="862" y="558"/>
                    </a:lnTo>
                    <a:lnTo>
                      <a:pt x="838" y="566"/>
                    </a:lnTo>
                    <a:lnTo>
                      <a:pt x="788" y="582"/>
                    </a:lnTo>
                    <a:lnTo>
                      <a:pt x="752" y="596"/>
                    </a:lnTo>
                    <a:lnTo>
                      <a:pt x="752" y="596"/>
                    </a:lnTo>
                    <a:lnTo>
                      <a:pt x="750" y="596"/>
                    </a:lnTo>
                    <a:lnTo>
                      <a:pt x="750" y="596"/>
                    </a:lnTo>
                    <a:lnTo>
                      <a:pt x="726" y="608"/>
                    </a:lnTo>
                    <a:lnTo>
                      <a:pt x="706" y="618"/>
                    </a:lnTo>
                    <a:lnTo>
                      <a:pt x="692" y="630"/>
                    </a:lnTo>
                    <a:lnTo>
                      <a:pt x="678" y="638"/>
                    </a:lnTo>
                    <a:lnTo>
                      <a:pt x="662" y="654"/>
                    </a:lnTo>
                    <a:lnTo>
                      <a:pt x="658" y="658"/>
                    </a:lnTo>
                    <a:lnTo>
                      <a:pt x="654" y="660"/>
                    </a:lnTo>
                    <a:lnTo>
                      <a:pt x="654" y="660"/>
                    </a:lnTo>
                    <a:lnTo>
                      <a:pt x="650" y="660"/>
                    </a:lnTo>
                    <a:lnTo>
                      <a:pt x="648" y="658"/>
                    </a:lnTo>
                    <a:lnTo>
                      <a:pt x="650" y="654"/>
                    </a:lnTo>
                    <a:lnTo>
                      <a:pt x="650" y="654"/>
                    </a:lnTo>
                    <a:lnTo>
                      <a:pt x="660" y="638"/>
                    </a:lnTo>
                    <a:lnTo>
                      <a:pt x="724" y="548"/>
                    </a:lnTo>
                    <a:lnTo>
                      <a:pt x="724" y="548"/>
                    </a:lnTo>
                    <a:lnTo>
                      <a:pt x="736" y="528"/>
                    </a:lnTo>
                    <a:lnTo>
                      <a:pt x="744" y="506"/>
                    </a:lnTo>
                    <a:lnTo>
                      <a:pt x="748" y="484"/>
                    </a:lnTo>
                    <a:lnTo>
                      <a:pt x="750" y="462"/>
                    </a:lnTo>
                    <a:lnTo>
                      <a:pt x="750" y="438"/>
                    </a:lnTo>
                    <a:lnTo>
                      <a:pt x="748" y="414"/>
                    </a:lnTo>
                    <a:lnTo>
                      <a:pt x="744" y="390"/>
                    </a:lnTo>
                    <a:lnTo>
                      <a:pt x="740" y="368"/>
                    </a:lnTo>
                    <a:lnTo>
                      <a:pt x="728" y="328"/>
                    </a:lnTo>
                    <a:lnTo>
                      <a:pt x="716" y="294"/>
                    </a:lnTo>
                    <a:lnTo>
                      <a:pt x="702" y="264"/>
                    </a:lnTo>
                    <a:lnTo>
                      <a:pt x="702" y="264"/>
                    </a:lnTo>
                    <a:lnTo>
                      <a:pt x="680" y="260"/>
                    </a:lnTo>
                    <a:lnTo>
                      <a:pt x="660" y="254"/>
                    </a:lnTo>
                    <a:lnTo>
                      <a:pt x="642" y="248"/>
                    </a:lnTo>
                    <a:lnTo>
                      <a:pt x="624" y="240"/>
                    </a:lnTo>
                    <a:lnTo>
                      <a:pt x="594" y="224"/>
                    </a:lnTo>
                    <a:lnTo>
                      <a:pt x="566" y="204"/>
                    </a:lnTo>
                    <a:lnTo>
                      <a:pt x="544" y="184"/>
                    </a:lnTo>
                    <a:lnTo>
                      <a:pt x="526" y="162"/>
                    </a:lnTo>
                    <a:lnTo>
                      <a:pt x="510" y="138"/>
                    </a:lnTo>
                    <a:lnTo>
                      <a:pt x="498" y="116"/>
                    </a:lnTo>
                    <a:lnTo>
                      <a:pt x="490" y="92"/>
                    </a:lnTo>
                    <a:lnTo>
                      <a:pt x="482" y="72"/>
                    </a:lnTo>
                    <a:lnTo>
                      <a:pt x="478" y="52"/>
                    </a:lnTo>
                    <a:lnTo>
                      <a:pt x="474" y="34"/>
                    </a:lnTo>
                    <a:lnTo>
                      <a:pt x="472" y="8"/>
                    </a:lnTo>
                    <a:lnTo>
                      <a:pt x="472" y="0"/>
                    </a:lnTo>
                    <a:lnTo>
                      <a:pt x="472" y="2"/>
                    </a:lnTo>
                    <a:lnTo>
                      <a:pt x="472" y="0"/>
                    </a:lnTo>
                    <a:lnTo>
                      <a:pt x="472" y="0"/>
                    </a:lnTo>
                    <a:lnTo>
                      <a:pt x="470" y="8"/>
                    </a:lnTo>
                    <a:lnTo>
                      <a:pt x="468" y="34"/>
                    </a:lnTo>
                    <a:lnTo>
                      <a:pt x="466" y="52"/>
                    </a:lnTo>
                    <a:lnTo>
                      <a:pt x="460" y="72"/>
                    </a:lnTo>
                    <a:lnTo>
                      <a:pt x="454" y="92"/>
                    </a:lnTo>
                    <a:lnTo>
                      <a:pt x="444" y="116"/>
                    </a:lnTo>
                    <a:lnTo>
                      <a:pt x="432" y="138"/>
                    </a:lnTo>
                    <a:lnTo>
                      <a:pt x="418" y="162"/>
                    </a:lnTo>
                    <a:lnTo>
                      <a:pt x="398" y="184"/>
                    </a:lnTo>
                    <a:lnTo>
                      <a:pt x="376" y="204"/>
                    </a:lnTo>
                    <a:lnTo>
                      <a:pt x="350" y="224"/>
                    </a:lnTo>
                    <a:lnTo>
                      <a:pt x="318" y="240"/>
                    </a:lnTo>
                    <a:lnTo>
                      <a:pt x="300" y="248"/>
                    </a:lnTo>
                    <a:lnTo>
                      <a:pt x="282" y="254"/>
                    </a:lnTo>
                    <a:lnTo>
                      <a:pt x="262" y="260"/>
                    </a:lnTo>
                    <a:lnTo>
                      <a:pt x="240" y="264"/>
                    </a:lnTo>
                    <a:lnTo>
                      <a:pt x="240" y="264"/>
                    </a:lnTo>
                    <a:lnTo>
                      <a:pt x="226" y="294"/>
                    </a:lnTo>
                    <a:lnTo>
                      <a:pt x="214" y="328"/>
                    </a:lnTo>
                    <a:lnTo>
                      <a:pt x="202" y="368"/>
                    </a:lnTo>
                    <a:lnTo>
                      <a:pt x="198" y="390"/>
                    </a:lnTo>
                    <a:lnTo>
                      <a:pt x="194" y="414"/>
                    </a:lnTo>
                    <a:lnTo>
                      <a:pt x="192" y="438"/>
                    </a:lnTo>
                    <a:lnTo>
                      <a:pt x="192" y="462"/>
                    </a:lnTo>
                    <a:lnTo>
                      <a:pt x="194" y="484"/>
                    </a:lnTo>
                    <a:lnTo>
                      <a:pt x="198" y="506"/>
                    </a:lnTo>
                    <a:lnTo>
                      <a:pt x="208" y="528"/>
                    </a:lnTo>
                    <a:lnTo>
                      <a:pt x="218" y="548"/>
                    </a:lnTo>
                    <a:lnTo>
                      <a:pt x="218" y="548"/>
                    </a:lnTo>
                    <a:lnTo>
                      <a:pt x="282" y="638"/>
                    </a:lnTo>
                    <a:lnTo>
                      <a:pt x="292" y="654"/>
                    </a:lnTo>
                    <a:lnTo>
                      <a:pt x="292" y="654"/>
                    </a:lnTo>
                    <a:lnTo>
                      <a:pt x="294" y="658"/>
                    </a:lnTo>
                    <a:lnTo>
                      <a:pt x="292" y="660"/>
                    </a:lnTo>
                    <a:lnTo>
                      <a:pt x="288" y="660"/>
                    </a:lnTo>
                    <a:lnTo>
                      <a:pt x="288" y="660"/>
                    </a:lnTo>
                    <a:lnTo>
                      <a:pt x="284" y="658"/>
                    </a:lnTo>
                    <a:lnTo>
                      <a:pt x="280" y="654"/>
                    </a:lnTo>
                    <a:lnTo>
                      <a:pt x="266" y="640"/>
                    </a:lnTo>
                    <a:lnTo>
                      <a:pt x="254" y="632"/>
                    </a:lnTo>
                    <a:lnTo>
                      <a:pt x="240" y="622"/>
                    </a:lnTo>
                    <a:lnTo>
                      <a:pt x="224" y="612"/>
                    </a:lnTo>
                    <a:lnTo>
                      <a:pt x="202" y="602"/>
                    </a:lnTo>
                    <a:lnTo>
                      <a:pt x="202" y="600"/>
                    </a:lnTo>
                    <a:lnTo>
                      <a:pt x="202" y="600"/>
                    </a:lnTo>
                    <a:lnTo>
                      <a:pt x="180" y="592"/>
                    </a:lnTo>
                    <a:lnTo>
                      <a:pt x="126" y="572"/>
                    </a:lnTo>
                    <a:lnTo>
                      <a:pt x="96" y="562"/>
                    </a:lnTo>
                    <a:lnTo>
                      <a:pt x="66" y="556"/>
                    </a:lnTo>
                    <a:lnTo>
                      <a:pt x="42" y="552"/>
                    </a:lnTo>
                    <a:lnTo>
                      <a:pt x="30" y="552"/>
                    </a:lnTo>
                    <a:lnTo>
                      <a:pt x="22" y="556"/>
                    </a:lnTo>
                    <a:lnTo>
                      <a:pt x="22" y="556"/>
                    </a:lnTo>
                    <a:lnTo>
                      <a:pt x="18" y="558"/>
                    </a:lnTo>
                    <a:lnTo>
                      <a:pt x="14" y="562"/>
                    </a:lnTo>
                    <a:lnTo>
                      <a:pt x="8" y="576"/>
                    </a:lnTo>
                    <a:lnTo>
                      <a:pt x="2" y="594"/>
                    </a:lnTo>
                    <a:lnTo>
                      <a:pt x="0" y="616"/>
                    </a:lnTo>
                    <a:lnTo>
                      <a:pt x="2" y="640"/>
                    </a:lnTo>
                    <a:lnTo>
                      <a:pt x="4" y="666"/>
                    </a:lnTo>
                    <a:lnTo>
                      <a:pt x="8" y="692"/>
                    </a:lnTo>
                    <a:lnTo>
                      <a:pt x="16" y="718"/>
                    </a:lnTo>
                    <a:lnTo>
                      <a:pt x="16" y="718"/>
                    </a:lnTo>
                    <a:lnTo>
                      <a:pt x="16" y="726"/>
                    </a:lnTo>
                    <a:lnTo>
                      <a:pt x="16" y="726"/>
                    </a:lnTo>
                    <a:lnTo>
                      <a:pt x="22" y="740"/>
                    </a:lnTo>
                    <a:lnTo>
                      <a:pt x="30" y="754"/>
                    </a:lnTo>
                    <a:lnTo>
                      <a:pt x="38" y="768"/>
                    </a:lnTo>
                    <a:lnTo>
                      <a:pt x="50" y="782"/>
                    </a:lnTo>
                    <a:lnTo>
                      <a:pt x="50" y="782"/>
                    </a:lnTo>
                    <a:lnTo>
                      <a:pt x="52" y="782"/>
                    </a:lnTo>
                    <a:lnTo>
                      <a:pt x="52" y="782"/>
                    </a:lnTo>
                    <a:lnTo>
                      <a:pt x="60" y="790"/>
                    </a:lnTo>
                    <a:lnTo>
                      <a:pt x="70" y="796"/>
                    </a:lnTo>
                    <a:lnTo>
                      <a:pt x="78" y="800"/>
                    </a:lnTo>
                    <a:lnTo>
                      <a:pt x="88" y="804"/>
                    </a:lnTo>
                    <a:lnTo>
                      <a:pt x="88" y="804"/>
                    </a:lnTo>
                    <a:lnTo>
                      <a:pt x="104" y="808"/>
                    </a:lnTo>
                    <a:lnTo>
                      <a:pt x="128" y="822"/>
                    </a:lnTo>
                    <a:lnTo>
                      <a:pt x="138" y="830"/>
                    </a:lnTo>
                    <a:lnTo>
                      <a:pt x="150" y="840"/>
                    </a:lnTo>
                    <a:lnTo>
                      <a:pt x="160" y="852"/>
                    </a:lnTo>
                    <a:lnTo>
                      <a:pt x="168" y="866"/>
                    </a:lnTo>
                    <a:lnTo>
                      <a:pt x="176" y="880"/>
                    </a:lnTo>
                    <a:lnTo>
                      <a:pt x="178" y="896"/>
                    </a:lnTo>
                    <a:lnTo>
                      <a:pt x="178" y="912"/>
                    </a:lnTo>
                    <a:lnTo>
                      <a:pt x="174" y="930"/>
                    </a:lnTo>
                    <a:lnTo>
                      <a:pt x="166" y="948"/>
                    </a:lnTo>
                    <a:lnTo>
                      <a:pt x="152" y="968"/>
                    </a:lnTo>
                    <a:lnTo>
                      <a:pt x="132" y="988"/>
                    </a:lnTo>
                    <a:lnTo>
                      <a:pt x="106" y="1008"/>
                    </a:lnTo>
                    <a:lnTo>
                      <a:pt x="106" y="1008"/>
                    </a:lnTo>
                    <a:lnTo>
                      <a:pt x="118" y="1008"/>
                    </a:lnTo>
                    <a:lnTo>
                      <a:pt x="132" y="1008"/>
                    </a:lnTo>
                    <a:lnTo>
                      <a:pt x="152" y="1012"/>
                    </a:lnTo>
                    <a:lnTo>
                      <a:pt x="174" y="1016"/>
                    </a:lnTo>
                    <a:lnTo>
                      <a:pt x="202" y="1024"/>
                    </a:lnTo>
                    <a:lnTo>
                      <a:pt x="230" y="1034"/>
                    </a:lnTo>
                    <a:lnTo>
                      <a:pt x="260" y="1050"/>
                    </a:lnTo>
                    <a:lnTo>
                      <a:pt x="260" y="1050"/>
                    </a:lnTo>
                    <a:lnTo>
                      <a:pt x="274" y="1056"/>
                    </a:lnTo>
                    <a:lnTo>
                      <a:pt x="288" y="1060"/>
                    </a:lnTo>
                    <a:lnTo>
                      <a:pt x="304" y="1064"/>
                    </a:lnTo>
                    <a:lnTo>
                      <a:pt x="318" y="1064"/>
                    </a:lnTo>
                    <a:lnTo>
                      <a:pt x="332" y="1064"/>
                    </a:lnTo>
                    <a:lnTo>
                      <a:pt x="346" y="1062"/>
                    </a:lnTo>
                    <a:lnTo>
                      <a:pt x="372" y="1056"/>
                    </a:lnTo>
                    <a:lnTo>
                      <a:pt x="396" y="1046"/>
                    </a:lnTo>
                    <a:lnTo>
                      <a:pt x="418" y="1036"/>
                    </a:lnTo>
                    <a:lnTo>
                      <a:pt x="444" y="1020"/>
                    </a:lnTo>
                    <a:lnTo>
                      <a:pt x="444" y="1020"/>
                    </a:lnTo>
                    <a:lnTo>
                      <a:pt x="444" y="1050"/>
                    </a:lnTo>
                    <a:lnTo>
                      <a:pt x="444" y="1096"/>
                    </a:lnTo>
                    <a:lnTo>
                      <a:pt x="442" y="1152"/>
                    </a:lnTo>
                    <a:lnTo>
                      <a:pt x="436" y="1214"/>
                    </a:lnTo>
                    <a:lnTo>
                      <a:pt x="430" y="1246"/>
                    </a:lnTo>
                    <a:lnTo>
                      <a:pt x="424" y="1276"/>
                    </a:lnTo>
                    <a:lnTo>
                      <a:pt x="418" y="1306"/>
                    </a:lnTo>
                    <a:lnTo>
                      <a:pt x="408" y="1334"/>
                    </a:lnTo>
                    <a:lnTo>
                      <a:pt x="398" y="1360"/>
                    </a:lnTo>
                    <a:lnTo>
                      <a:pt x="386" y="1382"/>
                    </a:lnTo>
                    <a:lnTo>
                      <a:pt x="372" y="1400"/>
                    </a:lnTo>
                    <a:lnTo>
                      <a:pt x="364" y="1408"/>
                    </a:lnTo>
                    <a:lnTo>
                      <a:pt x="356" y="1414"/>
                    </a:lnTo>
                    <a:lnTo>
                      <a:pt x="356" y="1414"/>
                    </a:lnTo>
                    <a:lnTo>
                      <a:pt x="352" y="1416"/>
                    </a:lnTo>
                    <a:lnTo>
                      <a:pt x="350" y="1420"/>
                    </a:lnTo>
                    <a:lnTo>
                      <a:pt x="348" y="1422"/>
                    </a:lnTo>
                    <a:lnTo>
                      <a:pt x="350" y="1426"/>
                    </a:lnTo>
                    <a:lnTo>
                      <a:pt x="352" y="1428"/>
                    </a:lnTo>
                    <a:lnTo>
                      <a:pt x="354" y="1432"/>
                    </a:lnTo>
                    <a:lnTo>
                      <a:pt x="354" y="1432"/>
                    </a:lnTo>
                    <a:lnTo>
                      <a:pt x="362" y="1438"/>
                    </a:lnTo>
                    <a:lnTo>
                      <a:pt x="368" y="1440"/>
                    </a:lnTo>
                    <a:lnTo>
                      <a:pt x="376" y="1444"/>
                    </a:lnTo>
                    <a:lnTo>
                      <a:pt x="386" y="1444"/>
                    </a:lnTo>
                    <a:lnTo>
                      <a:pt x="398" y="1444"/>
                    </a:lnTo>
                    <a:lnTo>
                      <a:pt x="410" y="1440"/>
                    </a:lnTo>
                    <a:lnTo>
                      <a:pt x="422" y="1434"/>
                    </a:lnTo>
                    <a:lnTo>
                      <a:pt x="422" y="1434"/>
                    </a:lnTo>
                    <a:lnTo>
                      <a:pt x="428" y="1430"/>
                    </a:lnTo>
                    <a:lnTo>
                      <a:pt x="434" y="1430"/>
                    </a:lnTo>
                    <a:lnTo>
                      <a:pt x="442" y="1428"/>
                    </a:lnTo>
                    <a:lnTo>
                      <a:pt x="444" y="1424"/>
                    </a:lnTo>
                    <a:lnTo>
                      <a:pt x="448" y="1418"/>
                    </a:lnTo>
                    <a:lnTo>
                      <a:pt x="448" y="1418"/>
                    </a:lnTo>
                    <a:lnTo>
                      <a:pt x="458" y="1398"/>
                    </a:lnTo>
                    <a:lnTo>
                      <a:pt x="466" y="1370"/>
                    </a:lnTo>
                    <a:lnTo>
                      <a:pt x="474" y="1334"/>
                    </a:lnTo>
                    <a:lnTo>
                      <a:pt x="482" y="1288"/>
                    </a:lnTo>
                    <a:lnTo>
                      <a:pt x="488" y="1236"/>
                    </a:lnTo>
                    <a:lnTo>
                      <a:pt x="494" y="1174"/>
                    </a:lnTo>
                    <a:lnTo>
                      <a:pt x="498" y="1104"/>
                    </a:lnTo>
                    <a:lnTo>
                      <a:pt x="502" y="1022"/>
                    </a:lnTo>
                    <a:lnTo>
                      <a:pt x="502" y="1022"/>
                    </a:lnTo>
                    <a:lnTo>
                      <a:pt x="516" y="1030"/>
                    </a:lnTo>
                    <a:lnTo>
                      <a:pt x="532" y="1040"/>
                    </a:lnTo>
                    <a:lnTo>
                      <a:pt x="552" y="1050"/>
                    </a:lnTo>
                    <a:lnTo>
                      <a:pt x="576" y="1058"/>
                    </a:lnTo>
                    <a:lnTo>
                      <a:pt x="602" y="1062"/>
                    </a:lnTo>
                    <a:lnTo>
                      <a:pt x="616" y="1064"/>
                    </a:lnTo>
                    <a:lnTo>
                      <a:pt x="628" y="1064"/>
                    </a:lnTo>
                    <a:lnTo>
                      <a:pt x="642" y="1064"/>
                    </a:lnTo>
                    <a:lnTo>
                      <a:pt x="656" y="1060"/>
                    </a:lnTo>
                    <a:lnTo>
                      <a:pt x="668" y="1056"/>
                    </a:lnTo>
                    <a:lnTo>
                      <a:pt x="682" y="1050"/>
                    </a:lnTo>
                    <a:lnTo>
                      <a:pt x="682" y="1050"/>
                    </a:lnTo>
                    <a:lnTo>
                      <a:pt x="712" y="1034"/>
                    </a:lnTo>
                    <a:lnTo>
                      <a:pt x="742" y="1024"/>
                    </a:lnTo>
                    <a:lnTo>
                      <a:pt x="768" y="1016"/>
                    </a:lnTo>
                    <a:lnTo>
                      <a:pt x="790" y="1012"/>
                    </a:lnTo>
                    <a:lnTo>
                      <a:pt x="810" y="1008"/>
                    </a:lnTo>
                    <a:lnTo>
                      <a:pt x="824" y="1008"/>
                    </a:lnTo>
                    <a:lnTo>
                      <a:pt x="836" y="1008"/>
                    </a:lnTo>
                    <a:lnTo>
                      <a:pt x="836" y="1008"/>
                    </a:lnTo>
                    <a:lnTo>
                      <a:pt x="810" y="988"/>
                    </a:lnTo>
                    <a:lnTo>
                      <a:pt x="790" y="968"/>
                    </a:lnTo>
                    <a:lnTo>
                      <a:pt x="776" y="948"/>
                    </a:lnTo>
                    <a:lnTo>
                      <a:pt x="768" y="930"/>
                    </a:lnTo>
                    <a:lnTo>
                      <a:pt x="764" y="912"/>
                    </a:lnTo>
                    <a:lnTo>
                      <a:pt x="764" y="896"/>
                    </a:lnTo>
                    <a:lnTo>
                      <a:pt x="768" y="880"/>
                    </a:lnTo>
                    <a:lnTo>
                      <a:pt x="774" y="866"/>
                    </a:lnTo>
                    <a:lnTo>
                      <a:pt x="782" y="852"/>
                    </a:lnTo>
                    <a:lnTo>
                      <a:pt x="792" y="840"/>
                    </a:lnTo>
                    <a:lnTo>
                      <a:pt x="804" y="830"/>
                    </a:lnTo>
                    <a:lnTo>
                      <a:pt x="816" y="822"/>
                    </a:lnTo>
                    <a:lnTo>
                      <a:pt x="838" y="808"/>
                    </a:lnTo>
                    <a:lnTo>
                      <a:pt x="854" y="804"/>
                    </a:lnTo>
                    <a:lnTo>
                      <a:pt x="854" y="804"/>
                    </a:lnTo>
                    <a:lnTo>
                      <a:pt x="868" y="798"/>
                    </a:lnTo>
                    <a:lnTo>
                      <a:pt x="882" y="790"/>
                    </a:lnTo>
                    <a:lnTo>
                      <a:pt x="882" y="790"/>
                    </a:lnTo>
                    <a:lnTo>
                      <a:pt x="882" y="790"/>
                    </a:lnTo>
                    <a:lnTo>
                      <a:pt x="892" y="782"/>
                    </a:lnTo>
                    <a:lnTo>
                      <a:pt x="902" y="772"/>
                    </a:lnTo>
                    <a:lnTo>
                      <a:pt x="910" y="762"/>
                    </a:lnTo>
                    <a:lnTo>
                      <a:pt x="918" y="748"/>
                    </a:lnTo>
                    <a:lnTo>
                      <a:pt x="918" y="748"/>
                    </a:lnTo>
                    <a:lnTo>
                      <a:pt x="924" y="732"/>
                    </a:lnTo>
                    <a:lnTo>
                      <a:pt x="924" y="732"/>
                    </a:lnTo>
                    <a:close/>
                  </a:path>
                </a:pathLst>
              </a:custGeom>
              <a:solidFill>
                <a:schemeClr val="accent1">
                  <a:alpha val="2000"/>
                </a:schemeClr>
              </a:solidFill>
              <a:ln w="9525">
                <a:noFill/>
                <a:round/>
                <a:headEnd/>
                <a:tailEnd/>
              </a:ln>
              <a:effectLst>
                <a:glow rad="254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66" name="Freeform 24"/>
              <p:cNvSpPr>
                <a:spLocks noChangeAspect="1"/>
              </p:cNvSpPr>
              <p:nvPr/>
            </p:nvSpPr>
            <p:spPr bwMode="auto">
              <a:xfrm rot="4324833">
                <a:off x="8243059" y="5300272"/>
                <a:ext cx="474357" cy="1154204"/>
              </a:xfrm>
              <a:custGeom>
                <a:avLst/>
                <a:gdLst/>
                <a:ahLst/>
                <a:cxnLst>
                  <a:cxn ang="0">
                    <a:pos x="152" y="0"/>
                  </a:cxn>
                  <a:cxn ang="0">
                    <a:pos x="164" y="50"/>
                  </a:cxn>
                  <a:cxn ang="0">
                    <a:pos x="164" y="102"/>
                  </a:cxn>
                  <a:cxn ang="0">
                    <a:pos x="154" y="154"/>
                  </a:cxn>
                  <a:cxn ang="0">
                    <a:pos x="138" y="206"/>
                  </a:cxn>
                  <a:cxn ang="0">
                    <a:pos x="92" y="310"/>
                  </a:cxn>
                  <a:cxn ang="0">
                    <a:pos x="48" y="404"/>
                  </a:cxn>
                  <a:cxn ang="0">
                    <a:pos x="32" y="446"/>
                  </a:cxn>
                  <a:cxn ang="0">
                    <a:pos x="10" y="528"/>
                  </a:cxn>
                  <a:cxn ang="0">
                    <a:pos x="2" y="592"/>
                  </a:cxn>
                  <a:cxn ang="0">
                    <a:pos x="0" y="634"/>
                  </a:cxn>
                  <a:cxn ang="0">
                    <a:pos x="6" y="682"/>
                  </a:cxn>
                  <a:cxn ang="0">
                    <a:pos x="24" y="762"/>
                  </a:cxn>
                  <a:cxn ang="0">
                    <a:pos x="48" y="824"/>
                  </a:cxn>
                  <a:cxn ang="0">
                    <a:pos x="80" y="872"/>
                  </a:cxn>
                  <a:cxn ang="0">
                    <a:pos x="114" y="906"/>
                  </a:cxn>
                  <a:cxn ang="0">
                    <a:pos x="152" y="928"/>
                  </a:cxn>
                  <a:cxn ang="0">
                    <a:pos x="188" y="942"/>
                  </a:cxn>
                  <a:cxn ang="0">
                    <a:pos x="236" y="950"/>
                  </a:cxn>
                  <a:cxn ang="0">
                    <a:pos x="230" y="982"/>
                  </a:cxn>
                  <a:cxn ang="0">
                    <a:pos x="210" y="1050"/>
                  </a:cxn>
                  <a:cxn ang="0">
                    <a:pos x="186" y="1114"/>
                  </a:cxn>
                  <a:cxn ang="0">
                    <a:pos x="162" y="1150"/>
                  </a:cxn>
                  <a:cxn ang="0">
                    <a:pos x="142" y="1168"/>
                  </a:cxn>
                  <a:cxn ang="0">
                    <a:pos x="132" y="1174"/>
                  </a:cxn>
                  <a:cxn ang="0">
                    <a:pos x="126" y="1178"/>
                  </a:cxn>
                  <a:cxn ang="0">
                    <a:pos x="130" y="1188"/>
                  </a:cxn>
                  <a:cxn ang="0">
                    <a:pos x="134" y="1192"/>
                  </a:cxn>
                  <a:cxn ang="0">
                    <a:pos x="154" y="1202"/>
                  </a:cxn>
                  <a:cxn ang="0">
                    <a:pos x="172" y="1202"/>
                  </a:cxn>
                  <a:cxn ang="0">
                    <a:pos x="184" y="1198"/>
                  </a:cxn>
                  <a:cxn ang="0">
                    <a:pos x="194" y="1196"/>
                  </a:cxn>
                  <a:cxn ang="0">
                    <a:pos x="206" y="1188"/>
                  </a:cxn>
                  <a:cxn ang="0">
                    <a:pos x="214" y="1174"/>
                  </a:cxn>
                  <a:cxn ang="0">
                    <a:pos x="232" y="1134"/>
                  </a:cxn>
                  <a:cxn ang="0">
                    <a:pos x="262" y="1038"/>
                  </a:cxn>
                  <a:cxn ang="0">
                    <a:pos x="282" y="946"/>
                  </a:cxn>
                  <a:cxn ang="0">
                    <a:pos x="288" y="946"/>
                  </a:cxn>
                  <a:cxn ang="0">
                    <a:pos x="334" y="912"/>
                  </a:cxn>
                  <a:cxn ang="0">
                    <a:pos x="374" y="876"/>
                  </a:cxn>
                  <a:cxn ang="0">
                    <a:pos x="408" y="840"/>
                  </a:cxn>
                  <a:cxn ang="0">
                    <a:pos x="434" y="802"/>
                  </a:cxn>
                  <a:cxn ang="0">
                    <a:pos x="456" y="764"/>
                  </a:cxn>
                  <a:cxn ang="0">
                    <a:pos x="472" y="726"/>
                  </a:cxn>
                  <a:cxn ang="0">
                    <a:pos x="490" y="648"/>
                  </a:cxn>
                  <a:cxn ang="0">
                    <a:pos x="492" y="568"/>
                  </a:cxn>
                  <a:cxn ang="0">
                    <a:pos x="478" y="490"/>
                  </a:cxn>
                  <a:cxn ang="0">
                    <a:pos x="454" y="414"/>
                  </a:cxn>
                  <a:cxn ang="0">
                    <a:pos x="420" y="340"/>
                  </a:cxn>
                  <a:cxn ang="0">
                    <a:pos x="380" y="270"/>
                  </a:cxn>
                  <a:cxn ang="0">
                    <a:pos x="336" y="206"/>
                  </a:cxn>
                  <a:cxn ang="0">
                    <a:pos x="248" y="98"/>
                  </a:cxn>
                  <a:cxn ang="0">
                    <a:pos x="180" y="26"/>
                  </a:cxn>
                  <a:cxn ang="0">
                    <a:pos x="152" y="0"/>
                  </a:cxn>
                </a:cxnLst>
                <a:rect l="0" t="0" r="r" b="b"/>
                <a:pathLst>
                  <a:path w="494" h="1202">
                    <a:moveTo>
                      <a:pt x="152" y="0"/>
                    </a:moveTo>
                    <a:lnTo>
                      <a:pt x="152" y="0"/>
                    </a:lnTo>
                    <a:lnTo>
                      <a:pt x="160" y="26"/>
                    </a:lnTo>
                    <a:lnTo>
                      <a:pt x="164" y="50"/>
                    </a:lnTo>
                    <a:lnTo>
                      <a:pt x="166" y="76"/>
                    </a:lnTo>
                    <a:lnTo>
                      <a:pt x="164" y="102"/>
                    </a:lnTo>
                    <a:lnTo>
                      <a:pt x="160" y="128"/>
                    </a:lnTo>
                    <a:lnTo>
                      <a:pt x="154" y="154"/>
                    </a:lnTo>
                    <a:lnTo>
                      <a:pt x="148" y="180"/>
                    </a:lnTo>
                    <a:lnTo>
                      <a:pt x="138" y="206"/>
                    </a:lnTo>
                    <a:lnTo>
                      <a:pt x="116" y="258"/>
                    </a:lnTo>
                    <a:lnTo>
                      <a:pt x="92" y="310"/>
                    </a:lnTo>
                    <a:lnTo>
                      <a:pt x="70" y="358"/>
                    </a:lnTo>
                    <a:lnTo>
                      <a:pt x="48" y="404"/>
                    </a:lnTo>
                    <a:lnTo>
                      <a:pt x="48" y="404"/>
                    </a:lnTo>
                    <a:lnTo>
                      <a:pt x="32" y="446"/>
                    </a:lnTo>
                    <a:lnTo>
                      <a:pt x="18" y="488"/>
                    </a:lnTo>
                    <a:lnTo>
                      <a:pt x="10" y="528"/>
                    </a:lnTo>
                    <a:lnTo>
                      <a:pt x="4" y="562"/>
                    </a:lnTo>
                    <a:lnTo>
                      <a:pt x="2" y="592"/>
                    </a:lnTo>
                    <a:lnTo>
                      <a:pt x="0" y="614"/>
                    </a:lnTo>
                    <a:lnTo>
                      <a:pt x="0" y="634"/>
                    </a:lnTo>
                    <a:lnTo>
                      <a:pt x="0" y="634"/>
                    </a:lnTo>
                    <a:lnTo>
                      <a:pt x="6" y="682"/>
                    </a:lnTo>
                    <a:lnTo>
                      <a:pt x="14" y="724"/>
                    </a:lnTo>
                    <a:lnTo>
                      <a:pt x="24" y="762"/>
                    </a:lnTo>
                    <a:lnTo>
                      <a:pt x="36" y="796"/>
                    </a:lnTo>
                    <a:lnTo>
                      <a:pt x="48" y="824"/>
                    </a:lnTo>
                    <a:lnTo>
                      <a:pt x="64" y="850"/>
                    </a:lnTo>
                    <a:lnTo>
                      <a:pt x="80" y="872"/>
                    </a:lnTo>
                    <a:lnTo>
                      <a:pt x="96" y="890"/>
                    </a:lnTo>
                    <a:lnTo>
                      <a:pt x="114" y="906"/>
                    </a:lnTo>
                    <a:lnTo>
                      <a:pt x="132" y="918"/>
                    </a:lnTo>
                    <a:lnTo>
                      <a:pt x="152" y="928"/>
                    </a:lnTo>
                    <a:lnTo>
                      <a:pt x="170" y="936"/>
                    </a:lnTo>
                    <a:lnTo>
                      <a:pt x="188" y="942"/>
                    </a:lnTo>
                    <a:lnTo>
                      <a:pt x="204" y="946"/>
                    </a:lnTo>
                    <a:lnTo>
                      <a:pt x="236" y="950"/>
                    </a:lnTo>
                    <a:lnTo>
                      <a:pt x="236" y="950"/>
                    </a:lnTo>
                    <a:lnTo>
                      <a:pt x="230" y="982"/>
                    </a:lnTo>
                    <a:lnTo>
                      <a:pt x="220" y="1016"/>
                    </a:lnTo>
                    <a:lnTo>
                      <a:pt x="210" y="1050"/>
                    </a:lnTo>
                    <a:lnTo>
                      <a:pt x="200" y="1082"/>
                    </a:lnTo>
                    <a:lnTo>
                      <a:pt x="186" y="1114"/>
                    </a:lnTo>
                    <a:lnTo>
                      <a:pt x="170" y="1140"/>
                    </a:lnTo>
                    <a:lnTo>
                      <a:pt x="162" y="1150"/>
                    </a:lnTo>
                    <a:lnTo>
                      <a:pt x="152" y="1160"/>
                    </a:lnTo>
                    <a:lnTo>
                      <a:pt x="142" y="1168"/>
                    </a:lnTo>
                    <a:lnTo>
                      <a:pt x="132" y="1174"/>
                    </a:lnTo>
                    <a:lnTo>
                      <a:pt x="132" y="1174"/>
                    </a:lnTo>
                    <a:lnTo>
                      <a:pt x="130" y="1176"/>
                    </a:lnTo>
                    <a:lnTo>
                      <a:pt x="126" y="1178"/>
                    </a:lnTo>
                    <a:lnTo>
                      <a:pt x="126" y="1182"/>
                    </a:lnTo>
                    <a:lnTo>
                      <a:pt x="130" y="1188"/>
                    </a:lnTo>
                    <a:lnTo>
                      <a:pt x="130" y="1188"/>
                    </a:lnTo>
                    <a:lnTo>
                      <a:pt x="134" y="1192"/>
                    </a:lnTo>
                    <a:lnTo>
                      <a:pt x="146" y="1200"/>
                    </a:lnTo>
                    <a:lnTo>
                      <a:pt x="154" y="1202"/>
                    </a:lnTo>
                    <a:lnTo>
                      <a:pt x="162" y="1202"/>
                    </a:lnTo>
                    <a:lnTo>
                      <a:pt x="172" y="1202"/>
                    </a:lnTo>
                    <a:lnTo>
                      <a:pt x="184" y="1198"/>
                    </a:lnTo>
                    <a:lnTo>
                      <a:pt x="184" y="1198"/>
                    </a:lnTo>
                    <a:lnTo>
                      <a:pt x="190" y="1196"/>
                    </a:lnTo>
                    <a:lnTo>
                      <a:pt x="194" y="1196"/>
                    </a:lnTo>
                    <a:lnTo>
                      <a:pt x="200" y="1194"/>
                    </a:lnTo>
                    <a:lnTo>
                      <a:pt x="206" y="1188"/>
                    </a:lnTo>
                    <a:lnTo>
                      <a:pt x="206" y="1188"/>
                    </a:lnTo>
                    <a:lnTo>
                      <a:pt x="214" y="1174"/>
                    </a:lnTo>
                    <a:lnTo>
                      <a:pt x="224" y="1156"/>
                    </a:lnTo>
                    <a:lnTo>
                      <a:pt x="232" y="1134"/>
                    </a:lnTo>
                    <a:lnTo>
                      <a:pt x="242" y="1108"/>
                    </a:lnTo>
                    <a:lnTo>
                      <a:pt x="262" y="1038"/>
                    </a:lnTo>
                    <a:lnTo>
                      <a:pt x="282" y="946"/>
                    </a:lnTo>
                    <a:lnTo>
                      <a:pt x="282" y="946"/>
                    </a:lnTo>
                    <a:lnTo>
                      <a:pt x="288" y="946"/>
                    </a:lnTo>
                    <a:lnTo>
                      <a:pt x="288" y="946"/>
                    </a:lnTo>
                    <a:lnTo>
                      <a:pt x="312" y="928"/>
                    </a:lnTo>
                    <a:lnTo>
                      <a:pt x="334" y="912"/>
                    </a:lnTo>
                    <a:lnTo>
                      <a:pt x="354" y="894"/>
                    </a:lnTo>
                    <a:lnTo>
                      <a:pt x="374" y="876"/>
                    </a:lnTo>
                    <a:lnTo>
                      <a:pt x="392" y="858"/>
                    </a:lnTo>
                    <a:lnTo>
                      <a:pt x="408" y="840"/>
                    </a:lnTo>
                    <a:lnTo>
                      <a:pt x="422" y="822"/>
                    </a:lnTo>
                    <a:lnTo>
                      <a:pt x="434" y="802"/>
                    </a:lnTo>
                    <a:lnTo>
                      <a:pt x="446" y="784"/>
                    </a:lnTo>
                    <a:lnTo>
                      <a:pt x="456" y="764"/>
                    </a:lnTo>
                    <a:lnTo>
                      <a:pt x="466" y="746"/>
                    </a:lnTo>
                    <a:lnTo>
                      <a:pt x="472" y="726"/>
                    </a:lnTo>
                    <a:lnTo>
                      <a:pt x="484" y="688"/>
                    </a:lnTo>
                    <a:lnTo>
                      <a:pt x="490" y="648"/>
                    </a:lnTo>
                    <a:lnTo>
                      <a:pt x="494" y="608"/>
                    </a:lnTo>
                    <a:lnTo>
                      <a:pt x="492" y="568"/>
                    </a:lnTo>
                    <a:lnTo>
                      <a:pt x="486" y="530"/>
                    </a:lnTo>
                    <a:lnTo>
                      <a:pt x="478" y="490"/>
                    </a:lnTo>
                    <a:lnTo>
                      <a:pt x="468" y="452"/>
                    </a:lnTo>
                    <a:lnTo>
                      <a:pt x="454" y="414"/>
                    </a:lnTo>
                    <a:lnTo>
                      <a:pt x="438" y="376"/>
                    </a:lnTo>
                    <a:lnTo>
                      <a:pt x="420" y="340"/>
                    </a:lnTo>
                    <a:lnTo>
                      <a:pt x="400" y="304"/>
                    </a:lnTo>
                    <a:lnTo>
                      <a:pt x="380" y="270"/>
                    </a:lnTo>
                    <a:lnTo>
                      <a:pt x="358" y="238"/>
                    </a:lnTo>
                    <a:lnTo>
                      <a:pt x="336" y="206"/>
                    </a:lnTo>
                    <a:lnTo>
                      <a:pt x="290" y="148"/>
                    </a:lnTo>
                    <a:lnTo>
                      <a:pt x="248" y="98"/>
                    </a:lnTo>
                    <a:lnTo>
                      <a:pt x="210" y="58"/>
                    </a:lnTo>
                    <a:lnTo>
                      <a:pt x="180" y="26"/>
                    </a:lnTo>
                    <a:lnTo>
                      <a:pt x="152" y="0"/>
                    </a:lnTo>
                    <a:lnTo>
                      <a:pt x="152" y="0"/>
                    </a:lnTo>
                    <a:close/>
                  </a:path>
                </a:pathLst>
              </a:custGeom>
              <a:solidFill>
                <a:schemeClr val="accent1">
                  <a:alpha val="2000"/>
                </a:schemeClr>
              </a:solidFill>
              <a:ln w="9525">
                <a:noFill/>
                <a:round/>
                <a:headEnd/>
                <a:tailEnd/>
              </a:ln>
              <a:effectLst>
                <a:glow rad="381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67" name="Freeform 28"/>
              <p:cNvSpPr>
                <a:spLocks noChangeAspect="1"/>
              </p:cNvSpPr>
              <p:nvPr/>
            </p:nvSpPr>
            <p:spPr bwMode="auto">
              <a:xfrm rot="19659348">
                <a:off x="7187072" y="3993953"/>
                <a:ext cx="942538" cy="1486797"/>
              </a:xfrm>
              <a:custGeom>
                <a:avLst/>
                <a:gdLst/>
                <a:ahLst/>
                <a:cxnLst>
                  <a:cxn ang="0">
                    <a:pos x="1140" y="784"/>
                  </a:cxn>
                  <a:cxn ang="0">
                    <a:pos x="1090" y="812"/>
                  </a:cxn>
                  <a:cxn ang="0">
                    <a:pos x="1052" y="766"/>
                  </a:cxn>
                  <a:cxn ang="0">
                    <a:pos x="956" y="774"/>
                  </a:cxn>
                  <a:cxn ang="0">
                    <a:pos x="842" y="848"/>
                  </a:cxn>
                  <a:cxn ang="0">
                    <a:pos x="824" y="848"/>
                  </a:cxn>
                  <a:cxn ang="0">
                    <a:pos x="928" y="698"/>
                  </a:cxn>
                  <a:cxn ang="0">
                    <a:pos x="952" y="538"/>
                  </a:cxn>
                  <a:cxn ang="0">
                    <a:pos x="898" y="354"/>
                  </a:cxn>
                  <a:cxn ang="0">
                    <a:pos x="792" y="312"/>
                  </a:cxn>
                  <a:cxn ang="0">
                    <a:pos x="688" y="238"/>
                  </a:cxn>
                  <a:cxn ang="0">
                    <a:pos x="600" y="68"/>
                  </a:cxn>
                  <a:cxn ang="0">
                    <a:pos x="592" y="0"/>
                  </a:cxn>
                  <a:cxn ang="0">
                    <a:pos x="558" y="150"/>
                  </a:cxn>
                  <a:cxn ang="0">
                    <a:pos x="452" y="278"/>
                  </a:cxn>
                  <a:cxn ang="0">
                    <a:pos x="322" y="338"/>
                  </a:cxn>
                  <a:cxn ang="0">
                    <a:pos x="252" y="452"/>
                  </a:cxn>
                  <a:cxn ang="0">
                    <a:pos x="234" y="628"/>
                  </a:cxn>
                  <a:cxn ang="0">
                    <a:pos x="320" y="786"/>
                  </a:cxn>
                  <a:cxn ang="0">
                    <a:pos x="356" y="856"/>
                  </a:cxn>
                  <a:cxn ang="0">
                    <a:pos x="288" y="804"/>
                  </a:cxn>
                  <a:cxn ang="0">
                    <a:pos x="174" y="760"/>
                  </a:cxn>
                  <a:cxn ang="0">
                    <a:pos x="110" y="782"/>
                  </a:cxn>
                  <a:cxn ang="0">
                    <a:pos x="84" y="810"/>
                  </a:cxn>
                  <a:cxn ang="0">
                    <a:pos x="18" y="742"/>
                  </a:cxn>
                  <a:cxn ang="0">
                    <a:pos x="6" y="734"/>
                  </a:cxn>
                  <a:cxn ang="0">
                    <a:pos x="4" y="942"/>
                  </a:cxn>
                  <a:cxn ang="0">
                    <a:pos x="52" y="1018"/>
                  </a:cxn>
                  <a:cxn ang="0">
                    <a:pos x="118" y="1050"/>
                  </a:cxn>
                  <a:cxn ang="0">
                    <a:pos x="200" y="1124"/>
                  </a:cxn>
                  <a:cxn ang="0">
                    <a:pos x="208" y="1206"/>
                  </a:cxn>
                  <a:cxn ang="0">
                    <a:pos x="154" y="1282"/>
                  </a:cxn>
                  <a:cxn ang="0">
                    <a:pos x="178" y="1312"/>
                  </a:cxn>
                  <a:cxn ang="0">
                    <a:pos x="338" y="1372"/>
                  </a:cxn>
                  <a:cxn ang="0">
                    <a:pos x="448" y="1374"/>
                  </a:cxn>
                  <a:cxn ang="0">
                    <a:pos x="558" y="1324"/>
                  </a:cxn>
                  <a:cxn ang="0">
                    <a:pos x="540" y="1616"/>
                  </a:cxn>
                  <a:cxn ang="0">
                    <a:pos x="474" y="1806"/>
                  </a:cxn>
                  <a:cxn ang="0">
                    <a:pos x="434" y="1842"/>
                  </a:cxn>
                  <a:cxn ang="0">
                    <a:pos x="450" y="1864"/>
                  </a:cxn>
                  <a:cxn ang="0">
                    <a:pos x="528" y="1860"/>
                  </a:cxn>
                  <a:cxn ang="0">
                    <a:pos x="554" y="1852"/>
                  </a:cxn>
                  <a:cxn ang="0">
                    <a:pos x="596" y="1730"/>
                  </a:cxn>
                  <a:cxn ang="0">
                    <a:pos x="634" y="1326"/>
                  </a:cxn>
                  <a:cxn ang="0">
                    <a:pos x="762" y="1380"/>
                  </a:cxn>
                  <a:cxn ang="0">
                    <a:pos x="866" y="1362"/>
                  </a:cxn>
                  <a:cxn ang="0">
                    <a:pos x="1032" y="1310"/>
                  </a:cxn>
                  <a:cxn ang="0">
                    <a:pos x="1018" y="1268"/>
                  </a:cxn>
                  <a:cxn ang="0">
                    <a:pos x="974" y="1194"/>
                  </a:cxn>
                  <a:cxn ang="0">
                    <a:pos x="996" y="1106"/>
                  </a:cxn>
                  <a:cxn ang="0">
                    <a:pos x="1080" y="1046"/>
                  </a:cxn>
                  <a:cxn ang="0">
                    <a:pos x="1148" y="1006"/>
                  </a:cxn>
                  <a:cxn ang="0">
                    <a:pos x="1186" y="920"/>
                  </a:cxn>
                  <a:cxn ang="0">
                    <a:pos x="1178" y="724"/>
                  </a:cxn>
                </a:cxnLst>
                <a:rect l="0" t="0" r="r" b="b"/>
                <a:pathLst>
                  <a:path w="1188" h="1874">
                    <a:moveTo>
                      <a:pt x="1170" y="730"/>
                    </a:moveTo>
                    <a:lnTo>
                      <a:pt x="1170" y="730"/>
                    </a:lnTo>
                    <a:lnTo>
                      <a:pt x="1168" y="742"/>
                    </a:lnTo>
                    <a:lnTo>
                      <a:pt x="1164" y="752"/>
                    </a:lnTo>
                    <a:lnTo>
                      <a:pt x="1154" y="768"/>
                    </a:lnTo>
                    <a:lnTo>
                      <a:pt x="1140" y="784"/>
                    </a:lnTo>
                    <a:lnTo>
                      <a:pt x="1126" y="796"/>
                    </a:lnTo>
                    <a:lnTo>
                      <a:pt x="1114" y="804"/>
                    </a:lnTo>
                    <a:lnTo>
                      <a:pt x="1102" y="810"/>
                    </a:lnTo>
                    <a:lnTo>
                      <a:pt x="1092" y="816"/>
                    </a:lnTo>
                    <a:lnTo>
                      <a:pt x="1092" y="816"/>
                    </a:lnTo>
                    <a:lnTo>
                      <a:pt x="1090" y="812"/>
                    </a:lnTo>
                    <a:lnTo>
                      <a:pt x="1088" y="802"/>
                    </a:lnTo>
                    <a:lnTo>
                      <a:pt x="1080" y="790"/>
                    </a:lnTo>
                    <a:lnTo>
                      <a:pt x="1076" y="782"/>
                    </a:lnTo>
                    <a:lnTo>
                      <a:pt x="1068" y="776"/>
                    </a:lnTo>
                    <a:lnTo>
                      <a:pt x="1060" y="770"/>
                    </a:lnTo>
                    <a:lnTo>
                      <a:pt x="1052" y="766"/>
                    </a:lnTo>
                    <a:lnTo>
                      <a:pt x="1040" y="762"/>
                    </a:lnTo>
                    <a:lnTo>
                      <a:pt x="1028" y="760"/>
                    </a:lnTo>
                    <a:lnTo>
                      <a:pt x="1012" y="760"/>
                    </a:lnTo>
                    <a:lnTo>
                      <a:pt x="996" y="762"/>
                    </a:lnTo>
                    <a:lnTo>
                      <a:pt x="976" y="768"/>
                    </a:lnTo>
                    <a:lnTo>
                      <a:pt x="956" y="774"/>
                    </a:lnTo>
                    <a:lnTo>
                      <a:pt x="956" y="774"/>
                    </a:lnTo>
                    <a:lnTo>
                      <a:pt x="924" y="790"/>
                    </a:lnTo>
                    <a:lnTo>
                      <a:pt x="898" y="804"/>
                    </a:lnTo>
                    <a:lnTo>
                      <a:pt x="878" y="818"/>
                    </a:lnTo>
                    <a:lnTo>
                      <a:pt x="862" y="830"/>
                    </a:lnTo>
                    <a:lnTo>
                      <a:pt x="842" y="848"/>
                    </a:lnTo>
                    <a:lnTo>
                      <a:pt x="836" y="854"/>
                    </a:lnTo>
                    <a:lnTo>
                      <a:pt x="830" y="856"/>
                    </a:lnTo>
                    <a:lnTo>
                      <a:pt x="830" y="856"/>
                    </a:lnTo>
                    <a:lnTo>
                      <a:pt x="826" y="856"/>
                    </a:lnTo>
                    <a:lnTo>
                      <a:pt x="824" y="854"/>
                    </a:lnTo>
                    <a:lnTo>
                      <a:pt x="824" y="848"/>
                    </a:lnTo>
                    <a:lnTo>
                      <a:pt x="824" y="848"/>
                    </a:lnTo>
                    <a:lnTo>
                      <a:pt x="838" y="828"/>
                    </a:lnTo>
                    <a:lnTo>
                      <a:pt x="866" y="786"/>
                    </a:lnTo>
                    <a:lnTo>
                      <a:pt x="920" y="710"/>
                    </a:lnTo>
                    <a:lnTo>
                      <a:pt x="920" y="710"/>
                    </a:lnTo>
                    <a:lnTo>
                      <a:pt x="928" y="698"/>
                    </a:lnTo>
                    <a:lnTo>
                      <a:pt x="936" y="686"/>
                    </a:lnTo>
                    <a:lnTo>
                      <a:pt x="946" y="658"/>
                    </a:lnTo>
                    <a:lnTo>
                      <a:pt x="952" y="628"/>
                    </a:lnTo>
                    <a:lnTo>
                      <a:pt x="956" y="598"/>
                    </a:lnTo>
                    <a:lnTo>
                      <a:pt x="956" y="568"/>
                    </a:lnTo>
                    <a:lnTo>
                      <a:pt x="952" y="538"/>
                    </a:lnTo>
                    <a:lnTo>
                      <a:pt x="948" y="508"/>
                    </a:lnTo>
                    <a:lnTo>
                      <a:pt x="942" y="478"/>
                    </a:lnTo>
                    <a:lnTo>
                      <a:pt x="934" y="452"/>
                    </a:lnTo>
                    <a:lnTo>
                      <a:pt x="926" y="426"/>
                    </a:lnTo>
                    <a:lnTo>
                      <a:pt x="910" y="384"/>
                    </a:lnTo>
                    <a:lnTo>
                      <a:pt x="898" y="354"/>
                    </a:lnTo>
                    <a:lnTo>
                      <a:pt x="892" y="344"/>
                    </a:lnTo>
                    <a:lnTo>
                      <a:pt x="892" y="344"/>
                    </a:lnTo>
                    <a:lnTo>
                      <a:pt x="864" y="338"/>
                    </a:lnTo>
                    <a:lnTo>
                      <a:pt x="838" y="330"/>
                    </a:lnTo>
                    <a:lnTo>
                      <a:pt x="814" y="322"/>
                    </a:lnTo>
                    <a:lnTo>
                      <a:pt x="792" y="312"/>
                    </a:lnTo>
                    <a:lnTo>
                      <a:pt x="770" y="302"/>
                    </a:lnTo>
                    <a:lnTo>
                      <a:pt x="752" y="290"/>
                    </a:lnTo>
                    <a:lnTo>
                      <a:pt x="734" y="278"/>
                    </a:lnTo>
                    <a:lnTo>
                      <a:pt x="716" y="266"/>
                    </a:lnTo>
                    <a:lnTo>
                      <a:pt x="702" y="252"/>
                    </a:lnTo>
                    <a:lnTo>
                      <a:pt x="688" y="238"/>
                    </a:lnTo>
                    <a:lnTo>
                      <a:pt x="664" y="210"/>
                    </a:lnTo>
                    <a:lnTo>
                      <a:pt x="644" y="180"/>
                    </a:lnTo>
                    <a:lnTo>
                      <a:pt x="628" y="150"/>
                    </a:lnTo>
                    <a:lnTo>
                      <a:pt x="616" y="122"/>
                    </a:lnTo>
                    <a:lnTo>
                      <a:pt x="608" y="94"/>
                    </a:lnTo>
                    <a:lnTo>
                      <a:pt x="600" y="68"/>
                    </a:lnTo>
                    <a:lnTo>
                      <a:pt x="596" y="46"/>
                    </a:lnTo>
                    <a:lnTo>
                      <a:pt x="594" y="12"/>
                    </a:lnTo>
                    <a:lnTo>
                      <a:pt x="594" y="0"/>
                    </a:lnTo>
                    <a:lnTo>
                      <a:pt x="594" y="4"/>
                    </a:lnTo>
                    <a:lnTo>
                      <a:pt x="592" y="0"/>
                    </a:lnTo>
                    <a:lnTo>
                      <a:pt x="592" y="0"/>
                    </a:lnTo>
                    <a:lnTo>
                      <a:pt x="592" y="12"/>
                    </a:lnTo>
                    <a:lnTo>
                      <a:pt x="590" y="46"/>
                    </a:lnTo>
                    <a:lnTo>
                      <a:pt x="586" y="68"/>
                    </a:lnTo>
                    <a:lnTo>
                      <a:pt x="578" y="94"/>
                    </a:lnTo>
                    <a:lnTo>
                      <a:pt x="570" y="122"/>
                    </a:lnTo>
                    <a:lnTo>
                      <a:pt x="558" y="150"/>
                    </a:lnTo>
                    <a:lnTo>
                      <a:pt x="542" y="180"/>
                    </a:lnTo>
                    <a:lnTo>
                      <a:pt x="522" y="210"/>
                    </a:lnTo>
                    <a:lnTo>
                      <a:pt x="498" y="238"/>
                    </a:lnTo>
                    <a:lnTo>
                      <a:pt x="484" y="252"/>
                    </a:lnTo>
                    <a:lnTo>
                      <a:pt x="470" y="266"/>
                    </a:lnTo>
                    <a:lnTo>
                      <a:pt x="452" y="278"/>
                    </a:lnTo>
                    <a:lnTo>
                      <a:pt x="434" y="290"/>
                    </a:lnTo>
                    <a:lnTo>
                      <a:pt x="416" y="302"/>
                    </a:lnTo>
                    <a:lnTo>
                      <a:pt x="394" y="312"/>
                    </a:lnTo>
                    <a:lnTo>
                      <a:pt x="372" y="322"/>
                    </a:lnTo>
                    <a:lnTo>
                      <a:pt x="348" y="330"/>
                    </a:lnTo>
                    <a:lnTo>
                      <a:pt x="322" y="338"/>
                    </a:lnTo>
                    <a:lnTo>
                      <a:pt x="294" y="344"/>
                    </a:lnTo>
                    <a:lnTo>
                      <a:pt x="294" y="344"/>
                    </a:lnTo>
                    <a:lnTo>
                      <a:pt x="288" y="354"/>
                    </a:lnTo>
                    <a:lnTo>
                      <a:pt x="276" y="384"/>
                    </a:lnTo>
                    <a:lnTo>
                      <a:pt x="260" y="426"/>
                    </a:lnTo>
                    <a:lnTo>
                      <a:pt x="252" y="452"/>
                    </a:lnTo>
                    <a:lnTo>
                      <a:pt x="244" y="478"/>
                    </a:lnTo>
                    <a:lnTo>
                      <a:pt x="238" y="508"/>
                    </a:lnTo>
                    <a:lnTo>
                      <a:pt x="234" y="538"/>
                    </a:lnTo>
                    <a:lnTo>
                      <a:pt x="230" y="568"/>
                    </a:lnTo>
                    <a:lnTo>
                      <a:pt x="230" y="598"/>
                    </a:lnTo>
                    <a:lnTo>
                      <a:pt x="234" y="628"/>
                    </a:lnTo>
                    <a:lnTo>
                      <a:pt x="240" y="658"/>
                    </a:lnTo>
                    <a:lnTo>
                      <a:pt x="250" y="686"/>
                    </a:lnTo>
                    <a:lnTo>
                      <a:pt x="258" y="698"/>
                    </a:lnTo>
                    <a:lnTo>
                      <a:pt x="266" y="710"/>
                    </a:lnTo>
                    <a:lnTo>
                      <a:pt x="266" y="710"/>
                    </a:lnTo>
                    <a:lnTo>
                      <a:pt x="320" y="786"/>
                    </a:lnTo>
                    <a:lnTo>
                      <a:pt x="348" y="828"/>
                    </a:lnTo>
                    <a:lnTo>
                      <a:pt x="362" y="848"/>
                    </a:lnTo>
                    <a:lnTo>
                      <a:pt x="362" y="848"/>
                    </a:lnTo>
                    <a:lnTo>
                      <a:pt x="362" y="854"/>
                    </a:lnTo>
                    <a:lnTo>
                      <a:pt x="360" y="856"/>
                    </a:lnTo>
                    <a:lnTo>
                      <a:pt x="356" y="856"/>
                    </a:lnTo>
                    <a:lnTo>
                      <a:pt x="356" y="856"/>
                    </a:lnTo>
                    <a:lnTo>
                      <a:pt x="350" y="854"/>
                    </a:lnTo>
                    <a:lnTo>
                      <a:pt x="344" y="848"/>
                    </a:lnTo>
                    <a:lnTo>
                      <a:pt x="324" y="830"/>
                    </a:lnTo>
                    <a:lnTo>
                      <a:pt x="308" y="818"/>
                    </a:lnTo>
                    <a:lnTo>
                      <a:pt x="288" y="804"/>
                    </a:lnTo>
                    <a:lnTo>
                      <a:pt x="262" y="790"/>
                    </a:lnTo>
                    <a:lnTo>
                      <a:pt x="230" y="774"/>
                    </a:lnTo>
                    <a:lnTo>
                      <a:pt x="230" y="774"/>
                    </a:lnTo>
                    <a:lnTo>
                      <a:pt x="210" y="768"/>
                    </a:lnTo>
                    <a:lnTo>
                      <a:pt x="190" y="762"/>
                    </a:lnTo>
                    <a:lnTo>
                      <a:pt x="174" y="760"/>
                    </a:lnTo>
                    <a:lnTo>
                      <a:pt x="158" y="760"/>
                    </a:lnTo>
                    <a:lnTo>
                      <a:pt x="146" y="762"/>
                    </a:lnTo>
                    <a:lnTo>
                      <a:pt x="134" y="766"/>
                    </a:lnTo>
                    <a:lnTo>
                      <a:pt x="126" y="770"/>
                    </a:lnTo>
                    <a:lnTo>
                      <a:pt x="118" y="776"/>
                    </a:lnTo>
                    <a:lnTo>
                      <a:pt x="110" y="782"/>
                    </a:lnTo>
                    <a:lnTo>
                      <a:pt x="106" y="790"/>
                    </a:lnTo>
                    <a:lnTo>
                      <a:pt x="98" y="802"/>
                    </a:lnTo>
                    <a:lnTo>
                      <a:pt x="96" y="812"/>
                    </a:lnTo>
                    <a:lnTo>
                      <a:pt x="94" y="816"/>
                    </a:lnTo>
                    <a:lnTo>
                      <a:pt x="94" y="816"/>
                    </a:lnTo>
                    <a:lnTo>
                      <a:pt x="84" y="810"/>
                    </a:lnTo>
                    <a:lnTo>
                      <a:pt x="72" y="804"/>
                    </a:lnTo>
                    <a:lnTo>
                      <a:pt x="60" y="796"/>
                    </a:lnTo>
                    <a:lnTo>
                      <a:pt x="46" y="784"/>
                    </a:lnTo>
                    <a:lnTo>
                      <a:pt x="34" y="768"/>
                    </a:lnTo>
                    <a:lnTo>
                      <a:pt x="22" y="752"/>
                    </a:lnTo>
                    <a:lnTo>
                      <a:pt x="18" y="742"/>
                    </a:lnTo>
                    <a:lnTo>
                      <a:pt x="16" y="730"/>
                    </a:lnTo>
                    <a:lnTo>
                      <a:pt x="16" y="730"/>
                    </a:lnTo>
                    <a:lnTo>
                      <a:pt x="14" y="722"/>
                    </a:lnTo>
                    <a:lnTo>
                      <a:pt x="10" y="722"/>
                    </a:lnTo>
                    <a:lnTo>
                      <a:pt x="8" y="724"/>
                    </a:lnTo>
                    <a:lnTo>
                      <a:pt x="6" y="734"/>
                    </a:lnTo>
                    <a:lnTo>
                      <a:pt x="4" y="762"/>
                    </a:lnTo>
                    <a:lnTo>
                      <a:pt x="0" y="800"/>
                    </a:lnTo>
                    <a:lnTo>
                      <a:pt x="0" y="842"/>
                    </a:lnTo>
                    <a:lnTo>
                      <a:pt x="0" y="884"/>
                    </a:lnTo>
                    <a:lnTo>
                      <a:pt x="0" y="920"/>
                    </a:lnTo>
                    <a:lnTo>
                      <a:pt x="4" y="942"/>
                    </a:lnTo>
                    <a:lnTo>
                      <a:pt x="4" y="942"/>
                    </a:lnTo>
                    <a:lnTo>
                      <a:pt x="8" y="958"/>
                    </a:lnTo>
                    <a:lnTo>
                      <a:pt x="16" y="974"/>
                    </a:lnTo>
                    <a:lnTo>
                      <a:pt x="26" y="990"/>
                    </a:lnTo>
                    <a:lnTo>
                      <a:pt x="38" y="1006"/>
                    </a:lnTo>
                    <a:lnTo>
                      <a:pt x="52" y="1018"/>
                    </a:lnTo>
                    <a:lnTo>
                      <a:pt x="66" y="1030"/>
                    </a:lnTo>
                    <a:lnTo>
                      <a:pt x="80" y="1038"/>
                    </a:lnTo>
                    <a:lnTo>
                      <a:pt x="96" y="1042"/>
                    </a:lnTo>
                    <a:lnTo>
                      <a:pt x="96" y="1042"/>
                    </a:lnTo>
                    <a:lnTo>
                      <a:pt x="106" y="1046"/>
                    </a:lnTo>
                    <a:lnTo>
                      <a:pt x="118" y="1050"/>
                    </a:lnTo>
                    <a:lnTo>
                      <a:pt x="132" y="1058"/>
                    </a:lnTo>
                    <a:lnTo>
                      <a:pt x="146" y="1066"/>
                    </a:lnTo>
                    <a:lnTo>
                      <a:pt x="162" y="1078"/>
                    </a:lnTo>
                    <a:lnTo>
                      <a:pt x="176" y="1092"/>
                    </a:lnTo>
                    <a:lnTo>
                      <a:pt x="190" y="1106"/>
                    </a:lnTo>
                    <a:lnTo>
                      <a:pt x="200" y="1124"/>
                    </a:lnTo>
                    <a:lnTo>
                      <a:pt x="210" y="1142"/>
                    </a:lnTo>
                    <a:lnTo>
                      <a:pt x="214" y="1162"/>
                    </a:lnTo>
                    <a:lnTo>
                      <a:pt x="214" y="1172"/>
                    </a:lnTo>
                    <a:lnTo>
                      <a:pt x="214" y="1184"/>
                    </a:lnTo>
                    <a:lnTo>
                      <a:pt x="212" y="1194"/>
                    </a:lnTo>
                    <a:lnTo>
                      <a:pt x="208" y="1206"/>
                    </a:lnTo>
                    <a:lnTo>
                      <a:pt x="204" y="1218"/>
                    </a:lnTo>
                    <a:lnTo>
                      <a:pt x="198" y="1230"/>
                    </a:lnTo>
                    <a:lnTo>
                      <a:pt x="190" y="1242"/>
                    </a:lnTo>
                    <a:lnTo>
                      <a:pt x="180" y="1256"/>
                    </a:lnTo>
                    <a:lnTo>
                      <a:pt x="168" y="1268"/>
                    </a:lnTo>
                    <a:lnTo>
                      <a:pt x="154" y="1282"/>
                    </a:lnTo>
                    <a:lnTo>
                      <a:pt x="138" y="1294"/>
                    </a:lnTo>
                    <a:lnTo>
                      <a:pt x="120" y="1308"/>
                    </a:lnTo>
                    <a:lnTo>
                      <a:pt x="120" y="1308"/>
                    </a:lnTo>
                    <a:lnTo>
                      <a:pt x="136" y="1308"/>
                    </a:lnTo>
                    <a:lnTo>
                      <a:pt x="154" y="1310"/>
                    </a:lnTo>
                    <a:lnTo>
                      <a:pt x="178" y="1312"/>
                    </a:lnTo>
                    <a:lnTo>
                      <a:pt x="208" y="1318"/>
                    </a:lnTo>
                    <a:lnTo>
                      <a:pt x="242" y="1328"/>
                    </a:lnTo>
                    <a:lnTo>
                      <a:pt x="280" y="1342"/>
                    </a:lnTo>
                    <a:lnTo>
                      <a:pt x="320" y="1362"/>
                    </a:lnTo>
                    <a:lnTo>
                      <a:pt x="320" y="1362"/>
                    </a:lnTo>
                    <a:lnTo>
                      <a:pt x="338" y="1372"/>
                    </a:lnTo>
                    <a:lnTo>
                      <a:pt x="356" y="1376"/>
                    </a:lnTo>
                    <a:lnTo>
                      <a:pt x="374" y="1380"/>
                    </a:lnTo>
                    <a:lnTo>
                      <a:pt x="394" y="1382"/>
                    </a:lnTo>
                    <a:lnTo>
                      <a:pt x="412" y="1380"/>
                    </a:lnTo>
                    <a:lnTo>
                      <a:pt x="430" y="1378"/>
                    </a:lnTo>
                    <a:lnTo>
                      <a:pt x="448" y="1374"/>
                    </a:lnTo>
                    <a:lnTo>
                      <a:pt x="464" y="1370"/>
                    </a:lnTo>
                    <a:lnTo>
                      <a:pt x="496" y="1358"/>
                    </a:lnTo>
                    <a:lnTo>
                      <a:pt x="522" y="1344"/>
                    </a:lnTo>
                    <a:lnTo>
                      <a:pt x="544" y="1332"/>
                    </a:lnTo>
                    <a:lnTo>
                      <a:pt x="558" y="1324"/>
                    </a:lnTo>
                    <a:lnTo>
                      <a:pt x="558" y="1324"/>
                    </a:lnTo>
                    <a:lnTo>
                      <a:pt x="558" y="1362"/>
                    </a:lnTo>
                    <a:lnTo>
                      <a:pt x="558" y="1422"/>
                    </a:lnTo>
                    <a:lnTo>
                      <a:pt x="554" y="1496"/>
                    </a:lnTo>
                    <a:lnTo>
                      <a:pt x="550" y="1534"/>
                    </a:lnTo>
                    <a:lnTo>
                      <a:pt x="546" y="1576"/>
                    </a:lnTo>
                    <a:lnTo>
                      <a:pt x="540" y="1616"/>
                    </a:lnTo>
                    <a:lnTo>
                      <a:pt x="532" y="1656"/>
                    </a:lnTo>
                    <a:lnTo>
                      <a:pt x="524" y="1696"/>
                    </a:lnTo>
                    <a:lnTo>
                      <a:pt x="512" y="1732"/>
                    </a:lnTo>
                    <a:lnTo>
                      <a:pt x="498" y="1764"/>
                    </a:lnTo>
                    <a:lnTo>
                      <a:pt x="482" y="1794"/>
                    </a:lnTo>
                    <a:lnTo>
                      <a:pt x="474" y="1806"/>
                    </a:lnTo>
                    <a:lnTo>
                      <a:pt x="464" y="1816"/>
                    </a:lnTo>
                    <a:lnTo>
                      <a:pt x="454" y="1826"/>
                    </a:lnTo>
                    <a:lnTo>
                      <a:pt x="442" y="1834"/>
                    </a:lnTo>
                    <a:lnTo>
                      <a:pt x="442" y="1834"/>
                    </a:lnTo>
                    <a:lnTo>
                      <a:pt x="438" y="1838"/>
                    </a:lnTo>
                    <a:lnTo>
                      <a:pt x="434" y="1842"/>
                    </a:lnTo>
                    <a:lnTo>
                      <a:pt x="434" y="1846"/>
                    </a:lnTo>
                    <a:lnTo>
                      <a:pt x="434" y="1850"/>
                    </a:lnTo>
                    <a:lnTo>
                      <a:pt x="438" y="1854"/>
                    </a:lnTo>
                    <a:lnTo>
                      <a:pt x="442" y="1858"/>
                    </a:lnTo>
                    <a:lnTo>
                      <a:pt x="442" y="1858"/>
                    </a:lnTo>
                    <a:lnTo>
                      <a:pt x="450" y="1864"/>
                    </a:lnTo>
                    <a:lnTo>
                      <a:pt x="460" y="1868"/>
                    </a:lnTo>
                    <a:lnTo>
                      <a:pt x="470" y="1872"/>
                    </a:lnTo>
                    <a:lnTo>
                      <a:pt x="482" y="1874"/>
                    </a:lnTo>
                    <a:lnTo>
                      <a:pt x="496" y="1874"/>
                    </a:lnTo>
                    <a:lnTo>
                      <a:pt x="512" y="1870"/>
                    </a:lnTo>
                    <a:lnTo>
                      <a:pt x="528" y="1860"/>
                    </a:lnTo>
                    <a:lnTo>
                      <a:pt x="528" y="1860"/>
                    </a:lnTo>
                    <a:lnTo>
                      <a:pt x="532" y="1858"/>
                    </a:lnTo>
                    <a:lnTo>
                      <a:pt x="538" y="1856"/>
                    </a:lnTo>
                    <a:lnTo>
                      <a:pt x="546" y="1856"/>
                    </a:lnTo>
                    <a:lnTo>
                      <a:pt x="550" y="1854"/>
                    </a:lnTo>
                    <a:lnTo>
                      <a:pt x="554" y="1852"/>
                    </a:lnTo>
                    <a:lnTo>
                      <a:pt x="558" y="1848"/>
                    </a:lnTo>
                    <a:lnTo>
                      <a:pt x="562" y="1842"/>
                    </a:lnTo>
                    <a:lnTo>
                      <a:pt x="562" y="1842"/>
                    </a:lnTo>
                    <a:lnTo>
                      <a:pt x="574" y="1814"/>
                    </a:lnTo>
                    <a:lnTo>
                      <a:pt x="586" y="1776"/>
                    </a:lnTo>
                    <a:lnTo>
                      <a:pt x="596" y="1730"/>
                    </a:lnTo>
                    <a:lnTo>
                      <a:pt x="606" y="1672"/>
                    </a:lnTo>
                    <a:lnTo>
                      <a:pt x="614" y="1604"/>
                    </a:lnTo>
                    <a:lnTo>
                      <a:pt x="622" y="1524"/>
                    </a:lnTo>
                    <a:lnTo>
                      <a:pt x="628" y="1432"/>
                    </a:lnTo>
                    <a:lnTo>
                      <a:pt x="634" y="1326"/>
                    </a:lnTo>
                    <a:lnTo>
                      <a:pt x="634" y="1326"/>
                    </a:lnTo>
                    <a:lnTo>
                      <a:pt x="650" y="1338"/>
                    </a:lnTo>
                    <a:lnTo>
                      <a:pt x="672" y="1350"/>
                    </a:lnTo>
                    <a:lnTo>
                      <a:pt x="698" y="1362"/>
                    </a:lnTo>
                    <a:lnTo>
                      <a:pt x="730" y="1372"/>
                    </a:lnTo>
                    <a:lnTo>
                      <a:pt x="746" y="1376"/>
                    </a:lnTo>
                    <a:lnTo>
                      <a:pt x="762" y="1380"/>
                    </a:lnTo>
                    <a:lnTo>
                      <a:pt x="780" y="1382"/>
                    </a:lnTo>
                    <a:lnTo>
                      <a:pt x="796" y="1382"/>
                    </a:lnTo>
                    <a:lnTo>
                      <a:pt x="814" y="1380"/>
                    </a:lnTo>
                    <a:lnTo>
                      <a:pt x="832" y="1376"/>
                    </a:lnTo>
                    <a:lnTo>
                      <a:pt x="850" y="1370"/>
                    </a:lnTo>
                    <a:lnTo>
                      <a:pt x="866" y="1362"/>
                    </a:lnTo>
                    <a:lnTo>
                      <a:pt x="866" y="1362"/>
                    </a:lnTo>
                    <a:lnTo>
                      <a:pt x="906" y="1342"/>
                    </a:lnTo>
                    <a:lnTo>
                      <a:pt x="944" y="1328"/>
                    </a:lnTo>
                    <a:lnTo>
                      <a:pt x="978" y="1318"/>
                    </a:lnTo>
                    <a:lnTo>
                      <a:pt x="1008" y="1312"/>
                    </a:lnTo>
                    <a:lnTo>
                      <a:pt x="1032" y="1310"/>
                    </a:lnTo>
                    <a:lnTo>
                      <a:pt x="1050" y="1308"/>
                    </a:lnTo>
                    <a:lnTo>
                      <a:pt x="1066" y="1308"/>
                    </a:lnTo>
                    <a:lnTo>
                      <a:pt x="1066" y="1308"/>
                    </a:lnTo>
                    <a:lnTo>
                      <a:pt x="1048" y="1294"/>
                    </a:lnTo>
                    <a:lnTo>
                      <a:pt x="1032" y="1282"/>
                    </a:lnTo>
                    <a:lnTo>
                      <a:pt x="1018" y="1268"/>
                    </a:lnTo>
                    <a:lnTo>
                      <a:pt x="1006" y="1256"/>
                    </a:lnTo>
                    <a:lnTo>
                      <a:pt x="998" y="1242"/>
                    </a:lnTo>
                    <a:lnTo>
                      <a:pt x="988" y="1230"/>
                    </a:lnTo>
                    <a:lnTo>
                      <a:pt x="982" y="1218"/>
                    </a:lnTo>
                    <a:lnTo>
                      <a:pt x="978" y="1206"/>
                    </a:lnTo>
                    <a:lnTo>
                      <a:pt x="974" y="1194"/>
                    </a:lnTo>
                    <a:lnTo>
                      <a:pt x="972" y="1184"/>
                    </a:lnTo>
                    <a:lnTo>
                      <a:pt x="972" y="1172"/>
                    </a:lnTo>
                    <a:lnTo>
                      <a:pt x="972" y="1162"/>
                    </a:lnTo>
                    <a:lnTo>
                      <a:pt x="976" y="1142"/>
                    </a:lnTo>
                    <a:lnTo>
                      <a:pt x="986" y="1124"/>
                    </a:lnTo>
                    <a:lnTo>
                      <a:pt x="996" y="1106"/>
                    </a:lnTo>
                    <a:lnTo>
                      <a:pt x="1010" y="1092"/>
                    </a:lnTo>
                    <a:lnTo>
                      <a:pt x="1024" y="1078"/>
                    </a:lnTo>
                    <a:lnTo>
                      <a:pt x="1040" y="1066"/>
                    </a:lnTo>
                    <a:lnTo>
                      <a:pt x="1054" y="1058"/>
                    </a:lnTo>
                    <a:lnTo>
                      <a:pt x="1068" y="1050"/>
                    </a:lnTo>
                    <a:lnTo>
                      <a:pt x="1080" y="1046"/>
                    </a:lnTo>
                    <a:lnTo>
                      <a:pt x="1090" y="1042"/>
                    </a:lnTo>
                    <a:lnTo>
                      <a:pt x="1090" y="1042"/>
                    </a:lnTo>
                    <a:lnTo>
                      <a:pt x="1106" y="1038"/>
                    </a:lnTo>
                    <a:lnTo>
                      <a:pt x="1120" y="1030"/>
                    </a:lnTo>
                    <a:lnTo>
                      <a:pt x="1134" y="1018"/>
                    </a:lnTo>
                    <a:lnTo>
                      <a:pt x="1148" y="1006"/>
                    </a:lnTo>
                    <a:lnTo>
                      <a:pt x="1160" y="990"/>
                    </a:lnTo>
                    <a:lnTo>
                      <a:pt x="1170" y="974"/>
                    </a:lnTo>
                    <a:lnTo>
                      <a:pt x="1178" y="958"/>
                    </a:lnTo>
                    <a:lnTo>
                      <a:pt x="1182" y="942"/>
                    </a:lnTo>
                    <a:lnTo>
                      <a:pt x="1182" y="942"/>
                    </a:lnTo>
                    <a:lnTo>
                      <a:pt x="1186" y="920"/>
                    </a:lnTo>
                    <a:lnTo>
                      <a:pt x="1188" y="884"/>
                    </a:lnTo>
                    <a:lnTo>
                      <a:pt x="1186" y="842"/>
                    </a:lnTo>
                    <a:lnTo>
                      <a:pt x="1186" y="800"/>
                    </a:lnTo>
                    <a:lnTo>
                      <a:pt x="1182" y="762"/>
                    </a:lnTo>
                    <a:lnTo>
                      <a:pt x="1180" y="734"/>
                    </a:lnTo>
                    <a:lnTo>
                      <a:pt x="1178" y="724"/>
                    </a:lnTo>
                    <a:lnTo>
                      <a:pt x="1176" y="722"/>
                    </a:lnTo>
                    <a:lnTo>
                      <a:pt x="1172" y="722"/>
                    </a:lnTo>
                    <a:lnTo>
                      <a:pt x="1170" y="730"/>
                    </a:lnTo>
                    <a:lnTo>
                      <a:pt x="1170" y="730"/>
                    </a:lnTo>
                    <a:close/>
                  </a:path>
                </a:pathLst>
              </a:custGeom>
              <a:solidFill>
                <a:schemeClr val="accent1">
                  <a:alpha val="2000"/>
                </a:schemeClr>
              </a:solidFill>
              <a:ln w="9525">
                <a:noFill/>
                <a:round/>
                <a:headEnd/>
                <a:tailEnd/>
              </a:ln>
              <a:effectLst>
                <a:glow rad="381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68" name="Freeform 32"/>
              <p:cNvSpPr>
                <a:spLocks noChangeAspect="1"/>
              </p:cNvSpPr>
              <p:nvPr/>
            </p:nvSpPr>
            <p:spPr bwMode="auto">
              <a:xfrm rot="1177916">
                <a:off x="7823628" y="381725"/>
                <a:ext cx="511311" cy="1209688"/>
              </a:xfrm>
              <a:custGeom>
                <a:avLst/>
                <a:gdLst/>
                <a:ahLst/>
                <a:cxnLst>
                  <a:cxn ang="0">
                    <a:pos x="518" y="468"/>
                  </a:cxn>
                  <a:cxn ang="0">
                    <a:pos x="466" y="358"/>
                  </a:cxn>
                  <a:cxn ang="0">
                    <a:pos x="414" y="238"/>
                  </a:cxn>
                  <a:cxn ang="0">
                    <a:pos x="394" y="178"/>
                  </a:cxn>
                  <a:cxn ang="0">
                    <a:pos x="382" y="116"/>
                  </a:cxn>
                  <a:cxn ang="0">
                    <a:pos x="382" y="56"/>
                  </a:cxn>
                  <a:cxn ang="0">
                    <a:pos x="396" y="0"/>
                  </a:cxn>
                  <a:cxn ang="0">
                    <a:pos x="364" y="30"/>
                  </a:cxn>
                  <a:cxn ang="0">
                    <a:pos x="286" y="114"/>
                  </a:cxn>
                  <a:cxn ang="0">
                    <a:pos x="210" y="204"/>
                  </a:cxn>
                  <a:cxn ang="0">
                    <a:pos x="158" y="274"/>
                  </a:cxn>
                  <a:cxn ang="0">
                    <a:pos x="110" y="352"/>
                  </a:cxn>
                  <a:cxn ang="0">
                    <a:pos x="66" y="436"/>
                  </a:cxn>
                  <a:cxn ang="0">
                    <a:pos x="32" y="522"/>
                  </a:cxn>
                  <a:cxn ang="0">
                    <a:pos x="8" y="614"/>
                  </a:cxn>
                  <a:cxn ang="0">
                    <a:pos x="0" y="704"/>
                  </a:cxn>
                  <a:cxn ang="0">
                    <a:pos x="4" y="750"/>
                  </a:cxn>
                  <a:cxn ang="0">
                    <a:pos x="10" y="796"/>
                  </a:cxn>
                  <a:cxn ang="0">
                    <a:pos x="24" y="842"/>
                  </a:cxn>
                  <a:cxn ang="0">
                    <a:pos x="42" y="886"/>
                  </a:cxn>
                  <a:cxn ang="0">
                    <a:pos x="68" y="930"/>
                  </a:cxn>
                  <a:cxn ang="0">
                    <a:pos x="100" y="974"/>
                  </a:cxn>
                  <a:cxn ang="0">
                    <a:pos x="138" y="1016"/>
                  </a:cxn>
                  <a:cxn ang="0">
                    <a:pos x="184" y="1056"/>
                  </a:cxn>
                  <a:cxn ang="0">
                    <a:pos x="238" y="1096"/>
                  </a:cxn>
                  <a:cxn ang="0">
                    <a:pos x="232" y="1130"/>
                  </a:cxn>
                  <a:cxn ang="0">
                    <a:pos x="212" y="1200"/>
                  </a:cxn>
                  <a:cxn ang="0">
                    <a:pos x="188" y="1266"/>
                  </a:cxn>
                  <a:cxn ang="0">
                    <a:pos x="162" y="1306"/>
                  </a:cxn>
                  <a:cxn ang="0">
                    <a:pos x="142" y="1324"/>
                  </a:cxn>
                  <a:cxn ang="0">
                    <a:pos x="132" y="1330"/>
                  </a:cxn>
                  <a:cxn ang="0">
                    <a:pos x="126" y="1334"/>
                  </a:cxn>
                  <a:cxn ang="0">
                    <a:pos x="130" y="1344"/>
                  </a:cxn>
                  <a:cxn ang="0">
                    <a:pos x="134" y="1348"/>
                  </a:cxn>
                  <a:cxn ang="0">
                    <a:pos x="154" y="1358"/>
                  </a:cxn>
                  <a:cxn ang="0">
                    <a:pos x="172" y="1358"/>
                  </a:cxn>
                  <a:cxn ang="0">
                    <a:pos x="184" y="1354"/>
                  </a:cxn>
                  <a:cxn ang="0">
                    <a:pos x="194" y="1352"/>
                  </a:cxn>
                  <a:cxn ang="0">
                    <a:pos x="206" y="1344"/>
                  </a:cxn>
                  <a:cxn ang="0">
                    <a:pos x="214" y="1330"/>
                  </a:cxn>
                  <a:cxn ang="0">
                    <a:pos x="232" y="1290"/>
                  </a:cxn>
                  <a:cxn ang="0">
                    <a:pos x="262" y="1194"/>
                  </a:cxn>
                  <a:cxn ang="0">
                    <a:pos x="282" y="1102"/>
                  </a:cxn>
                  <a:cxn ang="0">
                    <a:pos x="318" y="1100"/>
                  </a:cxn>
                  <a:cxn ang="0">
                    <a:pos x="360" y="1092"/>
                  </a:cxn>
                  <a:cxn ang="0">
                    <a:pos x="404" y="1074"/>
                  </a:cxn>
                  <a:cxn ang="0">
                    <a:pos x="450" y="1044"/>
                  </a:cxn>
                  <a:cxn ang="0">
                    <a:pos x="492" y="998"/>
                  </a:cxn>
                  <a:cxn ang="0">
                    <a:pos x="528" y="934"/>
                  </a:cxn>
                  <a:cxn ang="0">
                    <a:pos x="556" y="846"/>
                  </a:cxn>
                  <a:cxn ang="0">
                    <a:pos x="574" y="736"/>
                  </a:cxn>
                  <a:cxn ang="0">
                    <a:pos x="574" y="712"/>
                  </a:cxn>
                  <a:cxn ang="0">
                    <a:pos x="568" y="652"/>
                  </a:cxn>
                  <a:cxn ang="0">
                    <a:pos x="552" y="566"/>
                  </a:cxn>
                  <a:cxn ang="0">
                    <a:pos x="528" y="494"/>
                  </a:cxn>
                  <a:cxn ang="0">
                    <a:pos x="518" y="468"/>
                  </a:cxn>
                </a:cxnLst>
                <a:rect l="0" t="0" r="r" b="b"/>
                <a:pathLst>
                  <a:path w="574" h="1358">
                    <a:moveTo>
                      <a:pt x="518" y="468"/>
                    </a:moveTo>
                    <a:lnTo>
                      <a:pt x="518" y="468"/>
                    </a:lnTo>
                    <a:lnTo>
                      <a:pt x="494" y="416"/>
                    </a:lnTo>
                    <a:lnTo>
                      <a:pt x="466" y="358"/>
                    </a:lnTo>
                    <a:lnTo>
                      <a:pt x="438" y="300"/>
                    </a:lnTo>
                    <a:lnTo>
                      <a:pt x="414" y="238"/>
                    </a:lnTo>
                    <a:lnTo>
                      <a:pt x="402" y="208"/>
                    </a:lnTo>
                    <a:lnTo>
                      <a:pt x="394" y="178"/>
                    </a:lnTo>
                    <a:lnTo>
                      <a:pt x="388" y="146"/>
                    </a:lnTo>
                    <a:lnTo>
                      <a:pt x="382" y="116"/>
                    </a:lnTo>
                    <a:lnTo>
                      <a:pt x="382" y="86"/>
                    </a:lnTo>
                    <a:lnTo>
                      <a:pt x="382" y="56"/>
                    </a:lnTo>
                    <a:lnTo>
                      <a:pt x="388" y="28"/>
                    </a:lnTo>
                    <a:lnTo>
                      <a:pt x="396" y="0"/>
                    </a:lnTo>
                    <a:lnTo>
                      <a:pt x="396" y="0"/>
                    </a:lnTo>
                    <a:lnTo>
                      <a:pt x="364" y="30"/>
                    </a:lnTo>
                    <a:lnTo>
                      <a:pt x="330" y="66"/>
                    </a:lnTo>
                    <a:lnTo>
                      <a:pt x="286" y="114"/>
                    </a:lnTo>
                    <a:lnTo>
                      <a:pt x="236" y="170"/>
                    </a:lnTo>
                    <a:lnTo>
                      <a:pt x="210" y="204"/>
                    </a:lnTo>
                    <a:lnTo>
                      <a:pt x="184" y="238"/>
                    </a:lnTo>
                    <a:lnTo>
                      <a:pt x="158" y="274"/>
                    </a:lnTo>
                    <a:lnTo>
                      <a:pt x="134" y="312"/>
                    </a:lnTo>
                    <a:lnTo>
                      <a:pt x="110" y="352"/>
                    </a:lnTo>
                    <a:lnTo>
                      <a:pt x="86" y="394"/>
                    </a:lnTo>
                    <a:lnTo>
                      <a:pt x="66" y="436"/>
                    </a:lnTo>
                    <a:lnTo>
                      <a:pt x="48" y="478"/>
                    </a:lnTo>
                    <a:lnTo>
                      <a:pt x="32" y="522"/>
                    </a:lnTo>
                    <a:lnTo>
                      <a:pt x="18" y="568"/>
                    </a:lnTo>
                    <a:lnTo>
                      <a:pt x="8" y="614"/>
                    </a:lnTo>
                    <a:lnTo>
                      <a:pt x="2" y="658"/>
                    </a:lnTo>
                    <a:lnTo>
                      <a:pt x="0" y="704"/>
                    </a:lnTo>
                    <a:lnTo>
                      <a:pt x="2" y="728"/>
                    </a:lnTo>
                    <a:lnTo>
                      <a:pt x="4" y="750"/>
                    </a:lnTo>
                    <a:lnTo>
                      <a:pt x="6" y="774"/>
                    </a:lnTo>
                    <a:lnTo>
                      <a:pt x="10" y="796"/>
                    </a:lnTo>
                    <a:lnTo>
                      <a:pt x="16" y="818"/>
                    </a:lnTo>
                    <a:lnTo>
                      <a:pt x="24" y="842"/>
                    </a:lnTo>
                    <a:lnTo>
                      <a:pt x="32" y="864"/>
                    </a:lnTo>
                    <a:lnTo>
                      <a:pt x="42" y="886"/>
                    </a:lnTo>
                    <a:lnTo>
                      <a:pt x="54" y="908"/>
                    </a:lnTo>
                    <a:lnTo>
                      <a:pt x="68" y="930"/>
                    </a:lnTo>
                    <a:lnTo>
                      <a:pt x="82" y="952"/>
                    </a:lnTo>
                    <a:lnTo>
                      <a:pt x="100" y="974"/>
                    </a:lnTo>
                    <a:lnTo>
                      <a:pt x="118" y="994"/>
                    </a:lnTo>
                    <a:lnTo>
                      <a:pt x="138" y="1016"/>
                    </a:lnTo>
                    <a:lnTo>
                      <a:pt x="160" y="1036"/>
                    </a:lnTo>
                    <a:lnTo>
                      <a:pt x="184" y="1056"/>
                    </a:lnTo>
                    <a:lnTo>
                      <a:pt x="210" y="1076"/>
                    </a:lnTo>
                    <a:lnTo>
                      <a:pt x="238" y="1096"/>
                    </a:lnTo>
                    <a:lnTo>
                      <a:pt x="238" y="1096"/>
                    </a:lnTo>
                    <a:lnTo>
                      <a:pt x="232" y="1130"/>
                    </a:lnTo>
                    <a:lnTo>
                      <a:pt x="222" y="1164"/>
                    </a:lnTo>
                    <a:lnTo>
                      <a:pt x="212" y="1200"/>
                    </a:lnTo>
                    <a:lnTo>
                      <a:pt x="202" y="1234"/>
                    </a:lnTo>
                    <a:lnTo>
                      <a:pt x="188" y="1266"/>
                    </a:lnTo>
                    <a:lnTo>
                      <a:pt x="172" y="1294"/>
                    </a:lnTo>
                    <a:lnTo>
                      <a:pt x="162" y="1306"/>
                    </a:lnTo>
                    <a:lnTo>
                      <a:pt x="152" y="1316"/>
                    </a:lnTo>
                    <a:lnTo>
                      <a:pt x="142" y="1324"/>
                    </a:lnTo>
                    <a:lnTo>
                      <a:pt x="132" y="1330"/>
                    </a:lnTo>
                    <a:lnTo>
                      <a:pt x="132" y="1330"/>
                    </a:lnTo>
                    <a:lnTo>
                      <a:pt x="130" y="1332"/>
                    </a:lnTo>
                    <a:lnTo>
                      <a:pt x="126" y="1334"/>
                    </a:lnTo>
                    <a:lnTo>
                      <a:pt x="126" y="1338"/>
                    </a:lnTo>
                    <a:lnTo>
                      <a:pt x="130" y="1344"/>
                    </a:lnTo>
                    <a:lnTo>
                      <a:pt x="130" y="1344"/>
                    </a:lnTo>
                    <a:lnTo>
                      <a:pt x="134" y="1348"/>
                    </a:lnTo>
                    <a:lnTo>
                      <a:pt x="146" y="1356"/>
                    </a:lnTo>
                    <a:lnTo>
                      <a:pt x="154" y="1358"/>
                    </a:lnTo>
                    <a:lnTo>
                      <a:pt x="162" y="1358"/>
                    </a:lnTo>
                    <a:lnTo>
                      <a:pt x="172" y="1358"/>
                    </a:lnTo>
                    <a:lnTo>
                      <a:pt x="184" y="1354"/>
                    </a:lnTo>
                    <a:lnTo>
                      <a:pt x="184" y="1354"/>
                    </a:lnTo>
                    <a:lnTo>
                      <a:pt x="190" y="1352"/>
                    </a:lnTo>
                    <a:lnTo>
                      <a:pt x="194" y="1352"/>
                    </a:lnTo>
                    <a:lnTo>
                      <a:pt x="200" y="1350"/>
                    </a:lnTo>
                    <a:lnTo>
                      <a:pt x="206" y="1344"/>
                    </a:lnTo>
                    <a:lnTo>
                      <a:pt x="206" y="1344"/>
                    </a:lnTo>
                    <a:lnTo>
                      <a:pt x="214" y="1330"/>
                    </a:lnTo>
                    <a:lnTo>
                      <a:pt x="224" y="1312"/>
                    </a:lnTo>
                    <a:lnTo>
                      <a:pt x="232" y="1290"/>
                    </a:lnTo>
                    <a:lnTo>
                      <a:pt x="242" y="1264"/>
                    </a:lnTo>
                    <a:lnTo>
                      <a:pt x="262" y="1194"/>
                    </a:lnTo>
                    <a:lnTo>
                      <a:pt x="282" y="1102"/>
                    </a:lnTo>
                    <a:lnTo>
                      <a:pt x="282" y="1102"/>
                    </a:lnTo>
                    <a:lnTo>
                      <a:pt x="298" y="1102"/>
                    </a:lnTo>
                    <a:lnTo>
                      <a:pt x="318" y="1100"/>
                    </a:lnTo>
                    <a:lnTo>
                      <a:pt x="338" y="1098"/>
                    </a:lnTo>
                    <a:lnTo>
                      <a:pt x="360" y="1092"/>
                    </a:lnTo>
                    <a:lnTo>
                      <a:pt x="382" y="1086"/>
                    </a:lnTo>
                    <a:lnTo>
                      <a:pt x="404" y="1074"/>
                    </a:lnTo>
                    <a:lnTo>
                      <a:pt x="426" y="1062"/>
                    </a:lnTo>
                    <a:lnTo>
                      <a:pt x="450" y="1044"/>
                    </a:lnTo>
                    <a:lnTo>
                      <a:pt x="472" y="1024"/>
                    </a:lnTo>
                    <a:lnTo>
                      <a:pt x="492" y="998"/>
                    </a:lnTo>
                    <a:lnTo>
                      <a:pt x="512" y="968"/>
                    </a:lnTo>
                    <a:lnTo>
                      <a:pt x="528" y="934"/>
                    </a:lnTo>
                    <a:lnTo>
                      <a:pt x="544" y="894"/>
                    </a:lnTo>
                    <a:lnTo>
                      <a:pt x="556" y="846"/>
                    </a:lnTo>
                    <a:lnTo>
                      <a:pt x="566" y="794"/>
                    </a:lnTo>
                    <a:lnTo>
                      <a:pt x="574" y="736"/>
                    </a:lnTo>
                    <a:lnTo>
                      <a:pt x="574" y="736"/>
                    </a:lnTo>
                    <a:lnTo>
                      <a:pt x="574" y="712"/>
                    </a:lnTo>
                    <a:lnTo>
                      <a:pt x="572" y="686"/>
                    </a:lnTo>
                    <a:lnTo>
                      <a:pt x="568" y="652"/>
                    </a:lnTo>
                    <a:lnTo>
                      <a:pt x="562" y="612"/>
                    </a:lnTo>
                    <a:lnTo>
                      <a:pt x="552" y="566"/>
                    </a:lnTo>
                    <a:lnTo>
                      <a:pt x="538" y="518"/>
                    </a:lnTo>
                    <a:lnTo>
                      <a:pt x="528" y="494"/>
                    </a:lnTo>
                    <a:lnTo>
                      <a:pt x="518" y="468"/>
                    </a:lnTo>
                    <a:lnTo>
                      <a:pt x="518" y="468"/>
                    </a:lnTo>
                    <a:close/>
                  </a:path>
                </a:pathLst>
              </a:custGeom>
              <a:solidFill>
                <a:schemeClr val="accent1">
                  <a:alpha val="2000"/>
                </a:schemeClr>
              </a:solidFill>
              <a:ln w="9525">
                <a:noFill/>
                <a:round/>
                <a:headEnd/>
                <a:tailEnd/>
              </a:ln>
              <a:effectLst>
                <a:glow rad="508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69" name="Freeform 12"/>
              <p:cNvSpPr>
                <a:spLocks noChangeAspect="1"/>
              </p:cNvSpPr>
              <p:nvPr/>
            </p:nvSpPr>
            <p:spPr bwMode="auto">
              <a:xfrm rot="7111237">
                <a:off x="8078228" y="3447288"/>
                <a:ext cx="969106" cy="1009128"/>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2000"/>
                </a:schemeClr>
              </a:solidFill>
              <a:ln w="9525">
                <a:noFill/>
                <a:round/>
                <a:headEnd/>
                <a:tailEnd/>
              </a:ln>
              <a:effectLst>
                <a:glow rad="508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70" name="Freeform 15"/>
              <p:cNvSpPr>
                <a:spLocks/>
              </p:cNvSpPr>
              <p:nvPr/>
            </p:nvSpPr>
            <p:spPr bwMode="auto">
              <a:xfrm>
                <a:off x="13588" y="6104914"/>
                <a:ext cx="482600" cy="753078"/>
              </a:xfrm>
              <a:custGeom>
                <a:avLst/>
                <a:gdLst>
                  <a:gd name="T0" fmla="*/ 424 w 424"/>
                  <a:gd name="T1" fmla="*/ 24 h 640"/>
                  <a:gd name="T2" fmla="*/ 424 w 424"/>
                  <a:gd name="T3" fmla="*/ 24 h 640"/>
                  <a:gd name="T4" fmla="*/ 420 w 424"/>
                  <a:gd name="T5" fmla="*/ 18 h 640"/>
                  <a:gd name="T6" fmla="*/ 414 w 424"/>
                  <a:gd name="T7" fmla="*/ 10 h 640"/>
                  <a:gd name="T8" fmla="*/ 408 w 424"/>
                  <a:gd name="T9" fmla="*/ 6 h 640"/>
                  <a:gd name="T10" fmla="*/ 402 w 424"/>
                  <a:gd name="T11" fmla="*/ 4 h 640"/>
                  <a:gd name="T12" fmla="*/ 394 w 424"/>
                  <a:gd name="T13" fmla="*/ 2 h 640"/>
                  <a:gd name="T14" fmla="*/ 386 w 424"/>
                  <a:gd name="T15" fmla="*/ 2 h 640"/>
                  <a:gd name="T16" fmla="*/ 386 w 424"/>
                  <a:gd name="T17" fmla="*/ 2 h 640"/>
                  <a:gd name="T18" fmla="*/ 380 w 424"/>
                  <a:gd name="T19" fmla="*/ 2 h 640"/>
                  <a:gd name="T20" fmla="*/ 376 w 424"/>
                  <a:gd name="T21" fmla="*/ 0 h 640"/>
                  <a:gd name="T22" fmla="*/ 372 w 424"/>
                  <a:gd name="T23" fmla="*/ 0 h 640"/>
                  <a:gd name="T24" fmla="*/ 364 w 424"/>
                  <a:gd name="T25" fmla="*/ 2 h 640"/>
                  <a:gd name="T26" fmla="*/ 364 w 424"/>
                  <a:gd name="T27" fmla="*/ 2 h 640"/>
                  <a:gd name="T28" fmla="*/ 354 w 424"/>
                  <a:gd name="T29" fmla="*/ 12 h 640"/>
                  <a:gd name="T30" fmla="*/ 342 w 424"/>
                  <a:gd name="T31" fmla="*/ 24 h 640"/>
                  <a:gd name="T32" fmla="*/ 328 w 424"/>
                  <a:gd name="T33" fmla="*/ 38 h 640"/>
                  <a:gd name="T34" fmla="*/ 312 w 424"/>
                  <a:gd name="T35" fmla="*/ 58 h 640"/>
                  <a:gd name="T36" fmla="*/ 276 w 424"/>
                  <a:gd name="T37" fmla="*/ 110 h 640"/>
                  <a:gd name="T38" fmla="*/ 232 w 424"/>
                  <a:gd name="T39" fmla="*/ 178 h 640"/>
                  <a:gd name="T40" fmla="*/ 232 w 424"/>
                  <a:gd name="T41" fmla="*/ 178 h 640"/>
                  <a:gd name="T42" fmla="*/ 210 w 424"/>
                  <a:gd name="T43" fmla="*/ 202 h 640"/>
                  <a:gd name="T44" fmla="*/ 186 w 424"/>
                  <a:gd name="T45" fmla="*/ 222 h 640"/>
                  <a:gd name="T46" fmla="*/ 160 w 424"/>
                  <a:gd name="T47" fmla="*/ 242 h 640"/>
                  <a:gd name="T48" fmla="*/ 132 w 424"/>
                  <a:gd name="T49" fmla="*/ 258 h 640"/>
                  <a:gd name="T50" fmla="*/ 100 w 424"/>
                  <a:gd name="T51" fmla="*/ 274 h 640"/>
                  <a:gd name="T52" fmla="*/ 68 w 424"/>
                  <a:gd name="T53" fmla="*/ 288 h 640"/>
                  <a:gd name="T54" fmla="*/ 34 w 424"/>
                  <a:gd name="T55" fmla="*/ 300 h 640"/>
                  <a:gd name="T56" fmla="*/ 0 w 424"/>
                  <a:gd name="T57" fmla="*/ 312 h 640"/>
                  <a:gd name="T58" fmla="*/ 0 w 424"/>
                  <a:gd name="T59" fmla="*/ 640 h 640"/>
                  <a:gd name="T60" fmla="*/ 386 w 424"/>
                  <a:gd name="T61" fmla="*/ 640 h 640"/>
                  <a:gd name="T62" fmla="*/ 386 w 424"/>
                  <a:gd name="T63" fmla="*/ 640 h 640"/>
                  <a:gd name="T64" fmla="*/ 376 w 424"/>
                  <a:gd name="T65" fmla="*/ 612 h 640"/>
                  <a:gd name="T66" fmla="*/ 358 w 424"/>
                  <a:gd name="T67" fmla="*/ 576 h 640"/>
                  <a:gd name="T68" fmla="*/ 358 w 424"/>
                  <a:gd name="T69" fmla="*/ 576 h 640"/>
                  <a:gd name="T70" fmla="*/ 336 w 424"/>
                  <a:gd name="T71" fmla="*/ 536 h 640"/>
                  <a:gd name="T72" fmla="*/ 316 w 424"/>
                  <a:gd name="T73" fmla="*/ 492 h 640"/>
                  <a:gd name="T74" fmla="*/ 296 w 424"/>
                  <a:gd name="T75" fmla="*/ 448 h 640"/>
                  <a:gd name="T76" fmla="*/ 278 w 424"/>
                  <a:gd name="T77" fmla="*/ 400 h 640"/>
                  <a:gd name="T78" fmla="*/ 264 w 424"/>
                  <a:gd name="T79" fmla="*/ 354 h 640"/>
                  <a:gd name="T80" fmla="*/ 254 w 424"/>
                  <a:gd name="T81" fmla="*/ 308 h 640"/>
                  <a:gd name="T82" fmla="*/ 252 w 424"/>
                  <a:gd name="T83" fmla="*/ 284 h 640"/>
                  <a:gd name="T84" fmla="*/ 250 w 424"/>
                  <a:gd name="T85" fmla="*/ 262 h 640"/>
                  <a:gd name="T86" fmla="*/ 250 w 424"/>
                  <a:gd name="T87" fmla="*/ 240 h 640"/>
                  <a:gd name="T88" fmla="*/ 252 w 424"/>
                  <a:gd name="T89" fmla="*/ 218 h 640"/>
                  <a:gd name="T90" fmla="*/ 252 w 424"/>
                  <a:gd name="T91" fmla="*/ 218 h 640"/>
                  <a:gd name="T92" fmla="*/ 282 w 424"/>
                  <a:gd name="T93" fmla="*/ 166 h 640"/>
                  <a:gd name="T94" fmla="*/ 302 w 424"/>
                  <a:gd name="T95" fmla="*/ 136 h 640"/>
                  <a:gd name="T96" fmla="*/ 322 w 424"/>
                  <a:gd name="T97" fmla="*/ 108 h 640"/>
                  <a:gd name="T98" fmla="*/ 346 w 424"/>
                  <a:gd name="T99" fmla="*/ 80 h 640"/>
                  <a:gd name="T100" fmla="*/ 370 w 424"/>
                  <a:gd name="T101" fmla="*/ 58 h 640"/>
                  <a:gd name="T102" fmla="*/ 382 w 424"/>
                  <a:gd name="T103" fmla="*/ 50 h 640"/>
                  <a:gd name="T104" fmla="*/ 394 w 424"/>
                  <a:gd name="T105" fmla="*/ 42 h 640"/>
                  <a:gd name="T106" fmla="*/ 406 w 424"/>
                  <a:gd name="T107" fmla="*/ 38 h 640"/>
                  <a:gd name="T108" fmla="*/ 418 w 424"/>
                  <a:gd name="T109" fmla="*/ 36 h 640"/>
                  <a:gd name="T110" fmla="*/ 418 w 424"/>
                  <a:gd name="T111" fmla="*/ 36 h 640"/>
                  <a:gd name="T112" fmla="*/ 420 w 424"/>
                  <a:gd name="T113" fmla="*/ 36 h 640"/>
                  <a:gd name="T114" fmla="*/ 424 w 424"/>
                  <a:gd name="T115" fmla="*/ 34 h 640"/>
                  <a:gd name="T116" fmla="*/ 424 w 424"/>
                  <a:gd name="T117" fmla="*/ 24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24" h="640">
                    <a:moveTo>
                      <a:pt x="424" y="24"/>
                    </a:moveTo>
                    <a:lnTo>
                      <a:pt x="424" y="24"/>
                    </a:lnTo>
                    <a:lnTo>
                      <a:pt x="420" y="18"/>
                    </a:lnTo>
                    <a:lnTo>
                      <a:pt x="414" y="10"/>
                    </a:lnTo>
                    <a:lnTo>
                      <a:pt x="408" y="6"/>
                    </a:lnTo>
                    <a:lnTo>
                      <a:pt x="402" y="4"/>
                    </a:lnTo>
                    <a:lnTo>
                      <a:pt x="394" y="2"/>
                    </a:lnTo>
                    <a:lnTo>
                      <a:pt x="386" y="2"/>
                    </a:lnTo>
                    <a:lnTo>
                      <a:pt x="386" y="2"/>
                    </a:lnTo>
                    <a:lnTo>
                      <a:pt x="380" y="2"/>
                    </a:lnTo>
                    <a:lnTo>
                      <a:pt x="376" y="0"/>
                    </a:lnTo>
                    <a:lnTo>
                      <a:pt x="372" y="0"/>
                    </a:lnTo>
                    <a:lnTo>
                      <a:pt x="364" y="2"/>
                    </a:lnTo>
                    <a:lnTo>
                      <a:pt x="364" y="2"/>
                    </a:lnTo>
                    <a:lnTo>
                      <a:pt x="354" y="12"/>
                    </a:lnTo>
                    <a:lnTo>
                      <a:pt x="342" y="24"/>
                    </a:lnTo>
                    <a:lnTo>
                      <a:pt x="328" y="38"/>
                    </a:lnTo>
                    <a:lnTo>
                      <a:pt x="312" y="58"/>
                    </a:lnTo>
                    <a:lnTo>
                      <a:pt x="276" y="110"/>
                    </a:lnTo>
                    <a:lnTo>
                      <a:pt x="232" y="178"/>
                    </a:lnTo>
                    <a:lnTo>
                      <a:pt x="232" y="178"/>
                    </a:lnTo>
                    <a:lnTo>
                      <a:pt x="210" y="202"/>
                    </a:lnTo>
                    <a:lnTo>
                      <a:pt x="186" y="222"/>
                    </a:lnTo>
                    <a:lnTo>
                      <a:pt x="160" y="242"/>
                    </a:lnTo>
                    <a:lnTo>
                      <a:pt x="132" y="258"/>
                    </a:lnTo>
                    <a:lnTo>
                      <a:pt x="100" y="274"/>
                    </a:lnTo>
                    <a:lnTo>
                      <a:pt x="68" y="288"/>
                    </a:lnTo>
                    <a:lnTo>
                      <a:pt x="34" y="300"/>
                    </a:lnTo>
                    <a:lnTo>
                      <a:pt x="0" y="312"/>
                    </a:lnTo>
                    <a:lnTo>
                      <a:pt x="0" y="640"/>
                    </a:lnTo>
                    <a:lnTo>
                      <a:pt x="386" y="640"/>
                    </a:lnTo>
                    <a:lnTo>
                      <a:pt x="386" y="640"/>
                    </a:lnTo>
                    <a:lnTo>
                      <a:pt x="376" y="612"/>
                    </a:lnTo>
                    <a:lnTo>
                      <a:pt x="358" y="576"/>
                    </a:lnTo>
                    <a:lnTo>
                      <a:pt x="358" y="576"/>
                    </a:lnTo>
                    <a:lnTo>
                      <a:pt x="336" y="536"/>
                    </a:lnTo>
                    <a:lnTo>
                      <a:pt x="316" y="492"/>
                    </a:lnTo>
                    <a:lnTo>
                      <a:pt x="296" y="448"/>
                    </a:lnTo>
                    <a:lnTo>
                      <a:pt x="278" y="400"/>
                    </a:lnTo>
                    <a:lnTo>
                      <a:pt x="264" y="354"/>
                    </a:lnTo>
                    <a:lnTo>
                      <a:pt x="254" y="308"/>
                    </a:lnTo>
                    <a:lnTo>
                      <a:pt x="252" y="284"/>
                    </a:lnTo>
                    <a:lnTo>
                      <a:pt x="250" y="262"/>
                    </a:lnTo>
                    <a:lnTo>
                      <a:pt x="250" y="240"/>
                    </a:lnTo>
                    <a:lnTo>
                      <a:pt x="252" y="218"/>
                    </a:lnTo>
                    <a:lnTo>
                      <a:pt x="252" y="218"/>
                    </a:lnTo>
                    <a:lnTo>
                      <a:pt x="282" y="166"/>
                    </a:lnTo>
                    <a:lnTo>
                      <a:pt x="302" y="136"/>
                    </a:lnTo>
                    <a:lnTo>
                      <a:pt x="322" y="108"/>
                    </a:lnTo>
                    <a:lnTo>
                      <a:pt x="346" y="80"/>
                    </a:lnTo>
                    <a:lnTo>
                      <a:pt x="370" y="58"/>
                    </a:lnTo>
                    <a:lnTo>
                      <a:pt x="382" y="50"/>
                    </a:lnTo>
                    <a:lnTo>
                      <a:pt x="394" y="42"/>
                    </a:lnTo>
                    <a:lnTo>
                      <a:pt x="406" y="38"/>
                    </a:lnTo>
                    <a:lnTo>
                      <a:pt x="418" y="36"/>
                    </a:lnTo>
                    <a:lnTo>
                      <a:pt x="418" y="36"/>
                    </a:lnTo>
                    <a:lnTo>
                      <a:pt x="420" y="36"/>
                    </a:lnTo>
                    <a:lnTo>
                      <a:pt x="424" y="34"/>
                    </a:lnTo>
                    <a:lnTo>
                      <a:pt x="424" y="24"/>
                    </a:lnTo>
                    <a:close/>
                  </a:path>
                </a:pathLst>
              </a:custGeom>
              <a:solidFill>
                <a:srgbClr val="000000">
                  <a:alpha val="2000"/>
                </a:srgbClr>
              </a:solidFill>
              <a:ln>
                <a:noFill/>
              </a:ln>
              <a:effectLst>
                <a:glow rad="381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27"/>
              <p:cNvSpPr>
                <a:spLocks noChangeAspect="1"/>
              </p:cNvSpPr>
              <p:nvPr/>
            </p:nvSpPr>
            <p:spPr bwMode="auto">
              <a:xfrm>
                <a:off x="-17347" y="3350958"/>
                <a:ext cx="912820" cy="1114002"/>
              </a:xfrm>
              <a:custGeom>
                <a:avLst/>
                <a:gdLst>
                  <a:gd name="T0" fmla="*/ 596 w 608"/>
                  <a:gd name="T1" fmla="*/ 682 h 742"/>
                  <a:gd name="T2" fmla="*/ 548 w 608"/>
                  <a:gd name="T3" fmla="*/ 628 h 742"/>
                  <a:gd name="T4" fmla="*/ 524 w 608"/>
                  <a:gd name="T5" fmla="*/ 574 h 742"/>
                  <a:gd name="T6" fmla="*/ 518 w 608"/>
                  <a:gd name="T7" fmla="*/ 506 h 742"/>
                  <a:gd name="T8" fmla="*/ 540 w 608"/>
                  <a:gd name="T9" fmla="*/ 422 h 742"/>
                  <a:gd name="T10" fmla="*/ 508 w 608"/>
                  <a:gd name="T11" fmla="*/ 376 h 742"/>
                  <a:gd name="T12" fmla="*/ 446 w 608"/>
                  <a:gd name="T13" fmla="*/ 312 h 742"/>
                  <a:gd name="T14" fmla="*/ 396 w 608"/>
                  <a:gd name="T15" fmla="*/ 286 h 742"/>
                  <a:gd name="T16" fmla="*/ 360 w 608"/>
                  <a:gd name="T17" fmla="*/ 280 h 742"/>
                  <a:gd name="T18" fmla="*/ 256 w 608"/>
                  <a:gd name="T19" fmla="*/ 282 h 742"/>
                  <a:gd name="T20" fmla="*/ 254 w 608"/>
                  <a:gd name="T21" fmla="*/ 276 h 742"/>
                  <a:gd name="T22" fmla="*/ 280 w 608"/>
                  <a:gd name="T23" fmla="*/ 270 h 742"/>
                  <a:gd name="T24" fmla="*/ 322 w 608"/>
                  <a:gd name="T25" fmla="*/ 252 h 742"/>
                  <a:gd name="T26" fmla="*/ 352 w 608"/>
                  <a:gd name="T27" fmla="*/ 232 h 742"/>
                  <a:gd name="T28" fmla="*/ 372 w 608"/>
                  <a:gd name="T29" fmla="*/ 208 h 742"/>
                  <a:gd name="T30" fmla="*/ 378 w 608"/>
                  <a:gd name="T31" fmla="*/ 182 h 742"/>
                  <a:gd name="T32" fmla="*/ 366 w 608"/>
                  <a:gd name="T33" fmla="*/ 156 h 742"/>
                  <a:gd name="T34" fmla="*/ 388 w 608"/>
                  <a:gd name="T35" fmla="*/ 146 h 742"/>
                  <a:gd name="T36" fmla="*/ 424 w 608"/>
                  <a:gd name="T37" fmla="*/ 142 h 742"/>
                  <a:gd name="T38" fmla="*/ 442 w 608"/>
                  <a:gd name="T39" fmla="*/ 148 h 742"/>
                  <a:gd name="T40" fmla="*/ 408 w 608"/>
                  <a:gd name="T41" fmla="*/ 114 h 742"/>
                  <a:gd name="T42" fmla="*/ 332 w 608"/>
                  <a:gd name="T43" fmla="*/ 66 h 742"/>
                  <a:gd name="T44" fmla="*/ 312 w 608"/>
                  <a:gd name="T45" fmla="*/ 62 h 742"/>
                  <a:gd name="T46" fmla="*/ 278 w 608"/>
                  <a:gd name="T47" fmla="*/ 64 h 742"/>
                  <a:gd name="T48" fmla="*/ 250 w 608"/>
                  <a:gd name="T49" fmla="*/ 80 h 742"/>
                  <a:gd name="T50" fmla="*/ 220 w 608"/>
                  <a:gd name="T51" fmla="*/ 96 h 742"/>
                  <a:gd name="T52" fmla="*/ 184 w 608"/>
                  <a:gd name="T53" fmla="*/ 104 h 742"/>
                  <a:gd name="T54" fmla="*/ 148 w 608"/>
                  <a:gd name="T55" fmla="*/ 98 h 742"/>
                  <a:gd name="T56" fmla="*/ 118 w 608"/>
                  <a:gd name="T57" fmla="*/ 66 h 742"/>
                  <a:gd name="T58" fmla="*/ 106 w 608"/>
                  <a:gd name="T59" fmla="*/ 0 h 742"/>
                  <a:gd name="T60" fmla="*/ 82 w 608"/>
                  <a:gd name="T61" fmla="*/ 28 h 742"/>
                  <a:gd name="T62" fmla="*/ 32 w 608"/>
                  <a:gd name="T63" fmla="*/ 70 h 742"/>
                  <a:gd name="T64" fmla="*/ 0 w 608"/>
                  <a:gd name="T65" fmla="*/ 88 h 742"/>
                  <a:gd name="T66" fmla="*/ 20 w 608"/>
                  <a:gd name="T67" fmla="*/ 734 h 742"/>
                  <a:gd name="T68" fmla="*/ 40 w 608"/>
                  <a:gd name="T69" fmla="*/ 742 h 742"/>
                  <a:gd name="T70" fmla="*/ 28 w 608"/>
                  <a:gd name="T71" fmla="*/ 728 h 742"/>
                  <a:gd name="T72" fmla="*/ 20 w 608"/>
                  <a:gd name="T73" fmla="*/ 692 h 742"/>
                  <a:gd name="T74" fmla="*/ 22 w 608"/>
                  <a:gd name="T75" fmla="*/ 668 h 742"/>
                  <a:gd name="T76" fmla="*/ 48 w 608"/>
                  <a:gd name="T77" fmla="*/ 670 h 742"/>
                  <a:gd name="T78" fmla="*/ 72 w 608"/>
                  <a:gd name="T79" fmla="*/ 654 h 742"/>
                  <a:gd name="T80" fmla="*/ 86 w 608"/>
                  <a:gd name="T81" fmla="*/ 626 h 742"/>
                  <a:gd name="T82" fmla="*/ 92 w 608"/>
                  <a:gd name="T83" fmla="*/ 592 h 742"/>
                  <a:gd name="T84" fmla="*/ 94 w 608"/>
                  <a:gd name="T85" fmla="*/ 546 h 742"/>
                  <a:gd name="T86" fmla="*/ 90 w 608"/>
                  <a:gd name="T87" fmla="*/ 520 h 742"/>
                  <a:gd name="T88" fmla="*/ 96 w 608"/>
                  <a:gd name="T89" fmla="*/ 520 h 742"/>
                  <a:gd name="T90" fmla="*/ 134 w 608"/>
                  <a:gd name="T91" fmla="*/ 616 h 742"/>
                  <a:gd name="T92" fmla="*/ 152 w 608"/>
                  <a:gd name="T93" fmla="*/ 648 h 742"/>
                  <a:gd name="T94" fmla="*/ 194 w 608"/>
                  <a:gd name="T95" fmla="*/ 684 h 742"/>
                  <a:gd name="T96" fmla="*/ 278 w 608"/>
                  <a:gd name="T97" fmla="*/ 718 h 742"/>
                  <a:gd name="T98" fmla="*/ 332 w 608"/>
                  <a:gd name="T99" fmla="*/ 730 h 742"/>
                  <a:gd name="T100" fmla="*/ 400 w 608"/>
                  <a:gd name="T101" fmla="*/ 678 h 742"/>
                  <a:gd name="T102" fmla="*/ 466 w 608"/>
                  <a:gd name="T103" fmla="*/ 660 h 742"/>
                  <a:gd name="T104" fmla="*/ 526 w 608"/>
                  <a:gd name="T105" fmla="*/ 662 h 742"/>
                  <a:gd name="T106" fmla="*/ 594 w 608"/>
                  <a:gd name="T107" fmla="*/ 684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08" h="742">
                    <a:moveTo>
                      <a:pt x="608" y="692"/>
                    </a:moveTo>
                    <a:lnTo>
                      <a:pt x="608" y="692"/>
                    </a:lnTo>
                    <a:lnTo>
                      <a:pt x="596" y="682"/>
                    </a:lnTo>
                    <a:lnTo>
                      <a:pt x="578" y="666"/>
                    </a:lnTo>
                    <a:lnTo>
                      <a:pt x="558" y="642"/>
                    </a:lnTo>
                    <a:lnTo>
                      <a:pt x="548" y="628"/>
                    </a:lnTo>
                    <a:lnTo>
                      <a:pt x="540" y="610"/>
                    </a:lnTo>
                    <a:lnTo>
                      <a:pt x="532" y="594"/>
                    </a:lnTo>
                    <a:lnTo>
                      <a:pt x="524" y="574"/>
                    </a:lnTo>
                    <a:lnTo>
                      <a:pt x="520" y="552"/>
                    </a:lnTo>
                    <a:lnTo>
                      <a:pt x="518" y="530"/>
                    </a:lnTo>
                    <a:lnTo>
                      <a:pt x="518" y="506"/>
                    </a:lnTo>
                    <a:lnTo>
                      <a:pt x="522" y="480"/>
                    </a:lnTo>
                    <a:lnTo>
                      <a:pt x="528" y="452"/>
                    </a:lnTo>
                    <a:lnTo>
                      <a:pt x="540" y="422"/>
                    </a:lnTo>
                    <a:lnTo>
                      <a:pt x="540" y="422"/>
                    </a:lnTo>
                    <a:lnTo>
                      <a:pt x="526" y="400"/>
                    </a:lnTo>
                    <a:lnTo>
                      <a:pt x="508" y="376"/>
                    </a:lnTo>
                    <a:lnTo>
                      <a:pt x="486" y="350"/>
                    </a:lnTo>
                    <a:lnTo>
                      <a:pt x="460" y="324"/>
                    </a:lnTo>
                    <a:lnTo>
                      <a:pt x="446" y="312"/>
                    </a:lnTo>
                    <a:lnTo>
                      <a:pt x="430" y="302"/>
                    </a:lnTo>
                    <a:lnTo>
                      <a:pt x="414" y="292"/>
                    </a:lnTo>
                    <a:lnTo>
                      <a:pt x="396" y="286"/>
                    </a:lnTo>
                    <a:lnTo>
                      <a:pt x="380" y="282"/>
                    </a:lnTo>
                    <a:lnTo>
                      <a:pt x="360" y="280"/>
                    </a:lnTo>
                    <a:lnTo>
                      <a:pt x="360" y="280"/>
                    </a:lnTo>
                    <a:lnTo>
                      <a:pt x="272" y="282"/>
                    </a:lnTo>
                    <a:lnTo>
                      <a:pt x="256" y="282"/>
                    </a:lnTo>
                    <a:lnTo>
                      <a:pt x="256" y="282"/>
                    </a:lnTo>
                    <a:lnTo>
                      <a:pt x="254" y="282"/>
                    </a:lnTo>
                    <a:lnTo>
                      <a:pt x="254" y="280"/>
                    </a:lnTo>
                    <a:lnTo>
                      <a:pt x="254" y="276"/>
                    </a:lnTo>
                    <a:lnTo>
                      <a:pt x="254" y="276"/>
                    </a:lnTo>
                    <a:lnTo>
                      <a:pt x="262" y="274"/>
                    </a:lnTo>
                    <a:lnTo>
                      <a:pt x="280" y="270"/>
                    </a:lnTo>
                    <a:lnTo>
                      <a:pt x="292" y="266"/>
                    </a:lnTo>
                    <a:lnTo>
                      <a:pt x="306" y="260"/>
                    </a:lnTo>
                    <a:lnTo>
                      <a:pt x="322" y="252"/>
                    </a:lnTo>
                    <a:lnTo>
                      <a:pt x="340" y="240"/>
                    </a:lnTo>
                    <a:lnTo>
                      <a:pt x="340" y="240"/>
                    </a:lnTo>
                    <a:lnTo>
                      <a:pt x="352" y="232"/>
                    </a:lnTo>
                    <a:lnTo>
                      <a:pt x="360" y="224"/>
                    </a:lnTo>
                    <a:lnTo>
                      <a:pt x="368" y="216"/>
                    </a:lnTo>
                    <a:lnTo>
                      <a:pt x="372" y="208"/>
                    </a:lnTo>
                    <a:lnTo>
                      <a:pt x="376" y="202"/>
                    </a:lnTo>
                    <a:lnTo>
                      <a:pt x="378" y="194"/>
                    </a:lnTo>
                    <a:lnTo>
                      <a:pt x="378" y="182"/>
                    </a:lnTo>
                    <a:lnTo>
                      <a:pt x="376" y="172"/>
                    </a:lnTo>
                    <a:lnTo>
                      <a:pt x="372" y="164"/>
                    </a:lnTo>
                    <a:lnTo>
                      <a:pt x="366" y="156"/>
                    </a:lnTo>
                    <a:lnTo>
                      <a:pt x="366" y="156"/>
                    </a:lnTo>
                    <a:lnTo>
                      <a:pt x="372" y="154"/>
                    </a:lnTo>
                    <a:lnTo>
                      <a:pt x="388" y="146"/>
                    </a:lnTo>
                    <a:lnTo>
                      <a:pt x="400" y="144"/>
                    </a:lnTo>
                    <a:lnTo>
                      <a:pt x="412" y="142"/>
                    </a:lnTo>
                    <a:lnTo>
                      <a:pt x="424" y="142"/>
                    </a:lnTo>
                    <a:lnTo>
                      <a:pt x="438" y="146"/>
                    </a:lnTo>
                    <a:lnTo>
                      <a:pt x="438" y="146"/>
                    </a:lnTo>
                    <a:lnTo>
                      <a:pt x="442" y="148"/>
                    </a:lnTo>
                    <a:lnTo>
                      <a:pt x="444" y="146"/>
                    </a:lnTo>
                    <a:lnTo>
                      <a:pt x="438" y="140"/>
                    </a:lnTo>
                    <a:lnTo>
                      <a:pt x="408" y="114"/>
                    </a:lnTo>
                    <a:lnTo>
                      <a:pt x="364" y="84"/>
                    </a:lnTo>
                    <a:lnTo>
                      <a:pt x="346" y="72"/>
                    </a:lnTo>
                    <a:lnTo>
                      <a:pt x="332" y="66"/>
                    </a:lnTo>
                    <a:lnTo>
                      <a:pt x="332" y="66"/>
                    </a:lnTo>
                    <a:lnTo>
                      <a:pt x="322" y="64"/>
                    </a:lnTo>
                    <a:lnTo>
                      <a:pt x="312" y="62"/>
                    </a:lnTo>
                    <a:lnTo>
                      <a:pt x="300" y="62"/>
                    </a:lnTo>
                    <a:lnTo>
                      <a:pt x="288" y="62"/>
                    </a:lnTo>
                    <a:lnTo>
                      <a:pt x="278" y="64"/>
                    </a:lnTo>
                    <a:lnTo>
                      <a:pt x="266" y="68"/>
                    </a:lnTo>
                    <a:lnTo>
                      <a:pt x="258" y="72"/>
                    </a:lnTo>
                    <a:lnTo>
                      <a:pt x="250" y="80"/>
                    </a:lnTo>
                    <a:lnTo>
                      <a:pt x="250" y="80"/>
                    </a:lnTo>
                    <a:lnTo>
                      <a:pt x="238" y="88"/>
                    </a:lnTo>
                    <a:lnTo>
                      <a:pt x="220" y="96"/>
                    </a:lnTo>
                    <a:lnTo>
                      <a:pt x="208" y="100"/>
                    </a:lnTo>
                    <a:lnTo>
                      <a:pt x="196" y="104"/>
                    </a:lnTo>
                    <a:lnTo>
                      <a:pt x="184" y="104"/>
                    </a:lnTo>
                    <a:lnTo>
                      <a:pt x="172" y="104"/>
                    </a:lnTo>
                    <a:lnTo>
                      <a:pt x="160" y="102"/>
                    </a:lnTo>
                    <a:lnTo>
                      <a:pt x="148" y="98"/>
                    </a:lnTo>
                    <a:lnTo>
                      <a:pt x="136" y="90"/>
                    </a:lnTo>
                    <a:lnTo>
                      <a:pt x="126" y="80"/>
                    </a:lnTo>
                    <a:lnTo>
                      <a:pt x="118" y="66"/>
                    </a:lnTo>
                    <a:lnTo>
                      <a:pt x="112" y="48"/>
                    </a:lnTo>
                    <a:lnTo>
                      <a:pt x="108" y="26"/>
                    </a:lnTo>
                    <a:lnTo>
                      <a:pt x="106" y="0"/>
                    </a:lnTo>
                    <a:lnTo>
                      <a:pt x="106" y="0"/>
                    </a:lnTo>
                    <a:lnTo>
                      <a:pt x="100" y="8"/>
                    </a:lnTo>
                    <a:lnTo>
                      <a:pt x="82" y="28"/>
                    </a:lnTo>
                    <a:lnTo>
                      <a:pt x="68" y="42"/>
                    </a:lnTo>
                    <a:lnTo>
                      <a:pt x="52" y="56"/>
                    </a:lnTo>
                    <a:lnTo>
                      <a:pt x="32" y="70"/>
                    </a:lnTo>
                    <a:lnTo>
                      <a:pt x="8" y="82"/>
                    </a:lnTo>
                    <a:lnTo>
                      <a:pt x="8" y="82"/>
                    </a:lnTo>
                    <a:lnTo>
                      <a:pt x="0" y="88"/>
                    </a:lnTo>
                    <a:lnTo>
                      <a:pt x="0" y="724"/>
                    </a:lnTo>
                    <a:lnTo>
                      <a:pt x="0" y="724"/>
                    </a:lnTo>
                    <a:lnTo>
                      <a:pt x="20" y="734"/>
                    </a:lnTo>
                    <a:lnTo>
                      <a:pt x="34" y="742"/>
                    </a:lnTo>
                    <a:lnTo>
                      <a:pt x="40" y="742"/>
                    </a:lnTo>
                    <a:lnTo>
                      <a:pt x="40" y="742"/>
                    </a:lnTo>
                    <a:lnTo>
                      <a:pt x="38" y="738"/>
                    </a:lnTo>
                    <a:lnTo>
                      <a:pt x="38" y="738"/>
                    </a:lnTo>
                    <a:lnTo>
                      <a:pt x="28" y="728"/>
                    </a:lnTo>
                    <a:lnTo>
                      <a:pt x="24" y="716"/>
                    </a:lnTo>
                    <a:lnTo>
                      <a:pt x="20" y="704"/>
                    </a:lnTo>
                    <a:lnTo>
                      <a:pt x="20" y="692"/>
                    </a:lnTo>
                    <a:lnTo>
                      <a:pt x="20" y="676"/>
                    </a:lnTo>
                    <a:lnTo>
                      <a:pt x="22" y="668"/>
                    </a:lnTo>
                    <a:lnTo>
                      <a:pt x="22" y="668"/>
                    </a:lnTo>
                    <a:lnTo>
                      <a:pt x="30" y="670"/>
                    </a:lnTo>
                    <a:lnTo>
                      <a:pt x="38" y="672"/>
                    </a:lnTo>
                    <a:lnTo>
                      <a:pt x="48" y="670"/>
                    </a:lnTo>
                    <a:lnTo>
                      <a:pt x="60" y="664"/>
                    </a:lnTo>
                    <a:lnTo>
                      <a:pt x="66" y="660"/>
                    </a:lnTo>
                    <a:lnTo>
                      <a:pt x="72" y="654"/>
                    </a:lnTo>
                    <a:lnTo>
                      <a:pt x="76" y="646"/>
                    </a:lnTo>
                    <a:lnTo>
                      <a:pt x="82" y="638"/>
                    </a:lnTo>
                    <a:lnTo>
                      <a:pt x="86" y="626"/>
                    </a:lnTo>
                    <a:lnTo>
                      <a:pt x="88" y="612"/>
                    </a:lnTo>
                    <a:lnTo>
                      <a:pt x="88" y="612"/>
                    </a:lnTo>
                    <a:lnTo>
                      <a:pt x="92" y="592"/>
                    </a:lnTo>
                    <a:lnTo>
                      <a:pt x="94" y="574"/>
                    </a:lnTo>
                    <a:lnTo>
                      <a:pt x="94" y="558"/>
                    </a:lnTo>
                    <a:lnTo>
                      <a:pt x="94" y="546"/>
                    </a:lnTo>
                    <a:lnTo>
                      <a:pt x="90" y="528"/>
                    </a:lnTo>
                    <a:lnTo>
                      <a:pt x="90" y="520"/>
                    </a:lnTo>
                    <a:lnTo>
                      <a:pt x="90" y="520"/>
                    </a:lnTo>
                    <a:lnTo>
                      <a:pt x="92" y="518"/>
                    </a:lnTo>
                    <a:lnTo>
                      <a:pt x="94" y="518"/>
                    </a:lnTo>
                    <a:lnTo>
                      <a:pt x="96" y="520"/>
                    </a:lnTo>
                    <a:lnTo>
                      <a:pt x="96" y="520"/>
                    </a:lnTo>
                    <a:lnTo>
                      <a:pt x="102" y="534"/>
                    </a:lnTo>
                    <a:lnTo>
                      <a:pt x="134" y="616"/>
                    </a:lnTo>
                    <a:lnTo>
                      <a:pt x="134" y="616"/>
                    </a:lnTo>
                    <a:lnTo>
                      <a:pt x="142" y="634"/>
                    </a:lnTo>
                    <a:lnTo>
                      <a:pt x="152" y="648"/>
                    </a:lnTo>
                    <a:lnTo>
                      <a:pt x="164" y="662"/>
                    </a:lnTo>
                    <a:lnTo>
                      <a:pt x="180" y="674"/>
                    </a:lnTo>
                    <a:lnTo>
                      <a:pt x="194" y="684"/>
                    </a:lnTo>
                    <a:lnTo>
                      <a:pt x="212" y="692"/>
                    </a:lnTo>
                    <a:lnTo>
                      <a:pt x="246" y="708"/>
                    </a:lnTo>
                    <a:lnTo>
                      <a:pt x="278" y="718"/>
                    </a:lnTo>
                    <a:lnTo>
                      <a:pt x="306" y="724"/>
                    </a:lnTo>
                    <a:lnTo>
                      <a:pt x="332" y="730"/>
                    </a:lnTo>
                    <a:lnTo>
                      <a:pt x="332" y="730"/>
                    </a:lnTo>
                    <a:lnTo>
                      <a:pt x="354" y="708"/>
                    </a:lnTo>
                    <a:lnTo>
                      <a:pt x="378" y="692"/>
                    </a:lnTo>
                    <a:lnTo>
                      <a:pt x="400" y="678"/>
                    </a:lnTo>
                    <a:lnTo>
                      <a:pt x="424" y="670"/>
                    </a:lnTo>
                    <a:lnTo>
                      <a:pt x="446" y="662"/>
                    </a:lnTo>
                    <a:lnTo>
                      <a:pt x="466" y="660"/>
                    </a:lnTo>
                    <a:lnTo>
                      <a:pt x="488" y="658"/>
                    </a:lnTo>
                    <a:lnTo>
                      <a:pt x="506" y="658"/>
                    </a:lnTo>
                    <a:lnTo>
                      <a:pt x="526" y="662"/>
                    </a:lnTo>
                    <a:lnTo>
                      <a:pt x="542" y="664"/>
                    </a:lnTo>
                    <a:lnTo>
                      <a:pt x="572" y="674"/>
                    </a:lnTo>
                    <a:lnTo>
                      <a:pt x="594" y="684"/>
                    </a:lnTo>
                    <a:lnTo>
                      <a:pt x="608" y="692"/>
                    </a:lnTo>
                    <a:lnTo>
                      <a:pt x="608" y="692"/>
                    </a:lnTo>
                    <a:close/>
                  </a:path>
                </a:pathLst>
              </a:custGeom>
              <a:solidFill>
                <a:schemeClr val="accent1">
                  <a:alpha val="2000"/>
                </a:schemeClr>
              </a:solidFill>
              <a:ln>
                <a:noFill/>
              </a:ln>
              <a:effectLst>
                <a:glow rad="254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51"/>
              <p:cNvSpPr>
                <a:spLocks noChangeAspect="1"/>
              </p:cNvSpPr>
              <p:nvPr/>
            </p:nvSpPr>
            <p:spPr bwMode="auto">
              <a:xfrm>
                <a:off x="-17347" y="1413937"/>
                <a:ext cx="499947" cy="1321457"/>
              </a:xfrm>
              <a:custGeom>
                <a:avLst/>
                <a:gdLst>
                  <a:gd name="T0" fmla="*/ 382 w 426"/>
                  <a:gd name="T1" fmla="*/ 404 h 1126"/>
                  <a:gd name="T2" fmla="*/ 390 w 426"/>
                  <a:gd name="T3" fmla="*/ 392 h 1126"/>
                  <a:gd name="T4" fmla="*/ 404 w 426"/>
                  <a:gd name="T5" fmla="*/ 356 h 1126"/>
                  <a:gd name="T6" fmla="*/ 408 w 426"/>
                  <a:gd name="T7" fmla="*/ 326 h 1126"/>
                  <a:gd name="T8" fmla="*/ 402 w 426"/>
                  <a:gd name="T9" fmla="*/ 274 h 1126"/>
                  <a:gd name="T10" fmla="*/ 376 w 426"/>
                  <a:gd name="T11" fmla="*/ 206 h 1126"/>
                  <a:gd name="T12" fmla="*/ 350 w 426"/>
                  <a:gd name="T13" fmla="*/ 176 h 1126"/>
                  <a:gd name="T14" fmla="*/ 338 w 426"/>
                  <a:gd name="T15" fmla="*/ 176 h 1126"/>
                  <a:gd name="T16" fmla="*/ 294 w 426"/>
                  <a:gd name="T17" fmla="*/ 198 h 1126"/>
                  <a:gd name="T18" fmla="*/ 212 w 426"/>
                  <a:gd name="T19" fmla="*/ 268 h 1126"/>
                  <a:gd name="T20" fmla="*/ 212 w 426"/>
                  <a:gd name="T21" fmla="*/ 270 h 1126"/>
                  <a:gd name="T22" fmla="*/ 172 w 426"/>
                  <a:gd name="T23" fmla="*/ 318 h 1126"/>
                  <a:gd name="T24" fmla="*/ 152 w 426"/>
                  <a:gd name="T25" fmla="*/ 354 h 1126"/>
                  <a:gd name="T26" fmla="*/ 146 w 426"/>
                  <a:gd name="T27" fmla="*/ 358 h 1126"/>
                  <a:gd name="T28" fmla="*/ 144 w 426"/>
                  <a:gd name="T29" fmla="*/ 354 h 1126"/>
                  <a:gd name="T30" fmla="*/ 172 w 426"/>
                  <a:gd name="T31" fmla="*/ 236 h 1126"/>
                  <a:gd name="T32" fmla="*/ 172 w 426"/>
                  <a:gd name="T33" fmla="*/ 174 h 1126"/>
                  <a:gd name="T34" fmla="*/ 148 w 426"/>
                  <a:gd name="T35" fmla="*/ 114 h 1126"/>
                  <a:gd name="T36" fmla="*/ 100 w 426"/>
                  <a:gd name="T37" fmla="*/ 46 h 1126"/>
                  <a:gd name="T38" fmla="*/ 56 w 426"/>
                  <a:gd name="T39" fmla="*/ 0 h 1126"/>
                  <a:gd name="T40" fmla="*/ 0 w 426"/>
                  <a:gd name="T41" fmla="*/ 820 h 1126"/>
                  <a:gd name="T42" fmla="*/ 34 w 426"/>
                  <a:gd name="T43" fmla="*/ 800 h 1126"/>
                  <a:gd name="T44" fmla="*/ 80 w 426"/>
                  <a:gd name="T45" fmla="*/ 754 h 1126"/>
                  <a:gd name="T46" fmla="*/ 102 w 426"/>
                  <a:gd name="T47" fmla="*/ 764 h 1126"/>
                  <a:gd name="T48" fmla="*/ 152 w 426"/>
                  <a:gd name="T49" fmla="*/ 908 h 1126"/>
                  <a:gd name="T50" fmla="*/ 168 w 426"/>
                  <a:gd name="T51" fmla="*/ 994 h 1126"/>
                  <a:gd name="T52" fmla="*/ 166 w 426"/>
                  <a:gd name="T53" fmla="*/ 1070 h 1126"/>
                  <a:gd name="T54" fmla="*/ 150 w 426"/>
                  <a:gd name="T55" fmla="*/ 1108 h 1126"/>
                  <a:gd name="T56" fmla="*/ 150 w 426"/>
                  <a:gd name="T57" fmla="*/ 1120 h 1126"/>
                  <a:gd name="T58" fmla="*/ 156 w 426"/>
                  <a:gd name="T59" fmla="*/ 1124 h 1126"/>
                  <a:gd name="T60" fmla="*/ 188 w 426"/>
                  <a:gd name="T61" fmla="*/ 1124 h 1126"/>
                  <a:gd name="T62" fmla="*/ 214 w 426"/>
                  <a:gd name="T63" fmla="*/ 1102 h 1126"/>
                  <a:gd name="T64" fmla="*/ 224 w 426"/>
                  <a:gd name="T65" fmla="*/ 1094 h 1126"/>
                  <a:gd name="T66" fmla="*/ 232 w 426"/>
                  <a:gd name="T67" fmla="*/ 1080 h 1126"/>
                  <a:gd name="T68" fmla="*/ 224 w 426"/>
                  <a:gd name="T69" fmla="*/ 998 h 1126"/>
                  <a:gd name="T70" fmla="*/ 188 w 426"/>
                  <a:gd name="T71" fmla="*/ 854 h 1126"/>
                  <a:gd name="T72" fmla="*/ 144 w 426"/>
                  <a:gd name="T73" fmla="*/ 720 h 1126"/>
                  <a:gd name="T74" fmla="*/ 218 w 426"/>
                  <a:gd name="T75" fmla="*/ 726 h 1126"/>
                  <a:gd name="T76" fmla="*/ 278 w 426"/>
                  <a:gd name="T77" fmla="*/ 708 h 1126"/>
                  <a:gd name="T78" fmla="*/ 308 w 426"/>
                  <a:gd name="T79" fmla="*/ 682 h 1126"/>
                  <a:gd name="T80" fmla="*/ 350 w 426"/>
                  <a:gd name="T81" fmla="*/ 640 h 1126"/>
                  <a:gd name="T82" fmla="*/ 416 w 426"/>
                  <a:gd name="T83" fmla="*/ 598 h 1126"/>
                  <a:gd name="T84" fmla="*/ 396 w 426"/>
                  <a:gd name="T85" fmla="*/ 586 h 1126"/>
                  <a:gd name="T86" fmla="*/ 340 w 426"/>
                  <a:gd name="T87" fmla="*/ 550 h 1126"/>
                  <a:gd name="T88" fmla="*/ 322 w 426"/>
                  <a:gd name="T89" fmla="*/ 508 h 1126"/>
                  <a:gd name="T90" fmla="*/ 330 w 426"/>
                  <a:gd name="T91" fmla="*/ 466 h 1126"/>
                  <a:gd name="T92" fmla="*/ 358 w 426"/>
                  <a:gd name="T93" fmla="*/ 422 h 1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26" h="1126">
                    <a:moveTo>
                      <a:pt x="372" y="412"/>
                    </a:moveTo>
                    <a:lnTo>
                      <a:pt x="372" y="412"/>
                    </a:lnTo>
                    <a:lnTo>
                      <a:pt x="382" y="404"/>
                    </a:lnTo>
                    <a:lnTo>
                      <a:pt x="390" y="392"/>
                    </a:lnTo>
                    <a:lnTo>
                      <a:pt x="390" y="392"/>
                    </a:lnTo>
                    <a:lnTo>
                      <a:pt x="390" y="392"/>
                    </a:lnTo>
                    <a:lnTo>
                      <a:pt x="396" y="382"/>
                    </a:lnTo>
                    <a:lnTo>
                      <a:pt x="402" y="370"/>
                    </a:lnTo>
                    <a:lnTo>
                      <a:pt x="404" y="356"/>
                    </a:lnTo>
                    <a:lnTo>
                      <a:pt x="406" y="342"/>
                    </a:lnTo>
                    <a:lnTo>
                      <a:pt x="406" y="342"/>
                    </a:lnTo>
                    <a:lnTo>
                      <a:pt x="408" y="326"/>
                    </a:lnTo>
                    <a:lnTo>
                      <a:pt x="408" y="326"/>
                    </a:lnTo>
                    <a:lnTo>
                      <a:pt x="406" y="300"/>
                    </a:lnTo>
                    <a:lnTo>
                      <a:pt x="402" y="274"/>
                    </a:lnTo>
                    <a:lnTo>
                      <a:pt x="394" y="250"/>
                    </a:lnTo>
                    <a:lnTo>
                      <a:pt x="386" y="226"/>
                    </a:lnTo>
                    <a:lnTo>
                      <a:pt x="376" y="206"/>
                    </a:lnTo>
                    <a:lnTo>
                      <a:pt x="366" y="190"/>
                    </a:lnTo>
                    <a:lnTo>
                      <a:pt x="356" y="180"/>
                    </a:lnTo>
                    <a:lnTo>
                      <a:pt x="350" y="176"/>
                    </a:lnTo>
                    <a:lnTo>
                      <a:pt x="344" y="176"/>
                    </a:lnTo>
                    <a:lnTo>
                      <a:pt x="344" y="176"/>
                    </a:lnTo>
                    <a:lnTo>
                      <a:pt x="338" y="176"/>
                    </a:lnTo>
                    <a:lnTo>
                      <a:pt x="330" y="178"/>
                    </a:lnTo>
                    <a:lnTo>
                      <a:pt x="314" y="186"/>
                    </a:lnTo>
                    <a:lnTo>
                      <a:pt x="294" y="198"/>
                    </a:lnTo>
                    <a:lnTo>
                      <a:pt x="276" y="212"/>
                    </a:lnTo>
                    <a:lnTo>
                      <a:pt x="238" y="244"/>
                    </a:lnTo>
                    <a:lnTo>
                      <a:pt x="212" y="268"/>
                    </a:lnTo>
                    <a:lnTo>
                      <a:pt x="212" y="268"/>
                    </a:lnTo>
                    <a:lnTo>
                      <a:pt x="212" y="270"/>
                    </a:lnTo>
                    <a:lnTo>
                      <a:pt x="212" y="270"/>
                    </a:lnTo>
                    <a:lnTo>
                      <a:pt x="194" y="288"/>
                    </a:lnTo>
                    <a:lnTo>
                      <a:pt x="182" y="304"/>
                    </a:lnTo>
                    <a:lnTo>
                      <a:pt x="172" y="318"/>
                    </a:lnTo>
                    <a:lnTo>
                      <a:pt x="164" y="330"/>
                    </a:lnTo>
                    <a:lnTo>
                      <a:pt x="156" y="348"/>
                    </a:lnTo>
                    <a:lnTo>
                      <a:pt x="152" y="354"/>
                    </a:lnTo>
                    <a:lnTo>
                      <a:pt x="150" y="356"/>
                    </a:lnTo>
                    <a:lnTo>
                      <a:pt x="150" y="356"/>
                    </a:lnTo>
                    <a:lnTo>
                      <a:pt x="146" y="358"/>
                    </a:lnTo>
                    <a:lnTo>
                      <a:pt x="144" y="356"/>
                    </a:lnTo>
                    <a:lnTo>
                      <a:pt x="144" y="354"/>
                    </a:lnTo>
                    <a:lnTo>
                      <a:pt x="144" y="354"/>
                    </a:lnTo>
                    <a:lnTo>
                      <a:pt x="148" y="336"/>
                    </a:lnTo>
                    <a:lnTo>
                      <a:pt x="172" y="236"/>
                    </a:lnTo>
                    <a:lnTo>
                      <a:pt x="172" y="236"/>
                    </a:lnTo>
                    <a:lnTo>
                      <a:pt x="174" y="216"/>
                    </a:lnTo>
                    <a:lnTo>
                      <a:pt x="174" y="194"/>
                    </a:lnTo>
                    <a:lnTo>
                      <a:pt x="172" y="174"/>
                    </a:lnTo>
                    <a:lnTo>
                      <a:pt x="166" y="152"/>
                    </a:lnTo>
                    <a:lnTo>
                      <a:pt x="158" y="132"/>
                    </a:lnTo>
                    <a:lnTo>
                      <a:pt x="148" y="114"/>
                    </a:lnTo>
                    <a:lnTo>
                      <a:pt x="136" y="94"/>
                    </a:lnTo>
                    <a:lnTo>
                      <a:pt x="124" y="76"/>
                    </a:lnTo>
                    <a:lnTo>
                      <a:pt x="100" y="46"/>
                    </a:lnTo>
                    <a:lnTo>
                      <a:pt x="78" y="22"/>
                    </a:lnTo>
                    <a:lnTo>
                      <a:pt x="56" y="0"/>
                    </a:lnTo>
                    <a:lnTo>
                      <a:pt x="56" y="0"/>
                    </a:lnTo>
                    <a:lnTo>
                      <a:pt x="28" y="4"/>
                    </a:lnTo>
                    <a:lnTo>
                      <a:pt x="0" y="6"/>
                    </a:lnTo>
                    <a:lnTo>
                      <a:pt x="0" y="820"/>
                    </a:lnTo>
                    <a:lnTo>
                      <a:pt x="0" y="820"/>
                    </a:lnTo>
                    <a:lnTo>
                      <a:pt x="18" y="810"/>
                    </a:lnTo>
                    <a:lnTo>
                      <a:pt x="34" y="800"/>
                    </a:lnTo>
                    <a:lnTo>
                      <a:pt x="48" y="788"/>
                    </a:lnTo>
                    <a:lnTo>
                      <a:pt x="60" y="776"/>
                    </a:lnTo>
                    <a:lnTo>
                      <a:pt x="80" y="754"/>
                    </a:lnTo>
                    <a:lnTo>
                      <a:pt x="92" y="738"/>
                    </a:lnTo>
                    <a:lnTo>
                      <a:pt x="92" y="738"/>
                    </a:lnTo>
                    <a:lnTo>
                      <a:pt x="102" y="764"/>
                    </a:lnTo>
                    <a:lnTo>
                      <a:pt x="118" y="804"/>
                    </a:lnTo>
                    <a:lnTo>
                      <a:pt x="136" y="854"/>
                    </a:lnTo>
                    <a:lnTo>
                      <a:pt x="152" y="908"/>
                    </a:lnTo>
                    <a:lnTo>
                      <a:pt x="158" y="938"/>
                    </a:lnTo>
                    <a:lnTo>
                      <a:pt x="164" y="966"/>
                    </a:lnTo>
                    <a:lnTo>
                      <a:pt x="168" y="994"/>
                    </a:lnTo>
                    <a:lnTo>
                      <a:pt x="170" y="1020"/>
                    </a:lnTo>
                    <a:lnTo>
                      <a:pt x="168" y="1046"/>
                    </a:lnTo>
                    <a:lnTo>
                      <a:pt x="166" y="1070"/>
                    </a:lnTo>
                    <a:lnTo>
                      <a:pt x="160" y="1090"/>
                    </a:lnTo>
                    <a:lnTo>
                      <a:pt x="150" y="1108"/>
                    </a:lnTo>
                    <a:lnTo>
                      <a:pt x="150" y="1108"/>
                    </a:lnTo>
                    <a:lnTo>
                      <a:pt x="148" y="1110"/>
                    </a:lnTo>
                    <a:lnTo>
                      <a:pt x="148" y="1116"/>
                    </a:lnTo>
                    <a:lnTo>
                      <a:pt x="150" y="1120"/>
                    </a:lnTo>
                    <a:lnTo>
                      <a:pt x="152" y="1122"/>
                    </a:lnTo>
                    <a:lnTo>
                      <a:pt x="156" y="1124"/>
                    </a:lnTo>
                    <a:lnTo>
                      <a:pt x="156" y="1124"/>
                    </a:lnTo>
                    <a:lnTo>
                      <a:pt x="164" y="1126"/>
                    </a:lnTo>
                    <a:lnTo>
                      <a:pt x="180" y="1126"/>
                    </a:lnTo>
                    <a:lnTo>
                      <a:pt x="188" y="1124"/>
                    </a:lnTo>
                    <a:lnTo>
                      <a:pt x="198" y="1120"/>
                    </a:lnTo>
                    <a:lnTo>
                      <a:pt x="206" y="1112"/>
                    </a:lnTo>
                    <a:lnTo>
                      <a:pt x="214" y="1102"/>
                    </a:lnTo>
                    <a:lnTo>
                      <a:pt x="214" y="1102"/>
                    </a:lnTo>
                    <a:lnTo>
                      <a:pt x="218" y="1098"/>
                    </a:lnTo>
                    <a:lnTo>
                      <a:pt x="224" y="1094"/>
                    </a:lnTo>
                    <a:lnTo>
                      <a:pt x="230" y="1090"/>
                    </a:lnTo>
                    <a:lnTo>
                      <a:pt x="232" y="1080"/>
                    </a:lnTo>
                    <a:lnTo>
                      <a:pt x="232" y="1080"/>
                    </a:lnTo>
                    <a:lnTo>
                      <a:pt x="232" y="1058"/>
                    </a:lnTo>
                    <a:lnTo>
                      <a:pt x="230" y="1032"/>
                    </a:lnTo>
                    <a:lnTo>
                      <a:pt x="224" y="998"/>
                    </a:lnTo>
                    <a:lnTo>
                      <a:pt x="216" y="958"/>
                    </a:lnTo>
                    <a:lnTo>
                      <a:pt x="204" y="910"/>
                    </a:lnTo>
                    <a:lnTo>
                      <a:pt x="188" y="854"/>
                    </a:lnTo>
                    <a:lnTo>
                      <a:pt x="168" y="792"/>
                    </a:lnTo>
                    <a:lnTo>
                      <a:pt x="144" y="720"/>
                    </a:lnTo>
                    <a:lnTo>
                      <a:pt x="144" y="720"/>
                    </a:lnTo>
                    <a:lnTo>
                      <a:pt x="174" y="726"/>
                    </a:lnTo>
                    <a:lnTo>
                      <a:pt x="196" y="726"/>
                    </a:lnTo>
                    <a:lnTo>
                      <a:pt x="218" y="726"/>
                    </a:lnTo>
                    <a:lnTo>
                      <a:pt x="242" y="722"/>
                    </a:lnTo>
                    <a:lnTo>
                      <a:pt x="266" y="714"/>
                    </a:lnTo>
                    <a:lnTo>
                      <a:pt x="278" y="708"/>
                    </a:lnTo>
                    <a:lnTo>
                      <a:pt x="288" y="702"/>
                    </a:lnTo>
                    <a:lnTo>
                      <a:pt x="298" y="692"/>
                    </a:lnTo>
                    <a:lnTo>
                      <a:pt x="308" y="682"/>
                    </a:lnTo>
                    <a:lnTo>
                      <a:pt x="308" y="682"/>
                    </a:lnTo>
                    <a:lnTo>
                      <a:pt x="328" y="660"/>
                    </a:lnTo>
                    <a:lnTo>
                      <a:pt x="350" y="640"/>
                    </a:lnTo>
                    <a:lnTo>
                      <a:pt x="370" y="624"/>
                    </a:lnTo>
                    <a:lnTo>
                      <a:pt x="388" y="612"/>
                    </a:lnTo>
                    <a:lnTo>
                      <a:pt x="416" y="598"/>
                    </a:lnTo>
                    <a:lnTo>
                      <a:pt x="426" y="594"/>
                    </a:lnTo>
                    <a:lnTo>
                      <a:pt x="426" y="594"/>
                    </a:lnTo>
                    <a:lnTo>
                      <a:pt x="396" y="586"/>
                    </a:lnTo>
                    <a:lnTo>
                      <a:pt x="372" y="574"/>
                    </a:lnTo>
                    <a:lnTo>
                      <a:pt x="354" y="562"/>
                    </a:lnTo>
                    <a:lnTo>
                      <a:pt x="340" y="550"/>
                    </a:lnTo>
                    <a:lnTo>
                      <a:pt x="330" y="536"/>
                    </a:lnTo>
                    <a:lnTo>
                      <a:pt x="324" y="522"/>
                    </a:lnTo>
                    <a:lnTo>
                      <a:pt x="322" y="508"/>
                    </a:lnTo>
                    <a:lnTo>
                      <a:pt x="324" y="494"/>
                    </a:lnTo>
                    <a:lnTo>
                      <a:pt x="326" y="478"/>
                    </a:lnTo>
                    <a:lnTo>
                      <a:pt x="330" y="466"/>
                    </a:lnTo>
                    <a:lnTo>
                      <a:pt x="338" y="452"/>
                    </a:lnTo>
                    <a:lnTo>
                      <a:pt x="344" y="442"/>
                    </a:lnTo>
                    <a:lnTo>
                      <a:pt x="358" y="422"/>
                    </a:lnTo>
                    <a:lnTo>
                      <a:pt x="372" y="412"/>
                    </a:lnTo>
                    <a:lnTo>
                      <a:pt x="372" y="412"/>
                    </a:lnTo>
                    <a:close/>
                  </a:path>
                </a:pathLst>
              </a:custGeom>
              <a:solidFill>
                <a:schemeClr val="accent1">
                  <a:alpha val="1000"/>
                </a:schemeClr>
              </a:solidFill>
              <a:ln>
                <a:noFill/>
              </a:ln>
              <a:effectLst>
                <a:glow rad="381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43"/>
              <p:cNvSpPr>
                <a:spLocks noChangeAspect="1"/>
              </p:cNvSpPr>
              <p:nvPr/>
            </p:nvSpPr>
            <p:spPr bwMode="auto">
              <a:xfrm>
                <a:off x="0" y="0"/>
                <a:ext cx="1049548" cy="750335"/>
              </a:xfrm>
              <a:custGeom>
                <a:avLst/>
                <a:gdLst>
                  <a:gd name="T0" fmla="*/ 812 w 912"/>
                  <a:gd name="T1" fmla="*/ 66 h 652"/>
                  <a:gd name="T2" fmla="*/ 772 w 912"/>
                  <a:gd name="T3" fmla="*/ 42 h 652"/>
                  <a:gd name="T4" fmla="*/ 748 w 912"/>
                  <a:gd name="T5" fmla="*/ 8 h 652"/>
                  <a:gd name="T6" fmla="*/ 26 w 912"/>
                  <a:gd name="T7" fmla="*/ 0 h 652"/>
                  <a:gd name="T8" fmla="*/ 0 w 912"/>
                  <a:gd name="T9" fmla="*/ 208 h 652"/>
                  <a:gd name="T10" fmla="*/ 6 w 912"/>
                  <a:gd name="T11" fmla="*/ 232 h 652"/>
                  <a:gd name="T12" fmla="*/ 0 w 912"/>
                  <a:gd name="T13" fmla="*/ 384 h 652"/>
                  <a:gd name="T14" fmla="*/ 14 w 912"/>
                  <a:gd name="T15" fmla="*/ 396 h 652"/>
                  <a:gd name="T16" fmla="*/ 28 w 912"/>
                  <a:gd name="T17" fmla="*/ 430 h 652"/>
                  <a:gd name="T18" fmla="*/ 26 w 912"/>
                  <a:gd name="T19" fmla="*/ 480 h 652"/>
                  <a:gd name="T20" fmla="*/ 34 w 912"/>
                  <a:gd name="T21" fmla="*/ 490 h 652"/>
                  <a:gd name="T22" fmla="*/ 60 w 912"/>
                  <a:gd name="T23" fmla="*/ 504 h 652"/>
                  <a:gd name="T24" fmla="*/ 80 w 912"/>
                  <a:gd name="T25" fmla="*/ 560 h 652"/>
                  <a:gd name="T26" fmla="*/ 90 w 912"/>
                  <a:gd name="T27" fmla="*/ 650 h 652"/>
                  <a:gd name="T28" fmla="*/ 110 w 912"/>
                  <a:gd name="T29" fmla="*/ 596 h 652"/>
                  <a:gd name="T30" fmla="*/ 146 w 912"/>
                  <a:gd name="T31" fmla="*/ 540 h 652"/>
                  <a:gd name="T32" fmla="*/ 180 w 912"/>
                  <a:gd name="T33" fmla="*/ 510 h 652"/>
                  <a:gd name="T34" fmla="*/ 220 w 912"/>
                  <a:gd name="T35" fmla="*/ 496 h 652"/>
                  <a:gd name="T36" fmla="*/ 234 w 912"/>
                  <a:gd name="T37" fmla="*/ 494 h 652"/>
                  <a:gd name="T38" fmla="*/ 244 w 912"/>
                  <a:gd name="T39" fmla="*/ 430 h 652"/>
                  <a:gd name="T40" fmla="*/ 264 w 912"/>
                  <a:gd name="T41" fmla="*/ 362 h 652"/>
                  <a:gd name="T42" fmla="*/ 274 w 912"/>
                  <a:gd name="T43" fmla="*/ 352 h 652"/>
                  <a:gd name="T44" fmla="*/ 284 w 912"/>
                  <a:gd name="T45" fmla="*/ 366 h 652"/>
                  <a:gd name="T46" fmla="*/ 284 w 912"/>
                  <a:gd name="T47" fmla="*/ 392 h 652"/>
                  <a:gd name="T48" fmla="*/ 310 w 912"/>
                  <a:gd name="T49" fmla="*/ 492 h 652"/>
                  <a:gd name="T50" fmla="*/ 342 w 912"/>
                  <a:gd name="T51" fmla="*/ 574 h 652"/>
                  <a:gd name="T52" fmla="*/ 382 w 912"/>
                  <a:gd name="T53" fmla="*/ 498 h 652"/>
                  <a:gd name="T54" fmla="*/ 406 w 912"/>
                  <a:gd name="T55" fmla="*/ 484 h 652"/>
                  <a:gd name="T56" fmla="*/ 426 w 912"/>
                  <a:gd name="T57" fmla="*/ 490 h 652"/>
                  <a:gd name="T58" fmla="*/ 448 w 912"/>
                  <a:gd name="T59" fmla="*/ 520 h 652"/>
                  <a:gd name="T60" fmla="*/ 466 w 912"/>
                  <a:gd name="T61" fmla="*/ 574 h 652"/>
                  <a:gd name="T62" fmla="*/ 478 w 912"/>
                  <a:gd name="T63" fmla="*/ 550 h 652"/>
                  <a:gd name="T64" fmla="*/ 494 w 912"/>
                  <a:gd name="T65" fmla="*/ 542 h 652"/>
                  <a:gd name="T66" fmla="*/ 530 w 912"/>
                  <a:gd name="T67" fmla="*/ 552 h 652"/>
                  <a:gd name="T68" fmla="*/ 580 w 912"/>
                  <a:gd name="T69" fmla="*/ 600 h 652"/>
                  <a:gd name="T70" fmla="*/ 618 w 912"/>
                  <a:gd name="T71" fmla="*/ 652 h 652"/>
                  <a:gd name="T72" fmla="*/ 618 w 912"/>
                  <a:gd name="T73" fmla="*/ 652 h 652"/>
                  <a:gd name="T74" fmla="*/ 596 w 912"/>
                  <a:gd name="T75" fmla="*/ 590 h 652"/>
                  <a:gd name="T76" fmla="*/ 584 w 912"/>
                  <a:gd name="T77" fmla="*/ 522 h 652"/>
                  <a:gd name="T78" fmla="*/ 596 w 912"/>
                  <a:gd name="T79" fmla="*/ 488 h 652"/>
                  <a:gd name="T80" fmla="*/ 614 w 912"/>
                  <a:gd name="T81" fmla="*/ 480 h 652"/>
                  <a:gd name="T82" fmla="*/ 640 w 912"/>
                  <a:gd name="T83" fmla="*/ 484 h 652"/>
                  <a:gd name="T84" fmla="*/ 606 w 912"/>
                  <a:gd name="T85" fmla="*/ 438 h 652"/>
                  <a:gd name="T86" fmla="*/ 592 w 912"/>
                  <a:gd name="T87" fmla="*/ 402 h 652"/>
                  <a:gd name="T88" fmla="*/ 600 w 912"/>
                  <a:gd name="T89" fmla="*/ 382 h 652"/>
                  <a:gd name="T90" fmla="*/ 624 w 912"/>
                  <a:gd name="T91" fmla="*/ 372 h 652"/>
                  <a:gd name="T92" fmla="*/ 710 w 912"/>
                  <a:gd name="T93" fmla="*/ 380 h 652"/>
                  <a:gd name="T94" fmla="*/ 660 w 912"/>
                  <a:gd name="T95" fmla="*/ 308 h 652"/>
                  <a:gd name="T96" fmla="*/ 592 w 912"/>
                  <a:gd name="T97" fmla="*/ 230 h 652"/>
                  <a:gd name="T98" fmla="*/ 572 w 912"/>
                  <a:gd name="T99" fmla="*/ 214 h 652"/>
                  <a:gd name="T100" fmla="*/ 564 w 912"/>
                  <a:gd name="T101" fmla="*/ 198 h 652"/>
                  <a:gd name="T102" fmla="*/ 578 w 912"/>
                  <a:gd name="T103" fmla="*/ 196 h 652"/>
                  <a:gd name="T104" fmla="*/ 646 w 912"/>
                  <a:gd name="T105" fmla="*/ 218 h 652"/>
                  <a:gd name="T106" fmla="*/ 704 w 912"/>
                  <a:gd name="T107" fmla="*/ 246 h 652"/>
                  <a:gd name="T108" fmla="*/ 714 w 912"/>
                  <a:gd name="T109" fmla="*/ 234 h 652"/>
                  <a:gd name="T110" fmla="*/ 746 w 912"/>
                  <a:gd name="T111" fmla="*/ 212 h 652"/>
                  <a:gd name="T112" fmla="*/ 792 w 912"/>
                  <a:gd name="T113" fmla="*/ 198 h 652"/>
                  <a:gd name="T114" fmla="*/ 856 w 912"/>
                  <a:gd name="T115" fmla="*/ 200 h 652"/>
                  <a:gd name="T116" fmla="*/ 912 w 912"/>
                  <a:gd name="T117" fmla="*/ 212 h 652"/>
                  <a:gd name="T118" fmla="*/ 860 w 912"/>
                  <a:gd name="T119" fmla="*/ 170 h 652"/>
                  <a:gd name="T120" fmla="*/ 816 w 912"/>
                  <a:gd name="T121" fmla="*/ 114 h 652"/>
                  <a:gd name="T122" fmla="*/ 810 w 912"/>
                  <a:gd name="T123" fmla="*/ 86 h 652"/>
                  <a:gd name="T124" fmla="*/ 824 w 912"/>
                  <a:gd name="T125" fmla="*/ 7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12" h="652">
                    <a:moveTo>
                      <a:pt x="824" y="72"/>
                    </a:moveTo>
                    <a:lnTo>
                      <a:pt x="824" y="72"/>
                    </a:lnTo>
                    <a:lnTo>
                      <a:pt x="812" y="66"/>
                    </a:lnTo>
                    <a:lnTo>
                      <a:pt x="800" y="60"/>
                    </a:lnTo>
                    <a:lnTo>
                      <a:pt x="786" y="52"/>
                    </a:lnTo>
                    <a:lnTo>
                      <a:pt x="772" y="42"/>
                    </a:lnTo>
                    <a:lnTo>
                      <a:pt x="760" y="30"/>
                    </a:lnTo>
                    <a:lnTo>
                      <a:pt x="750" y="16"/>
                    </a:lnTo>
                    <a:lnTo>
                      <a:pt x="748" y="8"/>
                    </a:lnTo>
                    <a:lnTo>
                      <a:pt x="746" y="0"/>
                    </a:lnTo>
                    <a:lnTo>
                      <a:pt x="26" y="0"/>
                    </a:lnTo>
                    <a:lnTo>
                      <a:pt x="26" y="0"/>
                    </a:lnTo>
                    <a:lnTo>
                      <a:pt x="14" y="12"/>
                    </a:lnTo>
                    <a:lnTo>
                      <a:pt x="0" y="24"/>
                    </a:lnTo>
                    <a:lnTo>
                      <a:pt x="0" y="208"/>
                    </a:lnTo>
                    <a:lnTo>
                      <a:pt x="0" y="208"/>
                    </a:lnTo>
                    <a:lnTo>
                      <a:pt x="4" y="220"/>
                    </a:lnTo>
                    <a:lnTo>
                      <a:pt x="6" y="232"/>
                    </a:lnTo>
                    <a:lnTo>
                      <a:pt x="4" y="246"/>
                    </a:lnTo>
                    <a:lnTo>
                      <a:pt x="0" y="262"/>
                    </a:lnTo>
                    <a:lnTo>
                      <a:pt x="0" y="384"/>
                    </a:lnTo>
                    <a:lnTo>
                      <a:pt x="0" y="384"/>
                    </a:lnTo>
                    <a:lnTo>
                      <a:pt x="8" y="388"/>
                    </a:lnTo>
                    <a:lnTo>
                      <a:pt x="14" y="396"/>
                    </a:lnTo>
                    <a:lnTo>
                      <a:pt x="20" y="402"/>
                    </a:lnTo>
                    <a:lnTo>
                      <a:pt x="22" y="412"/>
                    </a:lnTo>
                    <a:lnTo>
                      <a:pt x="28" y="430"/>
                    </a:lnTo>
                    <a:lnTo>
                      <a:pt x="28" y="448"/>
                    </a:lnTo>
                    <a:lnTo>
                      <a:pt x="28" y="466"/>
                    </a:lnTo>
                    <a:lnTo>
                      <a:pt x="26" y="480"/>
                    </a:lnTo>
                    <a:lnTo>
                      <a:pt x="22" y="494"/>
                    </a:lnTo>
                    <a:lnTo>
                      <a:pt x="22" y="494"/>
                    </a:lnTo>
                    <a:lnTo>
                      <a:pt x="34" y="490"/>
                    </a:lnTo>
                    <a:lnTo>
                      <a:pt x="44" y="492"/>
                    </a:lnTo>
                    <a:lnTo>
                      <a:pt x="52" y="496"/>
                    </a:lnTo>
                    <a:lnTo>
                      <a:pt x="60" y="504"/>
                    </a:lnTo>
                    <a:lnTo>
                      <a:pt x="66" y="516"/>
                    </a:lnTo>
                    <a:lnTo>
                      <a:pt x="70" y="528"/>
                    </a:lnTo>
                    <a:lnTo>
                      <a:pt x="80" y="560"/>
                    </a:lnTo>
                    <a:lnTo>
                      <a:pt x="84" y="592"/>
                    </a:lnTo>
                    <a:lnTo>
                      <a:pt x="88" y="620"/>
                    </a:lnTo>
                    <a:lnTo>
                      <a:pt x="90" y="650"/>
                    </a:lnTo>
                    <a:lnTo>
                      <a:pt x="90" y="650"/>
                    </a:lnTo>
                    <a:lnTo>
                      <a:pt x="100" y="620"/>
                    </a:lnTo>
                    <a:lnTo>
                      <a:pt x="110" y="596"/>
                    </a:lnTo>
                    <a:lnTo>
                      <a:pt x="122" y="574"/>
                    </a:lnTo>
                    <a:lnTo>
                      <a:pt x="134" y="556"/>
                    </a:lnTo>
                    <a:lnTo>
                      <a:pt x="146" y="540"/>
                    </a:lnTo>
                    <a:lnTo>
                      <a:pt x="158" y="528"/>
                    </a:lnTo>
                    <a:lnTo>
                      <a:pt x="170" y="518"/>
                    </a:lnTo>
                    <a:lnTo>
                      <a:pt x="180" y="510"/>
                    </a:lnTo>
                    <a:lnTo>
                      <a:pt x="192" y="504"/>
                    </a:lnTo>
                    <a:lnTo>
                      <a:pt x="202" y="500"/>
                    </a:lnTo>
                    <a:lnTo>
                      <a:pt x="220" y="496"/>
                    </a:lnTo>
                    <a:lnTo>
                      <a:pt x="230" y="494"/>
                    </a:lnTo>
                    <a:lnTo>
                      <a:pt x="234" y="494"/>
                    </a:lnTo>
                    <a:lnTo>
                      <a:pt x="234" y="494"/>
                    </a:lnTo>
                    <a:lnTo>
                      <a:pt x="234" y="484"/>
                    </a:lnTo>
                    <a:lnTo>
                      <a:pt x="236" y="468"/>
                    </a:lnTo>
                    <a:lnTo>
                      <a:pt x="244" y="430"/>
                    </a:lnTo>
                    <a:lnTo>
                      <a:pt x="256" y="390"/>
                    </a:lnTo>
                    <a:lnTo>
                      <a:pt x="264" y="362"/>
                    </a:lnTo>
                    <a:lnTo>
                      <a:pt x="264" y="362"/>
                    </a:lnTo>
                    <a:lnTo>
                      <a:pt x="268" y="354"/>
                    </a:lnTo>
                    <a:lnTo>
                      <a:pt x="270" y="352"/>
                    </a:lnTo>
                    <a:lnTo>
                      <a:pt x="274" y="352"/>
                    </a:lnTo>
                    <a:lnTo>
                      <a:pt x="276" y="354"/>
                    </a:lnTo>
                    <a:lnTo>
                      <a:pt x="282" y="362"/>
                    </a:lnTo>
                    <a:lnTo>
                      <a:pt x="284" y="366"/>
                    </a:lnTo>
                    <a:lnTo>
                      <a:pt x="284" y="366"/>
                    </a:lnTo>
                    <a:lnTo>
                      <a:pt x="282" y="378"/>
                    </a:lnTo>
                    <a:lnTo>
                      <a:pt x="284" y="392"/>
                    </a:lnTo>
                    <a:lnTo>
                      <a:pt x="290" y="424"/>
                    </a:lnTo>
                    <a:lnTo>
                      <a:pt x="298" y="458"/>
                    </a:lnTo>
                    <a:lnTo>
                      <a:pt x="310" y="492"/>
                    </a:lnTo>
                    <a:lnTo>
                      <a:pt x="332" y="550"/>
                    </a:lnTo>
                    <a:lnTo>
                      <a:pt x="342" y="574"/>
                    </a:lnTo>
                    <a:lnTo>
                      <a:pt x="342" y="574"/>
                    </a:lnTo>
                    <a:lnTo>
                      <a:pt x="356" y="542"/>
                    </a:lnTo>
                    <a:lnTo>
                      <a:pt x="370" y="516"/>
                    </a:lnTo>
                    <a:lnTo>
                      <a:pt x="382" y="498"/>
                    </a:lnTo>
                    <a:lnTo>
                      <a:pt x="394" y="488"/>
                    </a:lnTo>
                    <a:lnTo>
                      <a:pt x="400" y="486"/>
                    </a:lnTo>
                    <a:lnTo>
                      <a:pt x="406" y="484"/>
                    </a:lnTo>
                    <a:lnTo>
                      <a:pt x="412" y="484"/>
                    </a:lnTo>
                    <a:lnTo>
                      <a:pt x="416" y="484"/>
                    </a:lnTo>
                    <a:lnTo>
                      <a:pt x="426" y="490"/>
                    </a:lnTo>
                    <a:lnTo>
                      <a:pt x="434" y="498"/>
                    </a:lnTo>
                    <a:lnTo>
                      <a:pt x="442" y="508"/>
                    </a:lnTo>
                    <a:lnTo>
                      <a:pt x="448" y="520"/>
                    </a:lnTo>
                    <a:lnTo>
                      <a:pt x="458" y="546"/>
                    </a:lnTo>
                    <a:lnTo>
                      <a:pt x="464" y="566"/>
                    </a:lnTo>
                    <a:lnTo>
                      <a:pt x="466" y="574"/>
                    </a:lnTo>
                    <a:lnTo>
                      <a:pt x="466" y="574"/>
                    </a:lnTo>
                    <a:lnTo>
                      <a:pt x="474" y="558"/>
                    </a:lnTo>
                    <a:lnTo>
                      <a:pt x="478" y="550"/>
                    </a:lnTo>
                    <a:lnTo>
                      <a:pt x="484" y="546"/>
                    </a:lnTo>
                    <a:lnTo>
                      <a:pt x="488" y="544"/>
                    </a:lnTo>
                    <a:lnTo>
                      <a:pt x="494" y="542"/>
                    </a:lnTo>
                    <a:lnTo>
                      <a:pt x="506" y="540"/>
                    </a:lnTo>
                    <a:lnTo>
                      <a:pt x="518" y="544"/>
                    </a:lnTo>
                    <a:lnTo>
                      <a:pt x="530" y="552"/>
                    </a:lnTo>
                    <a:lnTo>
                      <a:pt x="544" y="562"/>
                    </a:lnTo>
                    <a:lnTo>
                      <a:pt x="556" y="572"/>
                    </a:lnTo>
                    <a:lnTo>
                      <a:pt x="580" y="600"/>
                    </a:lnTo>
                    <a:lnTo>
                      <a:pt x="600" y="626"/>
                    </a:lnTo>
                    <a:lnTo>
                      <a:pt x="618" y="652"/>
                    </a:lnTo>
                    <a:lnTo>
                      <a:pt x="618" y="652"/>
                    </a:lnTo>
                    <a:lnTo>
                      <a:pt x="616" y="648"/>
                    </a:lnTo>
                    <a:lnTo>
                      <a:pt x="616" y="648"/>
                    </a:lnTo>
                    <a:lnTo>
                      <a:pt x="618" y="652"/>
                    </a:lnTo>
                    <a:lnTo>
                      <a:pt x="618" y="652"/>
                    </a:lnTo>
                    <a:lnTo>
                      <a:pt x="606" y="622"/>
                    </a:lnTo>
                    <a:lnTo>
                      <a:pt x="596" y="590"/>
                    </a:lnTo>
                    <a:lnTo>
                      <a:pt x="588" y="556"/>
                    </a:lnTo>
                    <a:lnTo>
                      <a:pt x="586" y="538"/>
                    </a:lnTo>
                    <a:lnTo>
                      <a:pt x="584" y="522"/>
                    </a:lnTo>
                    <a:lnTo>
                      <a:pt x="586" y="508"/>
                    </a:lnTo>
                    <a:lnTo>
                      <a:pt x="590" y="496"/>
                    </a:lnTo>
                    <a:lnTo>
                      <a:pt x="596" y="488"/>
                    </a:lnTo>
                    <a:lnTo>
                      <a:pt x="602" y="484"/>
                    </a:lnTo>
                    <a:lnTo>
                      <a:pt x="606" y="482"/>
                    </a:lnTo>
                    <a:lnTo>
                      <a:pt x="614" y="480"/>
                    </a:lnTo>
                    <a:lnTo>
                      <a:pt x="620" y="480"/>
                    </a:lnTo>
                    <a:lnTo>
                      <a:pt x="640" y="484"/>
                    </a:lnTo>
                    <a:lnTo>
                      <a:pt x="640" y="484"/>
                    </a:lnTo>
                    <a:lnTo>
                      <a:pt x="634" y="476"/>
                    </a:lnTo>
                    <a:lnTo>
                      <a:pt x="620" y="460"/>
                    </a:lnTo>
                    <a:lnTo>
                      <a:pt x="606" y="438"/>
                    </a:lnTo>
                    <a:lnTo>
                      <a:pt x="600" y="426"/>
                    </a:lnTo>
                    <a:lnTo>
                      <a:pt x="594" y="414"/>
                    </a:lnTo>
                    <a:lnTo>
                      <a:pt x="592" y="402"/>
                    </a:lnTo>
                    <a:lnTo>
                      <a:pt x="594" y="392"/>
                    </a:lnTo>
                    <a:lnTo>
                      <a:pt x="596" y="386"/>
                    </a:lnTo>
                    <a:lnTo>
                      <a:pt x="600" y="382"/>
                    </a:lnTo>
                    <a:lnTo>
                      <a:pt x="604" y="378"/>
                    </a:lnTo>
                    <a:lnTo>
                      <a:pt x="610" y="376"/>
                    </a:lnTo>
                    <a:lnTo>
                      <a:pt x="624" y="372"/>
                    </a:lnTo>
                    <a:lnTo>
                      <a:pt x="646" y="370"/>
                    </a:lnTo>
                    <a:lnTo>
                      <a:pt x="674" y="374"/>
                    </a:lnTo>
                    <a:lnTo>
                      <a:pt x="710" y="380"/>
                    </a:lnTo>
                    <a:lnTo>
                      <a:pt x="710" y="380"/>
                    </a:lnTo>
                    <a:lnTo>
                      <a:pt x="696" y="358"/>
                    </a:lnTo>
                    <a:lnTo>
                      <a:pt x="660" y="308"/>
                    </a:lnTo>
                    <a:lnTo>
                      <a:pt x="638" y="278"/>
                    </a:lnTo>
                    <a:lnTo>
                      <a:pt x="616" y="252"/>
                    </a:lnTo>
                    <a:lnTo>
                      <a:pt x="592" y="230"/>
                    </a:lnTo>
                    <a:lnTo>
                      <a:pt x="582" y="220"/>
                    </a:lnTo>
                    <a:lnTo>
                      <a:pt x="572" y="214"/>
                    </a:lnTo>
                    <a:lnTo>
                      <a:pt x="572" y="214"/>
                    </a:lnTo>
                    <a:lnTo>
                      <a:pt x="568" y="210"/>
                    </a:lnTo>
                    <a:lnTo>
                      <a:pt x="564" y="202"/>
                    </a:lnTo>
                    <a:lnTo>
                      <a:pt x="564" y="198"/>
                    </a:lnTo>
                    <a:lnTo>
                      <a:pt x="566" y="196"/>
                    </a:lnTo>
                    <a:lnTo>
                      <a:pt x="570" y="194"/>
                    </a:lnTo>
                    <a:lnTo>
                      <a:pt x="578" y="196"/>
                    </a:lnTo>
                    <a:lnTo>
                      <a:pt x="578" y="196"/>
                    </a:lnTo>
                    <a:lnTo>
                      <a:pt x="606" y="204"/>
                    </a:lnTo>
                    <a:lnTo>
                      <a:pt x="646" y="218"/>
                    </a:lnTo>
                    <a:lnTo>
                      <a:pt x="682" y="232"/>
                    </a:lnTo>
                    <a:lnTo>
                      <a:pt x="696" y="240"/>
                    </a:lnTo>
                    <a:lnTo>
                      <a:pt x="704" y="246"/>
                    </a:lnTo>
                    <a:lnTo>
                      <a:pt x="704" y="246"/>
                    </a:lnTo>
                    <a:lnTo>
                      <a:pt x="706" y="244"/>
                    </a:lnTo>
                    <a:lnTo>
                      <a:pt x="714" y="234"/>
                    </a:lnTo>
                    <a:lnTo>
                      <a:pt x="726" y="222"/>
                    </a:lnTo>
                    <a:lnTo>
                      <a:pt x="736" y="216"/>
                    </a:lnTo>
                    <a:lnTo>
                      <a:pt x="746" y="212"/>
                    </a:lnTo>
                    <a:lnTo>
                      <a:pt x="760" y="206"/>
                    </a:lnTo>
                    <a:lnTo>
                      <a:pt x="774" y="202"/>
                    </a:lnTo>
                    <a:lnTo>
                      <a:pt x="792" y="198"/>
                    </a:lnTo>
                    <a:lnTo>
                      <a:pt x="810" y="198"/>
                    </a:lnTo>
                    <a:lnTo>
                      <a:pt x="832" y="198"/>
                    </a:lnTo>
                    <a:lnTo>
                      <a:pt x="856" y="200"/>
                    </a:lnTo>
                    <a:lnTo>
                      <a:pt x="882" y="206"/>
                    </a:lnTo>
                    <a:lnTo>
                      <a:pt x="912" y="214"/>
                    </a:lnTo>
                    <a:lnTo>
                      <a:pt x="912" y="212"/>
                    </a:lnTo>
                    <a:lnTo>
                      <a:pt x="912" y="212"/>
                    </a:lnTo>
                    <a:lnTo>
                      <a:pt x="882" y="188"/>
                    </a:lnTo>
                    <a:lnTo>
                      <a:pt x="860" y="170"/>
                    </a:lnTo>
                    <a:lnTo>
                      <a:pt x="838" y="148"/>
                    </a:lnTo>
                    <a:lnTo>
                      <a:pt x="822" y="126"/>
                    </a:lnTo>
                    <a:lnTo>
                      <a:pt x="816" y="114"/>
                    </a:lnTo>
                    <a:lnTo>
                      <a:pt x="810" y="104"/>
                    </a:lnTo>
                    <a:lnTo>
                      <a:pt x="810" y="94"/>
                    </a:lnTo>
                    <a:lnTo>
                      <a:pt x="810" y="86"/>
                    </a:lnTo>
                    <a:lnTo>
                      <a:pt x="816" y="78"/>
                    </a:lnTo>
                    <a:lnTo>
                      <a:pt x="824" y="72"/>
                    </a:lnTo>
                    <a:lnTo>
                      <a:pt x="824" y="72"/>
                    </a:lnTo>
                    <a:close/>
                  </a:path>
                </a:pathLst>
              </a:custGeom>
              <a:solidFill>
                <a:schemeClr val="accent1">
                  <a:alpha val="1000"/>
                </a:schemeClr>
              </a:solidFill>
              <a:ln>
                <a:noFill/>
              </a:ln>
              <a:effectLst>
                <a:glow rad="508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35"/>
              <p:cNvSpPr>
                <a:spLocks noChangeAspect="1"/>
              </p:cNvSpPr>
              <p:nvPr/>
            </p:nvSpPr>
            <p:spPr bwMode="auto">
              <a:xfrm>
                <a:off x="8350389" y="11466"/>
                <a:ext cx="793611" cy="554378"/>
              </a:xfrm>
              <a:custGeom>
                <a:avLst/>
                <a:gdLst>
                  <a:gd name="T0" fmla="*/ 126 w 690"/>
                  <a:gd name="T1" fmla="*/ 0 h 482"/>
                  <a:gd name="T2" fmla="*/ 64 w 690"/>
                  <a:gd name="T3" fmla="*/ 56 h 482"/>
                  <a:gd name="T4" fmla="*/ 0 w 690"/>
                  <a:gd name="T5" fmla="*/ 94 h 482"/>
                  <a:gd name="T6" fmla="*/ 90 w 690"/>
                  <a:gd name="T7" fmla="*/ 82 h 482"/>
                  <a:gd name="T8" fmla="*/ 130 w 690"/>
                  <a:gd name="T9" fmla="*/ 86 h 482"/>
                  <a:gd name="T10" fmla="*/ 152 w 690"/>
                  <a:gd name="T11" fmla="*/ 96 h 482"/>
                  <a:gd name="T12" fmla="*/ 158 w 690"/>
                  <a:gd name="T13" fmla="*/ 114 h 482"/>
                  <a:gd name="T14" fmla="*/ 144 w 690"/>
                  <a:gd name="T15" fmla="*/ 152 h 482"/>
                  <a:gd name="T16" fmla="*/ 86 w 690"/>
                  <a:gd name="T17" fmla="*/ 216 h 482"/>
                  <a:gd name="T18" fmla="*/ 96 w 690"/>
                  <a:gd name="T19" fmla="*/ 222 h 482"/>
                  <a:gd name="T20" fmla="*/ 136 w 690"/>
                  <a:gd name="T21" fmla="*/ 226 h 482"/>
                  <a:gd name="T22" fmla="*/ 152 w 690"/>
                  <a:gd name="T23" fmla="*/ 248 h 482"/>
                  <a:gd name="T24" fmla="*/ 150 w 690"/>
                  <a:gd name="T25" fmla="*/ 292 h 482"/>
                  <a:gd name="T26" fmla="*/ 152 w 690"/>
                  <a:gd name="T27" fmla="*/ 308 h 482"/>
                  <a:gd name="T28" fmla="*/ 170 w 690"/>
                  <a:gd name="T29" fmla="*/ 320 h 482"/>
                  <a:gd name="T30" fmla="*/ 180 w 690"/>
                  <a:gd name="T31" fmla="*/ 362 h 482"/>
                  <a:gd name="T32" fmla="*/ 178 w 690"/>
                  <a:gd name="T33" fmla="*/ 428 h 482"/>
                  <a:gd name="T34" fmla="*/ 198 w 690"/>
                  <a:gd name="T35" fmla="*/ 392 h 482"/>
                  <a:gd name="T36" fmla="*/ 228 w 690"/>
                  <a:gd name="T37" fmla="*/ 354 h 482"/>
                  <a:gd name="T38" fmla="*/ 258 w 690"/>
                  <a:gd name="T39" fmla="*/ 336 h 482"/>
                  <a:gd name="T40" fmla="*/ 298 w 690"/>
                  <a:gd name="T41" fmla="*/ 330 h 482"/>
                  <a:gd name="T42" fmla="*/ 300 w 690"/>
                  <a:gd name="T43" fmla="*/ 312 h 482"/>
                  <a:gd name="T44" fmla="*/ 332 w 690"/>
                  <a:gd name="T45" fmla="*/ 238 h 482"/>
                  <a:gd name="T46" fmla="*/ 340 w 690"/>
                  <a:gd name="T47" fmla="*/ 232 h 482"/>
                  <a:gd name="T48" fmla="*/ 344 w 690"/>
                  <a:gd name="T49" fmla="*/ 242 h 482"/>
                  <a:gd name="T50" fmla="*/ 344 w 690"/>
                  <a:gd name="T51" fmla="*/ 284 h 482"/>
                  <a:gd name="T52" fmla="*/ 362 w 690"/>
                  <a:gd name="T53" fmla="*/ 380 h 482"/>
                  <a:gd name="T54" fmla="*/ 380 w 690"/>
                  <a:gd name="T55" fmla="*/ 376 h 482"/>
                  <a:gd name="T56" fmla="*/ 414 w 690"/>
                  <a:gd name="T57" fmla="*/ 342 h 482"/>
                  <a:gd name="T58" fmla="*/ 436 w 690"/>
                  <a:gd name="T59" fmla="*/ 346 h 482"/>
                  <a:gd name="T60" fmla="*/ 448 w 690"/>
                  <a:gd name="T61" fmla="*/ 370 h 482"/>
                  <a:gd name="T62" fmla="*/ 458 w 690"/>
                  <a:gd name="T63" fmla="*/ 410 h 482"/>
                  <a:gd name="T64" fmla="*/ 480 w 690"/>
                  <a:gd name="T65" fmla="*/ 388 h 482"/>
                  <a:gd name="T66" fmla="*/ 506 w 690"/>
                  <a:gd name="T67" fmla="*/ 400 h 482"/>
                  <a:gd name="T68" fmla="*/ 536 w 690"/>
                  <a:gd name="T69" fmla="*/ 440 h 482"/>
                  <a:gd name="T70" fmla="*/ 558 w 690"/>
                  <a:gd name="T71" fmla="*/ 482 h 482"/>
                  <a:gd name="T72" fmla="*/ 560 w 690"/>
                  <a:gd name="T73" fmla="*/ 480 h 482"/>
                  <a:gd name="T74" fmla="*/ 548 w 690"/>
                  <a:gd name="T75" fmla="*/ 434 h 482"/>
                  <a:gd name="T76" fmla="*/ 546 w 690"/>
                  <a:gd name="T77" fmla="*/ 384 h 482"/>
                  <a:gd name="T78" fmla="*/ 558 w 690"/>
                  <a:gd name="T79" fmla="*/ 360 h 482"/>
                  <a:gd name="T80" fmla="*/ 590 w 690"/>
                  <a:gd name="T81" fmla="*/ 362 h 482"/>
                  <a:gd name="T82" fmla="*/ 570 w 690"/>
                  <a:gd name="T83" fmla="*/ 326 h 482"/>
                  <a:gd name="T84" fmla="*/ 564 w 690"/>
                  <a:gd name="T85" fmla="*/ 298 h 482"/>
                  <a:gd name="T86" fmla="*/ 578 w 690"/>
                  <a:gd name="T87" fmla="*/ 280 h 482"/>
                  <a:gd name="T88" fmla="*/ 626 w 690"/>
                  <a:gd name="T89" fmla="*/ 286 h 482"/>
                  <a:gd name="T90" fmla="*/ 644 w 690"/>
                  <a:gd name="T91" fmla="*/ 276 h 482"/>
                  <a:gd name="T92" fmla="*/ 596 w 690"/>
                  <a:gd name="T93" fmla="*/ 192 h 482"/>
                  <a:gd name="T94" fmla="*/ 566 w 690"/>
                  <a:gd name="T95" fmla="*/ 160 h 482"/>
                  <a:gd name="T96" fmla="*/ 564 w 690"/>
                  <a:gd name="T97" fmla="*/ 148 h 482"/>
                  <a:gd name="T98" fmla="*/ 574 w 690"/>
                  <a:gd name="T99" fmla="*/ 148 h 482"/>
                  <a:gd name="T100" fmla="*/ 644 w 690"/>
                  <a:gd name="T101" fmla="*/ 184 h 482"/>
                  <a:gd name="T102" fmla="*/ 660 w 690"/>
                  <a:gd name="T103" fmla="*/ 196 h 482"/>
                  <a:gd name="T104" fmla="*/ 690 w 690"/>
                  <a:gd name="T105" fmla="*/ 176 h 4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90" h="482">
                    <a:moveTo>
                      <a:pt x="690" y="0"/>
                    </a:moveTo>
                    <a:lnTo>
                      <a:pt x="126" y="0"/>
                    </a:lnTo>
                    <a:lnTo>
                      <a:pt x="126" y="0"/>
                    </a:lnTo>
                    <a:lnTo>
                      <a:pt x="106" y="22"/>
                    </a:lnTo>
                    <a:lnTo>
                      <a:pt x="84" y="40"/>
                    </a:lnTo>
                    <a:lnTo>
                      <a:pt x="64" y="56"/>
                    </a:lnTo>
                    <a:lnTo>
                      <a:pt x="44" y="70"/>
                    </a:lnTo>
                    <a:lnTo>
                      <a:pt x="12" y="88"/>
                    </a:lnTo>
                    <a:lnTo>
                      <a:pt x="0" y="94"/>
                    </a:lnTo>
                    <a:lnTo>
                      <a:pt x="0" y="94"/>
                    </a:lnTo>
                    <a:lnTo>
                      <a:pt x="50" y="86"/>
                    </a:lnTo>
                    <a:lnTo>
                      <a:pt x="90" y="82"/>
                    </a:lnTo>
                    <a:lnTo>
                      <a:pt x="106" y="82"/>
                    </a:lnTo>
                    <a:lnTo>
                      <a:pt x="120" y="84"/>
                    </a:lnTo>
                    <a:lnTo>
                      <a:pt x="130" y="86"/>
                    </a:lnTo>
                    <a:lnTo>
                      <a:pt x="140" y="88"/>
                    </a:lnTo>
                    <a:lnTo>
                      <a:pt x="146" y="92"/>
                    </a:lnTo>
                    <a:lnTo>
                      <a:pt x="152" y="96"/>
                    </a:lnTo>
                    <a:lnTo>
                      <a:pt x="156" y="102"/>
                    </a:lnTo>
                    <a:lnTo>
                      <a:pt x="158" y="108"/>
                    </a:lnTo>
                    <a:lnTo>
                      <a:pt x="158" y="114"/>
                    </a:lnTo>
                    <a:lnTo>
                      <a:pt x="158" y="122"/>
                    </a:lnTo>
                    <a:lnTo>
                      <a:pt x="152" y="136"/>
                    </a:lnTo>
                    <a:lnTo>
                      <a:pt x="144" y="152"/>
                    </a:lnTo>
                    <a:lnTo>
                      <a:pt x="132" y="168"/>
                    </a:lnTo>
                    <a:lnTo>
                      <a:pt x="108" y="196"/>
                    </a:lnTo>
                    <a:lnTo>
                      <a:pt x="86" y="216"/>
                    </a:lnTo>
                    <a:lnTo>
                      <a:pt x="78" y="224"/>
                    </a:lnTo>
                    <a:lnTo>
                      <a:pt x="78" y="224"/>
                    </a:lnTo>
                    <a:lnTo>
                      <a:pt x="96" y="222"/>
                    </a:lnTo>
                    <a:lnTo>
                      <a:pt x="114" y="220"/>
                    </a:lnTo>
                    <a:lnTo>
                      <a:pt x="126" y="222"/>
                    </a:lnTo>
                    <a:lnTo>
                      <a:pt x="136" y="226"/>
                    </a:lnTo>
                    <a:lnTo>
                      <a:pt x="144" y="232"/>
                    </a:lnTo>
                    <a:lnTo>
                      <a:pt x="148" y="240"/>
                    </a:lnTo>
                    <a:lnTo>
                      <a:pt x="152" y="248"/>
                    </a:lnTo>
                    <a:lnTo>
                      <a:pt x="154" y="258"/>
                    </a:lnTo>
                    <a:lnTo>
                      <a:pt x="154" y="276"/>
                    </a:lnTo>
                    <a:lnTo>
                      <a:pt x="150" y="292"/>
                    </a:lnTo>
                    <a:lnTo>
                      <a:pt x="144" y="310"/>
                    </a:lnTo>
                    <a:lnTo>
                      <a:pt x="144" y="310"/>
                    </a:lnTo>
                    <a:lnTo>
                      <a:pt x="152" y="308"/>
                    </a:lnTo>
                    <a:lnTo>
                      <a:pt x="160" y="310"/>
                    </a:lnTo>
                    <a:lnTo>
                      <a:pt x="166" y="314"/>
                    </a:lnTo>
                    <a:lnTo>
                      <a:pt x="170" y="320"/>
                    </a:lnTo>
                    <a:lnTo>
                      <a:pt x="174" y="330"/>
                    </a:lnTo>
                    <a:lnTo>
                      <a:pt x="176" y="340"/>
                    </a:lnTo>
                    <a:lnTo>
                      <a:pt x="180" y="362"/>
                    </a:lnTo>
                    <a:lnTo>
                      <a:pt x="180" y="386"/>
                    </a:lnTo>
                    <a:lnTo>
                      <a:pt x="180" y="408"/>
                    </a:lnTo>
                    <a:lnTo>
                      <a:pt x="178" y="428"/>
                    </a:lnTo>
                    <a:lnTo>
                      <a:pt x="178" y="428"/>
                    </a:lnTo>
                    <a:lnTo>
                      <a:pt x="188" y="408"/>
                    </a:lnTo>
                    <a:lnTo>
                      <a:pt x="198" y="392"/>
                    </a:lnTo>
                    <a:lnTo>
                      <a:pt x="208" y="376"/>
                    </a:lnTo>
                    <a:lnTo>
                      <a:pt x="218" y="364"/>
                    </a:lnTo>
                    <a:lnTo>
                      <a:pt x="228" y="354"/>
                    </a:lnTo>
                    <a:lnTo>
                      <a:pt x="238" y="346"/>
                    </a:lnTo>
                    <a:lnTo>
                      <a:pt x="248" y="340"/>
                    </a:lnTo>
                    <a:lnTo>
                      <a:pt x="258" y="336"/>
                    </a:lnTo>
                    <a:lnTo>
                      <a:pt x="274" y="332"/>
                    </a:lnTo>
                    <a:lnTo>
                      <a:pt x="286" y="330"/>
                    </a:lnTo>
                    <a:lnTo>
                      <a:pt x="298" y="330"/>
                    </a:lnTo>
                    <a:lnTo>
                      <a:pt x="298" y="330"/>
                    </a:lnTo>
                    <a:lnTo>
                      <a:pt x="298" y="322"/>
                    </a:lnTo>
                    <a:lnTo>
                      <a:pt x="300" y="312"/>
                    </a:lnTo>
                    <a:lnTo>
                      <a:pt x="310" y="284"/>
                    </a:lnTo>
                    <a:lnTo>
                      <a:pt x="332" y="238"/>
                    </a:lnTo>
                    <a:lnTo>
                      <a:pt x="332" y="238"/>
                    </a:lnTo>
                    <a:lnTo>
                      <a:pt x="334" y="232"/>
                    </a:lnTo>
                    <a:lnTo>
                      <a:pt x="336" y="230"/>
                    </a:lnTo>
                    <a:lnTo>
                      <a:pt x="340" y="232"/>
                    </a:lnTo>
                    <a:lnTo>
                      <a:pt x="342" y="234"/>
                    </a:lnTo>
                    <a:lnTo>
                      <a:pt x="344" y="240"/>
                    </a:lnTo>
                    <a:lnTo>
                      <a:pt x="344" y="242"/>
                    </a:lnTo>
                    <a:lnTo>
                      <a:pt x="344" y="242"/>
                    </a:lnTo>
                    <a:lnTo>
                      <a:pt x="342" y="262"/>
                    </a:lnTo>
                    <a:lnTo>
                      <a:pt x="344" y="284"/>
                    </a:lnTo>
                    <a:lnTo>
                      <a:pt x="346" y="310"/>
                    </a:lnTo>
                    <a:lnTo>
                      <a:pt x="352" y="336"/>
                    </a:lnTo>
                    <a:lnTo>
                      <a:pt x="362" y="380"/>
                    </a:lnTo>
                    <a:lnTo>
                      <a:pt x="366" y="398"/>
                    </a:lnTo>
                    <a:lnTo>
                      <a:pt x="366" y="398"/>
                    </a:lnTo>
                    <a:lnTo>
                      <a:pt x="380" y="376"/>
                    </a:lnTo>
                    <a:lnTo>
                      <a:pt x="392" y="360"/>
                    </a:lnTo>
                    <a:lnTo>
                      <a:pt x="404" y="348"/>
                    </a:lnTo>
                    <a:lnTo>
                      <a:pt x="414" y="342"/>
                    </a:lnTo>
                    <a:lnTo>
                      <a:pt x="422" y="340"/>
                    </a:lnTo>
                    <a:lnTo>
                      <a:pt x="430" y="340"/>
                    </a:lnTo>
                    <a:lnTo>
                      <a:pt x="436" y="346"/>
                    </a:lnTo>
                    <a:lnTo>
                      <a:pt x="440" y="352"/>
                    </a:lnTo>
                    <a:lnTo>
                      <a:pt x="446" y="360"/>
                    </a:lnTo>
                    <a:lnTo>
                      <a:pt x="448" y="370"/>
                    </a:lnTo>
                    <a:lnTo>
                      <a:pt x="454" y="388"/>
                    </a:lnTo>
                    <a:lnTo>
                      <a:pt x="458" y="410"/>
                    </a:lnTo>
                    <a:lnTo>
                      <a:pt x="458" y="410"/>
                    </a:lnTo>
                    <a:lnTo>
                      <a:pt x="464" y="398"/>
                    </a:lnTo>
                    <a:lnTo>
                      <a:pt x="472" y="392"/>
                    </a:lnTo>
                    <a:lnTo>
                      <a:pt x="480" y="388"/>
                    </a:lnTo>
                    <a:lnTo>
                      <a:pt x="488" y="390"/>
                    </a:lnTo>
                    <a:lnTo>
                      <a:pt x="496" y="394"/>
                    </a:lnTo>
                    <a:lnTo>
                      <a:pt x="506" y="400"/>
                    </a:lnTo>
                    <a:lnTo>
                      <a:pt x="514" y="408"/>
                    </a:lnTo>
                    <a:lnTo>
                      <a:pt x="522" y="418"/>
                    </a:lnTo>
                    <a:lnTo>
                      <a:pt x="536" y="440"/>
                    </a:lnTo>
                    <a:lnTo>
                      <a:pt x="548" y="460"/>
                    </a:lnTo>
                    <a:lnTo>
                      <a:pt x="558" y="482"/>
                    </a:lnTo>
                    <a:lnTo>
                      <a:pt x="558" y="482"/>
                    </a:lnTo>
                    <a:lnTo>
                      <a:pt x="558" y="478"/>
                    </a:lnTo>
                    <a:lnTo>
                      <a:pt x="558" y="478"/>
                    </a:lnTo>
                    <a:lnTo>
                      <a:pt x="560" y="480"/>
                    </a:lnTo>
                    <a:lnTo>
                      <a:pt x="560" y="480"/>
                    </a:lnTo>
                    <a:lnTo>
                      <a:pt x="554" y="458"/>
                    </a:lnTo>
                    <a:lnTo>
                      <a:pt x="548" y="434"/>
                    </a:lnTo>
                    <a:lnTo>
                      <a:pt x="546" y="408"/>
                    </a:lnTo>
                    <a:lnTo>
                      <a:pt x="546" y="396"/>
                    </a:lnTo>
                    <a:lnTo>
                      <a:pt x="546" y="384"/>
                    </a:lnTo>
                    <a:lnTo>
                      <a:pt x="550" y="374"/>
                    </a:lnTo>
                    <a:lnTo>
                      <a:pt x="554" y="366"/>
                    </a:lnTo>
                    <a:lnTo>
                      <a:pt x="558" y="360"/>
                    </a:lnTo>
                    <a:lnTo>
                      <a:pt x="566" y="356"/>
                    </a:lnTo>
                    <a:lnTo>
                      <a:pt x="578" y="356"/>
                    </a:lnTo>
                    <a:lnTo>
                      <a:pt x="590" y="362"/>
                    </a:lnTo>
                    <a:lnTo>
                      <a:pt x="590" y="362"/>
                    </a:lnTo>
                    <a:lnTo>
                      <a:pt x="578" y="342"/>
                    </a:lnTo>
                    <a:lnTo>
                      <a:pt x="570" y="326"/>
                    </a:lnTo>
                    <a:lnTo>
                      <a:pt x="566" y="316"/>
                    </a:lnTo>
                    <a:lnTo>
                      <a:pt x="564" y="306"/>
                    </a:lnTo>
                    <a:lnTo>
                      <a:pt x="564" y="298"/>
                    </a:lnTo>
                    <a:lnTo>
                      <a:pt x="566" y="290"/>
                    </a:lnTo>
                    <a:lnTo>
                      <a:pt x="570" y="284"/>
                    </a:lnTo>
                    <a:lnTo>
                      <a:pt x="578" y="280"/>
                    </a:lnTo>
                    <a:lnTo>
                      <a:pt x="590" y="280"/>
                    </a:lnTo>
                    <a:lnTo>
                      <a:pt x="606" y="280"/>
                    </a:lnTo>
                    <a:lnTo>
                      <a:pt x="626" y="286"/>
                    </a:lnTo>
                    <a:lnTo>
                      <a:pt x="652" y="294"/>
                    </a:lnTo>
                    <a:lnTo>
                      <a:pt x="652" y="294"/>
                    </a:lnTo>
                    <a:lnTo>
                      <a:pt x="644" y="276"/>
                    </a:lnTo>
                    <a:lnTo>
                      <a:pt x="622" y="236"/>
                    </a:lnTo>
                    <a:lnTo>
                      <a:pt x="610" y="214"/>
                    </a:lnTo>
                    <a:lnTo>
                      <a:pt x="596" y="192"/>
                    </a:lnTo>
                    <a:lnTo>
                      <a:pt x="580" y="174"/>
                    </a:lnTo>
                    <a:lnTo>
                      <a:pt x="566" y="160"/>
                    </a:lnTo>
                    <a:lnTo>
                      <a:pt x="566" y="160"/>
                    </a:lnTo>
                    <a:lnTo>
                      <a:pt x="566" y="158"/>
                    </a:lnTo>
                    <a:lnTo>
                      <a:pt x="564" y="152"/>
                    </a:lnTo>
                    <a:lnTo>
                      <a:pt x="564" y="148"/>
                    </a:lnTo>
                    <a:lnTo>
                      <a:pt x="564" y="146"/>
                    </a:lnTo>
                    <a:lnTo>
                      <a:pt x="568" y="146"/>
                    </a:lnTo>
                    <a:lnTo>
                      <a:pt x="574" y="148"/>
                    </a:lnTo>
                    <a:lnTo>
                      <a:pt x="574" y="148"/>
                    </a:lnTo>
                    <a:lnTo>
                      <a:pt x="620" y="170"/>
                    </a:lnTo>
                    <a:lnTo>
                      <a:pt x="644" y="184"/>
                    </a:lnTo>
                    <a:lnTo>
                      <a:pt x="654" y="192"/>
                    </a:lnTo>
                    <a:lnTo>
                      <a:pt x="660" y="196"/>
                    </a:lnTo>
                    <a:lnTo>
                      <a:pt x="660" y="196"/>
                    </a:lnTo>
                    <a:lnTo>
                      <a:pt x="666" y="190"/>
                    </a:lnTo>
                    <a:lnTo>
                      <a:pt x="676" y="182"/>
                    </a:lnTo>
                    <a:lnTo>
                      <a:pt x="690" y="176"/>
                    </a:lnTo>
                    <a:lnTo>
                      <a:pt x="690" y="0"/>
                    </a:lnTo>
                    <a:close/>
                  </a:path>
                </a:pathLst>
              </a:custGeom>
              <a:solidFill>
                <a:schemeClr val="accent1">
                  <a:alpha val="1000"/>
                </a:schemeClr>
              </a:solidFill>
              <a:ln>
                <a:noFill/>
              </a:ln>
              <a:effectLst>
                <a:glow rad="508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31"/>
              <p:cNvSpPr>
                <a:spLocks noChangeAspect="1"/>
              </p:cNvSpPr>
              <p:nvPr/>
            </p:nvSpPr>
            <p:spPr bwMode="auto">
              <a:xfrm>
                <a:off x="6973892" y="6209551"/>
                <a:ext cx="1162575" cy="647993"/>
              </a:xfrm>
              <a:custGeom>
                <a:avLst/>
                <a:gdLst>
                  <a:gd name="T0" fmla="*/ 686 w 976"/>
                  <a:gd name="T1" fmla="*/ 250 h 544"/>
                  <a:gd name="T2" fmla="*/ 592 w 976"/>
                  <a:gd name="T3" fmla="*/ 242 h 544"/>
                  <a:gd name="T4" fmla="*/ 536 w 976"/>
                  <a:gd name="T5" fmla="*/ 262 h 544"/>
                  <a:gd name="T6" fmla="*/ 506 w 976"/>
                  <a:gd name="T7" fmla="*/ 288 h 544"/>
                  <a:gd name="T8" fmla="*/ 492 w 976"/>
                  <a:gd name="T9" fmla="*/ 292 h 544"/>
                  <a:gd name="T10" fmla="*/ 514 w 976"/>
                  <a:gd name="T11" fmla="*/ 248 h 544"/>
                  <a:gd name="T12" fmla="*/ 560 w 976"/>
                  <a:gd name="T13" fmla="*/ 124 h 544"/>
                  <a:gd name="T14" fmla="*/ 566 w 976"/>
                  <a:gd name="T15" fmla="*/ 34 h 544"/>
                  <a:gd name="T16" fmla="*/ 524 w 976"/>
                  <a:gd name="T17" fmla="*/ 32 h 544"/>
                  <a:gd name="T18" fmla="*/ 452 w 976"/>
                  <a:gd name="T19" fmla="*/ 98 h 544"/>
                  <a:gd name="T20" fmla="*/ 412 w 976"/>
                  <a:gd name="T21" fmla="*/ 174 h 544"/>
                  <a:gd name="T22" fmla="*/ 392 w 976"/>
                  <a:gd name="T23" fmla="*/ 152 h 544"/>
                  <a:gd name="T24" fmla="*/ 374 w 976"/>
                  <a:gd name="T25" fmla="*/ 148 h 544"/>
                  <a:gd name="T26" fmla="*/ 366 w 976"/>
                  <a:gd name="T27" fmla="*/ 170 h 544"/>
                  <a:gd name="T28" fmla="*/ 380 w 976"/>
                  <a:gd name="T29" fmla="*/ 242 h 544"/>
                  <a:gd name="T30" fmla="*/ 380 w 976"/>
                  <a:gd name="T31" fmla="*/ 302 h 544"/>
                  <a:gd name="T32" fmla="*/ 306 w 976"/>
                  <a:gd name="T33" fmla="*/ 126 h 544"/>
                  <a:gd name="T34" fmla="*/ 296 w 976"/>
                  <a:gd name="T35" fmla="*/ 44 h 544"/>
                  <a:gd name="T36" fmla="*/ 306 w 976"/>
                  <a:gd name="T37" fmla="*/ 10 h 544"/>
                  <a:gd name="T38" fmla="*/ 298 w 976"/>
                  <a:gd name="T39" fmla="*/ 0 h 544"/>
                  <a:gd name="T40" fmla="*/ 266 w 976"/>
                  <a:gd name="T41" fmla="*/ 8 h 544"/>
                  <a:gd name="T42" fmla="*/ 252 w 976"/>
                  <a:gd name="T43" fmla="*/ 26 h 544"/>
                  <a:gd name="T44" fmla="*/ 242 w 976"/>
                  <a:gd name="T45" fmla="*/ 40 h 544"/>
                  <a:gd name="T46" fmla="*/ 264 w 976"/>
                  <a:gd name="T47" fmla="*/ 138 h 544"/>
                  <a:gd name="T48" fmla="*/ 342 w 976"/>
                  <a:gd name="T49" fmla="*/ 322 h 544"/>
                  <a:gd name="T50" fmla="*/ 280 w 976"/>
                  <a:gd name="T51" fmla="*/ 272 h 544"/>
                  <a:gd name="T52" fmla="*/ 242 w 976"/>
                  <a:gd name="T53" fmla="*/ 232 h 544"/>
                  <a:gd name="T54" fmla="*/ 220 w 976"/>
                  <a:gd name="T55" fmla="*/ 228 h 544"/>
                  <a:gd name="T56" fmla="*/ 214 w 976"/>
                  <a:gd name="T57" fmla="*/ 252 h 544"/>
                  <a:gd name="T58" fmla="*/ 198 w 976"/>
                  <a:gd name="T59" fmla="*/ 268 h 544"/>
                  <a:gd name="T60" fmla="*/ 116 w 976"/>
                  <a:gd name="T61" fmla="*/ 264 h 544"/>
                  <a:gd name="T62" fmla="*/ 18 w 976"/>
                  <a:gd name="T63" fmla="*/ 292 h 544"/>
                  <a:gd name="T64" fmla="*/ 36 w 976"/>
                  <a:gd name="T65" fmla="*/ 332 h 544"/>
                  <a:gd name="T66" fmla="*/ 116 w 976"/>
                  <a:gd name="T67" fmla="*/ 374 h 544"/>
                  <a:gd name="T68" fmla="*/ 260 w 976"/>
                  <a:gd name="T69" fmla="*/ 404 h 544"/>
                  <a:gd name="T70" fmla="*/ 270 w 976"/>
                  <a:gd name="T71" fmla="*/ 408 h 544"/>
                  <a:gd name="T72" fmla="*/ 260 w 976"/>
                  <a:gd name="T73" fmla="*/ 416 h 544"/>
                  <a:gd name="T74" fmla="*/ 200 w 976"/>
                  <a:gd name="T75" fmla="*/ 438 h 544"/>
                  <a:gd name="T76" fmla="*/ 154 w 976"/>
                  <a:gd name="T77" fmla="*/ 484 h 544"/>
                  <a:gd name="T78" fmla="*/ 652 w 976"/>
                  <a:gd name="T79" fmla="*/ 544 h 544"/>
                  <a:gd name="T80" fmla="*/ 612 w 976"/>
                  <a:gd name="T81" fmla="*/ 484 h 544"/>
                  <a:gd name="T82" fmla="*/ 560 w 976"/>
                  <a:gd name="T83" fmla="*/ 448 h 544"/>
                  <a:gd name="T84" fmla="*/ 556 w 976"/>
                  <a:gd name="T85" fmla="*/ 440 h 544"/>
                  <a:gd name="T86" fmla="*/ 564 w 976"/>
                  <a:gd name="T87" fmla="*/ 438 h 544"/>
                  <a:gd name="T88" fmla="*/ 676 w 976"/>
                  <a:gd name="T89" fmla="*/ 454 h 544"/>
                  <a:gd name="T90" fmla="*/ 750 w 976"/>
                  <a:gd name="T91" fmla="*/ 442 h 544"/>
                  <a:gd name="T92" fmla="*/ 870 w 976"/>
                  <a:gd name="T93" fmla="*/ 392 h 544"/>
                  <a:gd name="T94" fmla="*/ 966 w 976"/>
                  <a:gd name="T95" fmla="*/ 334 h 544"/>
                  <a:gd name="T96" fmla="*/ 860 w 976"/>
                  <a:gd name="T97" fmla="*/ 316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76" h="544">
                    <a:moveTo>
                      <a:pt x="748" y="274"/>
                    </a:moveTo>
                    <a:lnTo>
                      <a:pt x="748" y="274"/>
                    </a:lnTo>
                    <a:lnTo>
                      <a:pt x="716" y="260"/>
                    </a:lnTo>
                    <a:lnTo>
                      <a:pt x="686" y="250"/>
                    </a:lnTo>
                    <a:lnTo>
                      <a:pt x="660" y="244"/>
                    </a:lnTo>
                    <a:lnTo>
                      <a:pt x="634" y="242"/>
                    </a:lnTo>
                    <a:lnTo>
                      <a:pt x="612" y="240"/>
                    </a:lnTo>
                    <a:lnTo>
                      <a:pt x="592" y="242"/>
                    </a:lnTo>
                    <a:lnTo>
                      <a:pt x="574" y="246"/>
                    </a:lnTo>
                    <a:lnTo>
                      <a:pt x="560" y="250"/>
                    </a:lnTo>
                    <a:lnTo>
                      <a:pt x="546" y="256"/>
                    </a:lnTo>
                    <a:lnTo>
                      <a:pt x="536" y="262"/>
                    </a:lnTo>
                    <a:lnTo>
                      <a:pt x="518" y="274"/>
                    </a:lnTo>
                    <a:lnTo>
                      <a:pt x="510" y="284"/>
                    </a:lnTo>
                    <a:lnTo>
                      <a:pt x="506" y="288"/>
                    </a:lnTo>
                    <a:lnTo>
                      <a:pt x="506" y="288"/>
                    </a:lnTo>
                    <a:lnTo>
                      <a:pt x="502" y="290"/>
                    </a:lnTo>
                    <a:lnTo>
                      <a:pt x="496" y="292"/>
                    </a:lnTo>
                    <a:lnTo>
                      <a:pt x="494" y="292"/>
                    </a:lnTo>
                    <a:lnTo>
                      <a:pt x="492" y="292"/>
                    </a:lnTo>
                    <a:lnTo>
                      <a:pt x="494" y="288"/>
                    </a:lnTo>
                    <a:lnTo>
                      <a:pt x="496" y="282"/>
                    </a:lnTo>
                    <a:lnTo>
                      <a:pt x="496" y="282"/>
                    </a:lnTo>
                    <a:lnTo>
                      <a:pt x="514" y="248"/>
                    </a:lnTo>
                    <a:lnTo>
                      <a:pt x="528" y="220"/>
                    </a:lnTo>
                    <a:lnTo>
                      <a:pt x="542" y="184"/>
                    </a:lnTo>
                    <a:lnTo>
                      <a:pt x="554" y="146"/>
                    </a:lnTo>
                    <a:lnTo>
                      <a:pt x="560" y="124"/>
                    </a:lnTo>
                    <a:lnTo>
                      <a:pt x="564" y="102"/>
                    </a:lnTo>
                    <a:lnTo>
                      <a:pt x="566" y="80"/>
                    </a:lnTo>
                    <a:lnTo>
                      <a:pt x="566" y="56"/>
                    </a:lnTo>
                    <a:lnTo>
                      <a:pt x="566" y="34"/>
                    </a:lnTo>
                    <a:lnTo>
                      <a:pt x="562" y="10"/>
                    </a:lnTo>
                    <a:lnTo>
                      <a:pt x="562" y="10"/>
                    </a:lnTo>
                    <a:lnTo>
                      <a:pt x="544" y="20"/>
                    </a:lnTo>
                    <a:lnTo>
                      <a:pt x="524" y="32"/>
                    </a:lnTo>
                    <a:lnTo>
                      <a:pt x="502" y="48"/>
                    </a:lnTo>
                    <a:lnTo>
                      <a:pt x="476" y="70"/>
                    </a:lnTo>
                    <a:lnTo>
                      <a:pt x="464" y="84"/>
                    </a:lnTo>
                    <a:lnTo>
                      <a:pt x="452" y="98"/>
                    </a:lnTo>
                    <a:lnTo>
                      <a:pt x="440" y="116"/>
                    </a:lnTo>
                    <a:lnTo>
                      <a:pt x="430" y="132"/>
                    </a:lnTo>
                    <a:lnTo>
                      <a:pt x="420" y="152"/>
                    </a:lnTo>
                    <a:lnTo>
                      <a:pt x="412" y="174"/>
                    </a:lnTo>
                    <a:lnTo>
                      <a:pt x="412" y="174"/>
                    </a:lnTo>
                    <a:lnTo>
                      <a:pt x="408" y="168"/>
                    </a:lnTo>
                    <a:lnTo>
                      <a:pt x="398" y="156"/>
                    </a:lnTo>
                    <a:lnTo>
                      <a:pt x="392" y="152"/>
                    </a:lnTo>
                    <a:lnTo>
                      <a:pt x="386" y="148"/>
                    </a:lnTo>
                    <a:lnTo>
                      <a:pt x="380" y="146"/>
                    </a:lnTo>
                    <a:lnTo>
                      <a:pt x="374" y="148"/>
                    </a:lnTo>
                    <a:lnTo>
                      <a:pt x="374" y="148"/>
                    </a:lnTo>
                    <a:lnTo>
                      <a:pt x="368" y="156"/>
                    </a:lnTo>
                    <a:lnTo>
                      <a:pt x="364" y="162"/>
                    </a:lnTo>
                    <a:lnTo>
                      <a:pt x="364" y="168"/>
                    </a:lnTo>
                    <a:lnTo>
                      <a:pt x="366" y="170"/>
                    </a:lnTo>
                    <a:lnTo>
                      <a:pt x="366" y="170"/>
                    </a:lnTo>
                    <a:lnTo>
                      <a:pt x="370" y="184"/>
                    </a:lnTo>
                    <a:lnTo>
                      <a:pt x="376" y="222"/>
                    </a:lnTo>
                    <a:lnTo>
                      <a:pt x="380" y="242"/>
                    </a:lnTo>
                    <a:lnTo>
                      <a:pt x="382" y="264"/>
                    </a:lnTo>
                    <a:lnTo>
                      <a:pt x="382" y="284"/>
                    </a:lnTo>
                    <a:lnTo>
                      <a:pt x="380" y="302"/>
                    </a:lnTo>
                    <a:lnTo>
                      <a:pt x="380" y="302"/>
                    </a:lnTo>
                    <a:lnTo>
                      <a:pt x="356" y="252"/>
                    </a:lnTo>
                    <a:lnTo>
                      <a:pt x="338" y="214"/>
                    </a:lnTo>
                    <a:lnTo>
                      <a:pt x="320" y="172"/>
                    </a:lnTo>
                    <a:lnTo>
                      <a:pt x="306" y="126"/>
                    </a:lnTo>
                    <a:lnTo>
                      <a:pt x="300" y="104"/>
                    </a:lnTo>
                    <a:lnTo>
                      <a:pt x="296" y="84"/>
                    </a:lnTo>
                    <a:lnTo>
                      <a:pt x="294" y="64"/>
                    </a:lnTo>
                    <a:lnTo>
                      <a:pt x="296" y="44"/>
                    </a:lnTo>
                    <a:lnTo>
                      <a:pt x="298" y="28"/>
                    </a:lnTo>
                    <a:lnTo>
                      <a:pt x="304" y="12"/>
                    </a:lnTo>
                    <a:lnTo>
                      <a:pt x="304" y="12"/>
                    </a:lnTo>
                    <a:lnTo>
                      <a:pt x="306" y="10"/>
                    </a:lnTo>
                    <a:lnTo>
                      <a:pt x="306" y="6"/>
                    </a:lnTo>
                    <a:lnTo>
                      <a:pt x="304" y="2"/>
                    </a:lnTo>
                    <a:lnTo>
                      <a:pt x="298" y="0"/>
                    </a:lnTo>
                    <a:lnTo>
                      <a:pt x="298" y="0"/>
                    </a:lnTo>
                    <a:lnTo>
                      <a:pt x="292" y="0"/>
                    </a:lnTo>
                    <a:lnTo>
                      <a:pt x="280" y="0"/>
                    </a:lnTo>
                    <a:lnTo>
                      <a:pt x="274" y="2"/>
                    </a:lnTo>
                    <a:lnTo>
                      <a:pt x="266" y="8"/>
                    </a:lnTo>
                    <a:lnTo>
                      <a:pt x="260" y="14"/>
                    </a:lnTo>
                    <a:lnTo>
                      <a:pt x="254" y="22"/>
                    </a:lnTo>
                    <a:lnTo>
                      <a:pt x="254" y="22"/>
                    </a:lnTo>
                    <a:lnTo>
                      <a:pt x="252" y="26"/>
                    </a:lnTo>
                    <a:lnTo>
                      <a:pt x="246" y="30"/>
                    </a:lnTo>
                    <a:lnTo>
                      <a:pt x="244" y="34"/>
                    </a:lnTo>
                    <a:lnTo>
                      <a:pt x="242" y="40"/>
                    </a:lnTo>
                    <a:lnTo>
                      <a:pt x="242" y="40"/>
                    </a:lnTo>
                    <a:lnTo>
                      <a:pt x="244" y="58"/>
                    </a:lnTo>
                    <a:lnTo>
                      <a:pt x="248" y="80"/>
                    </a:lnTo>
                    <a:lnTo>
                      <a:pt x="254" y="106"/>
                    </a:lnTo>
                    <a:lnTo>
                      <a:pt x="264" y="138"/>
                    </a:lnTo>
                    <a:lnTo>
                      <a:pt x="278" y="174"/>
                    </a:lnTo>
                    <a:lnTo>
                      <a:pt x="296" y="218"/>
                    </a:lnTo>
                    <a:lnTo>
                      <a:pt x="342" y="322"/>
                    </a:lnTo>
                    <a:lnTo>
                      <a:pt x="342" y="322"/>
                    </a:lnTo>
                    <a:lnTo>
                      <a:pt x="328" y="314"/>
                    </a:lnTo>
                    <a:lnTo>
                      <a:pt x="312" y="300"/>
                    </a:lnTo>
                    <a:lnTo>
                      <a:pt x="294" y="286"/>
                    </a:lnTo>
                    <a:lnTo>
                      <a:pt x="280" y="272"/>
                    </a:lnTo>
                    <a:lnTo>
                      <a:pt x="254" y="244"/>
                    </a:lnTo>
                    <a:lnTo>
                      <a:pt x="244" y="232"/>
                    </a:lnTo>
                    <a:lnTo>
                      <a:pt x="244" y="232"/>
                    </a:lnTo>
                    <a:lnTo>
                      <a:pt x="242" y="232"/>
                    </a:lnTo>
                    <a:lnTo>
                      <a:pt x="238" y="228"/>
                    </a:lnTo>
                    <a:lnTo>
                      <a:pt x="230" y="226"/>
                    </a:lnTo>
                    <a:lnTo>
                      <a:pt x="220" y="228"/>
                    </a:lnTo>
                    <a:lnTo>
                      <a:pt x="220" y="228"/>
                    </a:lnTo>
                    <a:lnTo>
                      <a:pt x="216" y="232"/>
                    </a:lnTo>
                    <a:lnTo>
                      <a:pt x="214" y="236"/>
                    </a:lnTo>
                    <a:lnTo>
                      <a:pt x="212" y="244"/>
                    </a:lnTo>
                    <a:lnTo>
                      <a:pt x="214" y="252"/>
                    </a:lnTo>
                    <a:lnTo>
                      <a:pt x="218" y="268"/>
                    </a:lnTo>
                    <a:lnTo>
                      <a:pt x="220" y="274"/>
                    </a:lnTo>
                    <a:lnTo>
                      <a:pt x="220" y="274"/>
                    </a:lnTo>
                    <a:lnTo>
                      <a:pt x="198" y="268"/>
                    </a:lnTo>
                    <a:lnTo>
                      <a:pt x="176" y="264"/>
                    </a:lnTo>
                    <a:lnTo>
                      <a:pt x="156" y="264"/>
                    </a:lnTo>
                    <a:lnTo>
                      <a:pt x="136" y="264"/>
                    </a:lnTo>
                    <a:lnTo>
                      <a:pt x="116" y="264"/>
                    </a:lnTo>
                    <a:lnTo>
                      <a:pt x="98" y="268"/>
                    </a:lnTo>
                    <a:lnTo>
                      <a:pt x="66" y="274"/>
                    </a:lnTo>
                    <a:lnTo>
                      <a:pt x="40" y="284"/>
                    </a:lnTo>
                    <a:lnTo>
                      <a:pt x="18" y="292"/>
                    </a:lnTo>
                    <a:lnTo>
                      <a:pt x="0" y="302"/>
                    </a:lnTo>
                    <a:lnTo>
                      <a:pt x="0" y="302"/>
                    </a:lnTo>
                    <a:lnTo>
                      <a:pt x="18" y="318"/>
                    </a:lnTo>
                    <a:lnTo>
                      <a:pt x="36" y="332"/>
                    </a:lnTo>
                    <a:lnTo>
                      <a:pt x="56" y="344"/>
                    </a:lnTo>
                    <a:lnTo>
                      <a:pt x="74" y="356"/>
                    </a:lnTo>
                    <a:lnTo>
                      <a:pt x="96" y="366"/>
                    </a:lnTo>
                    <a:lnTo>
                      <a:pt x="116" y="374"/>
                    </a:lnTo>
                    <a:lnTo>
                      <a:pt x="154" y="386"/>
                    </a:lnTo>
                    <a:lnTo>
                      <a:pt x="190" y="394"/>
                    </a:lnTo>
                    <a:lnTo>
                      <a:pt x="222" y="400"/>
                    </a:lnTo>
                    <a:lnTo>
                      <a:pt x="260" y="404"/>
                    </a:lnTo>
                    <a:lnTo>
                      <a:pt x="260" y="404"/>
                    </a:lnTo>
                    <a:lnTo>
                      <a:pt x="266" y="406"/>
                    </a:lnTo>
                    <a:lnTo>
                      <a:pt x="270" y="406"/>
                    </a:lnTo>
                    <a:lnTo>
                      <a:pt x="270" y="408"/>
                    </a:lnTo>
                    <a:lnTo>
                      <a:pt x="268" y="412"/>
                    </a:lnTo>
                    <a:lnTo>
                      <a:pt x="264" y="414"/>
                    </a:lnTo>
                    <a:lnTo>
                      <a:pt x="260" y="416"/>
                    </a:lnTo>
                    <a:lnTo>
                      <a:pt x="260" y="416"/>
                    </a:lnTo>
                    <a:lnTo>
                      <a:pt x="246" y="418"/>
                    </a:lnTo>
                    <a:lnTo>
                      <a:pt x="230" y="422"/>
                    </a:lnTo>
                    <a:lnTo>
                      <a:pt x="210" y="432"/>
                    </a:lnTo>
                    <a:lnTo>
                      <a:pt x="200" y="438"/>
                    </a:lnTo>
                    <a:lnTo>
                      <a:pt x="188" y="446"/>
                    </a:lnTo>
                    <a:lnTo>
                      <a:pt x="176" y="456"/>
                    </a:lnTo>
                    <a:lnTo>
                      <a:pt x="166" y="468"/>
                    </a:lnTo>
                    <a:lnTo>
                      <a:pt x="154" y="484"/>
                    </a:lnTo>
                    <a:lnTo>
                      <a:pt x="144" y="500"/>
                    </a:lnTo>
                    <a:lnTo>
                      <a:pt x="134" y="520"/>
                    </a:lnTo>
                    <a:lnTo>
                      <a:pt x="124" y="544"/>
                    </a:lnTo>
                    <a:lnTo>
                      <a:pt x="652" y="544"/>
                    </a:lnTo>
                    <a:lnTo>
                      <a:pt x="652" y="544"/>
                    </a:lnTo>
                    <a:lnTo>
                      <a:pt x="632" y="512"/>
                    </a:lnTo>
                    <a:lnTo>
                      <a:pt x="622" y="498"/>
                    </a:lnTo>
                    <a:lnTo>
                      <a:pt x="612" y="484"/>
                    </a:lnTo>
                    <a:lnTo>
                      <a:pt x="600" y="472"/>
                    </a:lnTo>
                    <a:lnTo>
                      <a:pt x="586" y="462"/>
                    </a:lnTo>
                    <a:lnTo>
                      <a:pt x="574" y="454"/>
                    </a:lnTo>
                    <a:lnTo>
                      <a:pt x="560" y="448"/>
                    </a:lnTo>
                    <a:lnTo>
                      <a:pt x="560" y="448"/>
                    </a:lnTo>
                    <a:lnTo>
                      <a:pt x="558" y="446"/>
                    </a:lnTo>
                    <a:lnTo>
                      <a:pt x="556" y="442"/>
                    </a:lnTo>
                    <a:lnTo>
                      <a:pt x="556" y="440"/>
                    </a:lnTo>
                    <a:lnTo>
                      <a:pt x="556" y="438"/>
                    </a:lnTo>
                    <a:lnTo>
                      <a:pt x="560" y="438"/>
                    </a:lnTo>
                    <a:lnTo>
                      <a:pt x="564" y="438"/>
                    </a:lnTo>
                    <a:lnTo>
                      <a:pt x="564" y="438"/>
                    </a:lnTo>
                    <a:lnTo>
                      <a:pt x="590" y="442"/>
                    </a:lnTo>
                    <a:lnTo>
                      <a:pt x="630" y="450"/>
                    </a:lnTo>
                    <a:lnTo>
                      <a:pt x="652" y="454"/>
                    </a:lnTo>
                    <a:lnTo>
                      <a:pt x="676" y="454"/>
                    </a:lnTo>
                    <a:lnTo>
                      <a:pt x="696" y="454"/>
                    </a:lnTo>
                    <a:lnTo>
                      <a:pt x="716" y="452"/>
                    </a:lnTo>
                    <a:lnTo>
                      <a:pt x="716" y="452"/>
                    </a:lnTo>
                    <a:lnTo>
                      <a:pt x="750" y="442"/>
                    </a:lnTo>
                    <a:lnTo>
                      <a:pt x="772" y="436"/>
                    </a:lnTo>
                    <a:lnTo>
                      <a:pt x="798" y="426"/>
                    </a:lnTo>
                    <a:lnTo>
                      <a:pt x="830" y="412"/>
                    </a:lnTo>
                    <a:lnTo>
                      <a:pt x="870" y="392"/>
                    </a:lnTo>
                    <a:lnTo>
                      <a:pt x="918" y="366"/>
                    </a:lnTo>
                    <a:lnTo>
                      <a:pt x="976" y="332"/>
                    </a:lnTo>
                    <a:lnTo>
                      <a:pt x="976" y="332"/>
                    </a:lnTo>
                    <a:lnTo>
                      <a:pt x="966" y="334"/>
                    </a:lnTo>
                    <a:lnTo>
                      <a:pt x="952" y="334"/>
                    </a:lnTo>
                    <a:lnTo>
                      <a:pt x="930" y="332"/>
                    </a:lnTo>
                    <a:lnTo>
                      <a:pt x="900" y="328"/>
                    </a:lnTo>
                    <a:lnTo>
                      <a:pt x="860" y="316"/>
                    </a:lnTo>
                    <a:lnTo>
                      <a:pt x="810" y="298"/>
                    </a:lnTo>
                    <a:lnTo>
                      <a:pt x="748" y="274"/>
                    </a:lnTo>
                    <a:lnTo>
                      <a:pt x="748" y="274"/>
                    </a:lnTo>
                    <a:close/>
                  </a:path>
                </a:pathLst>
              </a:custGeom>
              <a:solidFill>
                <a:schemeClr val="accent1">
                  <a:alpha val="1000"/>
                </a:schemeClr>
              </a:solidFill>
              <a:ln>
                <a:noFill/>
              </a:ln>
              <a:effectLst>
                <a:glow rad="381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Tree>
    <p:extLst>
      <p:ext uri="{BB962C8B-B14F-4D97-AF65-F5344CB8AC3E}">
        <p14:creationId xmlns:p14="http://schemas.microsoft.com/office/powerpoint/2010/main" val="4148846429"/>
      </p:ext>
    </p:extLst>
  </p:cSld>
  <p:clrMap bg1="dk1" tx1="lt1" bg2="dk2" tx2="lt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Lst>
  <p:hf hdr="0" ftr="0"/>
  <p:txStyles>
    <p:title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8.png"/><Relationship Id="rId4" Type="http://schemas.openxmlformats.org/officeDocument/2006/relationships/image" Target="../media/image27.jpe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28.png"/><Relationship Id="rId4" Type="http://schemas.openxmlformats.org/officeDocument/2006/relationships/image" Target="../media/image29.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28.png"/><Relationship Id="rId4" Type="http://schemas.openxmlformats.org/officeDocument/2006/relationships/image" Target="../media/image31.png"/></Relationships>
</file>

<file path=ppt/slides/_rels/slide38.xml.rels><?xml version="1.0" encoding="UTF-8" standalone="yes"?>
<Relationships xmlns="http://schemas.openxmlformats.org/package/2006/relationships"><Relationship Id="rId2" Type="http://schemas.openxmlformats.org/officeDocument/2006/relationships/image" Target="../media/image32.gif"/><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28.png"/><Relationship Id="rId4" Type="http://schemas.openxmlformats.org/officeDocument/2006/relationships/image" Target="../media/image33.jpeg"/></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28.png"/><Relationship Id="rId4" Type="http://schemas.openxmlformats.org/officeDocument/2006/relationships/image" Target="../media/image34.jpe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28.png"/><Relationship Id="rId4" Type="http://schemas.openxmlformats.org/officeDocument/2006/relationships/image" Target="../media/image35.jpe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28.png"/><Relationship Id="rId4" Type="http://schemas.openxmlformats.org/officeDocument/2006/relationships/image" Target="../media/image36.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28.pn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28.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28.png"/></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28.png"/></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28.png"/><Relationship Id="rId4" Type="http://schemas.openxmlformats.org/officeDocument/2006/relationships/image" Target="../media/image38.png"/></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28.png"/><Relationship Id="rId5" Type="http://schemas.openxmlformats.org/officeDocument/2006/relationships/hyperlink" Target="https://en.wikipedia.org/wiki/Soxhlet_extractor#/media/File:Soxhlet_mechanism.gif" TargetMode="External"/><Relationship Id="rId4" Type="http://schemas.openxmlformats.org/officeDocument/2006/relationships/image" Target="../media/image39.jpeg"/></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28.png"/></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28.png"/><Relationship Id="rId4" Type="http://schemas.openxmlformats.org/officeDocument/2006/relationships/image" Target="../media/image40.png"/></Relationships>
</file>

<file path=ppt/slides/_rels/slide55.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28.png"/><Relationship Id="rId4" Type="http://schemas.openxmlformats.org/officeDocument/2006/relationships/image" Target="../media/image42.jpe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hyperlink" Target="https://www.youtube.com/watch?v=NUC63rwtyJc" TargetMode="External"/><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21455" y="692696"/>
            <a:ext cx="7200800" cy="3240360"/>
          </a:xfrm>
        </p:spPr>
        <p:txBody>
          <a:bodyPr>
            <a:noAutofit/>
          </a:bodyPr>
          <a:lstStyle/>
          <a:p>
            <a:br>
              <a:rPr lang="tr-TR" sz="3600" b="1" dirty="0">
                <a:solidFill>
                  <a:srgbClr val="FFFF00"/>
                </a:solidFill>
              </a:rPr>
            </a:br>
            <a:br>
              <a:rPr lang="tr-TR" sz="3600" b="1" dirty="0">
                <a:solidFill>
                  <a:srgbClr val="FFFF00"/>
                </a:solidFill>
              </a:rPr>
            </a:br>
            <a:r>
              <a:rPr lang="en-US" sz="3600" b="1" dirty="0"/>
              <a:t>CHEM 491</a:t>
            </a:r>
            <a:br>
              <a:rPr lang="en-US" sz="3600" b="1" dirty="0">
                <a:solidFill>
                  <a:srgbClr val="FFFF00"/>
                </a:solidFill>
              </a:rPr>
            </a:br>
            <a:r>
              <a:rPr lang="en-US" sz="3200" b="1" dirty="0">
                <a:solidFill>
                  <a:srgbClr val="FFFF00"/>
                </a:solidFill>
              </a:rPr>
              <a:t>DISTILLATION, EXTRACTION</a:t>
            </a:r>
            <a:r>
              <a:rPr lang="tr-TR" sz="3200" b="1" dirty="0">
                <a:solidFill>
                  <a:srgbClr val="FFFF00"/>
                </a:solidFill>
              </a:rPr>
              <a:t>,</a:t>
            </a:r>
            <a:r>
              <a:rPr lang="en-US" sz="3200" b="1" dirty="0">
                <a:solidFill>
                  <a:srgbClr val="FFFF00"/>
                </a:solidFill>
              </a:rPr>
              <a:t> AND SUBLIMATION TECHNOLOGIES</a:t>
            </a:r>
            <a:br>
              <a:rPr lang="en-US" sz="3200" b="1" dirty="0">
                <a:solidFill>
                  <a:srgbClr val="FFFF00"/>
                </a:solidFill>
              </a:rPr>
            </a:br>
            <a:r>
              <a:rPr lang="en-US" sz="3200" b="1" dirty="0">
                <a:solidFill>
                  <a:srgbClr val="FFFF00"/>
                </a:solidFill>
              </a:rPr>
              <a:t>OF SUMERIANS</a:t>
            </a:r>
            <a:br>
              <a:rPr lang="en-US" sz="2800" b="1" dirty="0">
                <a:solidFill>
                  <a:srgbClr val="FFFF00"/>
                </a:solidFill>
              </a:rPr>
            </a:br>
            <a:r>
              <a:rPr lang="en-US" sz="2800" b="1" dirty="0"/>
              <a:t>OCTOBER 17, 2022 LECTURE</a:t>
            </a:r>
            <a:endParaRPr lang="en-US" sz="2800" b="1" dirty="0">
              <a:solidFill>
                <a:srgbClr val="FFFF00"/>
              </a:solidFill>
            </a:endParaRPr>
          </a:p>
        </p:txBody>
      </p:sp>
      <p:sp>
        <p:nvSpPr>
          <p:cNvPr id="3" name="Subtitle 2"/>
          <p:cNvSpPr>
            <a:spLocks noGrp="1"/>
          </p:cNvSpPr>
          <p:nvPr>
            <p:ph type="subTitle" idx="1"/>
          </p:nvPr>
        </p:nvSpPr>
        <p:spPr>
          <a:xfrm>
            <a:off x="3978549" y="4590562"/>
            <a:ext cx="4592395" cy="1514698"/>
          </a:xfrm>
        </p:spPr>
        <p:txBody>
          <a:bodyPr>
            <a:noAutofit/>
          </a:bodyPr>
          <a:lstStyle/>
          <a:p>
            <a:pPr algn="r"/>
            <a:r>
              <a:rPr lang="tr-TR" sz="1800" b="1" dirty="0">
                <a:solidFill>
                  <a:schemeClr val="tx1"/>
                </a:solidFill>
              </a:rPr>
              <a:t>Prof. Dr. URAL AKBULUT</a:t>
            </a:r>
          </a:p>
          <a:p>
            <a:pPr algn="r"/>
            <a:r>
              <a:rPr lang="tr-TR" sz="1800" b="1" dirty="0">
                <a:solidFill>
                  <a:schemeClr val="tx1"/>
                </a:solidFill>
              </a:rPr>
              <a:t>METU CHEMISTRY </a:t>
            </a:r>
          </a:p>
          <a:p>
            <a:pPr algn="r"/>
            <a:r>
              <a:rPr lang="tr-TR" sz="1800" b="1" dirty="0">
                <a:solidFill>
                  <a:schemeClr val="tx1"/>
                </a:solidFill>
              </a:rPr>
              <a:t>DEPARTMENT</a:t>
            </a:r>
          </a:p>
          <a:p>
            <a:pPr algn="r"/>
            <a:r>
              <a:rPr lang="tr-TR" sz="1800" b="1" dirty="0">
                <a:solidFill>
                  <a:schemeClr val="tx1"/>
                </a:solidFill>
              </a:rPr>
              <a:t>                 </a:t>
            </a:r>
            <a:endParaRPr lang="tr-TR" sz="2400" b="1" dirty="0">
              <a:solidFill>
                <a:schemeClr val="tx1"/>
              </a:solidFill>
            </a:endParaRPr>
          </a:p>
          <a:p>
            <a:pPr algn="r"/>
            <a:r>
              <a:rPr lang="tr-TR" sz="2400" b="1" dirty="0">
                <a:solidFill>
                  <a:schemeClr val="tx1"/>
                </a:solidFill>
              </a:rPr>
              <a:t>                       </a:t>
            </a:r>
            <a:endParaRPr lang="tr-TR" b="1" dirty="0">
              <a:solidFill>
                <a:schemeClr val="tx1"/>
              </a:solidFill>
            </a:endParaRPr>
          </a:p>
        </p:txBody>
      </p:sp>
      <p:sp>
        <p:nvSpPr>
          <p:cNvPr id="4" name="Slide Number Placeholder 3"/>
          <p:cNvSpPr>
            <a:spLocks noGrp="1"/>
          </p:cNvSpPr>
          <p:nvPr>
            <p:ph type="sldNum" sz="quarter" idx="12"/>
          </p:nvPr>
        </p:nvSpPr>
        <p:spPr>
          <a:xfrm>
            <a:off x="573056" y="5805264"/>
            <a:ext cx="7782262" cy="72769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a:solidFill>
                  <a:srgbClr val="FF9000"/>
                </a:solidFill>
                <a:latin typeface="Verdana"/>
              </a:rPr>
              <a:t>1</a:t>
            </a:r>
            <a:r>
              <a:rPr kumimoji="0" lang="tr-TR" sz="1800" b="0" i="0" u="none" strike="noStrike" kern="1200" cap="none" spc="0" normalizeH="0" baseline="0" noProof="0" dirty="0">
                <a:ln>
                  <a:noFill/>
                </a:ln>
                <a:solidFill>
                  <a:srgbClr val="FF9000"/>
                </a:solidFill>
                <a:effectLst/>
                <a:uLnTx/>
                <a:uFillTx/>
                <a:latin typeface="Verdana"/>
                <a:ea typeface="+mn-ea"/>
                <a:cs typeface="+mn-cs"/>
              </a:rPr>
              <a:t> </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white">
                    <a:shade val="50000"/>
                  </a:prstClr>
                </a:solidFill>
                <a:effectLst/>
                <a:uLnTx/>
                <a:uFillTx/>
                <a:latin typeface="Verdana"/>
                <a:ea typeface="+mn-ea"/>
                <a:cs typeface="+mn-cs"/>
              </a:rPr>
              <a:t>October 17,2022</a:t>
            </a:r>
            <a:endParaRPr kumimoji="0" lang="tr-TR" sz="900" b="0" i="0" u="none" strike="noStrike" kern="1200" cap="none" spc="0" normalizeH="0" baseline="0" noProof="0">
              <a:ln>
                <a:noFill/>
              </a:ln>
              <a:solidFill>
                <a:prstClr val="white">
                  <a:shade val="50000"/>
                </a:prstClr>
              </a:solidFill>
              <a:effectLst/>
              <a:uLnTx/>
              <a:uFillTx/>
              <a:latin typeface="Verdana"/>
              <a:ea typeface="+mn-ea"/>
              <a:cs typeface="+mn-cs"/>
            </a:endParaRPr>
          </a:p>
        </p:txBody>
      </p:sp>
    </p:spTree>
    <p:extLst>
      <p:ext uri="{BB962C8B-B14F-4D97-AF65-F5344CB8AC3E}">
        <p14:creationId xmlns:p14="http://schemas.microsoft.com/office/powerpoint/2010/main" val="40194847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6CD13F5-9CBD-47A2-86A5-499B65E4B629}"/>
              </a:ext>
            </a:extLst>
          </p:cNvPr>
          <p:cNvSpPr>
            <a:spLocks noGrp="1"/>
          </p:cNvSpPr>
          <p:nvPr>
            <p:ph type="title"/>
          </p:nvPr>
        </p:nvSpPr>
        <p:spPr>
          <a:xfrm>
            <a:off x="572658" y="332656"/>
            <a:ext cx="8281980" cy="1195535"/>
          </a:xfrm>
        </p:spPr>
        <p:txBody>
          <a:bodyPr/>
          <a:lstStyle/>
          <a:p>
            <a:r>
              <a:rPr lang="tr-TR" sz="3600" b="1" dirty="0">
                <a:solidFill>
                  <a:srgbClr val="FFFF00"/>
                </a:solidFill>
              </a:rPr>
              <a:t>5. </a:t>
            </a:r>
            <a:r>
              <a:rPr lang="en-US" sz="3600" b="1" dirty="0">
                <a:solidFill>
                  <a:srgbClr val="FFFF00"/>
                </a:solidFill>
              </a:rPr>
              <a:t>Sumerians invented wheeled carts</a:t>
            </a:r>
            <a:r>
              <a:rPr lang="tr-TR" sz="3600" b="1" dirty="0">
                <a:solidFill>
                  <a:srgbClr val="FFFF00"/>
                </a:solidFill>
              </a:rPr>
              <a:t> after Potter’s wheel</a:t>
            </a:r>
            <a:endParaRPr lang="en-US" sz="3600" b="1" dirty="0">
              <a:solidFill>
                <a:srgbClr val="FFFF00"/>
              </a:solidFill>
            </a:endParaRPr>
          </a:p>
        </p:txBody>
      </p:sp>
      <p:sp>
        <p:nvSpPr>
          <p:cNvPr id="4" name="Veri Yer Tutucusu 3">
            <a:extLst>
              <a:ext uri="{FF2B5EF4-FFF2-40B4-BE49-F238E27FC236}">
                <a16:creationId xmlns:a16="http://schemas.microsoft.com/office/drawing/2014/main" id="{21206998-C5F4-4F60-B434-ABD6E5729C42}"/>
              </a:ext>
            </a:extLst>
          </p:cNvPr>
          <p:cNvSpPr>
            <a:spLocks noGrp="1"/>
          </p:cNvSpPr>
          <p:nvPr>
            <p:ph type="dt" sz="half" idx="10"/>
          </p:nvPr>
        </p:nvSpPr>
        <p:spPr/>
        <p:txBody>
          <a:bodyPr/>
          <a:lstStyle/>
          <a:p>
            <a:r>
              <a:rPr lang="en-US">
                <a:solidFill>
                  <a:prstClr val="white">
                    <a:shade val="50000"/>
                  </a:prstClr>
                </a:solidFill>
              </a:rPr>
              <a:t>October 17,2022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B0657126-3E4D-44AE-B849-D099F1606197}"/>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10</a:t>
            </a:fld>
            <a:endParaRPr lang="tr-TR">
              <a:solidFill>
                <a:prstClr val="white">
                  <a:shade val="50000"/>
                </a:prstClr>
              </a:solidFill>
            </a:endParaRPr>
          </a:p>
        </p:txBody>
      </p:sp>
      <p:pic>
        <p:nvPicPr>
          <p:cNvPr id="8194" name="Picture 2" descr="The invention of the wheel">
            <a:extLst>
              <a:ext uri="{FF2B5EF4-FFF2-40B4-BE49-F238E27FC236}">
                <a16:creationId xmlns:a16="http://schemas.microsoft.com/office/drawing/2014/main" id="{9A9DE53B-4F72-4B7B-99F6-1618C72B023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29710" y="1530219"/>
            <a:ext cx="6768752" cy="5056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25078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E3200EB-6681-4E2F-89D0-E93DF6B8604B}"/>
              </a:ext>
            </a:extLst>
          </p:cNvPr>
          <p:cNvSpPr>
            <a:spLocks noGrp="1"/>
          </p:cNvSpPr>
          <p:nvPr>
            <p:ph type="title"/>
          </p:nvPr>
        </p:nvSpPr>
        <p:spPr>
          <a:xfrm>
            <a:off x="1180945" y="404664"/>
            <a:ext cx="7455726" cy="1368152"/>
          </a:xfrm>
        </p:spPr>
        <p:txBody>
          <a:bodyPr/>
          <a:lstStyle/>
          <a:p>
            <a:r>
              <a:rPr lang="en-US" b="1" dirty="0">
                <a:solidFill>
                  <a:srgbClr val="FFFF00"/>
                </a:solidFill>
              </a:rPr>
              <a:t>Sumerian animal headed ceramic container on wheels (</a:t>
            </a:r>
            <a:r>
              <a:rPr lang="en-US" b="1" dirty="0"/>
              <a:t>may be a toy</a:t>
            </a:r>
            <a:r>
              <a:rPr lang="en-US" b="1" dirty="0">
                <a:solidFill>
                  <a:srgbClr val="FFFF00"/>
                </a:solidFill>
              </a:rPr>
              <a:t>)</a:t>
            </a:r>
          </a:p>
        </p:txBody>
      </p:sp>
      <p:sp>
        <p:nvSpPr>
          <p:cNvPr id="4" name="Veri Yer Tutucusu 3">
            <a:extLst>
              <a:ext uri="{FF2B5EF4-FFF2-40B4-BE49-F238E27FC236}">
                <a16:creationId xmlns:a16="http://schemas.microsoft.com/office/drawing/2014/main" id="{A0B44628-D79E-4A37-9CBE-A7C41A05582D}"/>
              </a:ext>
            </a:extLst>
          </p:cNvPr>
          <p:cNvSpPr>
            <a:spLocks noGrp="1"/>
          </p:cNvSpPr>
          <p:nvPr>
            <p:ph type="dt" sz="half" idx="10"/>
          </p:nvPr>
        </p:nvSpPr>
        <p:spPr/>
        <p:txBody>
          <a:bodyPr/>
          <a:lstStyle/>
          <a:p>
            <a:r>
              <a:rPr lang="en-US">
                <a:solidFill>
                  <a:prstClr val="white">
                    <a:shade val="50000"/>
                  </a:prstClr>
                </a:solidFill>
              </a:rPr>
              <a:t>October 17,2022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19F4F454-5B00-4F82-BBC3-74758009C371}"/>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11</a:t>
            </a:fld>
            <a:endParaRPr lang="tr-TR">
              <a:solidFill>
                <a:prstClr val="white">
                  <a:shade val="50000"/>
                </a:prstClr>
              </a:solidFill>
            </a:endParaRPr>
          </a:p>
        </p:txBody>
      </p:sp>
      <p:pic>
        <p:nvPicPr>
          <p:cNvPr id="8" name="Picture 2" descr="                  Mesopotamian. Wheeled Ram-Headed Vessel, second half 3rd millenium B.C.E. Terracotta, 9 x 4 x 9 in. (22.9 x 10.2 x 22.9 cm). Brooklyn Museum, Purchased with funds given by Shelby White, 87.77. Creative Commons-BY (Photo: Brooklyn Museum, CUR.87.77_kev09.jpg)                ">
            <a:extLst>
              <a:ext uri="{FF2B5EF4-FFF2-40B4-BE49-F238E27FC236}">
                <a16:creationId xmlns:a16="http://schemas.microsoft.com/office/drawing/2014/main" id="{8429160C-52D3-4A92-AA36-66ADE6FF513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47664" y="2132856"/>
            <a:ext cx="6264696" cy="4521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34060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20E3EA1-96F6-4FD1-A840-074DF27797B5}"/>
              </a:ext>
            </a:extLst>
          </p:cNvPr>
          <p:cNvSpPr>
            <a:spLocks noGrp="1"/>
          </p:cNvSpPr>
          <p:nvPr>
            <p:ph type="title"/>
          </p:nvPr>
        </p:nvSpPr>
        <p:spPr>
          <a:xfrm>
            <a:off x="539552" y="366771"/>
            <a:ext cx="8507393" cy="1276109"/>
          </a:xfrm>
        </p:spPr>
        <p:txBody>
          <a:bodyPr/>
          <a:lstStyle/>
          <a:p>
            <a:r>
              <a:rPr lang="en-US" sz="3000" b="1" dirty="0">
                <a:solidFill>
                  <a:srgbClr val="FFFF00"/>
                </a:solidFill>
              </a:rPr>
              <a:t>Sumerian soldiers on cart. Sumerians invented </a:t>
            </a:r>
            <a:r>
              <a:rPr lang="tr-TR" sz="3000" b="1" dirty="0">
                <a:solidFill>
                  <a:srgbClr val="FFFF00"/>
                </a:solidFill>
              </a:rPr>
              <a:t>w</a:t>
            </a:r>
            <a:r>
              <a:rPr lang="en-US" sz="3000" b="1" dirty="0">
                <a:solidFill>
                  <a:srgbClr val="FFFF00"/>
                </a:solidFill>
              </a:rPr>
              <a:t>heel around 2500 B.C.</a:t>
            </a:r>
          </a:p>
        </p:txBody>
      </p:sp>
      <p:sp>
        <p:nvSpPr>
          <p:cNvPr id="4" name="Veri Yer Tutucusu 3">
            <a:extLst>
              <a:ext uri="{FF2B5EF4-FFF2-40B4-BE49-F238E27FC236}">
                <a16:creationId xmlns:a16="http://schemas.microsoft.com/office/drawing/2014/main" id="{4FA108C5-7E1B-4FC2-8A48-835834A5FD74}"/>
              </a:ext>
            </a:extLst>
          </p:cNvPr>
          <p:cNvSpPr>
            <a:spLocks noGrp="1"/>
          </p:cNvSpPr>
          <p:nvPr>
            <p:ph type="dt" sz="half" idx="10"/>
          </p:nvPr>
        </p:nvSpPr>
        <p:spPr/>
        <p:txBody>
          <a:bodyPr/>
          <a:lstStyle/>
          <a:p>
            <a:r>
              <a:rPr lang="en-US">
                <a:solidFill>
                  <a:prstClr val="white">
                    <a:shade val="50000"/>
                  </a:prstClr>
                </a:solidFill>
              </a:rPr>
              <a:t>October 17,2022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29F6BC17-04BC-445F-B8BF-CD64B083BD51}"/>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12</a:t>
            </a:fld>
            <a:endParaRPr lang="tr-TR">
              <a:solidFill>
                <a:prstClr val="white">
                  <a:shade val="50000"/>
                </a:prstClr>
              </a:solidFill>
            </a:endParaRPr>
          </a:p>
        </p:txBody>
      </p:sp>
      <p:pic>
        <p:nvPicPr>
          <p:cNvPr id="9218" name="Picture 2" descr="https://upload.wikimedia.org/wikipedia/commons/thumb/7/7d/Ur_chariot.jpg/1280px-Ur_chariot.jpg">
            <a:extLst>
              <a:ext uri="{FF2B5EF4-FFF2-40B4-BE49-F238E27FC236}">
                <a16:creationId xmlns:a16="http://schemas.microsoft.com/office/drawing/2014/main" id="{3236C3A2-7987-43CC-969C-6CFF4C4C87E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49582" y="1772816"/>
            <a:ext cx="8470890" cy="4490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8242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9D7AA6A-F8DA-410C-8B0F-E8D5544752C0}"/>
              </a:ext>
            </a:extLst>
          </p:cNvPr>
          <p:cNvSpPr>
            <a:spLocks noGrp="1"/>
          </p:cNvSpPr>
          <p:nvPr>
            <p:ph idx="1"/>
          </p:nvPr>
        </p:nvSpPr>
        <p:spPr>
          <a:xfrm>
            <a:off x="263133" y="1081573"/>
            <a:ext cx="3372764" cy="4723691"/>
          </a:xfrm>
        </p:spPr>
        <p:txBody>
          <a:bodyPr>
            <a:noAutofit/>
          </a:bodyPr>
          <a:lstStyle/>
          <a:p>
            <a:r>
              <a:rPr lang="tr-TR" sz="2800" b="1" dirty="0"/>
              <a:t>Sumerian i</a:t>
            </a:r>
            <a:r>
              <a:rPr lang="en-US" sz="2800" b="1" dirty="0"/>
              <a:t>ron wheels with bronze hubs</a:t>
            </a:r>
            <a:r>
              <a:rPr lang="tr-TR" sz="2800" b="1" dirty="0"/>
              <a:t> (</a:t>
            </a:r>
            <a:r>
              <a:rPr lang="tr-TR" sz="2800" i="1" dirty="0">
                <a:solidFill>
                  <a:srgbClr val="FFFF00"/>
                </a:solidFill>
              </a:rPr>
              <a:t>göbek</a:t>
            </a:r>
            <a:r>
              <a:rPr lang="tr-TR" sz="2800" b="1" dirty="0"/>
              <a:t>)</a:t>
            </a:r>
            <a:r>
              <a:rPr lang="en-US" sz="2800" b="1" dirty="0"/>
              <a:t> </a:t>
            </a:r>
            <a:endParaRPr lang="tr-TR" sz="2800" b="1" dirty="0"/>
          </a:p>
          <a:p>
            <a:r>
              <a:rPr lang="tr-TR" sz="2800" b="1" dirty="0"/>
              <a:t>Found in </a:t>
            </a:r>
            <a:r>
              <a:rPr lang="en-US" sz="2800" b="1" dirty="0"/>
              <a:t>Nabu Temple, Palace of Sargon II, Khorsabad, 721-705 BC </a:t>
            </a:r>
          </a:p>
        </p:txBody>
      </p:sp>
      <p:sp>
        <p:nvSpPr>
          <p:cNvPr id="4" name="Veri Yer Tutucusu 3">
            <a:extLst>
              <a:ext uri="{FF2B5EF4-FFF2-40B4-BE49-F238E27FC236}">
                <a16:creationId xmlns:a16="http://schemas.microsoft.com/office/drawing/2014/main" id="{D922E50A-4A69-4A7F-B59B-C435CF45E6F6}"/>
              </a:ext>
            </a:extLst>
          </p:cNvPr>
          <p:cNvSpPr>
            <a:spLocks noGrp="1"/>
          </p:cNvSpPr>
          <p:nvPr>
            <p:ph type="dt" sz="half" idx="10"/>
          </p:nvPr>
        </p:nvSpPr>
        <p:spPr/>
        <p:txBody>
          <a:bodyPr/>
          <a:lstStyle/>
          <a:p>
            <a:r>
              <a:rPr lang="en-US">
                <a:solidFill>
                  <a:prstClr val="white">
                    <a:shade val="50000"/>
                  </a:prstClr>
                </a:solidFill>
              </a:rPr>
              <a:t>October 17,2022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6B7A9F33-684E-4F56-B5BC-BEA924752F09}"/>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13</a:t>
            </a:fld>
            <a:endParaRPr lang="tr-TR">
              <a:solidFill>
                <a:prstClr val="white">
                  <a:shade val="50000"/>
                </a:prstClr>
              </a:solidFill>
            </a:endParaRPr>
          </a:p>
        </p:txBody>
      </p:sp>
      <p:pic>
        <p:nvPicPr>
          <p:cNvPr id="12292" name="Picture 4" descr="File:Iron wheels with bronze hubs - Nabu Temple, Palace of Sargon II, Khorsabad, Neo-Assyrian period, 721-705 BC - Oriental Institute Museum, University of Chicago - DSC07574.JPG">
            <a:extLst>
              <a:ext uri="{FF2B5EF4-FFF2-40B4-BE49-F238E27FC236}">
                <a16:creationId xmlns:a16="http://schemas.microsoft.com/office/drawing/2014/main" id="{EE9AA840-55FF-4353-A0B0-2A6935960A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49679" y="1240554"/>
            <a:ext cx="5131188" cy="43768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34781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864F56F-CFDD-4F3C-8191-162D61B95348}"/>
              </a:ext>
            </a:extLst>
          </p:cNvPr>
          <p:cNvSpPr>
            <a:spLocks noGrp="1"/>
          </p:cNvSpPr>
          <p:nvPr>
            <p:ph type="title"/>
          </p:nvPr>
        </p:nvSpPr>
        <p:spPr>
          <a:xfrm>
            <a:off x="1009442" y="404664"/>
            <a:ext cx="7561502" cy="1494257"/>
          </a:xfrm>
        </p:spPr>
        <p:txBody>
          <a:bodyPr/>
          <a:lstStyle/>
          <a:p>
            <a:r>
              <a:rPr lang="tr-TR" sz="3600" b="1" dirty="0">
                <a:solidFill>
                  <a:srgbClr val="FFFF00"/>
                </a:solidFill>
              </a:rPr>
              <a:t>6. Sumerians invented plow</a:t>
            </a:r>
            <a:br>
              <a:rPr lang="tr-TR" sz="3600" b="1" dirty="0">
                <a:solidFill>
                  <a:srgbClr val="FFFF00"/>
                </a:solidFill>
              </a:rPr>
            </a:br>
            <a:r>
              <a:rPr lang="tr-TR" sz="3600" b="1" dirty="0">
                <a:solidFill>
                  <a:srgbClr val="FFFF00"/>
                </a:solidFill>
              </a:rPr>
              <a:t>(</a:t>
            </a:r>
            <a:r>
              <a:rPr lang="tr-TR" sz="3600" b="1" dirty="0"/>
              <a:t>imitation</a:t>
            </a:r>
            <a:r>
              <a:rPr lang="tr-TR" sz="3600" b="1" dirty="0">
                <a:solidFill>
                  <a:srgbClr val="FFFF00"/>
                </a:solidFill>
              </a:rPr>
              <a:t>)</a:t>
            </a:r>
            <a:endParaRPr lang="en-US" sz="3600" b="1" dirty="0">
              <a:solidFill>
                <a:srgbClr val="FFFF00"/>
              </a:solidFill>
            </a:endParaRPr>
          </a:p>
        </p:txBody>
      </p:sp>
      <p:sp>
        <p:nvSpPr>
          <p:cNvPr id="4" name="Veri Yer Tutucusu 3">
            <a:extLst>
              <a:ext uri="{FF2B5EF4-FFF2-40B4-BE49-F238E27FC236}">
                <a16:creationId xmlns:a16="http://schemas.microsoft.com/office/drawing/2014/main" id="{B5693BF4-FE19-486D-912A-449840C1F7FF}"/>
              </a:ext>
            </a:extLst>
          </p:cNvPr>
          <p:cNvSpPr>
            <a:spLocks noGrp="1"/>
          </p:cNvSpPr>
          <p:nvPr>
            <p:ph type="dt" sz="half" idx="10"/>
          </p:nvPr>
        </p:nvSpPr>
        <p:spPr/>
        <p:txBody>
          <a:bodyPr/>
          <a:lstStyle/>
          <a:p>
            <a:r>
              <a:rPr lang="en-US">
                <a:solidFill>
                  <a:prstClr val="white">
                    <a:shade val="50000"/>
                  </a:prstClr>
                </a:solidFill>
              </a:rPr>
              <a:t>October 17,2022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103FD261-9297-41CB-AF8E-6388E22D89D3}"/>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14</a:t>
            </a:fld>
            <a:endParaRPr lang="tr-TR">
              <a:solidFill>
                <a:prstClr val="white">
                  <a:shade val="50000"/>
                </a:prstClr>
              </a:solidFill>
            </a:endParaRPr>
          </a:p>
        </p:txBody>
      </p:sp>
      <p:pic>
        <p:nvPicPr>
          <p:cNvPr id="14338" name="Picture 2" descr="Sumerian Plow">
            <a:extLst>
              <a:ext uri="{FF2B5EF4-FFF2-40B4-BE49-F238E27FC236}">
                <a16:creationId xmlns:a16="http://schemas.microsoft.com/office/drawing/2014/main" id="{609B530E-CB3F-4379-BB9E-559A1290AAF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16929" y="1772816"/>
            <a:ext cx="7799378" cy="48171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50892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7F415FB-AA75-4651-8DEF-60A36824CB03}"/>
              </a:ext>
            </a:extLst>
          </p:cNvPr>
          <p:cNvSpPr>
            <a:spLocks noGrp="1"/>
          </p:cNvSpPr>
          <p:nvPr>
            <p:ph type="title"/>
          </p:nvPr>
        </p:nvSpPr>
        <p:spPr>
          <a:xfrm>
            <a:off x="541016" y="440370"/>
            <a:ext cx="8352929" cy="1476462"/>
          </a:xfrm>
        </p:spPr>
        <p:txBody>
          <a:bodyPr/>
          <a:lstStyle/>
          <a:p>
            <a:r>
              <a:rPr lang="en-US" b="1" dirty="0">
                <a:solidFill>
                  <a:srgbClr val="FFFF00"/>
                </a:solidFill>
              </a:rPr>
              <a:t>Sumerian bronze statue of a farmer plowing </a:t>
            </a:r>
            <a:r>
              <a:rPr lang="tr-TR" b="1" dirty="0">
                <a:solidFill>
                  <a:srgbClr val="FFFF00"/>
                </a:solidFill>
              </a:rPr>
              <a:t>his </a:t>
            </a:r>
            <a:r>
              <a:rPr lang="en-US" b="1" dirty="0">
                <a:solidFill>
                  <a:srgbClr val="FFFF00"/>
                </a:solidFill>
              </a:rPr>
              <a:t>field</a:t>
            </a:r>
            <a:r>
              <a:rPr lang="tr-TR" b="1" dirty="0">
                <a:solidFill>
                  <a:srgbClr val="FFFF00"/>
                </a:solidFill>
              </a:rPr>
              <a:t> (</a:t>
            </a:r>
            <a:r>
              <a:rPr lang="en-US" b="1" dirty="0">
                <a:solidFill>
                  <a:srgbClr val="FFFF00"/>
                </a:solidFill>
              </a:rPr>
              <a:t>2000</a:t>
            </a:r>
            <a:r>
              <a:rPr lang="tr-TR" b="1" dirty="0">
                <a:solidFill>
                  <a:srgbClr val="FFFF00"/>
                </a:solidFill>
              </a:rPr>
              <a:t> B.C.)</a:t>
            </a:r>
            <a:endParaRPr lang="en-US" b="1" dirty="0">
              <a:solidFill>
                <a:srgbClr val="FFFF00"/>
              </a:solidFill>
            </a:endParaRPr>
          </a:p>
        </p:txBody>
      </p:sp>
      <p:sp>
        <p:nvSpPr>
          <p:cNvPr id="4" name="Veri Yer Tutucusu 3">
            <a:extLst>
              <a:ext uri="{FF2B5EF4-FFF2-40B4-BE49-F238E27FC236}">
                <a16:creationId xmlns:a16="http://schemas.microsoft.com/office/drawing/2014/main" id="{270CE4DB-F46E-447A-AA71-D3676C779768}"/>
              </a:ext>
            </a:extLst>
          </p:cNvPr>
          <p:cNvSpPr>
            <a:spLocks noGrp="1"/>
          </p:cNvSpPr>
          <p:nvPr>
            <p:ph type="dt" sz="half" idx="10"/>
          </p:nvPr>
        </p:nvSpPr>
        <p:spPr/>
        <p:txBody>
          <a:bodyPr/>
          <a:lstStyle/>
          <a:p>
            <a:r>
              <a:rPr lang="en-US">
                <a:solidFill>
                  <a:prstClr val="white">
                    <a:shade val="50000"/>
                  </a:prstClr>
                </a:solidFill>
              </a:rPr>
              <a:t>October 17,2022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3A6CAB1E-12F5-4557-AFBC-98BA30F6EA5C}"/>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15</a:t>
            </a:fld>
            <a:endParaRPr lang="tr-TR">
              <a:solidFill>
                <a:prstClr val="white">
                  <a:shade val="50000"/>
                </a:prstClr>
              </a:solidFill>
            </a:endParaRPr>
          </a:p>
        </p:txBody>
      </p:sp>
      <p:pic>
        <p:nvPicPr>
          <p:cNvPr id="10242" name="Picture 2" descr="https://i.pinimg.com/564x/75/1e/65/751e65b31cd44ab7e019352c77d372d8.jpg">
            <a:extLst>
              <a:ext uri="{FF2B5EF4-FFF2-40B4-BE49-F238E27FC236}">
                <a16:creationId xmlns:a16="http://schemas.microsoft.com/office/drawing/2014/main" id="{0378E66C-4A80-46AC-89AD-EDC183B39BD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80945" y="1916832"/>
            <a:ext cx="7125113" cy="46518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87288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78D7EE4-8170-4E36-B6BF-A767953E5471}"/>
              </a:ext>
            </a:extLst>
          </p:cNvPr>
          <p:cNvSpPr>
            <a:spLocks noGrp="1"/>
          </p:cNvSpPr>
          <p:nvPr>
            <p:ph type="title"/>
          </p:nvPr>
        </p:nvSpPr>
        <p:spPr/>
        <p:txBody>
          <a:bodyPr/>
          <a:lstStyle/>
          <a:p>
            <a:r>
              <a:rPr lang="tr-TR" b="1" dirty="0">
                <a:solidFill>
                  <a:srgbClr val="FFFF00"/>
                </a:solidFill>
              </a:rPr>
              <a:t>Sumerian boat model 2600 B.C. (From Ur)</a:t>
            </a:r>
            <a:endParaRPr lang="en-US" b="1" dirty="0">
              <a:solidFill>
                <a:srgbClr val="FFFF00"/>
              </a:solidFill>
            </a:endParaRPr>
          </a:p>
        </p:txBody>
      </p:sp>
      <p:sp>
        <p:nvSpPr>
          <p:cNvPr id="4" name="Veri Yer Tutucusu 3">
            <a:extLst>
              <a:ext uri="{FF2B5EF4-FFF2-40B4-BE49-F238E27FC236}">
                <a16:creationId xmlns:a16="http://schemas.microsoft.com/office/drawing/2014/main" id="{DDC16D93-945E-44EF-8FC8-BD4B0C681B5A}"/>
              </a:ext>
            </a:extLst>
          </p:cNvPr>
          <p:cNvSpPr>
            <a:spLocks noGrp="1"/>
          </p:cNvSpPr>
          <p:nvPr>
            <p:ph type="dt" sz="half" idx="10"/>
          </p:nvPr>
        </p:nvSpPr>
        <p:spPr/>
        <p:txBody>
          <a:bodyPr/>
          <a:lstStyle/>
          <a:p>
            <a:r>
              <a:rPr lang="en-US">
                <a:solidFill>
                  <a:prstClr val="white">
                    <a:shade val="50000"/>
                  </a:prstClr>
                </a:solidFill>
              </a:rPr>
              <a:t>October 17,2022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2BDEA27B-8760-4A96-9227-3510A104726A}"/>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16</a:t>
            </a:fld>
            <a:endParaRPr lang="tr-TR">
              <a:solidFill>
                <a:prstClr val="white">
                  <a:shade val="50000"/>
                </a:prstClr>
              </a:solidFill>
            </a:endParaRPr>
          </a:p>
        </p:txBody>
      </p:sp>
      <p:pic>
        <p:nvPicPr>
          <p:cNvPr id="30722" name="Picture 2" descr="Ur Silver Boat Model Color">
            <a:extLst>
              <a:ext uri="{FF2B5EF4-FFF2-40B4-BE49-F238E27FC236}">
                <a16:creationId xmlns:a16="http://schemas.microsoft.com/office/drawing/2014/main" id="{C0D209E5-0E75-495A-AE42-E0E69F1CA39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1868101"/>
            <a:ext cx="8709926" cy="40230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34786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6DCD4BD-39E0-4DB2-940C-7DA1A46647F4}"/>
              </a:ext>
            </a:extLst>
          </p:cNvPr>
          <p:cNvSpPr>
            <a:spLocks noGrp="1"/>
          </p:cNvSpPr>
          <p:nvPr>
            <p:ph type="title"/>
          </p:nvPr>
        </p:nvSpPr>
        <p:spPr>
          <a:xfrm>
            <a:off x="467544" y="675724"/>
            <a:ext cx="8496944" cy="1385124"/>
          </a:xfrm>
        </p:spPr>
        <p:txBody>
          <a:bodyPr/>
          <a:lstStyle/>
          <a:p>
            <a:r>
              <a:rPr lang="tr-TR" sz="2800" b="1" dirty="0">
                <a:solidFill>
                  <a:srgbClr val="FFFF00"/>
                </a:solidFill>
              </a:rPr>
              <a:t>Sumerian boat model (2300-2100 B.C.) </a:t>
            </a:r>
            <a:br>
              <a:rPr lang="tr-TR" sz="2800" b="1" dirty="0">
                <a:solidFill>
                  <a:srgbClr val="FFFF00"/>
                </a:solidFill>
              </a:rPr>
            </a:br>
            <a:r>
              <a:rPr lang="tr-TR" sz="2800" b="1" dirty="0">
                <a:solidFill>
                  <a:srgbClr val="FFFF00"/>
                </a:solidFill>
              </a:rPr>
              <a:t>Made from mixture of bitumen and clay)</a:t>
            </a:r>
            <a:endParaRPr lang="en-US" sz="2800" b="1" dirty="0">
              <a:solidFill>
                <a:srgbClr val="FFFF00"/>
              </a:solidFill>
            </a:endParaRPr>
          </a:p>
        </p:txBody>
      </p:sp>
      <p:sp>
        <p:nvSpPr>
          <p:cNvPr id="4" name="Veri Yer Tutucusu 3">
            <a:extLst>
              <a:ext uri="{FF2B5EF4-FFF2-40B4-BE49-F238E27FC236}">
                <a16:creationId xmlns:a16="http://schemas.microsoft.com/office/drawing/2014/main" id="{DAC551E6-3583-4774-834F-E819876E5FB0}"/>
              </a:ext>
            </a:extLst>
          </p:cNvPr>
          <p:cNvSpPr>
            <a:spLocks noGrp="1"/>
          </p:cNvSpPr>
          <p:nvPr>
            <p:ph type="dt" sz="half" idx="10"/>
          </p:nvPr>
        </p:nvSpPr>
        <p:spPr/>
        <p:txBody>
          <a:bodyPr/>
          <a:lstStyle/>
          <a:p>
            <a:r>
              <a:rPr lang="en-US">
                <a:solidFill>
                  <a:prstClr val="white">
                    <a:shade val="50000"/>
                  </a:prstClr>
                </a:solidFill>
              </a:rPr>
              <a:t>October 17,2022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8512D957-DF68-4D68-96FC-7ECBF1DF1BE5}"/>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17</a:t>
            </a:fld>
            <a:endParaRPr lang="tr-TR">
              <a:solidFill>
                <a:prstClr val="white">
                  <a:shade val="50000"/>
                </a:prstClr>
              </a:solidFill>
            </a:endParaRPr>
          </a:p>
        </p:txBody>
      </p:sp>
      <p:pic>
        <p:nvPicPr>
          <p:cNvPr id="31746" name="Picture 2" descr="Bitumen Boat Model From Ur U.8848-9 BM">
            <a:extLst>
              <a:ext uri="{FF2B5EF4-FFF2-40B4-BE49-F238E27FC236}">
                <a16:creationId xmlns:a16="http://schemas.microsoft.com/office/drawing/2014/main" id="{E6601A3F-061F-48BD-8E6C-41180537838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31640" y="2330679"/>
            <a:ext cx="6654800" cy="3975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98714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9D7AA6A-F8DA-410C-8B0F-E8D5544752C0}"/>
              </a:ext>
            </a:extLst>
          </p:cNvPr>
          <p:cNvSpPr>
            <a:spLocks noGrp="1"/>
          </p:cNvSpPr>
          <p:nvPr>
            <p:ph idx="1"/>
          </p:nvPr>
        </p:nvSpPr>
        <p:spPr>
          <a:xfrm>
            <a:off x="1146447" y="332656"/>
            <a:ext cx="6851105" cy="1673048"/>
          </a:xfrm>
        </p:spPr>
        <p:txBody>
          <a:bodyPr>
            <a:normAutofit fontScale="92500" lnSpcReduction="20000"/>
          </a:bodyPr>
          <a:lstStyle/>
          <a:p>
            <a:pPr marL="0" indent="0">
              <a:buNone/>
            </a:pPr>
            <a:endParaRPr lang="tr-TR" sz="2925" b="1" dirty="0">
              <a:solidFill>
                <a:srgbClr val="FFFF00"/>
              </a:solidFill>
            </a:endParaRPr>
          </a:p>
          <a:p>
            <a:pPr marL="0" indent="0">
              <a:buNone/>
            </a:pPr>
            <a:r>
              <a:rPr lang="tr-TR" sz="4100" b="1" dirty="0">
                <a:solidFill>
                  <a:srgbClr val="FFFF00"/>
                </a:solidFill>
              </a:rPr>
              <a:t>7. </a:t>
            </a:r>
            <a:r>
              <a:rPr lang="en-US" sz="4100" b="1" dirty="0">
                <a:solidFill>
                  <a:srgbClr val="FFFF00"/>
                </a:solidFill>
              </a:rPr>
              <a:t>Sumerians</a:t>
            </a:r>
            <a:r>
              <a:rPr lang="tr-TR" sz="4100" b="1" dirty="0">
                <a:solidFill>
                  <a:srgbClr val="FFFF00"/>
                </a:solidFill>
              </a:rPr>
              <a:t> invented sailboat (1300 B.C.)</a:t>
            </a:r>
          </a:p>
          <a:p>
            <a:endParaRPr lang="en-US" sz="2700" b="1" dirty="0"/>
          </a:p>
        </p:txBody>
      </p:sp>
      <p:sp>
        <p:nvSpPr>
          <p:cNvPr id="4" name="Veri Yer Tutucusu 3">
            <a:extLst>
              <a:ext uri="{FF2B5EF4-FFF2-40B4-BE49-F238E27FC236}">
                <a16:creationId xmlns:a16="http://schemas.microsoft.com/office/drawing/2014/main" id="{D922E50A-4A69-4A7F-B59B-C435CF45E6F6}"/>
              </a:ext>
            </a:extLst>
          </p:cNvPr>
          <p:cNvSpPr>
            <a:spLocks noGrp="1"/>
          </p:cNvSpPr>
          <p:nvPr>
            <p:ph type="dt" sz="half" idx="10"/>
          </p:nvPr>
        </p:nvSpPr>
        <p:spPr/>
        <p:txBody>
          <a:bodyPr/>
          <a:lstStyle/>
          <a:p>
            <a:r>
              <a:rPr lang="en-US">
                <a:solidFill>
                  <a:prstClr val="white">
                    <a:shade val="50000"/>
                  </a:prstClr>
                </a:solidFill>
              </a:rPr>
              <a:t>October 17,2022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6B7A9F33-684E-4F56-B5BC-BEA924752F09}"/>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18</a:t>
            </a:fld>
            <a:endParaRPr lang="tr-TR">
              <a:solidFill>
                <a:prstClr val="white">
                  <a:shade val="50000"/>
                </a:prstClr>
              </a:solidFill>
            </a:endParaRPr>
          </a:p>
        </p:txBody>
      </p:sp>
      <p:pic>
        <p:nvPicPr>
          <p:cNvPr id="14338" name="Picture 2" descr="Ancient sailboat, Mesopotamia">
            <a:extLst>
              <a:ext uri="{FF2B5EF4-FFF2-40B4-BE49-F238E27FC236}">
                <a16:creationId xmlns:a16="http://schemas.microsoft.com/office/drawing/2014/main" id="{8B2D3EBF-8EB5-444C-B868-CE1F94EA9C2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4820" y="1820843"/>
            <a:ext cx="7274361" cy="40149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11483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35D0D48-0123-42C8-87B7-C97DB4D5DC37}"/>
              </a:ext>
            </a:extLst>
          </p:cNvPr>
          <p:cNvSpPr>
            <a:spLocks noGrp="1"/>
          </p:cNvSpPr>
          <p:nvPr>
            <p:ph type="title"/>
          </p:nvPr>
        </p:nvSpPr>
        <p:spPr>
          <a:xfrm>
            <a:off x="899592" y="314929"/>
            <a:ext cx="7797578" cy="1522389"/>
          </a:xfrm>
        </p:spPr>
        <p:txBody>
          <a:bodyPr/>
          <a:lstStyle/>
          <a:p>
            <a:r>
              <a:rPr lang="en-US" b="1" dirty="0">
                <a:solidFill>
                  <a:srgbClr val="FFFF00"/>
                </a:solidFill>
              </a:rPr>
              <a:t>Two Sumerian sailboat models discovered in Eridu (</a:t>
            </a:r>
            <a:r>
              <a:rPr lang="en-US" b="1" dirty="0"/>
              <a:t>South</a:t>
            </a:r>
            <a:r>
              <a:rPr lang="tr-TR" b="1" dirty="0"/>
              <a:t> of </a:t>
            </a:r>
            <a:r>
              <a:rPr lang="en-US" b="1" dirty="0"/>
              <a:t>Iraq</a:t>
            </a:r>
            <a:r>
              <a:rPr lang="tr-TR" b="1" dirty="0"/>
              <a:t>,</a:t>
            </a:r>
            <a:r>
              <a:rPr lang="en-US" b="1" dirty="0"/>
              <a:t> from </a:t>
            </a:r>
            <a:r>
              <a:rPr lang="en-US" b="1" u="sng" dirty="0"/>
              <a:t>grave 51</a:t>
            </a:r>
            <a:r>
              <a:rPr lang="tr-TR" b="1" u="sng" dirty="0"/>
              <a:t>,</a:t>
            </a:r>
            <a:r>
              <a:rPr lang="en-US" b="1" dirty="0"/>
              <a:t> in 1947</a:t>
            </a:r>
            <a:r>
              <a:rPr lang="en-US" b="1" dirty="0">
                <a:solidFill>
                  <a:srgbClr val="FFFF00"/>
                </a:solidFill>
              </a:rPr>
              <a:t>)</a:t>
            </a:r>
          </a:p>
        </p:txBody>
      </p:sp>
      <p:sp>
        <p:nvSpPr>
          <p:cNvPr id="4" name="Veri Yer Tutucusu 3">
            <a:extLst>
              <a:ext uri="{FF2B5EF4-FFF2-40B4-BE49-F238E27FC236}">
                <a16:creationId xmlns:a16="http://schemas.microsoft.com/office/drawing/2014/main" id="{2F77D68B-5C14-4C4C-9409-5F7F7D526E49}"/>
              </a:ext>
            </a:extLst>
          </p:cNvPr>
          <p:cNvSpPr>
            <a:spLocks noGrp="1"/>
          </p:cNvSpPr>
          <p:nvPr>
            <p:ph type="dt" sz="half" idx="10"/>
          </p:nvPr>
        </p:nvSpPr>
        <p:spPr/>
        <p:txBody>
          <a:bodyPr/>
          <a:lstStyle/>
          <a:p>
            <a:r>
              <a:rPr lang="en-US">
                <a:solidFill>
                  <a:prstClr val="white">
                    <a:shade val="50000"/>
                  </a:prstClr>
                </a:solidFill>
              </a:rPr>
              <a:t>October 17,2022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5DAD917D-6EC8-43EC-991A-48133FD0D3AE}"/>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19</a:t>
            </a:fld>
            <a:endParaRPr lang="tr-TR">
              <a:solidFill>
                <a:prstClr val="white">
                  <a:shade val="50000"/>
                </a:prstClr>
              </a:solidFill>
            </a:endParaRPr>
          </a:p>
        </p:txBody>
      </p:sp>
      <p:pic>
        <p:nvPicPr>
          <p:cNvPr id="17410" name="Picture 2" descr="Boat Model Photo 2 Eridu 1981">
            <a:extLst>
              <a:ext uri="{FF2B5EF4-FFF2-40B4-BE49-F238E27FC236}">
                <a16:creationId xmlns:a16="http://schemas.microsoft.com/office/drawing/2014/main" id="{D3605DA2-5BAC-4EA3-BE48-E8999B6A7B9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43842" y="1942593"/>
            <a:ext cx="7530814" cy="46187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0447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AB24B2E-7A31-46D4-9A95-E00D1AC4984E}"/>
              </a:ext>
            </a:extLst>
          </p:cNvPr>
          <p:cNvSpPr>
            <a:spLocks noGrp="1"/>
          </p:cNvSpPr>
          <p:nvPr>
            <p:ph type="title"/>
          </p:nvPr>
        </p:nvSpPr>
        <p:spPr>
          <a:xfrm>
            <a:off x="1009442" y="541066"/>
            <a:ext cx="7667014" cy="1059134"/>
          </a:xfrm>
        </p:spPr>
        <p:txBody>
          <a:bodyPr/>
          <a:lstStyle/>
          <a:p>
            <a:r>
              <a:rPr lang="en-US" sz="3600" b="1" dirty="0">
                <a:solidFill>
                  <a:srgbClr val="FFFF00"/>
                </a:solidFill>
              </a:rPr>
              <a:t>Sumerians discovered various technologies</a:t>
            </a:r>
          </a:p>
        </p:txBody>
      </p:sp>
      <p:sp>
        <p:nvSpPr>
          <p:cNvPr id="3" name="İçerik Yer Tutucusu 2">
            <a:extLst>
              <a:ext uri="{FF2B5EF4-FFF2-40B4-BE49-F238E27FC236}">
                <a16:creationId xmlns:a16="http://schemas.microsoft.com/office/drawing/2014/main" id="{76B61F18-6990-472C-BFE4-A1F03E3EFBC2}"/>
              </a:ext>
            </a:extLst>
          </p:cNvPr>
          <p:cNvSpPr>
            <a:spLocks noGrp="1"/>
          </p:cNvSpPr>
          <p:nvPr>
            <p:ph idx="1"/>
          </p:nvPr>
        </p:nvSpPr>
        <p:spPr>
          <a:xfrm>
            <a:off x="666485" y="1746415"/>
            <a:ext cx="8009971" cy="4573967"/>
          </a:xfrm>
        </p:spPr>
        <p:txBody>
          <a:bodyPr>
            <a:normAutofit/>
          </a:bodyPr>
          <a:lstStyle/>
          <a:p>
            <a:r>
              <a:rPr lang="en-US" sz="3200" b="1" dirty="0"/>
              <a:t>Sumerians </a:t>
            </a:r>
            <a:r>
              <a:rPr lang="tr-TR" sz="3200" b="1" dirty="0"/>
              <a:t>established</a:t>
            </a:r>
            <a:r>
              <a:rPr lang="en-US" sz="3200" b="1" dirty="0"/>
              <a:t> the first civilization in the world</a:t>
            </a:r>
          </a:p>
          <a:p>
            <a:r>
              <a:rPr lang="tr-TR" sz="3200" b="1" dirty="0"/>
              <a:t>They</a:t>
            </a:r>
            <a:r>
              <a:rPr lang="en-US" sz="3200" b="1" dirty="0"/>
              <a:t> invented various technologies which helped them to develop </a:t>
            </a:r>
            <a:r>
              <a:rPr lang="tr-TR" sz="3200" b="1" dirty="0"/>
              <a:t>c</a:t>
            </a:r>
            <a:r>
              <a:rPr lang="en-US" sz="3200" b="1" dirty="0"/>
              <a:t>hemical techniques and </a:t>
            </a:r>
            <a:r>
              <a:rPr lang="tr-TR" sz="3200" b="1" dirty="0"/>
              <a:t>c</a:t>
            </a:r>
            <a:r>
              <a:rPr lang="en-US" sz="3200" b="1" dirty="0"/>
              <a:t>hemical apparatus</a:t>
            </a:r>
          </a:p>
          <a:p>
            <a:r>
              <a:rPr lang="en-US" sz="3200" b="1" dirty="0"/>
              <a:t>Their inventions helped other people to develop</a:t>
            </a:r>
            <a:r>
              <a:rPr lang="tr-TR" sz="3200" b="1" dirty="0"/>
              <a:t> faster</a:t>
            </a:r>
            <a:endParaRPr lang="en-US" sz="3200" b="1" dirty="0"/>
          </a:p>
        </p:txBody>
      </p:sp>
      <p:sp>
        <p:nvSpPr>
          <p:cNvPr id="4" name="Veri Yer Tutucusu 3">
            <a:extLst>
              <a:ext uri="{FF2B5EF4-FFF2-40B4-BE49-F238E27FC236}">
                <a16:creationId xmlns:a16="http://schemas.microsoft.com/office/drawing/2014/main" id="{A66E7EB3-8F0E-491C-91D7-9F5405B7073A}"/>
              </a:ext>
            </a:extLst>
          </p:cNvPr>
          <p:cNvSpPr>
            <a:spLocks noGrp="1"/>
          </p:cNvSpPr>
          <p:nvPr>
            <p:ph type="dt" sz="half" idx="10"/>
          </p:nvPr>
        </p:nvSpPr>
        <p:spPr/>
        <p:txBody>
          <a:bodyPr/>
          <a:lstStyle/>
          <a:p>
            <a:r>
              <a:rPr lang="en-US">
                <a:solidFill>
                  <a:prstClr val="white">
                    <a:shade val="50000"/>
                  </a:prstClr>
                </a:solidFill>
              </a:rPr>
              <a:t>October 17,2022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B00A4D6C-A730-453D-BBBB-F7A551A33193}"/>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2</a:t>
            </a:fld>
            <a:endParaRPr lang="tr-TR">
              <a:solidFill>
                <a:prstClr val="white">
                  <a:shade val="50000"/>
                </a:prstClr>
              </a:solidFill>
            </a:endParaRPr>
          </a:p>
        </p:txBody>
      </p:sp>
    </p:spTree>
    <p:extLst>
      <p:ext uri="{BB962C8B-B14F-4D97-AF65-F5344CB8AC3E}">
        <p14:creationId xmlns:p14="http://schemas.microsoft.com/office/powerpoint/2010/main" val="16695352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9C6EBC2-1293-4C4B-A9A5-81441EE89F7E}"/>
              </a:ext>
            </a:extLst>
          </p:cNvPr>
          <p:cNvSpPr>
            <a:spLocks noGrp="1"/>
          </p:cNvSpPr>
          <p:nvPr>
            <p:ph type="title"/>
          </p:nvPr>
        </p:nvSpPr>
        <p:spPr>
          <a:xfrm>
            <a:off x="572658" y="692696"/>
            <a:ext cx="7998285" cy="924475"/>
          </a:xfrm>
        </p:spPr>
        <p:txBody>
          <a:bodyPr/>
          <a:lstStyle/>
          <a:p>
            <a:r>
              <a:rPr lang="tr-TR" b="1" dirty="0">
                <a:solidFill>
                  <a:srgbClr val="FFFF00"/>
                </a:solidFill>
              </a:rPr>
              <a:t>Ancient sailboat (Mesopotamia)</a:t>
            </a:r>
            <a:endParaRPr lang="en-US" b="1" dirty="0">
              <a:solidFill>
                <a:srgbClr val="FFFF00"/>
              </a:solidFill>
            </a:endParaRPr>
          </a:p>
        </p:txBody>
      </p:sp>
      <p:sp>
        <p:nvSpPr>
          <p:cNvPr id="4" name="Veri Yer Tutucusu 3">
            <a:extLst>
              <a:ext uri="{FF2B5EF4-FFF2-40B4-BE49-F238E27FC236}">
                <a16:creationId xmlns:a16="http://schemas.microsoft.com/office/drawing/2014/main" id="{60F03942-F24B-413B-A66F-D96FA813C854}"/>
              </a:ext>
            </a:extLst>
          </p:cNvPr>
          <p:cNvSpPr>
            <a:spLocks noGrp="1"/>
          </p:cNvSpPr>
          <p:nvPr>
            <p:ph type="dt" sz="half" idx="10"/>
          </p:nvPr>
        </p:nvSpPr>
        <p:spPr/>
        <p:txBody>
          <a:bodyPr/>
          <a:lstStyle/>
          <a:p>
            <a:r>
              <a:rPr lang="en-US">
                <a:solidFill>
                  <a:prstClr val="white">
                    <a:shade val="50000"/>
                  </a:prstClr>
                </a:solidFill>
              </a:rPr>
              <a:t>October 17,2022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26CDA5DA-FD20-4F18-94F9-741881F420BE}"/>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20</a:t>
            </a:fld>
            <a:endParaRPr lang="tr-TR">
              <a:solidFill>
                <a:prstClr val="white">
                  <a:shade val="50000"/>
                </a:prstClr>
              </a:solidFill>
            </a:endParaRPr>
          </a:p>
        </p:txBody>
      </p:sp>
      <p:pic>
        <p:nvPicPr>
          <p:cNvPr id="29698" name="Picture 2" descr="http://upload.wikimedia.org/wikipedia/commons/thumb/3/3e/Model_of_a_greek_trireme.jpg/500px-Model_of_a_greek_trireme.jpg">
            <a:extLst>
              <a:ext uri="{FF2B5EF4-FFF2-40B4-BE49-F238E27FC236}">
                <a16:creationId xmlns:a16="http://schemas.microsoft.com/office/drawing/2014/main" id="{A6D2AD89-A445-4154-9EC5-AC915398576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3169" y="1726858"/>
            <a:ext cx="7887774" cy="45906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95324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1E34208-84B6-474A-9119-E99A332637DD}"/>
              </a:ext>
            </a:extLst>
          </p:cNvPr>
          <p:cNvSpPr>
            <a:spLocks noGrp="1"/>
          </p:cNvSpPr>
          <p:nvPr>
            <p:ph idx="1"/>
          </p:nvPr>
        </p:nvSpPr>
        <p:spPr>
          <a:xfrm>
            <a:off x="251520" y="692697"/>
            <a:ext cx="3960440" cy="5832648"/>
          </a:xfrm>
        </p:spPr>
        <p:txBody>
          <a:bodyPr>
            <a:normAutofit/>
          </a:bodyPr>
          <a:lstStyle/>
          <a:p>
            <a:pPr marL="0" indent="0">
              <a:buNone/>
            </a:pPr>
            <a:r>
              <a:rPr lang="tr-TR" sz="2800" b="1" dirty="0">
                <a:solidFill>
                  <a:srgbClr val="FFFF00"/>
                </a:solidFill>
              </a:rPr>
              <a:t>8. Sumerians wrote the first laws in the world</a:t>
            </a:r>
          </a:p>
          <a:p>
            <a:pPr marL="0" indent="0">
              <a:buNone/>
            </a:pPr>
            <a:r>
              <a:rPr lang="tr-TR" sz="2800" b="1" dirty="0">
                <a:solidFill>
                  <a:srgbClr val="FFFF00"/>
                </a:solidFill>
              </a:rPr>
              <a:t>Sumerian King UR-</a:t>
            </a:r>
            <a:r>
              <a:rPr lang="tr-TR" sz="2800" b="1" dirty="0" err="1">
                <a:solidFill>
                  <a:srgbClr val="FFFF00"/>
                </a:solidFill>
              </a:rPr>
              <a:t>NAMMU’s</a:t>
            </a:r>
            <a:r>
              <a:rPr lang="tr-TR" sz="2800" b="1" dirty="0">
                <a:solidFill>
                  <a:srgbClr val="FFFF00"/>
                </a:solidFill>
              </a:rPr>
              <a:t> Laws</a:t>
            </a:r>
          </a:p>
          <a:p>
            <a:pPr marL="0" indent="0">
              <a:buNone/>
            </a:pPr>
            <a:r>
              <a:rPr lang="tr-TR" sz="2800" b="1" dirty="0">
                <a:solidFill>
                  <a:srgbClr val="FFFF00"/>
                </a:solidFill>
              </a:rPr>
              <a:t>(</a:t>
            </a:r>
            <a:r>
              <a:rPr lang="en-US" sz="2800" b="1" dirty="0">
                <a:solidFill>
                  <a:srgbClr val="FFFF00"/>
                </a:solidFill>
              </a:rPr>
              <a:t>2100 BC– 2050 B</a:t>
            </a:r>
            <a:r>
              <a:rPr lang="tr-TR" sz="2800" b="1" dirty="0">
                <a:solidFill>
                  <a:srgbClr val="FFFF00"/>
                </a:solidFill>
              </a:rPr>
              <a:t>.</a:t>
            </a:r>
            <a:r>
              <a:rPr lang="en-US" sz="2800" b="1" dirty="0">
                <a:solidFill>
                  <a:srgbClr val="FFFF00"/>
                </a:solidFill>
              </a:rPr>
              <a:t>C</a:t>
            </a:r>
            <a:r>
              <a:rPr lang="tr-TR" sz="2800" b="1" dirty="0">
                <a:solidFill>
                  <a:srgbClr val="FFFF00"/>
                </a:solidFill>
              </a:rPr>
              <a:t>.)</a:t>
            </a:r>
          </a:p>
          <a:p>
            <a:pPr marL="0" indent="0">
              <a:buNone/>
            </a:pPr>
            <a:r>
              <a:rPr lang="tr-TR" sz="2800" b="1" dirty="0"/>
              <a:t>(The clay tablet is in </a:t>
            </a:r>
            <a:r>
              <a:rPr lang="en-US" sz="2800" b="1" dirty="0"/>
              <a:t>Istanbul Archaeology Museum</a:t>
            </a:r>
            <a:r>
              <a:rPr lang="tr-TR" sz="2800" b="1" dirty="0"/>
              <a:t>)</a:t>
            </a:r>
          </a:p>
          <a:p>
            <a:pPr marL="0" indent="0">
              <a:buNone/>
            </a:pPr>
            <a:endParaRPr lang="en-US" sz="2800" b="1" dirty="0"/>
          </a:p>
        </p:txBody>
      </p:sp>
      <p:sp>
        <p:nvSpPr>
          <p:cNvPr id="4" name="Veri Yer Tutucusu 3">
            <a:extLst>
              <a:ext uri="{FF2B5EF4-FFF2-40B4-BE49-F238E27FC236}">
                <a16:creationId xmlns:a16="http://schemas.microsoft.com/office/drawing/2014/main" id="{6B12EAC1-F13C-4CE5-B7FF-F8B8BFA8553A}"/>
              </a:ext>
            </a:extLst>
          </p:cNvPr>
          <p:cNvSpPr>
            <a:spLocks noGrp="1"/>
          </p:cNvSpPr>
          <p:nvPr>
            <p:ph type="dt" sz="half" idx="10"/>
          </p:nvPr>
        </p:nvSpPr>
        <p:spPr/>
        <p:txBody>
          <a:bodyPr/>
          <a:lstStyle/>
          <a:p>
            <a:r>
              <a:rPr lang="en-US">
                <a:solidFill>
                  <a:prstClr val="white">
                    <a:shade val="50000"/>
                  </a:prstClr>
                </a:solidFill>
              </a:rPr>
              <a:t>October 17,2022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8B398513-EEEB-4120-B761-D761F084359A}"/>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21</a:t>
            </a:fld>
            <a:endParaRPr lang="tr-TR">
              <a:solidFill>
                <a:prstClr val="white">
                  <a:shade val="50000"/>
                </a:prstClr>
              </a:solidFill>
            </a:endParaRPr>
          </a:p>
        </p:txBody>
      </p:sp>
      <p:pic>
        <p:nvPicPr>
          <p:cNvPr id="15362" name="Picture 2" descr="Ur Nammu code Istanbul.jpg">
            <a:extLst>
              <a:ext uri="{FF2B5EF4-FFF2-40B4-BE49-F238E27FC236}">
                <a16:creationId xmlns:a16="http://schemas.microsoft.com/office/drawing/2014/main" id="{EB402B50-D411-46DD-BA1D-459C13EF55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5976" y="100690"/>
            <a:ext cx="4176868" cy="65954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01451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AAB84B3-065F-4C88-831C-7CC0476A5CB7}"/>
              </a:ext>
            </a:extLst>
          </p:cNvPr>
          <p:cNvSpPr>
            <a:spLocks noGrp="1"/>
          </p:cNvSpPr>
          <p:nvPr>
            <p:ph type="title"/>
          </p:nvPr>
        </p:nvSpPr>
        <p:spPr>
          <a:xfrm>
            <a:off x="572658" y="675724"/>
            <a:ext cx="7815766" cy="924475"/>
          </a:xfrm>
        </p:spPr>
        <p:txBody>
          <a:bodyPr/>
          <a:lstStyle/>
          <a:p>
            <a:r>
              <a:rPr lang="tr-TR" b="1" dirty="0">
                <a:solidFill>
                  <a:srgbClr val="FFFF00"/>
                </a:solidFill>
              </a:rPr>
              <a:t>FIRST  SCHOOLS IN THE WORLD</a:t>
            </a:r>
            <a:endParaRPr lang="en-US" b="1" dirty="0">
              <a:solidFill>
                <a:srgbClr val="FFFF00"/>
              </a:solidFill>
            </a:endParaRPr>
          </a:p>
        </p:txBody>
      </p:sp>
      <p:sp>
        <p:nvSpPr>
          <p:cNvPr id="3" name="İçerik Yer Tutucusu 2">
            <a:extLst>
              <a:ext uri="{FF2B5EF4-FFF2-40B4-BE49-F238E27FC236}">
                <a16:creationId xmlns:a16="http://schemas.microsoft.com/office/drawing/2014/main" id="{C6DF6584-6023-4515-A044-33CBCFD49E3C}"/>
              </a:ext>
            </a:extLst>
          </p:cNvPr>
          <p:cNvSpPr>
            <a:spLocks noGrp="1"/>
          </p:cNvSpPr>
          <p:nvPr>
            <p:ph idx="1"/>
          </p:nvPr>
        </p:nvSpPr>
        <p:spPr/>
        <p:txBody>
          <a:bodyPr>
            <a:normAutofit/>
          </a:bodyPr>
          <a:lstStyle/>
          <a:p>
            <a:pPr marL="0" indent="0">
              <a:buNone/>
            </a:pPr>
            <a:r>
              <a:rPr lang="tr-TR" sz="3600" b="1" dirty="0"/>
              <a:t>9. Sumerians founded the first </a:t>
            </a:r>
            <a:r>
              <a:rPr lang="tr-TR" sz="3600" b="1" dirty="0" err="1"/>
              <a:t>schools</a:t>
            </a:r>
            <a:r>
              <a:rPr lang="tr-TR" sz="3600" b="1" dirty="0"/>
              <a:t> in the world</a:t>
            </a:r>
            <a:endParaRPr lang="en-US" sz="3600" b="1" dirty="0"/>
          </a:p>
        </p:txBody>
      </p:sp>
      <p:sp>
        <p:nvSpPr>
          <p:cNvPr id="4" name="Veri Yer Tutucusu 3">
            <a:extLst>
              <a:ext uri="{FF2B5EF4-FFF2-40B4-BE49-F238E27FC236}">
                <a16:creationId xmlns:a16="http://schemas.microsoft.com/office/drawing/2014/main" id="{1031429F-8605-4B5E-9A3C-61D2EAECCBBF}"/>
              </a:ext>
            </a:extLst>
          </p:cNvPr>
          <p:cNvSpPr>
            <a:spLocks noGrp="1"/>
          </p:cNvSpPr>
          <p:nvPr>
            <p:ph type="dt" sz="half" idx="10"/>
          </p:nvPr>
        </p:nvSpPr>
        <p:spPr/>
        <p:txBody>
          <a:bodyPr/>
          <a:lstStyle/>
          <a:p>
            <a:r>
              <a:rPr lang="en-US">
                <a:solidFill>
                  <a:prstClr val="white">
                    <a:shade val="50000"/>
                  </a:prstClr>
                </a:solidFill>
              </a:rPr>
              <a:t>October 17,2022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348A5638-1EF5-4DF6-A487-A0B81D5EAC62}"/>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22</a:t>
            </a:fld>
            <a:endParaRPr lang="tr-TR">
              <a:solidFill>
                <a:prstClr val="white">
                  <a:shade val="50000"/>
                </a:prstClr>
              </a:solidFill>
            </a:endParaRPr>
          </a:p>
        </p:txBody>
      </p:sp>
    </p:spTree>
    <p:extLst>
      <p:ext uri="{BB962C8B-B14F-4D97-AF65-F5344CB8AC3E}">
        <p14:creationId xmlns:p14="http://schemas.microsoft.com/office/powerpoint/2010/main" val="27892257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CB967C7-7F92-4305-A448-5A24515713D6}"/>
              </a:ext>
            </a:extLst>
          </p:cNvPr>
          <p:cNvSpPr>
            <a:spLocks noGrp="1"/>
          </p:cNvSpPr>
          <p:nvPr>
            <p:ph type="title"/>
          </p:nvPr>
        </p:nvSpPr>
        <p:spPr>
          <a:xfrm>
            <a:off x="644600" y="526054"/>
            <a:ext cx="7920880" cy="924475"/>
          </a:xfrm>
        </p:spPr>
        <p:txBody>
          <a:bodyPr/>
          <a:lstStyle/>
          <a:p>
            <a:r>
              <a:rPr lang="en-US" b="1" dirty="0">
                <a:solidFill>
                  <a:srgbClr val="FFFF00"/>
                </a:solidFill>
              </a:rPr>
              <a:t>Sumerian </a:t>
            </a:r>
            <a:r>
              <a:rPr lang="tr-TR" b="1" dirty="0">
                <a:solidFill>
                  <a:srgbClr val="FFFF00"/>
                </a:solidFill>
              </a:rPr>
              <a:t>c</a:t>
            </a:r>
            <a:r>
              <a:rPr lang="en-US" b="1" dirty="0">
                <a:solidFill>
                  <a:srgbClr val="FFFF00"/>
                </a:solidFill>
              </a:rPr>
              <a:t>ylinder </a:t>
            </a:r>
            <a:r>
              <a:rPr lang="tr-TR" b="1" dirty="0">
                <a:solidFill>
                  <a:srgbClr val="FFFF00"/>
                </a:solidFill>
              </a:rPr>
              <a:t>s</a:t>
            </a:r>
            <a:r>
              <a:rPr lang="en-US" b="1" dirty="0" err="1">
                <a:solidFill>
                  <a:srgbClr val="FFFF00"/>
                </a:solidFill>
              </a:rPr>
              <a:t>eal</a:t>
            </a:r>
            <a:r>
              <a:rPr lang="en-US" b="1" dirty="0">
                <a:solidFill>
                  <a:srgbClr val="FFFF00"/>
                </a:solidFill>
              </a:rPr>
              <a:t> depicting King Ur-</a:t>
            </a:r>
            <a:r>
              <a:rPr lang="en-US" b="1" dirty="0" err="1">
                <a:solidFill>
                  <a:srgbClr val="FFFF00"/>
                </a:solidFill>
              </a:rPr>
              <a:t>Nammu</a:t>
            </a:r>
            <a:r>
              <a:rPr lang="en-US" b="1" dirty="0">
                <a:solidFill>
                  <a:srgbClr val="FFFF00"/>
                </a:solidFill>
              </a:rPr>
              <a:t> </a:t>
            </a:r>
            <a:r>
              <a:rPr lang="tr-TR" b="1" dirty="0">
                <a:solidFill>
                  <a:srgbClr val="FFFF00"/>
                </a:solidFill>
              </a:rPr>
              <a:t>on chair</a:t>
            </a:r>
            <a:endParaRPr lang="en-US" b="1" dirty="0">
              <a:solidFill>
                <a:srgbClr val="FFFF00"/>
              </a:solidFill>
            </a:endParaRPr>
          </a:p>
        </p:txBody>
      </p:sp>
      <p:sp>
        <p:nvSpPr>
          <p:cNvPr id="4" name="Veri Yer Tutucusu 3">
            <a:extLst>
              <a:ext uri="{FF2B5EF4-FFF2-40B4-BE49-F238E27FC236}">
                <a16:creationId xmlns:a16="http://schemas.microsoft.com/office/drawing/2014/main" id="{1A948E03-326F-46D9-AE09-7AF5BC57912B}"/>
              </a:ext>
            </a:extLst>
          </p:cNvPr>
          <p:cNvSpPr>
            <a:spLocks noGrp="1"/>
          </p:cNvSpPr>
          <p:nvPr>
            <p:ph type="dt" sz="half" idx="10"/>
          </p:nvPr>
        </p:nvSpPr>
        <p:spPr/>
        <p:txBody>
          <a:bodyPr/>
          <a:lstStyle/>
          <a:p>
            <a:r>
              <a:rPr lang="en-US">
                <a:solidFill>
                  <a:prstClr val="white">
                    <a:shade val="50000"/>
                  </a:prstClr>
                </a:solidFill>
              </a:rPr>
              <a:t>October 17,2022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F17158F9-D09A-41FD-8EE2-74A0DDC98739}"/>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23</a:t>
            </a:fld>
            <a:endParaRPr lang="tr-TR">
              <a:solidFill>
                <a:prstClr val="white">
                  <a:shade val="50000"/>
                </a:prstClr>
              </a:solidFill>
            </a:endParaRPr>
          </a:p>
        </p:txBody>
      </p:sp>
      <p:pic>
        <p:nvPicPr>
          <p:cNvPr id="16386" name="Picture 2" descr="https://upload.wikimedia.org/wikipedia/commons/thumb/b/bc/Sumerian_Cylinder_Seal_of_King_Ur-Nammu.jpg/220px-Sumerian_Cylinder_Seal_of_King_Ur-Nammu.jpg">
            <a:extLst>
              <a:ext uri="{FF2B5EF4-FFF2-40B4-BE49-F238E27FC236}">
                <a16:creationId xmlns:a16="http://schemas.microsoft.com/office/drawing/2014/main" id="{11593BEC-7E3E-4A80-B89E-FD92189F932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5536" y="1916832"/>
            <a:ext cx="8419008" cy="46641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40221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10D3FCC-ADB9-49DD-9AE7-BF6AF32D978F}"/>
              </a:ext>
            </a:extLst>
          </p:cNvPr>
          <p:cNvSpPr>
            <a:spLocks noGrp="1"/>
          </p:cNvSpPr>
          <p:nvPr>
            <p:ph type="title"/>
          </p:nvPr>
        </p:nvSpPr>
        <p:spPr>
          <a:xfrm>
            <a:off x="619311" y="453954"/>
            <a:ext cx="8136904" cy="1483567"/>
          </a:xfrm>
        </p:spPr>
        <p:txBody>
          <a:bodyPr/>
          <a:lstStyle/>
          <a:p>
            <a:r>
              <a:rPr lang="en-GB" b="1" dirty="0">
                <a:solidFill>
                  <a:srgbClr val="FFFF00"/>
                </a:solidFill>
              </a:rPr>
              <a:t>Impression of seal (</a:t>
            </a:r>
            <a:r>
              <a:rPr lang="en-GB" i="1" dirty="0"/>
              <a:t>silindir mühür</a:t>
            </a:r>
            <a:r>
              <a:rPr lang="en-GB" b="1" dirty="0">
                <a:solidFill>
                  <a:srgbClr val="FFFF00"/>
                </a:solidFill>
              </a:rPr>
              <a:t>) of Sumerian doctor (Asu) on clay (</a:t>
            </a:r>
            <a:r>
              <a:rPr lang="en-GB" b="1" dirty="0"/>
              <a:t>left</a:t>
            </a:r>
            <a:r>
              <a:rPr lang="en-GB" b="1" dirty="0">
                <a:solidFill>
                  <a:srgbClr val="FFFF00"/>
                </a:solidFill>
              </a:rPr>
              <a:t>) and cylinder seal (</a:t>
            </a:r>
            <a:r>
              <a:rPr lang="en-GB" b="1" dirty="0"/>
              <a:t>right</a:t>
            </a:r>
            <a:r>
              <a:rPr lang="en-GB" b="1" dirty="0">
                <a:solidFill>
                  <a:srgbClr val="FFFF00"/>
                </a:solidFill>
              </a:rPr>
              <a:t>)</a:t>
            </a:r>
            <a:endParaRPr lang="en-GB" dirty="0"/>
          </a:p>
        </p:txBody>
      </p:sp>
      <p:sp>
        <p:nvSpPr>
          <p:cNvPr id="4" name="Veri Yer Tutucusu 3">
            <a:extLst>
              <a:ext uri="{FF2B5EF4-FFF2-40B4-BE49-F238E27FC236}">
                <a16:creationId xmlns:a16="http://schemas.microsoft.com/office/drawing/2014/main" id="{C2C40D5E-EE88-45B0-B40C-CFE9D263D67C}"/>
              </a:ext>
            </a:extLst>
          </p:cNvPr>
          <p:cNvSpPr>
            <a:spLocks noGrp="1"/>
          </p:cNvSpPr>
          <p:nvPr>
            <p:ph type="dt" sz="half" idx="10"/>
          </p:nvPr>
        </p:nvSpPr>
        <p:spPr/>
        <p:txBody>
          <a:bodyPr/>
          <a:lstStyle/>
          <a:p>
            <a:r>
              <a:rPr lang="tr-TR"/>
              <a:t>9th December 2020</a:t>
            </a:r>
          </a:p>
        </p:txBody>
      </p:sp>
      <p:sp>
        <p:nvSpPr>
          <p:cNvPr id="5" name="Slayt Numarası Yer Tutucusu 4">
            <a:extLst>
              <a:ext uri="{FF2B5EF4-FFF2-40B4-BE49-F238E27FC236}">
                <a16:creationId xmlns:a16="http://schemas.microsoft.com/office/drawing/2014/main" id="{260C6F8E-3116-42F2-8F10-DE0F869DD81C}"/>
              </a:ext>
            </a:extLst>
          </p:cNvPr>
          <p:cNvSpPr>
            <a:spLocks noGrp="1"/>
          </p:cNvSpPr>
          <p:nvPr>
            <p:ph type="sldNum" sz="quarter" idx="12"/>
          </p:nvPr>
        </p:nvSpPr>
        <p:spPr/>
        <p:txBody>
          <a:bodyPr/>
          <a:lstStyle/>
          <a:p>
            <a:fld id="{C6EC91B5-5E57-49DA-9F43-B71002832A15}" type="slidenum">
              <a:rPr lang="tr-TR" smtClean="0"/>
              <a:t>24</a:t>
            </a:fld>
            <a:endParaRPr lang="tr-TR"/>
          </a:p>
        </p:txBody>
      </p:sp>
      <p:pic>
        <p:nvPicPr>
          <p:cNvPr id="3074" name="Picture 2" descr="Long History Records Of Medicine In Mesopotamia And Sumer | Ancient Pages">
            <a:extLst>
              <a:ext uri="{FF2B5EF4-FFF2-40B4-BE49-F238E27FC236}">
                <a16:creationId xmlns:a16="http://schemas.microsoft.com/office/drawing/2014/main" id="{21807B76-F5AB-4744-8A8C-20795C7306F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2348880"/>
            <a:ext cx="8722035" cy="40324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6424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0AADF93-7765-405F-B6C8-AF716C7B0805}"/>
              </a:ext>
            </a:extLst>
          </p:cNvPr>
          <p:cNvSpPr>
            <a:spLocks noGrp="1"/>
          </p:cNvSpPr>
          <p:nvPr>
            <p:ph type="title"/>
          </p:nvPr>
        </p:nvSpPr>
        <p:spPr>
          <a:xfrm>
            <a:off x="899592" y="726156"/>
            <a:ext cx="7344816" cy="943718"/>
          </a:xfrm>
        </p:spPr>
        <p:txBody>
          <a:bodyPr/>
          <a:lstStyle/>
          <a:p>
            <a:r>
              <a:rPr lang="en-US" b="1" dirty="0">
                <a:solidFill>
                  <a:srgbClr val="FFFF00"/>
                </a:solidFill>
              </a:rPr>
              <a:t>Some laws f</a:t>
            </a:r>
            <a:r>
              <a:rPr lang="tr-TR" b="1" dirty="0">
                <a:solidFill>
                  <a:srgbClr val="FFFF00"/>
                </a:solidFill>
              </a:rPr>
              <a:t>rom</a:t>
            </a:r>
            <a:r>
              <a:rPr lang="en-US" b="1" dirty="0">
                <a:solidFill>
                  <a:srgbClr val="FFFF00"/>
                </a:solidFill>
              </a:rPr>
              <a:t> the Code of Ur-</a:t>
            </a:r>
            <a:r>
              <a:rPr lang="en-US" b="1" dirty="0" err="1">
                <a:solidFill>
                  <a:srgbClr val="FFFF00"/>
                </a:solidFill>
              </a:rPr>
              <a:t>Nammu</a:t>
            </a:r>
            <a:endParaRPr lang="en-US" b="1" dirty="0">
              <a:solidFill>
                <a:srgbClr val="FFFF00"/>
              </a:solidFill>
            </a:endParaRPr>
          </a:p>
        </p:txBody>
      </p:sp>
      <p:sp>
        <p:nvSpPr>
          <p:cNvPr id="3" name="İçerik Yer Tutucusu 2">
            <a:extLst>
              <a:ext uri="{FF2B5EF4-FFF2-40B4-BE49-F238E27FC236}">
                <a16:creationId xmlns:a16="http://schemas.microsoft.com/office/drawing/2014/main" id="{432FE03A-6614-4CF0-8290-88D19EC0A858}"/>
              </a:ext>
            </a:extLst>
          </p:cNvPr>
          <p:cNvSpPr>
            <a:spLocks noGrp="1"/>
          </p:cNvSpPr>
          <p:nvPr>
            <p:ph idx="1"/>
          </p:nvPr>
        </p:nvSpPr>
        <p:spPr>
          <a:xfrm>
            <a:off x="467544" y="1669875"/>
            <a:ext cx="8386034" cy="4647059"/>
          </a:xfrm>
        </p:spPr>
        <p:txBody>
          <a:bodyPr>
            <a:noAutofit/>
          </a:bodyPr>
          <a:lstStyle/>
          <a:p>
            <a:r>
              <a:rPr lang="tr-TR" sz="2400" b="1" dirty="0"/>
              <a:t>A</a:t>
            </a:r>
            <a:r>
              <a:rPr lang="en-US" sz="2400" b="1" dirty="0"/>
              <a:t> man must be killed if he commits a murder</a:t>
            </a:r>
          </a:p>
          <a:p>
            <a:r>
              <a:rPr lang="en-US" sz="2400" b="1" dirty="0"/>
              <a:t>A man will be killed if he commits a robbery</a:t>
            </a:r>
          </a:p>
          <a:p>
            <a:r>
              <a:rPr lang="en-US" sz="2400" b="1" dirty="0"/>
              <a:t>A man must be imprisoned and asked to pay 15 shekels of silver if he commits a kidnapping</a:t>
            </a:r>
          </a:p>
          <a:p>
            <a:r>
              <a:rPr lang="en-US" sz="2400" b="1" dirty="0"/>
              <a:t>If a slave marries a slave and if that slave is set free, he does not leave the house</a:t>
            </a:r>
          </a:p>
          <a:p>
            <a:r>
              <a:rPr lang="en-US" sz="2400" b="1" dirty="0"/>
              <a:t>If a slave marries a native, he should hand over his first son to his owner</a:t>
            </a:r>
          </a:p>
        </p:txBody>
      </p:sp>
      <p:sp>
        <p:nvSpPr>
          <p:cNvPr id="4" name="Veri Yer Tutucusu 3">
            <a:extLst>
              <a:ext uri="{FF2B5EF4-FFF2-40B4-BE49-F238E27FC236}">
                <a16:creationId xmlns:a16="http://schemas.microsoft.com/office/drawing/2014/main" id="{11960CD3-28A1-453F-8D27-95DD2D16B7B1}"/>
              </a:ext>
            </a:extLst>
          </p:cNvPr>
          <p:cNvSpPr>
            <a:spLocks noGrp="1"/>
          </p:cNvSpPr>
          <p:nvPr>
            <p:ph type="dt" sz="half" idx="10"/>
          </p:nvPr>
        </p:nvSpPr>
        <p:spPr/>
        <p:txBody>
          <a:bodyPr/>
          <a:lstStyle/>
          <a:p>
            <a:r>
              <a:rPr lang="en-US">
                <a:solidFill>
                  <a:prstClr val="white">
                    <a:shade val="50000"/>
                  </a:prstClr>
                </a:solidFill>
              </a:rPr>
              <a:t>October 17,2022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B5B30A35-87B6-4F2D-9A09-99BA65875F67}"/>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25</a:t>
            </a:fld>
            <a:endParaRPr lang="tr-TR">
              <a:solidFill>
                <a:prstClr val="white">
                  <a:shade val="50000"/>
                </a:prstClr>
              </a:solidFill>
            </a:endParaRPr>
          </a:p>
        </p:txBody>
      </p:sp>
    </p:spTree>
    <p:extLst>
      <p:ext uri="{BB962C8B-B14F-4D97-AF65-F5344CB8AC3E}">
        <p14:creationId xmlns:p14="http://schemas.microsoft.com/office/powerpoint/2010/main" val="4693346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D52C8D5-D046-4BE5-A801-04C1883171AE}"/>
              </a:ext>
            </a:extLst>
          </p:cNvPr>
          <p:cNvSpPr>
            <a:spLocks noGrp="1"/>
          </p:cNvSpPr>
          <p:nvPr>
            <p:ph type="title"/>
          </p:nvPr>
        </p:nvSpPr>
        <p:spPr>
          <a:xfrm>
            <a:off x="395536" y="675724"/>
            <a:ext cx="3240360" cy="5057532"/>
          </a:xfrm>
        </p:spPr>
        <p:txBody>
          <a:bodyPr/>
          <a:lstStyle/>
          <a:p>
            <a:r>
              <a:rPr lang="tr-TR" b="1" dirty="0">
                <a:solidFill>
                  <a:srgbClr val="FFFF00"/>
                </a:solidFill>
              </a:rPr>
              <a:t>First map of the world </a:t>
            </a:r>
            <a:br>
              <a:rPr lang="tr-TR" b="1" dirty="0">
                <a:solidFill>
                  <a:srgbClr val="FFFF00"/>
                </a:solidFill>
              </a:rPr>
            </a:br>
            <a:r>
              <a:rPr lang="tr-TR" b="1" dirty="0">
                <a:solidFill>
                  <a:srgbClr val="FFFF00"/>
                </a:solidFill>
              </a:rPr>
              <a:t>(</a:t>
            </a:r>
            <a:r>
              <a:rPr lang="tr-TR" b="1" dirty="0"/>
              <a:t>drawn</a:t>
            </a:r>
            <a:r>
              <a:rPr lang="tr-TR" b="1" dirty="0">
                <a:solidFill>
                  <a:srgbClr val="FFFF00"/>
                </a:solidFill>
              </a:rPr>
              <a:t> </a:t>
            </a:r>
            <a:r>
              <a:rPr lang="tr-TR" b="1" dirty="0"/>
              <a:t>by  Babylonians</a:t>
            </a:r>
            <a:r>
              <a:rPr lang="tr-TR" b="1" dirty="0">
                <a:solidFill>
                  <a:srgbClr val="FFFF00"/>
                </a:solidFill>
              </a:rPr>
              <a:t>)</a:t>
            </a:r>
            <a:endParaRPr lang="en-US" b="1" dirty="0">
              <a:solidFill>
                <a:srgbClr val="FFFF00"/>
              </a:solidFill>
            </a:endParaRPr>
          </a:p>
        </p:txBody>
      </p:sp>
      <p:sp>
        <p:nvSpPr>
          <p:cNvPr id="4" name="Veri Yer Tutucusu 3">
            <a:extLst>
              <a:ext uri="{FF2B5EF4-FFF2-40B4-BE49-F238E27FC236}">
                <a16:creationId xmlns:a16="http://schemas.microsoft.com/office/drawing/2014/main" id="{FF9F7319-CA0F-45EF-B100-779A4C5AE8CF}"/>
              </a:ext>
            </a:extLst>
          </p:cNvPr>
          <p:cNvSpPr>
            <a:spLocks noGrp="1"/>
          </p:cNvSpPr>
          <p:nvPr>
            <p:ph type="dt" sz="half" idx="10"/>
          </p:nvPr>
        </p:nvSpPr>
        <p:spPr/>
        <p:txBody>
          <a:bodyPr/>
          <a:lstStyle/>
          <a:p>
            <a:r>
              <a:rPr lang="en-US">
                <a:solidFill>
                  <a:prstClr val="white">
                    <a:shade val="50000"/>
                  </a:prstClr>
                </a:solidFill>
              </a:rPr>
              <a:t>October 17,2022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76ACEC93-EE0E-4CDB-A32E-9B65FE64807E}"/>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26</a:t>
            </a:fld>
            <a:endParaRPr lang="tr-TR">
              <a:solidFill>
                <a:prstClr val="white">
                  <a:shade val="50000"/>
                </a:prstClr>
              </a:solidFill>
            </a:endParaRPr>
          </a:p>
        </p:txBody>
      </p:sp>
      <p:pic>
        <p:nvPicPr>
          <p:cNvPr id="8" name="Picture 2" descr="Babylonian Map of the World - ppt download">
            <a:extLst>
              <a:ext uri="{FF2B5EF4-FFF2-40B4-BE49-F238E27FC236}">
                <a16:creationId xmlns:a16="http://schemas.microsoft.com/office/drawing/2014/main" id="{8BD06536-3BBD-45BF-AC28-FF1FBA0966B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51919" y="1268760"/>
            <a:ext cx="5175861" cy="4392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42303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149D2C0-F08B-43C5-850E-BA3B92B3C9A1}"/>
              </a:ext>
            </a:extLst>
          </p:cNvPr>
          <p:cNvSpPr>
            <a:spLocks noGrp="1"/>
          </p:cNvSpPr>
          <p:nvPr>
            <p:ph type="title"/>
          </p:nvPr>
        </p:nvSpPr>
        <p:spPr>
          <a:xfrm>
            <a:off x="592509" y="424960"/>
            <a:ext cx="4828783" cy="1086683"/>
          </a:xfrm>
        </p:spPr>
        <p:txBody>
          <a:bodyPr/>
          <a:lstStyle/>
          <a:p>
            <a:r>
              <a:rPr lang="en-US" sz="3600" b="1" dirty="0">
                <a:solidFill>
                  <a:srgbClr val="FFFF00"/>
                </a:solidFill>
              </a:rPr>
              <a:t>Sumerian silver coated lyre</a:t>
            </a:r>
          </a:p>
        </p:txBody>
      </p:sp>
      <p:sp>
        <p:nvSpPr>
          <p:cNvPr id="3" name="İçerik Yer Tutucusu 2">
            <a:extLst>
              <a:ext uri="{FF2B5EF4-FFF2-40B4-BE49-F238E27FC236}">
                <a16:creationId xmlns:a16="http://schemas.microsoft.com/office/drawing/2014/main" id="{D9D7AA6A-F8DA-410C-8B0F-E8D5544752C0}"/>
              </a:ext>
            </a:extLst>
          </p:cNvPr>
          <p:cNvSpPr>
            <a:spLocks noGrp="1"/>
          </p:cNvSpPr>
          <p:nvPr>
            <p:ph idx="1"/>
          </p:nvPr>
        </p:nvSpPr>
        <p:spPr>
          <a:xfrm>
            <a:off x="414549" y="1916832"/>
            <a:ext cx="5184704" cy="4248472"/>
          </a:xfrm>
        </p:spPr>
        <p:txBody>
          <a:bodyPr>
            <a:noAutofit/>
          </a:bodyPr>
          <a:lstStyle/>
          <a:p>
            <a:pPr marL="0" indent="0">
              <a:buNone/>
            </a:pPr>
            <a:r>
              <a:rPr lang="en-US" sz="3200" b="1" dirty="0"/>
              <a:t>Silver coated</a:t>
            </a:r>
            <a:r>
              <a:rPr lang="tr-TR" sz="3200" b="1" dirty="0"/>
              <a:t> </a:t>
            </a:r>
            <a:r>
              <a:rPr lang="en-US" sz="3200" b="1" dirty="0"/>
              <a:t>lyre from Ur, 2600-2400 B.C.E., 106 x 97 cm </a:t>
            </a:r>
            <a:r>
              <a:rPr lang="tr-TR" sz="3200" b="1" dirty="0"/>
              <a:t>(</a:t>
            </a:r>
            <a:r>
              <a:rPr lang="en-US" sz="3200" b="1" dirty="0"/>
              <a:t>silver, shell, and lapis lazuli are original</a:t>
            </a:r>
            <a:r>
              <a:rPr lang="tr-TR" sz="3200" b="1" dirty="0"/>
              <a:t>)</a:t>
            </a:r>
            <a:r>
              <a:rPr lang="en-US" sz="3200" b="1" dirty="0"/>
              <a:t> the wood is reconstructed </a:t>
            </a:r>
            <a:endParaRPr lang="tr-TR" sz="3200" b="1" dirty="0"/>
          </a:p>
          <a:p>
            <a:pPr marL="0" indent="0">
              <a:buNone/>
            </a:pPr>
            <a:r>
              <a:rPr lang="tr-TR" sz="3200" b="1" dirty="0"/>
              <a:t>(Found in </a:t>
            </a:r>
            <a:r>
              <a:rPr lang="en-US" sz="3200" b="1" dirty="0"/>
              <a:t>southern Iraq</a:t>
            </a:r>
            <a:r>
              <a:rPr lang="tr-TR" sz="3200" b="1" dirty="0"/>
              <a:t>)</a:t>
            </a:r>
            <a:r>
              <a:rPr lang="en-US" sz="3200" b="1" dirty="0"/>
              <a:t> </a:t>
            </a:r>
          </a:p>
        </p:txBody>
      </p:sp>
      <p:sp>
        <p:nvSpPr>
          <p:cNvPr id="4" name="Veri Yer Tutucusu 3">
            <a:extLst>
              <a:ext uri="{FF2B5EF4-FFF2-40B4-BE49-F238E27FC236}">
                <a16:creationId xmlns:a16="http://schemas.microsoft.com/office/drawing/2014/main" id="{D922E50A-4A69-4A7F-B59B-C435CF45E6F6}"/>
              </a:ext>
            </a:extLst>
          </p:cNvPr>
          <p:cNvSpPr>
            <a:spLocks noGrp="1"/>
          </p:cNvSpPr>
          <p:nvPr>
            <p:ph type="dt" sz="half" idx="10"/>
          </p:nvPr>
        </p:nvSpPr>
        <p:spPr/>
        <p:txBody>
          <a:bodyPr/>
          <a:lstStyle/>
          <a:p>
            <a:r>
              <a:rPr lang="tr-TR">
                <a:solidFill>
                  <a:prstClr val="white">
                    <a:shade val="50000"/>
                  </a:prstClr>
                </a:solidFill>
              </a:rPr>
              <a:t>24.03.2018</a:t>
            </a:r>
          </a:p>
        </p:txBody>
      </p:sp>
      <p:sp>
        <p:nvSpPr>
          <p:cNvPr id="5" name="Slayt Numarası Yer Tutucusu 4">
            <a:extLst>
              <a:ext uri="{FF2B5EF4-FFF2-40B4-BE49-F238E27FC236}">
                <a16:creationId xmlns:a16="http://schemas.microsoft.com/office/drawing/2014/main" id="{6B7A9F33-684E-4F56-B5BC-BEA924752F09}"/>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27</a:t>
            </a:fld>
            <a:endParaRPr lang="tr-TR">
              <a:solidFill>
                <a:prstClr val="white">
                  <a:shade val="50000"/>
                </a:prstClr>
              </a:solidFill>
            </a:endParaRPr>
          </a:p>
        </p:txBody>
      </p:sp>
      <p:pic>
        <p:nvPicPr>
          <p:cNvPr id="2050" name="Picture 2" descr="Silver lyre from Ur, southern Iraq, c. 2600-2400 B.C.E., 106 x 97 cm&#10;&#10;This lyre was found in the “Great Death-Pit,” one of the graves in the Royal Cemetery at Ur accompanied by seventy-four bodies—six men and sixty-eight women—laid down in rows on the floor of the pit. Three lyres were piled one on top of another. They were all made from wood which had decayed by the time they were excavated, but two of them, of which this is one, were entirely covered in sheet silver attached by small silver nails. The plaques down the front of the sounding box are made of shell. The silver cow's head decorating the front has inlaid eyes of shell and lapis lazuli. The edges of the sound box have a narrow border of shell and lapis lazuli inlay.  When found, the lyre lay in the soil. The metal was very brittle and the uprights were squashed flat. First it was photographed, and then covered in wax and waxed cloth to hold it together for lifting. The silver on the top and back edge of the sounding box had been destroyed. Some of the silver preserved the impression of matting on which it must have originally lain. Eleven silver tubes acted as the tuning pegs.  Such instruments were probably important parts of rituals at court and temple. There are representations of lyre players and their instruments on cylinder seals, and on the Standard of Ur being played alongside a possible singer.">
            <a:extLst>
              <a:ext uri="{FF2B5EF4-FFF2-40B4-BE49-F238E27FC236}">
                <a16:creationId xmlns:a16="http://schemas.microsoft.com/office/drawing/2014/main" id="{3948FD89-6F20-41CB-BF81-DDF4CC63D9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2074" y="692696"/>
            <a:ext cx="3564229" cy="55446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9353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9B36279-A66D-4517-A2F5-94B322F499A5}"/>
              </a:ext>
            </a:extLst>
          </p:cNvPr>
          <p:cNvSpPr>
            <a:spLocks noGrp="1"/>
          </p:cNvSpPr>
          <p:nvPr>
            <p:ph type="title"/>
          </p:nvPr>
        </p:nvSpPr>
        <p:spPr>
          <a:xfrm>
            <a:off x="1030424" y="476672"/>
            <a:ext cx="7308589" cy="1185002"/>
          </a:xfrm>
        </p:spPr>
        <p:txBody>
          <a:bodyPr/>
          <a:lstStyle/>
          <a:p>
            <a:r>
              <a:rPr lang="en-US" sz="3600" b="1" dirty="0">
                <a:solidFill>
                  <a:srgbClr val="FFFF00"/>
                </a:solidFill>
              </a:rPr>
              <a:t>Sumerian chemists used these pestles</a:t>
            </a:r>
          </a:p>
        </p:txBody>
      </p:sp>
      <p:sp>
        <p:nvSpPr>
          <p:cNvPr id="4" name="Veri Yer Tutucusu 3">
            <a:extLst>
              <a:ext uri="{FF2B5EF4-FFF2-40B4-BE49-F238E27FC236}">
                <a16:creationId xmlns:a16="http://schemas.microsoft.com/office/drawing/2014/main" id="{C2A58E7E-511C-4157-A458-EAA9BC06E299}"/>
              </a:ext>
            </a:extLst>
          </p:cNvPr>
          <p:cNvSpPr>
            <a:spLocks noGrp="1"/>
          </p:cNvSpPr>
          <p:nvPr>
            <p:ph type="dt" sz="half" idx="10"/>
          </p:nvPr>
        </p:nvSpPr>
        <p:spPr/>
        <p:txBody>
          <a:bodyPr/>
          <a:lstStyle/>
          <a:p>
            <a:r>
              <a:rPr lang="tr-TR">
                <a:solidFill>
                  <a:prstClr val="white">
                    <a:shade val="50000"/>
                  </a:prstClr>
                </a:solidFill>
              </a:rPr>
              <a:t>24.03.2018</a:t>
            </a:r>
          </a:p>
        </p:txBody>
      </p:sp>
      <p:sp>
        <p:nvSpPr>
          <p:cNvPr id="5" name="Slayt Numarası Yer Tutucusu 4">
            <a:extLst>
              <a:ext uri="{FF2B5EF4-FFF2-40B4-BE49-F238E27FC236}">
                <a16:creationId xmlns:a16="http://schemas.microsoft.com/office/drawing/2014/main" id="{A8E1BC9C-D292-4EDF-B7B6-4BF19529A62F}"/>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28</a:t>
            </a:fld>
            <a:endParaRPr lang="tr-TR">
              <a:solidFill>
                <a:prstClr val="white">
                  <a:shade val="50000"/>
                </a:prstClr>
              </a:solidFill>
            </a:endParaRPr>
          </a:p>
        </p:txBody>
      </p:sp>
      <p:pic>
        <p:nvPicPr>
          <p:cNvPr id="6" name="İçerik Yer Tutucusu 5">
            <a:extLst>
              <a:ext uri="{FF2B5EF4-FFF2-40B4-BE49-F238E27FC236}">
                <a16:creationId xmlns:a16="http://schemas.microsoft.com/office/drawing/2014/main" id="{067CCFB4-7D5B-40B6-966B-B79DF2B8AA00}"/>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43608" y="1898971"/>
            <a:ext cx="7527336" cy="4482357"/>
          </a:xfrm>
          <a:prstGeom prst="rect">
            <a:avLst/>
          </a:prstGeom>
          <a:noFill/>
          <a:ln>
            <a:noFill/>
          </a:ln>
        </p:spPr>
      </p:pic>
    </p:spTree>
    <p:extLst>
      <p:ext uri="{BB962C8B-B14F-4D97-AF65-F5344CB8AC3E}">
        <p14:creationId xmlns:p14="http://schemas.microsoft.com/office/powerpoint/2010/main" val="16215259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595DE6E-B35B-4BDB-821D-52F35F567239}"/>
              </a:ext>
            </a:extLst>
          </p:cNvPr>
          <p:cNvSpPr>
            <a:spLocks noGrp="1"/>
          </p:cNvSpPr>
          <p:nvPr>
            <p:ph type="title"/>
          </p:nvPr>
        </p:nvSpPr>
        <p:spPr>
          <a:xfrm>
            <a:off x="591319" y="788799"/>
            <a:ext cx="8212238" cy="931039"/>
          </a:xfrm>
        </p:spPr>
        <p:txBody>
          <a:bodyPr/>
          <a:lstStyle/>
          <a:p>
            <a:r>
              <a:rPr lang="en-US" sz="3300" b="1" dirty="0">
                <a:solidFill>
                  <a:srgbClr val="FFFF00"/>
                </a:solidFill>
              </a:rPr>
              <a:t>Sumerian chemists used these stone mortars (3500 B.C.)</a:t>
            </a:r>
          </a:p>
        </p:txBody>
      </p:sp>
      <p:pic>
        <p:nvPicPr>
          <p:cNvPr id="7" name="İçerik Yer Tutucusu 6">
            <a:extLst>
              <a:ext uri="{FF2B5EF4-FFF2-40B4-BE49-F238E27FC236}">
                <a16:creationId xmlns:a16="http://schemas.microsoft.com/office/drawing/2014/main" id="{FBD58630-078B-4C23-9914-583262A30E7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16200000">
            <a:off x="2779030" y="153746"/>
            <a:ext cx="3585942" cy="7769506"/>
          </a:xfrm>
        </p:spPr>
      </p:pic>
      <p:sp>
        <p:nvSpPr>
          <p:cNvPr id="4" name="Veri Yer Tutucusu 3">
            <a:extLst>
              <a:ext uri="{FF2B5EF4-FFF2-40B4-BE49-F238E27FC236}">
                <a16:creationId xmlns:a16="http://schemas.microsoft.com/office/drawing/2014/main" id="{996A9231-CF55-4071-A8F6-5EA917A5A83A}"/>
              </a:ext>
            </a:extLst>
          </p:cNvPr>
          <p:cNvSpPr>
            <a:spLocks noGrp="1"/>
          </p:cNvSpPr>
          <p:nvPr>
            <p:ph type="dt" sz="half" idx="10"/>
          </p:nvPr>
        </p:nvSpPr>
        <p:spPr/>
        <p:txBody>
          <a:bodyPr/>
          <a:lstStyle/>
          <a:p>
            <a:r>
              <a:rPr lang="tr-TR">
                <a:solidFill>
                  <a:prstClr val="white">
                    <a:shade val="50000"/>
                  </a:prstClr>
                </a:solidFill>
              </a:rPr>
              <a:t>24.03.2018</a:t>
            </a:r>
          </a:p>
        </p:txBody>
      </p:sp>
      <p:sp>
        <p:nvSpPr>
          <p:cNvPr id="5" name="Slayt Numarası Yer Tutucusu 4">
            <a:extLst>
              <a:ext uri="{FF2B5EF4-FFF2-40B4-BE49-F238E27FC236}">
                <a16:creationId xmlns:a16="http://schemas.microsoft.com/office/drawing/2014/main" id="{E38032BE-9B1A-46F1-BFE7-B45CB9944F44}"/>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29</a:t>
            </a:fld>
            <a:endParaRPr lang="tr-TR">
              <a:solidFill>
                <a:prstClr val="white">
                  <a:shade val="50000"/>
                </a:prstClr>
              </a:solidFill>
            </a:endParaRPr>
          </a:p>
        </p:txBody>
      </p:sp>
    </p:spTree>
    <p:extLst>
      <p:ext uri="{BB962C8B-B14F-4D97-AF65-F5344CB8AC3E}">
        <p14:creationId xmlns:p14="http://schemas.microsoft.com/office/powerpoint/2010/main" val="8297000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AB24B2E-7A31-46D4-9A95-E00D1AC4984E}"/>
              </a:ext>
            </a:extLst>
          </p:cNvPr>
          <p:cNvSpPr>
            <a:spLocks noGrp="1"/>
          </p:cNvSpPr>
          <p:nvPr>
            <p:ph type="title"/>
          </p:nvPr>
        </p:nvSpPr>
        <p:spPr>
          <a:xfrm>
            <a:off x="1009442" y="541066"/>
            <a:ext cx="7667014" cy="1059134"/>
          </a:xfrm>
        </p:spPr>
        <p:txBody>
          <a:bodyPr/>
          <a:lstStyle/>
          <a:p>
            <a:r>
              <a:rPr lang="en-US" sz="3600" b="1" dirty="0">
                <a:solidFill>
                  <a:srgbClr val="FFFF00"/>
                </a:solidFill>
              </a:rPr>
              <a:t>Sumerians: First chemists and leader of innovations </a:t>
            </a:r>
          </a:p>
        </p:txBody>
      </p:sp>
      <p:sp>
        <p:nvSpPr>
          <p:cNvPr id="3" name="İçerik Yer Tutucusu 2">
            <a:extLst>
              <a:ext uri="{FF2B5EF4-FFF2-40B4-BE49-F238E27FC236}">
                <a16:creationId xmlns:a16="http://schemas.microsoft.com/office/drawing/2014/main" id="{76B61F18-6990-472C-BFE4-A1F03E3EFBC2}"/>
              </a:ext>
            </a:extLst>
          </p:cNvPr>
          <p:cNvSpPr>
            <a:spLocks noGrp="1"/>
          </p:cNvSpPr>
          <p:nvPr>
            <p:ph idx="1"/>
          </p:nvPr>
        </p:nvSpPr>
        <p:spPr>
          <a:xfrm>
            <a:off x="902836" y="1844824"/>
            <a:ext cx="7667014" cy="4778929"/>
          </a:xfrm>
        </p:spPr>
        <p:txBody>
          <a:bodyPr>
            <a:normAutofit/>
          </a:bodyPr>
          <a:lstStyle/>
          <a:p>
            <a:pPr marL="0" indent="0">
              <a:buNone/>
            </a:pPr>
            <a:r>
              <a:rPr lang="en-US" sz="3200" b="1" dirty="0"/>
              <a:t>Sumerians </a:t>
            </a:r>
            <a:r>
              <a:rPr lang="tr-TR" sz="3200" b="1" dirty="0"/>
              <a:t>invent</a:t>
            </a:r>
            <a:r>
              <a:rPr lang="en-US" sz="3200" b="1" dirty="0"/>
              <a:t>ed </a:t>
            </a:r>
          </a:p>
          <a:p>
            <a:r>
              <a:rPr lang="en-US" sz="3200" b="1" dirty="0"/>
              <a:t>a) distillation, </a:t>
            </a:r>
          </a:p>
          <a:p>
            <a:r>
              <a:rPr lang="en-US" sz="3200" b="1" dirty="0"/>
              <a:t>b) extraction and </a:t>
            </a:r>
          </a:p>
          <a:p>
            <a:r>
              <a:rPr lang="en-US" sz="3200" b="1" dirty="0"/>
              <a:t>c) sublimation</a:t>
            </a:r>
            <a:r>
              <a:rPr lang="tr-TR" sz="3200" b="1" dirty="0"/>
              <a:t> techniques and related chemical</a:t>
            </a:r>
            <a:r>
              <a:rPr lang="en-US" sz="3200" b="1" dirty="0"/>
              <a:t> apparatus </a:t>
            </a:r>
            <a:endParaRPr lang="tr-TR" sz="3200" b="1" dirty="0"/>
          </a:p>
          <a:p>
            <a:pPr marL="0" indent="0">
              <a:buNone/>
            </a:pPr>
            <a:r>
              <a:rPr lang="en-US" sz="3600" b="1" dirty="0">
                <a:solidFill>
                  <a:srgbClr val="FFFF00"/>
                </a:solidFill>
              </a:rPr>
              <a:t>First</a:t>
            </a:r>
            <a:r>
              <a:rPr lang="tr-TR" sz="3600" b="1" dirty="0">
                <a:solidFill>
                  <a:srgbClr val="FFFF00"/>
                </a:solidFill>
              </a:rPr>
              <a:t>,</a:t>
            </a:r>
            <a:r>
              <a:rPr lang="en-US" sz="3600" b="1" dirty="0">
                <a:solidFill>
                  <a:srgbClr val="FFFF00"/>
                </a:solidFill>
              </a:rPr>
              <a:t> let us see </a:t>
            </a:r>
            <a:r>
              <a:rPr lang="tr-TR" sz="3600" b="1" dirty="0">
                <a:solidFill>
                  <a:srgbClr val="FFFF00"/>
                </a:solidFill>
              </a:rPr>
              <a:t>the </a:t>
            </a:r>
            <a:r>
              <a:rPr lang="en-US" sz="3600" b="1" dirty="0">
                <a:solidFill>
                  <a:srgbClr val="FFFF00"/>
                </a:solidFill>
              </a:rPr>
              <a:t>other inventions of Sumerians</a:t>
            </a:r>
          </a:p>
        </p:txBody>
      </p:sp>
      <p:sp>
        <p:nvSpPr>
          <p:cNvPr id="4" name="Veri Yer Tutucusu 3">
            <a:extLst>
              <a:ext uri="{FF2B5EF4-FFF2-40B4-BE49-F238E27FC236}">
                <a16:creationId xmlns:a16="http://schemas.microsoft.com/office/drawing/2014/main" id="{A66E7EB3-8F0E-491C-91D7-9F5405B7073A}"/>
              </a:ext>
            </a:extLst>
          </p:cNvPr>
          <p:cNvSpPr>
            <a:spLocks noGrp="1"/>
          </p:cNvSpPr>
          <p:nvPr>
            <p:ph type="dt" sz="half" idx="10"/>
          </p:nvPr>
        </p:nvSpPr>
        <p:spPr/>
        <p:txBody>
          <a:bodyPr/>
          <a:lstStyle/>
          <a:p>
            <a:r>
              <a:rPr lang="en-US">
                <a:solidFill>
                  <a:prstClr val="white">
                    <a:shade val="50000"/>
                  </a:prstClr>
                </a:solidFill>
              </a:rPr>
              <a:t>October 17,2022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B00A4D6C-A730-453D-BBBB-F7A551A33193}"/>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3</a:t>
            </a:fld>
            <a:endParaRPr lang="tr-TR">
              <a:solidFill>
                <a:prstClr val="white">
                  <a:shade val="50000"/>
                </a:prstClr>
              </a:solidFill>
            </a:endParaRPr>
          </a:p>
        </p:txBody>
      </p:sp>
    </p:spTree>
    <p:extLst>
      <p:ext uri="{BB962C8B-B14F-4D97-AF65-F5344CB8AC3E}">
        <p14:creationId xmlns:p14="http://schemas.microsoft.com/office/powerpoint/2010/main" val="5147745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0792E3B-6BDE-4E74-8D2C-67AE41F45945}"/>
              </a:ext>
            </a:extLst>
          </p:cNvPr>
          <p:cNvSpPr>
            <a:spLocks noGrp="1"/>
          </p:cNvSpPr>
          <p:nvPr>
            <p:ph type="title"/>
          </p:nvPr>
        </p:nvSpPr>
        <p:spPr>
          <a:xfrm>
            <a:off x="381965" y="1364044"/>
            <a:ext cx="3159889" cy="4458746"/>
          </a:xfrm>
        </p:spPr>
        <p:txBody>
          <a:bodyPr/>
          <a:lstStyle/>
          <a:p>
            <a:r>
              <a:rPr lang="en-US" sz="3300" b="1" dirty="0"/>
              <a:t>Sumerian chemists used these kilns </a:t>
            </a:r>
            <a:r>
              <a:rPr lang="tr-TR" sz="3300" b="1" dirty="0"/>
              <a:t>(ovens) </a:t>
            </a:r>
            <a:r>
              <a:rPr lang="en-US" sz="3300" b="1" dirty="0"/>
              <a:t>to fire glazed ceramics </a:t>
            </a:r>
          </a:p>
        </p:txBody>
      </p:sp>
      <p:pic>
        <p:nvPicPr>
          <p:cNvPr id="7" name="İçerik Yer Tutucusu 6">
            <a:extLst>
              <a:ext uri="{FF2B5EF4-FFF2-40B4-BE49-F238E27FC236}">
                <a16:creationId xmlns:a16="http://schemas.microsoft.com/office/drawing/2014/main" id="{E6919468-7F9E-479F-A92E-25E56DE1778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37682" y="952742"/>
            <a:ext cx="5628854" cy="4753958"/>
          </a:xfrm>
        </p:spPr>
      </p:pic>
      <p:sp>
        <p:nvSpPr>
          <p:cNvPr id="4" name="Veri Yer Tutucusu 3">
            <a:extLst>
              <a:ext uri="{FF2B5EF4-FFF2-40B4-BE49-F238E27FC236}">
                <a16:creationId xmlns:a16="http://schemas.microsoft.com/office/drawing/2014/main" id="{920B75EC-D9AE-45E0-A17C-118D0B9BE6FB}"/>
              </a:ext>
            </a:extLst>
          </p:cNvPr>
          <p:cNvSpPr>
            <a:spLocks noGrp="1"/>
          </p:cNvSpPr>
          <p:nvPr>
            <p:ph type="dt" sz="half" idx="10"/>
          </p:nvPr>
        </p:nvSpPr>
        <p:spPr/>
        <p:txBody>
          <a:bodyPr/>
          <a:lstStyle/>
          <a:p>
            <a:r>
              <a:rPr lang="tr-TR">
                <a:solidFill>
                  <a:prstClr val="white">
                    <a:shade val="50000"/>
                  </a:prstClr>
                </a:solidFill>
              </a:rPr>
              <a:t>24.03.2018</a:t>
            </a:r>
          </a:p>
        </p:txBody>
      </p:sp>
      <p:sp>
        <p:nvSpPr>
          <p:cNvPr id="5" name="Slayt Numarası Yer Tutucusu 4">
            <a:extLst>
              <a:ext uri="{FF2B5EF4-FFF2-40B4-BE49-F238E27FC236}">
                <a16:creationId xmlns:a16="http://schemas.microsoft.com/office/drawing/2014/main" id="{0A637A52-E780-47F7-B31E-4ED551607B58}"/>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30</a:t>
            </a:fld>
            <a:endParaRPr lang="tr-TR">
              <a:solidFill>
                <a:prstClr val="white">
                  <a:shade val="50000"/>
                </a:prstClr>
              </a:solidFill>
            </a:endParaRPr>
          </a:p>
        </p:txBody>
      </p:sp>
    </p:spTree>
    <p:extLst>
      <p:ext uri="{BB962C8B-B14F-4D97-AF65-F5344CB8AC3E}">
        <p14:creationId xmlns:p14="http://schemas.microsoft.com/office/powerpoint/2010/main" val="12683726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4D58A1E-DC1F-4919-BD42-BF1655B06DC6}"/>
              </a:ext>
            </a:extLst>
          </p:cNvPr>
          <p:cNvSpPr>
            <a:spLocks noGrp="1"/>
          </p:cNvSpPr>
          <p:nvPr>
            <p:ph type="title"/>
          </p:nvPr>
        </p:nvSpPr>
        <p:spPr>
          <a:xfrm>
            <a:off x="467544" y="908720"/>
            <a:ext cx="3600400" cy="4752528"/>
          </a:xfrm>
        </p:spPr>
        <p:txBody>
          <a:bodyPr/>
          <a:lstStyle/>
          <a:p>
            <a:r>
              <a:rPr lang="en-US" sz="3600" b="1" dirty="0"/>
              <a:t>Sumerian chemists</a:t>
            </a:r>
            <a:br>
              <a:rPr lang="en-US" sz="3600" b="1" dirty="0"/>
            </a:br>
            <a:r>
              <a:rPr lang="en-US" sz="3600" b="1" dirty="0"/>
              <a:t>used th</a:t>
            </a:r>
            <a:r>
              <a:rPr lang="tr-TR" sz="3600" b="1" dirty="0"/>
              <a:t>ese</a:t>
            </a:r>
            <a:r>
              <a:rPr lang="en-US" sz="3600" b="1" dirty="0"/>
              <a:t> crucibles to smelt metals</a:t>
            </a:r>
            <a:br>
              <a:rPr lang="en-US" sz="3600" b="1" dirty="0"/>
            </a:br>
            <a:r>
              <a:rPr lang="en-US" sz="3600" b="1" dirty="0"/>
              <a:t>(1400 B.C.)</a:t>
            </a:r>
          </a:p>
        </p:txBody>
      </p:sp>
      <p:pic>
        <p:nvPicPr>
          <p:cNvPr id="6" name="İçerik Yer Tutucusu 5">
            <a:extLst>
              <a:ext uri="{FF2B5EF4-FFF2-40B4-BE49-F238E27FC236}">
                <a16:creationId xmlns:a16="http://schemas.microsoft.com/office/drawing/2014/main" id="{D50CF862-88E4-4D3A-9FCE-E62945C08C95}"/>
              </a:ext>
            </a:extLst>
          </p:cNvPr>
          <p:cNvPicPr>
            <a:picLocks noGrp="1" noChangeAspect="1"/>
          </p:cNvPicPr>
          <p:nvPr>
            <p:ph idx="1"/>
          </p:nvPr>
        </p:nvPicPr>
        <p:blipFill>
          <a:blip r:embed="rId2"/>
          <a:stretch>
            <a:fillRect/>
          </a:stretch>
        </p:blipFill>
        <p:spPr>
          <a:xfrm>
            <a:off x="4194707" y="1263049"/>
            <a:ext cx="4780278" cy="4331904"/>
          </a:xfrm>
          <a:prstGeom prst="rect">
            <a:avLst/>
          </a:prstGeom>
        </p:spPr>
      </p:pic>
      <p:sp>
        <p:nvSpPr>
          <p:cNvPr id="4" name="Veri Yer Tutucusu 3">
            <a:extLst>
              <a:ext uri="{FF2B5EF4-FFF2-40B4-BE49-F238E27FC236}">
                <a16:creationId xmlns:a16="http://schemas.microsoft.com/office/drawing/2014/main" id="{B3FCCD8E-37AB-443F-AB1E-8185A2CA2052}"/>
              </a:ext>
            </a:extLst>
          </p:cNvPr>
          <p:cNvSpPr>
            <a:spLocks noGrp="1"/>
          </p:cNvSpPr>
          <p:nvPr>
            <p:ph type="dt" sz="half" idx="10"/>
          </p:nvPr>
        </p:nvSpPr>
        <p:spPr/>
        <p:txBody>
          <a:bodyPr/>
          <a:lstStyle/>
          <a:p>
            <a:r>
              <a:rPr lang="tr-TR">
                <a:solidFill>
                  <a:prstClr val="white">
                    <a:shade val="50000"/>
                  </a:prstClr>
                </a:solidFill>
              </a:rPr>
              <a:t>24.03.2018</a:t>
            </a:r>
          </a:p>
        </p:txBody>
      </p:sp>
      <p:sp>
        <p:nvSpPr>
          <p:cNvPr id="5" name="Slayt Numarası Yer Tutucusu 4">
            <a:extLst>
              <a:ext uri="{FF2B5EF4-FFF2-40B4-BE49-F238E27FC236}">
                <a16:creationId xmlns:a16="http://schemas.microsoft.com/office/drawing/2014/main" id="{6CBAE761-4011-4B09-B2E2-9DEBA88101E2}"/>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31</a:t>
            </a:fld>
            <a:endParaRPr lang="tr-TR">
              <a:solidFill>
                <a:prstClr val="white">
                  <a:shade val="50000"/>
                </a:prstClr>
              </a:solidFill>
            </a:endParaRPr>
          </a:p>
        </p:txBody>
      </p:sp>
    </p:spTree>
    <p:extLst>
      <p:ext uri="{BB962C8B-B14F-4D97-AF65-F5344CB8AC3E}">
        <p14:creationId xmlns:p14="http://schemas.microsoft.com/office/powerpoint/2010/main" val="20212812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566704B-D4C8-4A39-BA9B-C54780916DFE}"/>
              </a:ext>
            </a:extLst>
          </p:cNvPr>
          <p:cNvSpPr>
            <a:spLocks noGrp="1"/>
          </p:cNvSpPr>
          <p:nvPr>
            <p:ph type="title"/>
          </p:nvPr>
        </p:nvSpPr>
        <p:spPr>
          <a:xfrm>
            <a:off x="683569" y="644892"/>
            <a:ext cx="3240360" cy="5318074"/>
          </a:xfrm>
        </p:spPr>
        <p:txBody>
          <a:bodyPr/>
          <a:lstStyle/>
          <a:p>
            <a:r>
              <a:rPr lang="en-US" sz="3600" b="1" dirty="0"/>
              <a:t>Sumerian chemists mixing a solution </a:t>
            </a:r>
            <a:br>
              <a:rPr lang="en-US" sz="3600" b="1" dirty="0"/>
            </a:br>
            <a:r>
              <a:rPr lang="en-US" sz="3600" b="1" dirty="0"/>
              <a:t>(2500 B.C.)</a:t>
            </a:r>
          </a:p>
        </p:txBody>
      </p:sp>
      <p:pic>
        <p:nvPicPr>
          <p:cNvPr id="6" name="İçerik Yer Tutucusu 5">
            <a:extLst>
              <a:ext uri="{FF2B5EF4-FFF2-40B4-BE49-F238E27FC236}">
                <a16:creationId xmlns:a16="http://schemas.microsoft.com/office/drawing/2014/main" id="{0A729D6F-1F5B-4846-8091-769B449ABC8B}"/>
              </a:ext>
            </a:extLst>
          </p:cNvPr>
          <p:cNvPicPr>
            <a:picLocks noGrp="1" noChangeAspect="1"/>
          </p:cNvPicPr>
          <p:nvPr>
            <p:ph idx="1"/>
          </p:nvPr>
        </p:nvPicPr>
        <p:blipFill>
          <a:blip r:embed="rId2"/>
          <a:stretch>
            <a:fillRect/>
          </a:stretch>
        </p:blipFill>
        <p:spPr>
          <a:xfrm>
            <a:off x="4025298" y="404664"/>
            <a:ext cx="4962828" cy="5976663"/>
          </a:xfrm>
          <a:prstGeom prst="rect">
            <a:avLst/>
          </a:prstGeom>
        </p:spPr>
      </p:pic>
      <p:sp>
        <p:nvSpPr>
          <p:cNvPr id="4" name="Veri Yer Tutucusu 3">
            <a:extLst>
              <a:ext uri="{FF2B5EF4-FFF2-40B4-BE49-F238E27FC236}">
                <a16:creationId xmlns:a16="http://schemas.microsoft.com/office/drawing/2014/main" id="{7F6F296D-4810-4C5A-A0EE-0C7FCD4BCEA1}"/>
              </a:ext>
            </a:extLst>
          </p:cNvPr>
          <p:cNvSpPr>
            <a:spLocks noGrp="1"/>
          </p:cNvSpPr>
          <p:nvPr>
            <p:ph type="dt" sz="half" idx="10"/>
          </p:nvPr>
        </p:nvSpPr>
        <p:spPr/>
        <p:txBody>
          <a:bodyPr/>
          <a:lstStyle/>
          <a:p>
            <a:r>
              <a:rPr lang="en-US">
                <a:solidFill>
                  <a:prstClr val="white">
                    <a:shade val="50000"/>
                  </a:prstClr>
                </a:solidFill>
              </a:rPr>
              <a:t>October 17,2022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37892C0E-FBF6-4F3A-A3F1-37ECB4A85146}"/>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32</a:t>
            </a:fld>
            <a:endParaRPr lang="tr-TR">
              <a:solidFill>
                <a:prstClr val="white">
                  <a:shade val="50000"/>
                </a:prstClr>
              </a:solidFill>
            </a:endParaRPr>
          </a:p>
        </p:txBody>
      </p:sp>
    </p:spTree>
    <p:extLst>
      <p:ext uri="{BB962C8B-B14F-4D97-AF65-F5344CB8AC3E}">
        <p14:creationId xmlns:p14="http://schemas.microsoft.com/office/powerpoint/2010/main" val="38973996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90494-97D0-4600-A329-D9659A284475}"/>
              </a:ext>
            </a:extLst>
          </p:cNvPr>
          <p:cNvSpPr>
            <a:spLocks noGrp="1"/>
          </p:cNvSpPr>
          <p:nvPr>
            <p:ph type="title"/>
          </p:nvPr>
        </p:nvSpPr>
        <p:spPr>
          <a:xfrm>
            <a:off x="539552" y="675724"/>
            <a:ext cx="4176464" cy="5273556"/>
          </a:xfrm>
        </p:spPr>
        <p:txBody>
          <a:bodyPr/>
          <a:lstStyle/>
          <a:p>
            <a:r>
              <a:rPr lang="en-GB" sz="3600" b="1" dirty="0"/>
              <a:t>Sumerian</a:t>
            </a:r>
            <a:br>
              <a:rPr lang="en-GB" sz="3600" b="1" dirty="0"/>
            </a:br>
            <a:r>
              <a:rPr lang="en-GB" sz="3600" b="1" dirty="0"/>
              <a:t>Ceramic </a:t>
            </a:r>
            <a:br>
              <a:rPr lang="en-GB" sz="3600" b="1" dirty="0"/>
            </a:br>
            <a:r>
              <a:rPr lang="en-GB" sz="3600" b="1" dirty="0"/>
              <a:t>Strainer </a:t>
            </a:r>
            <a:br>
              <a:rPr lang="en-GB" sz="3600" b="1" dirty="0"/>
            </a:br>
            <a:r>
              <a:rPr lang="en-GB" sz="3600" b="1" dirty="0"/>
              <a:t>for filtering</a:t>
            </a:r>
            <a:br>
              <a:rPr lang="en-GB" sz="3600" b="1" dirty="0">
                <a:solidFill>
                  <a:srgbClr val="FFFF00"/>
                </a:solidFill>
              </a:rPr>
            </a:br>
            <a:r>
              <a:rPr lang="en-GB" sz="3600" b="1" dirty="0">
                <a:solidFill>
                  <a:srgbClr val="FFFF00"/>
                </a:solidFill>
              </a:rPr>
              <a:t>3</a:t>
            </a:r>
            <a:r>
              <a:rPr lang="en-GB" sz="3600" b="1" baseline="30000" dirty="0">
                <a:solidFill>
                  <a:srgbClr val="FFFF00"/>
                </a:solidFill>
              </a:rPr>
              <a:t>rd</a:t>
            </a:r>
            <a:r>
              <a:rPr lang="en-GB" sz="3600" b="1" dirty="0">
                <a:solidFill>
                  <a:srgbClr val="FFFF00"/>
                </a:solidFill>
              </a:rPr>
              <a:t> Millennium B.C.</a:t>
            </a:r>
            <a:br>
              <a:rPr lang="en-GB" dirty="0"/>
            </a:br>
            <a:endParaRPr lang="en-GB" dirty="0"/>
          </a:p>
        </p:txBody>
      </p:sp>
      <p:sp>
        <p:nvSpPr>
          <p:cNvPr id="4" name="Date Placeholder 3">
            <a:extLst>
              <a:ext uri="{FF2B5EF4-FFF2-40B4-BE49-F238E27FC236}">
                <a16:creationId xmlns:a16="http://schemas.microsoft.com/office/drawing/2014/main" id="{4CD067D8-1339-41C6-983A-2BE0B2BB75FB}"/>
              </a:ext>
            </a:extLst>
          </p:cNvPr>
          <p:cNvSpPr>
            <a:spLocks noGrp="1"/>
          </p:cNvSpPr>
          <p:nvPr>
            <p:ph type="dt" sz="half" idx="10"/>
          </p:nvPr>
        </p:nvSpPr>
        <p:spPr/>
        <p:txBody>
          <a:bodyPr/>
          <a:lstStyle/>
          <a:p>
            <a:r>
              <a:rPr lang="en-US">
                <a:solidFill>
                  <a:prstClr val="white">
                    <a:shade val="50000"/>
                  </a:prstClr>
                </a:solidFill>
              </a:rPr>
              <a:t>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D9E3275D-2FF5-47A4-981D-595174000874}"/>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33</a:t>
            </a:fld>
            <a:endParaRPr lang="tr-TR">
              <a:solidFill>
                <a:prstClr val="white">
                  <a:shade val="50000"/>
                </a:prstClr>
              </a:solidFill>
            </a:endParaRPr>
          </a:p>
        </p:txBody>
      </p:sp>
      <p:sp>
        <p:nvSpPr>
          <p:cNvPr id="7" name="Rectangle 3" descr="Figure06">
            <a:extLst>
              <a:ext uri="{FF2B5EF4-FFF2-40B4-BE49-F238E27FC236}">
                <a16:creationId xmlns:a16="http://schemas.microsoft.com/office/drawing/2014/main" id="{703B235D-D2E9-438C-8A4B-3886CA63564B}"/>
              </a:ext>
            </a:extLst>
          </p:cNvPr>
          <p:cNvSpPr>
            <a:spLocks noGrp="1" noChangeAspect="1" noChangeArrowheads="1"/>
          </p:cNvSpPr>
          <p:nvPr isPhoto="1"/>
        </p:nvSpPr>
        <p:spPr bwMode="auto">
          <a:xfrm>
            <a:off x="4716016" y="332656"/>
            <a:ext cx="4290258" cy="6408712"/>
          </a:xfrm>
          <a:prstGeom prst="rect">
            <a:avLst/>
          </a:prstGeom>
          <a:blipFill dpi="0" rotWithShape="1">
            <a:blip r:embed="rId4"/>
            <a:srcRect/>
            <a:stretch>
              <a:fillRect r="-24"/>
            </a:stretch>
          </a:blipFill>
          <a:ln w="9525">
            <a:solidFill>
              <a:sysClr val="window" lastClr="FFFFFF"/>
            </a:solidFill>
            <a:miter lim="800000"/>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Trebuchet MS" panose="020B0603020202020204"/>
            </a:endParaRPr>
          </a:p>
        </p:txBody>
      </p:sp>
      <p:pic>
        <p:nvPicPr>
          <p:cNvPr id="3" name="Recorded Sound">
            <a:hlinkClick r:id="" action="ppaction://media"/>
            <a:extLst>
              <a:ext uri="{FF2B5EF4-FFF2-40B4-BE49-F238E27FC236}">
                <a16:creationId xmlns:a16="http://schemas.microsoft.com/office/drawing/2014/main" id="{D8E882E0-E28A-4E6F-BE36-49D75C36CD1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779912" y="476672"/>
            <a:ext cx="609600" cy="609600"/>
          </a:xfrm>
          <a:prstGeom prst="rect">
            <a:avLst/>
          </a:prstGeom>
        </p:spPr>
      </p:pic>
    </p:spTree>
    <p:extLst>
      <p:ext uri="{BB962C8B-B14F-4D97-AF65-F5344CB8AC3E}">
        <p14:creationId xmlns:p14="http://schemas.microsoft.com/office/powerpoint/2010/main" val="2199544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35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3AA7B-7179-4378-9D08-D3B9D73185D0}"/>
              </a:ext>
            </a:extLst>
          </p:cNvPr>
          <p:cNvSpPr>
            <a:spLocks noGrp="1"/>
          </p:cNvSpPr>
          <p:nvPr>
            <p:ph type="title"/>
          </p:nvPr>
        </p:nvSpPr>
        <p:spPr>
          <a:xfrm>
            <a:off x="683568" y="188640"/>
            <a:ext cx="7848872" cy="1584176"/>
          </a:xfrm>
        </p:spPr>
        <p:txBody>
          <a:bodyPr/>
          <a:lstStyle/>
          <a:p>
            <a:r>
              <a:rPr lang="en-GB" sz="3600" b="1" dirty="0">
                <a:solidFill>
                  <a:srgbClr val="FFFF00"/>
                </a:solidFill>
              </a:rPr>
              <a:t>Sumerian Ceramic Strainer</a:t>
            </a:r>
            <a:br>
              <a:rPr lang="en-GB" sz="3600" b="1" dirty="0">
                <a:solidFill>
                  <a:srgbClr val="FFFF00"/>
                </a:solidFill>
              </a:rPr>
            </a:br>
            <a:r>
              <a:rPr lang="en-GB" sz="3600" b="1" dirty="0">
                <a:solidFill>
                  <a:srgbClr val="FFFF00"/>
                </a:solidFill>
              </a:rPr>
              <a:t>for filtering </a:t>
            </a:r>
            <a:br>
              <a:rPr lang="en-GB" sz="3600" b="1" dirty="0">
                <a:solidFill>
                  <a:srgbClr val="FFFF00"/>
                </a:solidFill>
              </a:rPr>
            </a:br>
            <a:r>
              <a:rPr lang="en-GB" sz="3600" b="1" dirty="0"/>
              <a:t>3</a:t>
            </a:r>
            <a:r>
              <a:rPr lang="en-GB" sz="3600" b="1" baseline="30000" dirty="0"/>
              <a:t>rd</a:t>
            </a:r>
            <a:r>
              <a:rPr lang="en-GB" sz="3600" b="1" dirty="0">
                <a:solidFill>
                  <a:srgbClr val="FFFF00"/>
                </a:solidFill>
              </a:rPr>
              <a:t> </a:t>
            </a:r>
            <a:r>
              <a:rPr lang="en-GB" sz="3600" b="1" dirty="0"/>
              <a:t>Millennium B.C.</a:t>
            </a:r>
            <a:endParaRPr lang="en-GB" dirty="0"/>
          </a:p>
        </p:txBody>
      </p:sp>
      <p:sp>
        <p:nvSpPr>
          <p:cNvPr id="3" name="Content Placeholder 2">
            <a:extLst>
              <a:ext uri="{FF2B5EF4-FFF2-40B4-BE49-F238E27FC236}">
                <a16:creationId xmlns:a16="http://schemas.microsoft.com/office/drawing/2014/main" id="{3D5C7D48-4DB7-49B7-90AE-473F21E466A3}"/>
              </a:ext>
            </a:extLst>
          </p:cNvPr>
          <p:cNvSpPr>
            <a:spLocks noGrp="1"/>
          </p:cNvSpPr>
          <p:nvPr>
            <p:ph idx="1"/>
          </p:nvPr>
        </p:nvSpPr>
        <p:spPr>
          <a:xfrm>
            <a:off x="683568" y="2276871"/>
            <a:ext cx="7595003" cy="3384377"/>
          </a:xfrm>
        </p:spPr>
        <p:txBody>
          <a:bodyPr/>
          <a:lstStyle/>
          <a:p>
            <a:endParaRPr lang="en-GB" dirty="0"/>
          </a:p>
        </p:txBody>
      </p:sp>
      <p:sp>
        <p:nvSpPr>
          <p:cNvPr id="4" name="Date Placeholder 3">
            <a:extLst>
              <a:ext uri="{FF2B5EF4-FFF2-40B4-BE49-F238E27FC236}">
                <a16:creationId xmlns:a16="http://schemas.microsoft.com/office/drawing/2014/main" id="{97B2646D-EEB0-4D2A-A4A4-434EBC590E2F}"/>
              </a:ext>
            </a:extLst>
          </p:cNvPr>
          <p:cNvSpPr>
            <a:spLocks noGrp="1"/>
          </p:cNvSpPr>
          <p:nvPr>
            <p:ph type="dt" sz="half" idx="10"/>
          </p:nvPr>
        </p:nvSpPr>
        <p:spPr/>
        <p:txBody>
          <a:bodyPr/>
          <a:lstStyle/>
          <a:p>
            <a:r>
              <a:rPr lang="en-US">
                <a:solidFill>
                  <a:prstClr val="white">
                    <a:shade val="50000"/>
                  </a:prstClr>
                </a:solidFill>
              </a:rPr>
              <a:t>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ECBE5D8C-AC1A-4D56-9C6B-078E8B030C56}"/>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34</a:t>
            </a:fld>
            <a:endParaRPr lang="tr-TR">
              <a:solidFill>
                <a:prstClr val="white">
                  <a:shade val="50000"/>
                </a:prstClr>
              </a:solidFill>
            </a:endParaRPr>
          </a:p>
        </p:txBody>
      </p:sp>
      <p:pic>
        <p:nvPicPr>
          <p:cNvPr id="6" name="Picture 2">
            <a:extLst>
              <a:ext uri="{FF2B5EF4-FFF2-40B4-BE49-F238E27FC236}">
                <a16:creationId xmlns:a16="http://schemas.microsoft.com/office/drawing/2014/main" id="{613A60E7-5C92-440B-ACC0-C33F4BBF37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4604" y="1995021"/>
            <a:ext cx="8686800" cy="3960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Recorded Sound">
            <a:hlinkClick r:id="" action="ppaction://media"/>
            <a:extLst>
              <a:ext uri="{FF2B5EF4-FFF2-40B4-BE49-F238E27FC236}">
                <a16:creationId xmlns:a16="http://schemas.microsoft.com/office/drawing/2014/main" id="{A9FFCBA1-D3C3-489E-BAF6-F54E6BC3BD8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00392" y="476672"/>
            <a:ext cx="609600" cy="609600"/>
          </a:xfrm>
          <a:prstGeom prst="rect">
            <a:avLst/>
          </a:prstGeom>
        </p:spPr>
      </p:pic>
    </p:spTree>
    <p:extLst>
      <p:ext uri="{BB962C8B-B14F-4D97-AF65-F5344CB8AC3E}">
        <p14:creationId xmlns:p14="http://schemas.microsoft.com/office/powerpoint/2010/main" val="1792850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4755"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E692B-B213-4D39-8DEF-270E3A1FF499}"/>
              </a:ext>
            </a:extLst>
          </p:cNvPr>
          <p:cNvSpPr>
            <a:spLocks noGrp="1"/>
          </p:cNvSpPr>
          <p:nvPr>
            <p:ph type="title"/>
          </p:nvPr>
        </p:nvSpPr>
        <p:spPr>
          <a:xfrm>
            <a:off x="683568" y="675724"/>
            <a:ext cx="7920880" cy="924475"/>
          </a:xfrm>
        </p:spPr>
        <p:txBody>
          <a:bodyPr/>
          <a:lstStyle/>
          <a:p>
            <a:r>
              <a:rPr lang="en-GB" sz="3600" b="1" dirty="0">
                <a:solidFill>
                  <a:srgbClr val="FFFF00"/>
                </a:solidFill>
              </a:rPr>
              <a:t>Sumerian strainers and filters</a:t>
            </a:r>
          </a:p>
        </p:txBody>
      </p:sp>
      <p:sp>
        <p:nvSpPr>
          <p:cNvPr id="3" name="Content Placeholder 2">
            <a:extLst>
              <a:ext uri="{FF2B5EF4-FFF2-40B4-BE49-F238E27FC236}">
                <a16:creationId xmlns:a16="http://schemas.microsoft.com/office/drawing/2014/main" id="{B4BA44F5-AFE0-4A91-BBD8-A265EF998FA3}"/>
              </a:ext>
            </a:extLst>
          </p:cNvPr>
          <p:cNvSpPr>
            <a:spLocks noGrp="1"/>
          </p:cNvSpPr>
          <p:nvPr>
            <p:ph idx="1"/>
          </p:nvPr>
        </p:nvSpPr>
        <p:spPr>
          <a:xfrm>
            <a:off x="467544" y="1628800"/>
            <a:ext cx="8280920" cy="4688135"/>
          </a:xfrm>
        </p:spPr>
        <p:txBody>
          <a:bodyPr>
            <a:normAutofit/>
          </a:bodyPr>
          <a:lstStyle/>
          <a:p>
            <a:r>
              <a:rPr lang="en-GB" sz="2800" b="1" dirty="0"/>
              <a:t>Sumerians used </a:t>
            </a:r>
            <a:r>
              <a:rPr lang="en-GB" sz="2800" b="1" u="sng" dirty="0"/>
              <a:t>strainers</a:t>
            </a:r>
            <a:r>
              <a:rPr lang="en-GB" sz="2800" b="1" dirty="0"/>
              <a:t> and </a:t>
            </a:r>
            <a:r>
              <a:rPr lang="en-GB" sz="2800" b="1" u="sng" dirty="0"/>
              <a:t>filters</a:t>
            </a:r>
            <a:r>
              <a:rPr lang="en-GB" sz="2800" b="1" dirty="0"/>
              <a:t> for chemical uses</a:t>
            </a:r>
          </a:p>
          <a:p>
            <a:r>
              <a:rPr lang="en-GB" sz="2800" b="1" dirty="0"/>
              <a:t>Strainers were made out of ceramic. They were made in various shapes and had many small holes</a:t>
            </a:r>
          </a:p>
          <a:p>
            <a:r>
              <a:rPr lang="en-GB" sz="2800" b="1" dirty="0"/>
              <a:t>If a mixture contained very small particles which could pass through the holes of the strainer</a:t>
            </a:r>
            <a:r>
              <a:rPr lang="tr-TR" sz="2800" b="1" dirty="0"/>
              <a:t>, then</a:t>
            </a:r>
            <a:r>
              <a:rPr lang="en-GB" sz="2800" b="1" dirty="0"/>
              <a:t> they used </a:t>
            </a:r>
            <a:r>
              <a:rPr lang="en-GB" sz="2800" b="1" u="sng" dirty="0"/>
              <a:t>wool or cloth</a:t>
            </a:r>
            <a:r>
              <a:rPr lang="en-GB" sz="2800" b="1" dirty="0"/>
              <a:t> as </a:t>
            </a:r>
            <a:r>
              <a:rPr lang="en-GB" sz="2800" b="1" u="sng" dirty="0"/>
              <a:t>filter paper</a:t>
            </a:r>
          </a:p>
        </p:txBody>
      </p:sp>
      <p:sp>
        <p:nvSpPr>
          <p:cNvPr id="4" name="Date Placeholder 3">
            <a:extLst>
              <a:ext uri="{FF2B5EF4-FFF2-40B4-BE49-F238E27FC236}">
                <a16:creationId xmlns:a16="http://schemas.microsoft.com/office/drawing/2014/main" id="{B448869C-7156-4ECE-956C-FE7BDE2975D8}"/>
              </a:ext>
            </a:extLst>
          </p:cNvPr>
          <p:cNvSpPr>
            <a:spLocks noGrp="1"/>
          </p:cNvSpPr>
          <p:nvPr>
            <p:ph type="dt" sz="half" idx="10"/>
          </p:nvPr>
        </p:nvSpPr>
        <p:spPr/>
        <p:txBody>
          <a:bodyPr/>
          <a:lstStyle/>
          <a:p>
            <a:r>
              <a:rPr lang="en-US">
                <a:solidFill>
                  <a:prstClr val="white">
                    <a:shade val="50000"/>
                  </a:prstClr>
                </a:solidFill>
              </a:rPr>
              <a:t>October 17,2022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B79E689C-47ED-48ED-9E1C-70361D40D763}"/>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35</a:t>
            </a:fld>
            <a:endParaRPr lang="tr-TR">
              <a:solidFill>
                <a:prstClr val="white">
                  <a:shade val="50000"/>
                </a:prstClr>
              </a:solidFill>
            </a:endParaRPr>
          </a:p>
        </p:txBody>
      </p:sp>
    </p:spTree>
    <p:extLst>
      <p:ext uri="{BB962C8B-B14F-4D97-AF65-F5344CB8AC3E}">
        <p14:creationId xmlns:p14="http://schemas.microsoft.com/office/powerpoint/2010/main" val="17052971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703ED8-6F62-4E60-8EFB-B64B19538343}"/>
              </a:ext>
            </a:extLst>
          </p:cNvPr>
          <p:cNvSpPr>
            <a:spLocks noGrp="1"/>
          </p:cNvSpPr>
          <p:nvPr>
            <p:ph type="title"/>
          </p:nvPr>
        </p:nvSpPr>
        <p:spPr>
          <a:xfrm>
            <a:off x="460093" y="1369755"/>
            <a:ext cx="3645737" cy="4225197"/>
          </a:xfrm>
        </p:spPr>
        <p:txBody>
          <a:bodyPr/>
          <a:lstStyle/>
          <a:p>
            <a:r>
              <a:rPr lang="tr-TR" sz="3000" b="1" dirty="0">
                <a:solidFill>
                  <a:srgbClr val="FFFF00"/>
                </a:solidFill>
              </a:rPr>
              <a:t>Sumerian </a:t>
            </a:r>
            <a:r>
              <a:rPr lang="en-GB" sz="3000" b="1" dirty="0">
                <a:solidFill>
                  <a:srgbClr val="FFFF00"/>
                </a:solidFill>
              </a:rPr>
              <a:t>Distillation</a:t>
            </a:r>
            <a:br>
              <a:rPr lang="en-GB" sz="3000" b="1" dirty="0">
                <a:solidFill>
                  <a:srgbClr val="FFFF00"/>
                </a:solidFill>
              </a:rPr>
            </a:br>
            <a:r>
              <a:rPr lang="tr-TR" sz="3000" b="1" dirty="0">
                <a:solidFill>
                  <a:srgbClr val="FFFF00"/>
                </a:solidFill>
              </a:rPr>
              <a:t>Ap</a:t>
            </a:r>
            <a:r>
              <a:rPr lang="en-GB" sz="3000" b="1" dirty="0">
                <a:solidFill>
                  <a:srgbClr val="FFFF00"/>
                </a:solidFill>
              </a:rPr>
              <a:t>paratus</a:t>
            </a:r>
            <a:br>
              <a:rPr lang="en-GB" sz="3000" b="1" dirty="0">
                <a:solidFill>
                  <a:srgbClr val="FFFF00"/>
                </a:solidFill>
              </a:rPr>
            </a:br>
            <a:r>
              <a:rPr lang="en-GB" sz="3000" b="1" dirty="0">
                <a:solidFill>
                  <a:srgbClr val="FFFF00"/>
                </a:solidFill>
              </a:rPr>
              <a:t>3500 B.C.</a:t>
            </a:r>
            <a:br>
              <a:rPr lang="en-GB" sz="3000" b="1" dirty="0">
                <a:solidFill>
                  <a:srgbClr val="FFFF00"/>
                </a:solidFill>
              </a:rPr>
            </a:br>
            <a:r>
              <a:rPr lang="en-GB" sz="3000" b="1" dirty="0"/>
              <a:t>Tepe Gawra</a:t>
            </a:r>
            <a:br>
              <a:rPr lang="en-GB" sz="3000" b="1" dirty="0"/>
            </a:br>
            <a:r>
              <a:rPr lang="en-GB" sz="3000" b="1" dirty="0"/>
              <a:t>IRAQ</a:t>
            </a:r>
            <a:br>
              <a:rPr lang="en-GB" sz="3000" b="1" dirty="0"/>
            </a:br>
            <a:r>
              <a:rPr lang="tr-TR" sz="3000" b="1" dirty="0"/>
              <a:t>(So</a:t>
            </a:r>
            <a:r>
              <a:rPr lang="en-GB" sz="3000" b="1" dirty="0"/>
              <a:t>uth</a:t>
            </a:r>
            <a:r>
              <a:rPr lang="tr-TR" sz="3000" b="1" dirty="0"/>
              <a:t> Eastern border of Turkey)</a:t>
            </a:r>
            <a:r>
              <a:rPr lang="en-GB" sz="3000" b="1" dirty="0"/>
              <a:t> </a:t>
            </a:r>
          </a:p>
        </p:txBody>
      </p:sp>
      <p:sp>
        <p:nvSpPr>
          <p:cNvPr id="4" name="Date Placeholder 3">
            <a:extLst>
              <a:ext uri="{FF2B5EF4-FFF2-40B4-BE49-F238E27FC236}">
                <a16:creationId xmlns:a16="http://schemas.microsoft.com/office/drawing/2014/main" id="{18CA952B-1625-4F3B-9FA7-9922FF6F550E}"/>
              </a:ext>
            </a:extLst>
          </p:cNvPr>
          <p:cNvSpPr>
            <a:spLocks noGrp="1"/>
          </p:cNvSpPr>
          <p:nvPr>
            <p:ph type="dt" sz="half" idx="10"/>
          </p:nvPr>
        </p:nvSpPr>
        <p:spPr/>
        <p:txBody>
          <a:bodyPr/>
          <a:lstStyle/>
          <a:p>
            <a:r>
              <a:rPr lang="tr-TR">
                <a:solidFill>
                  <a:prstClr val="white">
                    <a:shade val="50000"/>
                  </a:prstClr>
                </a:solidFill>
              </a:rPr>
              <a:t>28.09.2016</a:t>
            </a:r>
          </a:p>
        </p:txBody>
      </p:sp>
      <p:sp>
        <p:nvSpPr>
          <p:cNvPr id="5" name="Slide Number Placeholder 4">
            <a:extLst>
              <a:ext uri="{FF2B5EF4-FFF2-40B4-BE49-F238E27FC236}">
                <a16:creationId xmlns:a16="http://schemas.microsoft.com/office/drawing/2014/main" id="{2763C6AD-3E12-4430-B38B-D4B222508680}"/>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36</a:t>
            </a:fld>
            <a:endParaRPr lang="tr-TR">
              <a:solidFill>
                <a:prstClr val="white">
                  <a:shade val="50000"/>
                </a:prstClr>
              </a:solidFill>
            </a:endParaRPr>
          </a:p>
        </p:txBody>
      </p:sp>
      <p:pic>
        <p:nvPicPr>
          <p:cNvPr id="1026" name="Picture 2" descr="Index of /wp-content/uploads/2018/05">
            <a:extLst>
              <a:ext uri="{FF2B5EF4-FFF2-40B4-BE49-F238E27FC236}">
                <a16:creationId xmlns:a16="http://schemas.microsoft.com/office/drawing/2014/main" id="{C24CE1D8-F1F5-4882-8009-411E0F46855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95936" y="1196752"/>
            <a:ext cx="5051063" cy="44343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00472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999BCB2-29B9-4247-94DB-F7E41103786B}"/>
              </a:ext>
            </a:extLst>
          </p:cNvPr>
          <p:cNvSpPr>
            <a:spLocks noGrp="1"/>
          </p:cNvSpPr>
          <p:nvPr>
            <p:ph type="title"/>
          </p:nvPr>
        </p:nvSpPr>
        <p:spPr>
          <a:xfrm>
            <a:off x="1009442" y="675724"/>
            <a:ext cx="7561502" cy="924475"/>
          </a:xfrm>
        </p:spPr>
        <p:txBody>
          <a:bodyPr/>
          <a:lstStyle/>
          <a:p>
            <a:r>
              <a:rPr lang="en-GB" b="1" dirty="0">
                <a:solidFill>
                  <a:srgbClr val="FFFF00"/>
                </a:solidFill>
              </a:rPr>
              <a:t>C</a:t>
            </a:r>
            <a:r>
              <a:rPr lang="tr-TR" b="1" dirty="0">
                <a:solidFill>
                  <a:srgbClr val="FFFF00"/>
                </a:solidFill>
              </a:rPr>
              <a:t>hemistry</a:t>
            </a:r>
            <a:r>
              <a:rPr lang="en-GB" b="1" dirty="0">
                <a:solidFill>
                  <a:srgbClr val="FFFF00"/>
                </a:solidFill>
              </a:rPr>
              <a:t> </a:t>
            </a:r>
            <a:r>
              <a:rPr lang="tr-TR" b="1" dirty="0">
                <a:solidFill>
                  <a:srgbClr val="FFFF00"/>
                </a:solidFill>
              </a:rPr>
              <a:t>and Chemical Technologies of Sumerians</a:t>
            </a:r>
            <a:endParaRPr lang="en-US" dirty="0"/>
          </a:p>
        </p:txBody>
      </p:sp>
      <p:sp>
        <p:nvSpPr>
          <p:cNvPr id="3" name="İçerik Yer Tutucusu 2">
            <a:extLst>
              <a:ext uri="{FF2B5EF4-FFF2-40B4-BE49-F238E27FC236}">
                <a16:creationId xmlns:a16="http://schemas.microsoft.com/office/drawing/2014/main" id="{1B44C3E4-571D-46FD-B4AA-65D8C2B9ABE2}"/>
              </a:ext>
            </a:extLst>
          </p:cNvPr>
          <p:cNvSpPr>
            <a:spLocks noGrp="1"/>
          </p:cNvSpPr>
          <p:nvPr>
            <p:ph idx="1"/>
          </p:nvPr>
        </p:nvSpPr>
        <p:spPr>
          <a:xfrm>
            <a:off x="690433" y="1675487"/>
            <a:ext cx="3881567" cy="4580346"/>
          </a:xfrm>
        </p:spPr>
        <p:txBody>
          <a:bodyPr>
            <a:noAutofit/>
          </a:bodyPr>
          <a:lstStyle/>
          <a:p>
            <a:pPr marL="0" indent="0">
              <a:buNone/>
            </a:pPr>
            <a:r>
              <a:rPr lang="tr-TR" sz="3200" i="1" dirty="0">
                <a:solidFill>
                  <a:srgbClr val="FFFF00"/>
                </a:solidFill>
              </a:rPr>
              <a:t>Sumerian</a:t>
            </a:r>
            <a:r>
              <a:rPr lang="en-GB" sz="3200" i="1" dirty="0">
                <a:solidFill>
                  <a:srgbClr val="FFFF00"/>
                </a:solidFill>
              </a:rPr>
              <a:t> </a:t>
            </a:r>
            <a:r>
              <a:rPr lang="tr-TR" sz="3200" i="1" dirty="0">
                <a:solidFill>
                  <a:srgbClr val="FFFF00"/>
                </a:solidFill>
              </a:rPr>
              <a:t>Distillation</a:t>
            </a:r>
            <a:br>
              <a:rPr lang="tr-TR" sz="3200" i="1" dirty="0">
                <a:solidFill>
                  <a:srgbClr val="FFFF00"/>
                </a:solidFill>
              </a:rPr>
            </a:br>
            <a:r>
              <a:rPr lang="tr-TR" sz="3200" i="1" dirty="0">
                <a:solidFill>
                  <a:srgbClr val="FFFF00"/>
                </a:solidFill>
              </a:rPr>
              <a:t>Apparatus</a:t>
            </a:r>
            <a:br>
              <a:rPr lang="tr-TR" sz="3200" b="1" dirty="0"/>
            </a:br>
            <a:r>
              <a:rPr lang="en-GB" sz="3200" b="1" dirty="0"/>
              <a:t>(</a:t>
            </a:r>
            <a:r>
              <a:rPr lang="tr-TR" sz="3200" b="1" dirty="0"/>
              <a:t>Replica, in METU Science</a:t>
            </a:r>
            <a:r>
              <a:rPr lang="en-GB" sz="3200" b="1" dirty="0"/>
              <a:t> &amp; </a:t>
            </a:r>
            <a:r>
              <a:rPr lang="tr-TR" sz="3200" b="1" dirty="0"/>
              <a:t>T</a:t>
            </a:r>
            <a:r>
              <a:rPr lang="en-GB" sz="3200" b="1" dirty="0"/>
              <a:t>echnology</a:t>
            </a:r>
            <a:r>
              <a:rPr lang="tr-TR" sz="3200" b="1" dirty="0"/>
              <a:t> Mus</a:t>
            </a:r>
            <a:r>
              <a:rPr lang="en-GB" sz="3200" b="1" dirty="0"/>
              <a:t>eum</a:t>
            </a:r>
            <a:r>
              <a:rPr lang="tr-TR" sz="3200" b="1" dirty="0"/>
              <a:t>)</a:t>
            </a:r>
            <a:br>
              <a:rPr lang="tr-TR" sz="3200" b="1" dirty="0"/>
            </a:br>
            <a:r>
              <a:rPr lang="en-GB" sz="3200" b="1" dirty="0"/>
              <a:t>original </a:t>
            </a:r>
            <a:r>
              <a:rPr lang="tr-TR" sz="3200" b="1" dirty="0"/>
              <a:t>3500 B.C.</a:t>
            </a:r>
            <a:endParaRPr lang="en-US" sz="3200" dirty="0"/>
          </a:p>
        </p:txBody>
      </p:sp>
      <p:sp>
        <p:nvSpPr>
          <p:cNvPr id="4" name="Veri Yer Tutucusu 3">
            <a:extLst>
              <a:ext uri="{FF2B5EF4-FFF2-40B4-BE49-F238E27FC236}">
                <a16:creationId xmlns:a16="http://schemas.microsoft.com/office/drawing/2014/main" id="{3C7E26A7-4063-4D25-81AE-A2FE8916B183}"/>
              </a:ext>
            </a:extLst>
          </p:cNvPr>
          <p:cNvSpPr>
            <a:spLocks noGrp="1"/>
          </p:cNvSpPr>
          <p:nvPr>
            <p:ph type="dt" sz="half" idx="10"/>
          </p:nvPr>
        </p:nvSpPr>
        <p:spPr/>
        <p:txBody>
          <a:bodyPr/>
          <a:lstStyle/>
          <a:p>
            <a:r>
              <a:rPr lang="en-US">
                <a:solidFill>
                  <a:prstClr val="white">
                    <a:shade val="50000"/>
                  </a:prstClr>
                </a:solidFill>
              </a:rPr>
              <a:t>October 17,2022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86468D86-2314-4C69-82A4-0498D9C06560}"/>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37</a:t>
            </a:fld>
            <a:endParaRPr lang="tr-TR">
              <a:solidFill>
                <a:prstClr val="white">
                  <a:shade val="50000"/>
                </a:prstClr>
              </a:solidFill>
            </a:endParaRPr>
          </a:p>
        </p:txBody>
      </p:sp>
      <p:pic>
        <p:nvPicPr>
          <p:cNvPr id="6" name="Picture 2">
            <a:extLst>
              <a:ext uri="{FF2B5EF4-FFF2-40B4-BE49-F238E27FC236}">
                <a16:creationId xmlns:a16="http://schemas.microsoft.com/office/drawing/2014/main" id="{C6C8904D-AF2B-4062-8A39-AB6DCFFB9B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9992" y="1876235"/>
            <a:ext cx="4340561" cy="4178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Recorded Sound">
            <a:hlinkClick r:id="" action="ppaction://media"/>
            <a:extLst>
              <a:ext uri="{FF2B5EF4-FFF2-40B4-BE49-F238E27FC236}">
                <a16:creationId xmlns:a16="http://schemas.microsoft.com/office/drawing/2014/main" id="{CBDC7144-C88B-4A57-B334-0B24DAC71D6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812360" y="694012"/>
            <a:ext cx="758584" cy="758584"/>
          </a:xfrm>
          <a:prstGeom prst="rect">
            <a:avLst/>
          </a:prstGeom>
        </p:spPr>
      </p:pic>
    </p:spTree>
    <p:extLst>
      <p:ext uri="{BB962C8B-B14F-4D97-AF65-F5344CB8AC3E}">
        <p14:creationId xmlns:p14="http://schemas.microsoft.com/office/powerpoint/2010/main" val="4232791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469"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8A1AD47-A540-408E-BDEA-86F97483E142}"/>
              </a:ext>
            </a:extLst>
          </p:cNvPr>
          <p:cNvSpPr>
            <a:spLocks noGrp="1"/>
          </p:cNvSpPr>
          <p:nvPr>
            <p:ph type="title"/>
          </p:nvPr>
        </p:nvSpPr>
        <p:spPr>
          <a:xfrm>
            <a:off x="406401" y="1364044"/>
            <a:ext cx="3988318" cy="4873268"/>
          </a:xfrm>
        </p:spPr>
        <p:txBody>
          <a:bodyPr/>
          <a:lstStyle/>
          <a:p>
            <a:r>
              <a:rPr lang="en-GB" sz="3600" b="1" dirty="0"/>
              <a:t>Collection of distilled liquid between two rims of</a:t>
            </a:r>
            <a:r>
              <a:rPr lang="tr-TR" sz="3600" b="1" dirty="0"/>
              <a:t> Sumerian </a:t>
            </a:r>
            <a:r>
              <a:rPr lang="en-GB" sz="3600" b="1" dirty="0"/>
              <a:t> distillation apparatus</a:t>
            </a:r>
          </a:p>
        </p:txBody>
      </p:sp>
      <p:sp>
        <p:nvSpPr>
          <p:cNvPr id="4" name="Veri Yer Tutucusu 3">
            <a:extLst>
              <a:ext uri="{FF2B5EF4-FFF2-40B4-BE49-F238E27FC236}">
                <a16:creationId xmlns:a16="http://schemas.microsoft.com/office/drawing/2014/main" id="{81A3585B-B8B6-4882-AEF3-1D623341C7D1}"/>
              </a:ext>
            </a:extLst>
          </p:cNvPr>
          <p:cNvSpPr>
            <a:spLocks noGrp="1"/>
          </p:cNvSpPr>
          <p:nvPr>
            <p:ph type="dt" sz="half" idx="10"/>
          </p:nvPr>
        </p:nvSpPr>
        <p:spPr/>
        <p:txBody>
          <a:bodyPr/>
          <a:lstStyle/>
          <a:p>
            <a:r>
              <a:rPr lang="tr-TR">
                <a:solidFill>
                  <a:prstClr val="white">
                    <a:shade val="50000"/>
                  </a:prstClr>
                </a:solidFill>
              </a:rPr>
              <a:t>21.10.2020</a:t>
            </a:r>
          </a:p>
        </p:txBody>
      </p:sp>
      <p:sp>
        <p:nvSpPr>
          <p:cNvPr id="5" name="Slayt Numarası Yer Tutucusu 4">
            <a:extLst>
              <a:ext uri="{FF2B5EF4-FFF2-40B4-BE49-F238E27FC236}">
                <a16:creationId xmlns:a16="http://schemas.microsoft.com/office/drawing/2014/main" id="{465F76EE-092A-4A5D-B053-13A4099959AD}"/>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38</a:t>
            </a:fld>
            <a:endParaRPr lang="tr-TR">
              <a:solidFill>
                <a:prstClr val="white">
                  <a:shade val="50000"/>
                </a:prstClr>
              </a:solidFill>
            </a:endParaRPr>
          </a:p>
        </p:txBody>
      </p:sp>
      <p:pic>
        <p:nvPicPr>
          <p:cNvPr id="6" name="İçerik Yer Tutucusu 5" descr="http://www.asor.org/wp-content/uploads/2018/05/5.gif">
            <a:extLst>
              <a:ext uri="{FF2B5EF4-FFF2-40B4-BE49-F238E27FC236}">
                <a16:creationId xmlns:a16="http://schemas.microsoft.com/office/drawing/2014/main" id="{9153ECD9-CFF4-457A-94BA-3ACE20B6AD2D}"/>
              </a:ext>
            </a:extLst>
          </p:cNvPr>
          <p:cNvPicPr>
            <a:picLocks noGrp="1"/>
          </p:cNvPicPr>
          <p:nvPr>
            <p:ph idx="1"/>
          </p:nvPr>
        </p:nvPicPr>
        <p:blipFill rotWithShape="1">
          <a:blip r:embed="rId2">
            <a:extLst>
              <a:ext uri="{28A0092B-C50C-407E-A947-70E740481C1C}">
                <a14:useLocalDpi xmlns:a14="http://schemas.microsoft.com/office/drawing/2010/main" val="0"/>
              </a:ext>
            </a:extLst>
          </a:blip>
          <a:srcRect t="1145" r="49722"/>
          <a:stretch/>
        </p:blipFill>
        <p:spPr bwMode="auto">
          <a:xfrm>
            <a:off x="4174067" y="1060450"/>
            <a:ext cx="4563533" cy="47498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817228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2335B9-2A97-4D74-83A3-06D162016EC8}"/>
              </a:ext>
            </a:extLst>
          </p:cNvPr>
          <p:cNvSpPr>
            <a:spLocks noGrp="1"/>
          </p:cNvSpPr>
          <p:nvPr>
            <p:ph type="title"/>
          </p:nvPr>
        </p:nvSpPr>
        <p:spPr>
          <a:xfrm>
            <a:off x="313266" y="620688"/>
            <a:ext cx="3322629" cy="5616624"/>
          </a:xfrm>
        </p:spPr>
        <p:txBody>
          <a:bodyPr/>
          <a:lstStyle/>
          <a:p>
            <a:r>
              <a:rPr lang="en-GB" sz="3000" b="1" dirty="0">
                <a:solidFill>
                  <a:srgbClr val="FFFF00"/>
                </a:solidFill>
              </a:rPr>
              <a:t>Moderniz</a:t>
            </a:r>
            <a:r>
              <a:rPr lang="tr-TR" sz="3000" b="1" dirty="0">
                <a:solidFill>
                  <a:srgbClr val="FFFF00"/>
                </a:solidFill>
              </a:rPr>
              <a:t>ed</a:t>
            </a:r>
            <a:r>
              <a:rPr lang="en-GB" sz="3000" b="1" dirty="0">
                <a:solidFill>
                  <a:srgbClr val="FFFF00"/>
                </a:solidFill>
              </a:rPr>
              <a:t>  distillation apparatus</a:t>
            </a:r>
            <a:br>
              <a:rPr lang="en-GB" sz="3000" b="1" dirty="0">
                <a:solidFill>
                  <a:srgbClr val="FFFF00"/>
                </a:solidFill>
              </a:rPr>
            </a:br>
            <a:br>
              <a:rPr lang="en-GB" sz="3000" b="1" dirty="0">
                <a:solidFill>
                  <a:srgbClr val="FFFF00"/>
                </a:solidFill>
              </a:rPr>
            </a:br>
            <a:r>
              <a:rPr lang="en-GB" b="1" dirty="0"/>
              <a:t>Alembic (</a:t>
            </a:r>
            <a:r>
              <a:rPr lang="en-GB" sz="2100" i="1" dirty="0"/>
              <a:t>Damıtma cihazı Arapça’dan </a:t>
            </a:r>
            <a:r>
              <a:rPr lang="en-GB" sz="2100" i="1" dirty="0" err="1"/>
              <a:t>alıntı</a:t>
            </a:r>
            <a:r>
              <a:rPr lang="en-GB" sz="2100" i="1" dirty="0"/>
              <a:t> kelime (</a:t>
            </a:r>
            <a:r>
              <a:rPr lang="en-GB" sz="2100" i="1" dirty="0">
                <a:solidFill>
                  <a:srgbClr val="FFFF00"/>
                </a:solidFill>
              </a:rPr>
              <a:t>el imbik</a:t>
            </a:r>
            <a:r>
              <a:rPr lang="en-GB" sz="2100" i="1" dirty="0"/>
              <a:t>)</a:t>
            </a:r>
            <a:r>
              <a:rPr lang="en-GB" b="1" dirty="0"/>
              <a:t>)</a:t>
            </a:r>
            <a:br>
              <a:rPr lang="en-GB" b="1" dirty="0"/>
            </a:br>
            <a:r>
              <a:rPr lang="en-GB" b="1" dirty="0"/>
              <a:t>1400 A.D. Replica</a:t>
            </a:r>
          </a:p>
        </p:txBody>
      </p:sp>
      <p:sp>
        <p:nvSpPr>
          <p:cNvPr id="4" name="Date Placeholder 3">
            <a:extLst>
              <a:ext uri="{FF2B5EF4-FFF2-40B4-BE49-F238E27FC236}">
                <a16:creationId xmlns:a16="http://schemas.microsoft.com/office/drawing/2014/main" id="{3ADD9FDE-7CE2-470D-87E6-04695E706234}"/>
              </a:ext>
            </a:extLst>
          </p:cNvPr>
          <p:cNvSpPr>
            <a:spLocks noGrp="1"/>
          </p:cNvSpPr>
          <p:nvPr>
            <p:ph type="dt" sz="half" idx="10"/>
          </p:nvPr>
        </p:nvSpPr>
        <p:spPr/>
        <p:txBody>
          <a:bodyPr/>
          <a:lstStyle/>
          <a:p>
            <a:r>
              <a:rPr lang="tr-TR">
                <a:solidFill>
                  <a:prstClr val="white">
                    <a:shade val="50000"/>
                  </a:prstClr>
                </a:solidFill>
              </a:rPr>
              <a:t>21.10.2020</a:t>
            </a:r>
          </a:p>
        </p:txBody>
      </p:sp>
      <p:sp>
        <p:nvSpPr>
          <p:cNvPr id="5" name="Slide Number Placeholder 4">
            <a:extLst>
              <a:ext uri="{FF2B5EF4-FFF2-40B4-BE49-F238E27FC236}">
                <a16:creationId xmlns:a16="http://schemas.microsoft.com/office/drawing/2014/main" id="{D3DAF90D-0D2C-4203-A20D-F01728E09078}"/>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39</a:t>
            </a:fld>
            <a:endParaRPr lang="tr-TR">
              <a:solidFill>
                <a:prstClr val="white">
                  <a:shade val="50000"/>
                </a:prstClr>
              </a:solidFill>
            </a:endParaRPr>
          </a:p>
        </p:txBody>
      </p:sp>
      <p:pic>
        <p:nvPicPr>
          <p:cNvPr id="12290" name="Picture 2" descr="Alembic Jar">
            <a:extLst>
              <a:ext uri="{FF2B5EF4-FFF2-40B4-BE49-F238E27FC236}">
                <a16:creationId xmlns:a16="http://schemas.microsoft.com/office/drawing/2014/main" id="{5D08CE9F-68F9-40F2-84F0-90A29BAE3E57}"/>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131840" y="1649900"/>
            <a:ext cx="5899145" cy="4371388"/>
          </a:xfrm>
          <a:prstGeom prst="rect">
            <a:avLst/>
          </a:prstGeom>
          <a:noFill/>
          <a:extLst>
            <a:ext uri="{909E8E84-426E-40DD-AFC4-6F175D3DCCD1}">
              <a14:hiddenFill xmlns:a14="http://schemas.microsoft.com/office/drawing/2010/main">
                <a:solidFill>
                  <a:srgbClr val="FFFFFF"/>
                </a:solidFill>
              </a14:hiddenFill>
            </a:ext>
          </a:extLst>
        </p:spPr>
      </p:pic>
      <p:pic>
        <p:nvPicPr>
          <p:cNvPr id="6" name="Recorded Sound">
            <a:hlinkClick r:id="" action="ppaction://media"/>
            <a:extLst>
              <a:ext uri="{FF2B5EF4-FFF2-40B4-BE49-F238E27FC236}">
                <a16:creationId xmlns:a16="http://schemas.microsoft.com/office/drawing/2014/main" id="{41095ADB-E876-4032-9DE1-2B89D943B3B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298928" y="342032"/>
            <a:ext cx="854720" cy="854720"/>
          </a:xfrm>
          <a:prstGeom prst="rect">
            <a:avLst/>
          </a:prstGeom>
        </p:spPr>
      </p:pic>
    </p:spTree>
    <p:extLst>
      <p:ext uri="{BB962C8B-B14F-4D97-AF65-F5344CB8AC3E}">
        <p14:creationId xmlns:p14="http://schemas.microsoft.com/office/powerpoint/2010/main" val="2505151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429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BF9E22D-81AF-4EFE-9C96-1C35E9CB28F9}"/>
              </a:ext>
            </a:extLst>
          </p:cNvPr>
          <p:cNvSpPr>
            <a:spLocks noGrp="1"/>
          </p:cNvSpPr>
          <p:nvPr>
            <p:ph type="title"/>
          </p:nvPr>
        </p:nvSpPr>
        <p:spPr>
          <a:xfrm>
            <a:off x="827584" y="188641"/>
            <a:ext cx="7632848" cy="1152128"/>
          </a:xfrm>
        </p:spPr>
        <p:txBody>
          <a:bodyPr/>
          <a:lstStyle/>
          <a:p>
            <a:r>
              <a:rPr lang="tr-TR" sz="4000" b="1" dirty="0">
                <a:solidFill>
                  <a:srgbClr val="FFFF00"/>
                </a:solidFill>
                <a:latin typeface="Trebuchet MS" panose="020B0603020202020204"/>
                <a:cs typeface="+mj-cs"/>
              </a:rPr>
              <a:t>1. Sumerians invented clay tokens and then the numbers</a:t>
            </a:r>
            <a:endParaRPr lang="en-GB" dirty="0"/>
          </a:p>
        </p:txBody>
      </p:sp>
      <p:sp>
        <p:nvSpPr>
          <p:cNvPr id="3" name="İçerik Yer Tutucusu 2">
            <a:extLst>
              <a:ext uri="{FF2B5EF4-FFF2-40B4-BE49-F238E27FC236}">
                <a16:creationId xmlns:a16="http://schemas.microsoft.com/office/drawing/2014/main" id="{90D9B989-D502-4749-B309-04B0782C76C2}"/>
              </a:ext>
            </a:extLst>
          </p:cNvPr>
          <p:cNvSpPr>
            <a:spLocks noGrp="1"/>
          </p:cNvSpPr>
          <p:nvPr>
            <p:ph idx="1"/>
          </p:nvPr>
        </p:nvSpPr>
        <p:spPr/>
        <p:txBody>
          <a:bodyPr/>
          <a:lstStyle/>
          <a:p>
            <a:endParaRPr lang="en-GB" dirty="0"/>
          </a:p>
        </p:txBody>
      </p:sp>
      <p:sp>
        <p:nvSpPr>
          <p:cNvPr id="4" name="Veri Yer Tutucusu 3">
            <a:extLst>
              <a:ext uri="{FF2B5EF4-FFF2-40B4-BE49-F238E27FC236}">
                <a16:creationId xmlns:a16="http://schemas.microsoft.com/office/drawing/2014/main" id="{B12B6247-FC82-4BFC-A768-C03F38D40E4A}"/>
              </a:ext>
            </a:extLst>
          </p:cNvPr>
          <p:cNvSpPr>
            <a:spLocks noGrp="1"/>
          </p:cNvSpPr>
          <p:nvPr>
            <p:ph type="dt" sz="half" idx="10"/>
          </p:nvPr>
        </p:nvSpPr>
        <p:spPr/>
        <p:txBody>
          <a:bodyPr/>
          <a:lstStyle/>
          <a:p>
            <a:r>
              <a:rPr lang="en-US">
                <a:solidFill>
                  <a:prstClr val="white">
                    <a:shade val="50000"/>
                  </a:prstClr>
                </a:solidFill>
              </a:rPr>
              <a:t>October 10, 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0162CE2F-D0F5-405B-A31C-0C9B497AA829}"/>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4</a:t>
            </a:fld>
            <a:endParaRPr lang="tr-TR">
              <a:solidFill>
                <a:prstClr val="white">
                  <a:shade val="50000"/>
                </a:prstClr>
              </a:solidFill>
            </a:endParaRPr>
          </a:p>
        </p:txBody>
      </p:sp>
      <p:pic>
        <p:nvPicPr>
          <p:cNvPr id="6" name="Picture 2">
            <a:extLst>
              <a:ext uri="{FF2B5EF4-FFF2-40B4-BE49-F238E27FC236}">
                <a16:creationId xmlns:a16="http://schemas.microsoft.com/office/drawing/2014/main" id="{34336645-2065-4FA8-A046-F592570A74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3" y="1556791"/>
            <a:ext cx="8928992" cy="5112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812244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7DC40-971C-4371-9601-39FB5278713F}"/>
              </a:ext>
            </a:extLst>
          </p:cNvPr>
          <p:cNvSpPr>
            <a:spLocks noGrp="1"/>
          </p:cNvSpPr>
          <p:nvPr>
            <p:ph type="title"/>
          </p:nvPr>
        </p:nvSpPr>
        <p:spPr>
          <a:xfrm>
            <a:off x="395536" y="692696"/>
            <a:ext cx="3816424" cy="5259114"/>
          </a:xfrm>
        </p:spPr>
        <p:txBody>
          <a:bodyPr/>
          <a:lstStyle/>
          <a:p>
            <a:pPr marL="0" indent="0"/>
            <a:r>
              <a:rPr lang="en-GB" b="1" dirty="0">
                <a:solidFill>
                  <a:srgbClr val="FFFF00"/>
                </a:solidFill>
              </a:rPr>
              <a:t>Sumerian</a:t>
            </a:r>
            <a:r>
              <a:rPr lang="tr-TR" b="1" dirty="0">
                <a:solidFill>
                  <a:srgbClr val="FFFF00"/>
                </a:solidFill>
              </a:rPr>
              <a:t> </a:t>
            </a:r>
            <a:r>
              <a:rPr lang="en-GB" b="1" dirty="0">
                <a:solidFill>
                  <a:srgbClr val="FFFF00"/>
                </a:solidFill>
              </a:rPr>
              <a:t>Extraction </a:t>
            </a:r>
            <a:br>
              <a:rPr lang="en-GB" b="1" dirty="0">
                <a:solidFill>
                  <a:srgbClr val="FFFF00"/>
                </a:solidFill>
              </a:rPr>
            </a:br>
            <a:r>
              <a:rPr lang="en-GB" b="1" dirty="0">
                <a:solidFill>
                  <a:srgbClr val="FFFF00"/>
                </a:solidFill>
              </a:rPr>
              <a:t>Apparatus</a:t>
            </a:r>
            <a:br>
              <a:rPr lang="en-GB" b="1" dirty="0">
                <a:solidFill>
                  <a:srgbClr val="FFFF00"/>
                </a:solidFill>
              </a:rPr>
            </a:br>
            <a:r>
              <a:rPr lang="en-GB" b="1" dirty="0"/>
              <a:t>(3500 B.C.)</a:t>
            </a:r>
            <a:br>
              <a:rPr lang="en-GB" b="1" dirty="0"/>
            </a:br>
            <a:br>
              <a:rPr lang="tr-TR" b="1" dirty="0"/>
            </a:br>
            <a:r>
              <a:rPr lang="en-GB" b="1" dirty="0"/>
              <a:t>Tepe Gawra-Iraq (South </a:t>
            </a:r>
            <a:r>
              <a:rPr lang="tr-TR" b="1" dirty="0"/>
              <a:t>East border </a:t>
            </a:r>
            <a:r>
              <a:rPr lang="en-GB" b="1" dirty="0"/>
              <a:t>of </a:t>
            </a:r>
            <a:br>
              <a:rPr lang="en-GB" b="1" dirty="0"/>
            </a:br>
            <a:r>
              <a:rPr lang="tr-TR" b="1" dirty="0"/>
              <a:t>Turkey)</a:t>
            </a:r>
            <a:endParaRPr lang="en-GB" dirty="0"/>
          </a:p>
        </p:txBody>
      </p:sp>
      <p:sp>
        <p:nvSpPr>
          <p:cNvPr id="3" name="Content Placeholder 2">
            <a:extLst>
              <a:ext uri="{FF2B5EF4-FFF2-40B4-BE49-F238E27FC236}">
                <a16:creationId xmlns:a16="http://schemas.microsoft.com/office/drawing/2014/main" id="{0CB2362C-9093-4DEF-8451-DC4661A6C25D}"/>
              </a:ext>
            </a:extLst>
          </p:cNvPr>
          <p:cNvSpPr>
            <a:spLocks noGrp="1"/>
          </p:cNvSpPr>
          <p:nvPr>
            <p:ph idx="1"/>
          </p:nvPr>
        </p:nvSpPr>
        <p:spPr>
          <a:xfrm>
            <a:off x="5076056" y="1807361"/>
            <a:ext cx="3888431" cy="4573967"/>
          </a:xfrm>
        </p:spPr>
        <p:txBody>
          <a:bodyPr>
            <a:normAutofit/>
          </a:bodyPr>
          <a:lstStyle/>
          <a:p>
            <a:pPr marL="0" indent="0">
              <a:buNone/>
            </a:pPr>
            <a:endParaRPr lang="en-GB" sz="3200" b="1" dirty="0"/>
          </a:p>
          <a:p>
            <a:endParaRPr lang="en-GB" dirty="0"/>
          </a:p>
        </p:txBody>
      </p:sp>
      <p:sp>
        <p:nvSpPr>
          <p:cNvPr id="4" name="Date Placeholder 3">
            <a:extLst>
              <a:ext uri="{FF2B5EF4-FFF2-40B4-BE49-F238E27FC236}">
                <a16:creationId xmlns:a16="http://schemas.microsoft.com/office/drawing/2014/main" id="{9FEB0E13-A43A-466C-B2A6-ABD3220F7C97}"/>
              </a:ext>
            </a:extLst>
          </p:cNvPr>
          <p:cNvSpPr>
            <a:spLocks noGrp="1"/>
          </p:cNvSpPr>
          <p:nvPr>
            <p:ph type="dt" sz="half" idx="10"/>
          </p:nvPr>
        </p:nvSpPr>
        <p:spPr/>
        <p:txBody>
          <a:bodyPr/>
          <a:lstStyle/>
          <a:p>
            <a:r>
              <a:rPr lang="en-US">
                <a:solidFill>
                  <a:prstClr val="white">
                    <a:shade val="50000"/>
                  </a:prstClr>
                </a:solidFill>
              </a:rPr>
              <a:t>October 17,2022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E5825A52-75F8-41AE-BAAD-DFBC354366DC}"/>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40</a:t>
            </a:fld>
            <a:endParaRPr lang="tr-TR">
              <a:solidFill>
                <a:prstClr val="white">
                  <a:shade val="50000"/>
                </a:prstClr>
              </a:solidFill>
            </a:endParaRPr>
          </a:p>
        </p:txBody>
      </p:sp>
      <p:sp>
        <p:nvSpPr>
          <p:cNvPr id="6" name="Rectangle 3" descr="Figure21">
            <a:extLst>
              <a:ext uri="{FF2B5EF4-FFF2-40B4-BE49-F238E27FC236}">
                <a16:creationId xmlns:a16="http://schemas.microsoft.com/office/drawing/2014/main" id="{D944348B-8BB6-4CCD-903C-1BDEE84AAA05}"/>
              </a:ext>
            </a:extLst>
          </p:cNvPr>
          <p:cNvSpPr>
            <a:spLocks noGrp="1" noChangeAspect="1" noChangeArrowheads="1"/>
          </p:cNvSpPr>
          <p:nvPr isPhoto="1"/>
        </p:nvSpPr>
        <p:spPr bwMode="auto">
          <a:xfrm>
            <a:off x="4306439" y="301723"/>
            <a:ext cx="4725429" cy="5832649"/>
          </a:xfrm>
          <a:prstGeom prst="rect">
            <a:avLst/>
          </a:prstGeom>
          <a:blipFill dpi="0" rotWithShape="1">
            <a:blip r:embed="rId4"/>
            <a:srcRect/>
            <a:stretch>
              <a:fillRect r="-20"/>
            </a:stretch>
          </a:blipFill>
          <a:ln w="9525">
            <a:solidFill>
              <a:srgbClr val="000000"/>
            </a:solidFill>
            <a:miter lim="800000"/>
            <a:headEnd/>
            <a:tailEnd/>
          </a:ln>
          <a:effectLst/>
        </p:spPr>
        <p:txBody>
          <a:bodyPr/>
          <a:lstStyle/>
          <a:p>
            <a:pPr>
              <a:defRPr/>
            </a:pPr>
            <a:endParaRPr lang="en-US" kern="0">
              <a:solidFill>
                <a:sysClr val="windowText" lastClr="000000"/>
              </a:solidFill>
              <a:latin typeface="Trebuchet MS" panose="020B0603020202020204"/>
            </a:endParaRPr>
          </a:p>
        </p:txBody>
      </p:sp>
      <p:pic>
        <p:nvPicPr>
          <p:cNvPr id="7" name="Recorded Sound">
            <a:hlinkClick r:id="" action="ppaction://media"/>
            <a:extLst>
              <a:ext uri="{FF2B5EF4-FFF2-40B4-BE49-F238E27FC236}">
                <a16:creationId xmlns:a16="http://schemas.microsoft.com/office/drawing/2014/main" id="{311FD082-B592-4A45-9CB7-DF952447724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227545" y="465206"/>
            <a:ext cx="609600" cy="609600"/>
          </a:xfrm>
          <a:prstGeom prst="rect">
            <a:avLst/>
          </a:prstGeom>
        </p:spPr>
      </p:pic>
    </p:spTree>
    <p:extLst>
      <p:ext uri="{BB962C8B-B14F-4D97-AF65-F5344CB8AC3E}">
        <p14:creationId xmlns:p14="http://schemas.microsoft.com/office/powerpoint/2010/main" val="2109616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808"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151385-C128-45F8-8306-16B715DD9698}"/>
              </a:ext>
            </a:extLst>
          </p:cNvPr>
          <p:cNvSpPr>
            <a:spLocks noGrp="1"/>
          </p:cNvSpPr>
          <p:nvPr>
            <p:ph type="title"/>
          </p:nvPr>
        </p:nvSpPr>
        <p:spPr>
          <a:xfrm>
            <a:off x="467545" y="908720"/>
            <a:ext cx="3888432" cy="5400600"/>
          </a:xfrm>
        </p:spPr>
        <p:txBody>
          <a:bodyPr/>
          <a:lstStyle/>
          <a:p>
            <a:r>
              <a:rPr lang="en-GB" sz="3600" b="1" dirty="0">
                <a:solidFill>
                  <a:srgbClr val="FFFF00"/>
                </a:solidFill>
              </a:rPr>
              <a:t>Replica of Sumerian</a:t>
            </a:r>
            <a:br>
              <a:rPr lang="en-GB" sz="3600" b="1" dirty="0">
                <a:solidFill>
                  <a:srgbClr val="FFFF00"/>
                </a:solidFill>
              </a:rPr>
            </a:br>
            <a:r>
              <a:rPr lang="en-GB" sz="3600" b="1" dirty="0">
                <a:solidFill>
                  <a:srgbClr val="FFFF00"/>
                </a:solidFill>
              </a:rPr>
              <a:t>Extraction </a:t>
            </a:r>
            <a:br>
              <a:rPr lang="en-GB" sz="3600" b="1" dirty="0">
                <a:solidFill>
                  <a:srgbClr val="FFFF00"/>
                </a:solidFill>
              </a:rPr>
            </a:br>
            <a:r>
              <a:rPr lang="en-GB" sz="3600" b="1" dirty="0">
                <a:solidFill>
                  <a:srgbClr val="FFFF00"/>
                </a:solidFill>
              </a:rPr>
              <a:t>Apparatus</a:t>
            </a:r>
            <a:br>
              <a:rPr lang="en-GB" b="1" dirty="0"/>
            </a:br>
            <a:r>
              <a:rPr lang="en-GB" b="1" dirty="0"/>
              <a:t> </a:t>
            </a:r>
            <a:br>
              <a:rPr lang="en-GB" b="1" dirty="0"/>
            </a:br>
            <a:r>
              <a:rPr lang="en-GB" b="1" dirty="0"/>
              <a:t>(METU Science &amp; Technology Museum)</a:t>
            </a:r>
            <a:br>
              <a:rPr lang="en-GB" dirty="0"/>
            </a:br>
            <a:endParaRPr lang="en-GB" dirty="0"/>
          </a:p>
        </p:txBody>
      </p:sp>
      <p:sp>
        <p:nvSpPr>
          <p:cNvPr id="4" name="Date Placeholder 3">
            <a:extLst>
              <a:ext uri="{FF2B5EF4-FFF2-40B4-BE49-F238E27FC236}">
                <a16:creationId xmlns:a16="http://schemas.microsoft.com/office/drawing/2014/main" id="{ACB27252-C9F8-40A6-9EE3-745CB30D24FD}"/>
              </a:ext>
            </a:extLst>
          </p:cNvPr>
          <p:cNvSpPr>
            <a:spLocks noGrp="1"/>
          </p:cNvSpPr>
          <p:nvPr>
            <p:ph type="dt" sz="half" idx="10"/>
          </p:nvPr>
        </p:nvSpPr>
        <p:spPr/>
        <p:txBody>
          <a:bodyPr/>
          <a:lstStyle/>
          <a:p>
            <a:r>
              <a:rPr lang="en-US">
                <a:solidFill>
                  <a:prstClr val="white">
                    <a:shade val="50000"/>
                  </a:prstClr>
                </a:solidFill>
              </a:rPr>
              <a:t>October 17,2022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A692EF76-50FD-43B1-A2D9-B3C09F7AFBFE}"/>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41</a:t>
            </a:fld>
            <a:endParaRPr lang="tr-TR">
              <a:solidFill>
                <a:prstClr val="white">
                  <a:shade val="50000"/>
                </a:prstClr>
              </a:solidFill>
            </a:endParaRPr>
          </a:p>
        </p:txBody>
      </p:sp>
      <p:sp>
        <p:nvSpPr>
          <p:cNvPr id="7" name="Rectangle 2" descr="ODTU2003_0905_133016AAa">
            <a:extLst>
              <a:ext uri="{FF2B5EF4-FFF2-40B4-BE49-F238E27FC236}">
                <a16:creationId xmlns:a16="http://schemas.microsoft.com/office/drawing/2014/main" id="{10FB4C06-D383-43A0-844F-4161B976EC43}"/>
              </a:ext>
            </a:extLst>
          </p:cNvPr>
          <p:cNvSpPr>
            <a:spLocks noGrp="1" noChangeAspect="1" noChangeArrowheads="1"/>
          </p:cNvSpPr>
          <p:nvPr isPhoto="1"/>
        </p:nvSpPr>
        <p:spPr bwMode="auto">
          <a:xfrm>
            <a:off x="4139952" y="1196752"/>
            <a:ext cx="4862022" cy="5544616"/>
          </a:xfrm>
          <a:prstGeom prst="rect">
            <a:avLst/>
          </a:prstGeom>
          <a:blipFill dpi="0" rotWithShape="1">
            <a:blip r:embed="rId4"/>
            <a:srcRect/>
            <a:stretch>
              <a:fillRect/>
            </a:stretch>
          </a:blipFill>
          <a:ln w="9525">
            <a:solidFill>
              <a:srgbClr val="000000"/>
            </a:solidFill>
            <a:miter lim="800000"/>
            <a:headEnd/>
            <a:tailEnd/>
          </a:ln>
          <a:effectLst/>
        </p:spPr>
        <p:txBody>
          <a:bodyPr/>
          <a:lstStyle/>
          <a:p>
            <a:endParaRPr lang="en-US" kern="0">
              <a:solidFill>
                <a:sysClr val="windowText" lastClr="000000"/>
              </a:solidFill>
            </a:endParaRPr>
          </a:p>
        </p:txBody>
      </p:sp>
      <p:pic>
        <p:nvPicPr>
          <p:cNvPr id="3" name="Recorded Sound">
            <a:hlinkClick r:id="" action="ppaction://media"/>
            <a:extLst>
              <a:ext uri="{FF2B5EF4-FFF2-40B4-BE49-F238E27FC236}">
                <a16:creationId xmlns:a16="http://schemas.microsoft.com/office/drawing/2014/main" id="{BEC1D318-2004-4240-ABCE-ECC07D58852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596336" y="188640"/>
            <a:ext cx="825624" cy="825624"/>
          </a:xfrm>
          <a:prstGeom prst="rect">
            <a:avLst/>
          </a:prstGeom>
        </p:spPr>
      </p:pic>
    </p:spTree>
    <p:extLst>
      <p:ext uri="{BB962C8B-B14F-4D97-AF65-F5344CB8AC3E}">
        <p14:creationId xmlns:p14="http://schemas.microsoft.com/office/powerpoint/2010/main" val="86067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75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FA989-3921-444B-A985-023BA4D6BE45}"/>
              </a:ext>
            </a:extLst>
          </p:cNvPr>
          <p:cNvSpPr>
            <a:spLocks noGrp="1"/>
          </p:cNvSpPr>
          <p:nvPr>
            <p:ph type="title"/>
          </p:nvPr>
        </p:nvSpPr>
        <p:spPr>
          <a:xfrm>
            <a:off x="467544" y="404664"/>
            <a:ext cx="3816424" cy="6120680"/>
          </a:xfrm>
        </p:spPr>
        <p:txBody>
          <a:bodyPr/>
          <a:lstStyle/>
          <a:p>
            <a:r>
              <a:rPr lang="en-GB" sz="2800" b="1" dirty="0">
                <a:solidFill>
                  <a:srgbClr val="FFFF00"/>
                </a:solidFill>
              </a:rPr>
              <a:t>Cross sections of 2 different Sumerian</a:t>
            </a:r>
            <a:br>
              <a:rPr lang="en-GB" sz="2800" b="1" dirty="0">
                <a:solidFill>
                  <a:srgbClr val="FFFF00"/>
                </a:solidFill>
              </a:rPr>
            </a:br>
            <a:r>
              <a:rPr lang="en-GB" sz="2800" b="1" dirty="0">
                <a:solidFill>
                  <a:srgbClr val="FFFF00"/>
                </a:solidFill>
              </a:rPr>
              <a:t>Extraction </a:t>
            </a:r>
            <a:br>
              <a:rPr lang="en-GB" sz="2800" b="1" dirty="0">
                <a:solidFill>
                  <a:srgbClr val="FFFF00"/>
                </a:solidFill>
              </a:rPr>
            </a:br>
            <a:r>
              <a:rPr lang="en-GB" sz="2800" b="1" dirty="0">
                <a:solidFill>
                  <a:srgbClr val="FFFF00"/>
                </a:solidFill>
              </a:rPr>
              <a:t>Apparatus</a:t>
            </a:r>
            <a:br>
              <a:rPr lang="en-GB" sz="2800" b="1" dirty="0">
                <a:solidFill>
                  <a:srgbClr val="FFFF00"/>
                </a:solidFill>
              </a:rPr>
            </a:br>
            <a:r>
              <a:rPr lang="en-GB" sz="2800" b="1" dirty="0">
                <a:solidFill>
                  <a:srgbClr val="FFFF00"/>
                </a:solidFill>
              </a:rPr>
              <a:t>(3500 B.C.)</a:t>
            </a:r>
            <a:br>
              <a:rPr lang="en-GB" sz="2800" b="1" dirty="0">
                <a:solidFill>
                  <a:srgbClr val="FFFF00"/>
                </a:solidFill>
              </a:rPr>
            </a:br>
            <a:r>
              <a:rPr lang="en-GB" sz="2800" b="1" u="sng" dirty="0" err="1"/>
              <a:t>Dimentions</a:t>
            </a:r>
            <a:r>
              <a:rPr lang="en-GB" sz="2800" b="1" u="sng" dirty="0"/>
              <a:t> of the apparatus given in f</a:t>
            </a:r>
            <a:r>
              <a:rPr lang="en-GB" b="1" u="sng" dirty="0"/>
              <a:t>igure at the Top</a:t>
            </a:r>
            <a:r>
              <a:rPr lang="en-GB" b="1" dirty="0"/>
              <a:t>: </a:t>
            </a:r>
            <a:r>
              <a:rPr lang="en-GB" sz="2800" i="1" dirty="0"/>
              <a:t>25.6 cm height and 49.</a:t>
            </a:r>
            <a:r>
              <a:rPr lang="tr-TR" sz="2800" i="1" dirty="0"/>
              <a:t>6</a:t>
            </a:r>
            <a:r>
              <a:rPr lang="en-GB" sz="2800" i="1" dirty="0"/>
              <a:t> cm maximum width</a:t>
            </a:r>
            <a:br>
              <a:rPr lang="en-GB" dirty="0"/>
            </a:br>
            <a:endParaRPr lang="en-GB" dirty="0"/>
          </a:p>
        </p:txBody>
      </p:sp>
      <p:sp>
        <p:nvSpPr>
          <p:cNvPr id="3" name="Content Placeholder 2">
            <a:extLst>
              <a:ext uri="{FF2B5EF4-FFF2-40B4-BE49-F238E27FC236}">
                <a16:creationId xmlns:a16="http://schemas.microsoft.com/office/drawing/2014/main" id="{281F892B-6D13-4FD1-8C65-5CCE0FC45E3B}"/>
              </a:ext>
            </a:extLst>
          </p:cNvPr>
          <p:cNvSpPr>
            <a:spLocks noGrp="1"/>
          </p:cNvSpPr>
          <p:nvPr>
            <p:ph idx="1"/>
          </p:nvPr>
        </p:nvSpPr>
        <p:spPr>
          <a:xfrm>
            <a:off x="4788024" y="692697"/>
            <a:ext cx="3744416" cy="5472608"/>
          </a:xfrm>
        </p:spPr>
        <p:txBody>
          <a:bodyPr/>
          <a:lstStyle/>
          <a:p>
            <a:endParaRPr lang="en-GB" dirty="0"/>
          </a:p>
        </p:txBody>
      </p:sp>
      <p:sp>
        <p:nvSpPr>
          <p:cNvPr id="4" name="Date Placeholder 3">
            <a:extLst>
              <a:ext uri="{FF2B5EF4-FFF2-40B4-BE49-F238E27FC236}">
                <a16:creationId xmlns:a16="http://schemas.microsoft.com/office/drawing/2014/main" id="{D1829748-DE78-45A2-A01D-9A9B735B7C68}"/>
              </a:ext>
            </a:extLst>
          </p:cNvPr>
          <p:cNvSpPr>
            <a:spLocks noGrp="1"/>
          </p:cNvSpPr>
          <p:nvPr>
            <p:ph type="dt" sz="half" idx="10"/>
          </p:nvPr>
        </p:nvSpPr>
        <p:spPr/>
        <p:txBody>
          <a:bodyPr/>
          <a:lstStyle/>
          <a:p>
            <a:r>
              <a:rPr lang="en-US">
                <a:solidFill>
                  <a:prstClr val="white">
                    <a:shade val="50000"/>
                  </a:prstClr>
                </a:solidFill>
              </a:rPr>
              <a:t>October 17,2022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3D98E938-ADE5-4BC4-8001-D0E36BF26527}"/>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42</a:t>
            </a:fld>
            <a:endParaRPr lang="tr-TR">
              <a:solidFill>
                <a:prstClr val="white">
                  <a:shade val="50000"/>
                </a:prstClr>
              </a:solidFill>
            </a:endParaRPr>
          </a:p>
        </p:txBody>
      </p:sp>
      <p:sp>
        <p:nvSpPr>
          <p:cNvPr id="6" name="Rectangle 3" descr="Figure19">
            <a:extLst>
              <a:ext uri="{FF2B5EF4-FFF2-40B4-BE49-F238E27FC236}">
                <a16:creationId xmlns:a16="http://schemas.microsoft.com/office/drawing/2014/main" id="{FCC18BD4-C495-4EA2-A0A7-DD9A37B72A82}"/>
              </a:ext>
            </a:extLst>
          </p:cNvPr>
          <p:cNvSpPr>
            <a:spLocks noGrp="1" noChangeAspect="1" noChangeArrowheads="1"/>
          </p:cNvSpPr>
          <p:nvPr isPhoto="1"/>
        </p:nvSpPr>
        <p:spPr bwMode="auto">
          <a:xfrm>
            <a:off x="4580317" y="620903"/>
            <a:ext cx="4269837" cy="5887200"/>
          </a:xfrm>
          <a:prstGeom prst="rect">
            <a:avLst/>
          </a:prstGeom>
          <a:blipFill dpi="0" rotWithShape="1">
            <a:blip r:embed="rId4"/>
            <a:srcRect/>
            <a:stretch>
              <a:fillRect b="-13"/>
            </a:stretch>
          </a:blipFill>
          <a:ln w="9525">
            <a:solidFill>
              <a:srgbClr val="000000"/>
            </a:solidFill>
            <a:miter lim="800000"/>
            <a:headEnd/>
            <a:tailEnd/>
          </a:ln>
          <a:effectLst/>
        </p:spPr>
        <p:txBody>
          <a:bodyPr/>
          <a:lstStyle/>
          <a:p>
            <a:pPr>
              <a:defRPr/>
            </a:pPr>
            <a:endParaRPr lang="en-US" kern="0">
              <a:solidFill>
                <a:sysClr val="windowText" lastClr="000000"/>
              </a:solidFill>
              <a:latin typeface="Trebuchet MS" panose="020B0603020202020204"/>
            </a:endParaRPr>
          </a:p>
        </p:txBody>
      </p:sp>
      <p:pic>
        <p:nvPicPr>
          <p:cNvPr id="7" name="Recorded Sound">
            <a:hlinkClick r:id="" action="ppaction://media"/>
            <a:extLst>
              <a:ext uri="{FF2B5EF4-FFF2-40B4-BE49-F238E27FC236}">
                <a16:creationId xmlns:a16="http://schemas.microsoft.com/office/drawing/2014/main" id="{56CC3C68-1797-496C-B85D-2C6986436DA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189734" y="1268760"/>
            <a:ext cx="1041648" cy="1041648"/>
          </a:xfrm>
          <a:prstGeom prst="rect">
            <a:avLst/>
          </a:prstGeom>
        </p:spPr>
      </p:pic>
    </p:spTree>
    <p:extLst>
      <p:ext uri="{BB962C8B-B14F-4D97-AF65-F5344CB8AC3E}">
        <p14:creationId xmlns:p14="http://schemas.microsoft.com/office/powerpoint/2010/main" val="2783824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63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60E9E-01E3-446F-8C5C-68423A0B35F6}"/>
              </a:ext>
            </a:extLst>
          </p:cNvPr>
          <p:cNvSpPr>
            <a:spLocks noGrp="1"/>
          </p:cNvSpPr>
          <p:nvPr>
            <p:ph type="title"/>
          </p:nvPr>
        </p:nvSpPr>
        <p:spPr>
          <a:xfrm>
            <a:off x="683568" y="675724"/>
            <a:ext cx="7632848" cy="924475"/>
          </a:xfrm>
        </p:spPr>
        <p:txBody>
          <a:bodyPr/>
          <a:lstStyle/>
          <a:p>
            <a:r>
              <a:rPr lang="en-GB" b="1" dirty="0">
                <a:solidFill>
                  <a:srgbClr val="FFFF00"/>
                </a:solidFill>
              </a:rPr>
              <a:t>Sumerian Extraction apparatus</a:t>
            </a:r>
            <a:endParaRPr lang="en-GB" dirty="0"/>
          </a:p>
        </p:txBody>
      </p:sp>
      <p:sp>
        <p:nvSpPr>
          <p:cNvPr id="3" name="Content Placeholder 2">
            <a:extLst>
              <a:ext uri="{FF2B5EF4-FFF2-40B4-BE49-F238E27FC236}">
                <a16:creationId xmlns:a16="http://schemas.microsoft.com/office/drawing/2014/main" id="{2839A412-424A-49B3-AF73-A67ADF19BADD}"/>
              </a:ext>
            </a:extLst>
          </p:cNvPr>
          <p:cNvSpPr>
            <a:spLocks noGrp="1"/>
          </p:cNvSpPr>
          <p:nvPr>
            <p:ph idx="1"/>
          </p:nvPr>
        </p:nvSpPr>
        <p:spPr>
          <a:xfrm>
            <a:off x="467544" y="1807361"/>
            <a:ext cx="8280920" cy="4573967"/>
          </a:xfrm>
        </p:spPr>
        <p:txBody>
          <a:bodyPr>
            <a:normAutofit lnSpcReduction="10000"/>
          </a:bodyPr>
          <a:lstStyle/>
          <a:p>
            <a:r>
              <a:rPr lang="en-GB" sz="2800" b="1" dirty="0"/>
              <a:t>If we examine the Sumerian extraction apparatus we can see that it has two rims (</a:t>
            </a:r>
            <a:r>
              <a:rPr lang="en-GB" sz="2800" i="1" dirty="0">
                <a:solidFill>
                  <a:srgbClr val="FFFF00"/>
                </a:solidFill>
              </a:rPr>
              <a:t>yanak</a:t>
            </a:r>
            <a:r>
              <a:rPr lang="en-GB" sz="2800" b="1" dirty="0"/>
              <a:t>) like distillation  apparatus</a:t>
            </a:r>
          </a:p>
          <a:p>
            <a:r>
              <a:rPr lang="en-GB" sz="2800" b="1" dirty="0"/>
              <a:t>The difference is the presence of </a:t>
            </a:r>
            <a:r>
              <a:rPr lang="en-GB" sz="2800" b="1" dirty="0">
                <a:solidFill>
                  <a:srgbClr val="FFFF00"/>
                </a:solidFill>
              </a:rPr>
              <a:t>small holes on the inner rim</a:t>
            </a:r>
            <a:r>
              <a:rPr lang="en-GB" sz="2800" b="1" dirty="0"/>
              <a:t> of the  extraction apparatus</a:t>
            </a:r>
          </a:p>
          <a:p>
            <a:r>
              <a:rPr lang="en-GB" sz="2800" b="1" dirty="0"/>
              <a:t>There was a seramic cover of the apparatus like the lids (</a:t>
            </a:r>
            <a:r>
              <a:rPr lang="en-GB" sz="2800" i="1" dirty="0">
                <a:solidFill>
                  <a:srgbClr val="FFFF00"/>
                </a:solidFill>
              </a:rPr>
              <a:t>kapak</a:t>
            </a:r>
            <a:r>
              <a:rPr lang="en-GB" sz="2800" b="1" dirty="0"/>
              <a:t>) of cooking pans</a:t>
            </a:r>
          </a:p>
          <a:p>
            <a:endParaRPr lang="en-GB" sz="2800" b="1" dirty="0"/>
          </a:p>
        </p:txBody>
      </p:sp>
      <p:sp>
        <p:nvSpPr>
          <p:cNvPr id="4" name="Date Placeholder 3">
            <a:extLst>
              <a:ext uri="{FF2B5EF4-FFF2-40B4-BE49-F238E27FC236}">
                <a16:creationId xmlns:a16="http://schemas.microsoft.com/office/drawing/2014/main" id="{3F0DD296-F06D-446E-B94C-A86793795015}"/>
              </a:ext>
            </a:extLst>
          </p:cNvPr>
          <p:cNvSpPr>
            <a:spLocks noGrp="1"/>
          </p:cNvSpPr>
          <p:nvPr>
            <p:ph type="dt" sz="half" idx="10"/>
          </p:nvPr>
        </p:nvSpPr>
        <p:spPr/>
        <p:txBody>
          <a:bodyPr/>
          <a:lstStyle/>
          <a:p>
            <a:r>
              <a:rPr lang="en-US">
                <a:solidFill>
                  <a:prstClr val="white">
                    <a:shade val="50000"/>
                  </a:prstClr>
                </a:solidFill>
              </a:rPr>
              <a:t>October 17,2022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47E999DD-00A6-4787-90C4-5D8EC648EF77}"/>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43</a:t>
            </a:fld>
            <a:endParaRPr lang="tr-TR">
              <a:solidFill>
                <a:prstClr val="white">
                  <a:shade val="50000"/>
                </a:prstClr>
              </a:solidFill>
            </a:endParaRPr>
          </a:p>
        </p:txBody>
      </p:sp>
    </p:spTree>
    <p:extLst>
      <p:ext uri="{BB962C8B-B14F-4D97-AF65-F5344CB8AC3E}">
        <p14:creationId xmlns:p14="http://schemas.microsoft.com/office/powerpoint/2010/main" val="38443177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BCDA2-EFCC-47CA-A60F-C24D06129E9C}"/>
              </a:ext>
            </a:extLst>
          </p:cNvPr>
          <p:cNvSpPr>
            <a:spLocks noGrp="1"/>
          </p:cNvSpPr>
          <p:nvPr>
            <p:ph type="title"/>
          </p:nvPr>
        </p:nvSpPr>
        <p:spPr>
          <a:xfrm>
            <a:off x="683568" y="260648"/>
            <a:ext cx="7920880" cy="1267543"/>
          </a:xfrm>
        </p:spPr>
        <p:txBody>
          <a:bodyPr/>
          <a:lstStyle/>
          <a:p>
            <a:r>
              <a:rPr lang="en-GB" b="1" dirty="0">
                <a:solidFill>
                  <a:srgbClr val="FFFF00"/>
                </a:solidFill>
              </a:rPr>
              <a:t>Working principle of Sumerian extraction apparatus</a:t>
            </a:r>
          </a:p>
        </p:txBody>
      </p:sp>
      <p:sp>
        <p:nvSpPr>
          <p:cNvPr id="3" name="Content Placeholder 2">
            <a:extLst>
              <a:ext uri="{FF2B5EF4-FFF2-40B4-BE49-F238E27FC236}">
                <a16:creationId xmlns:a16="http://schemas.microsoft.com/office/drawing/2014/main" id="{A65D887E-6413-4FE7-99DA-22E9E75C02CB}"/>
              </a:ext>
            </a:extLst>
          </p:cNvPr>
          <p:cNvSpPr>
            <a:spLocks noGrp="1"/>
          </p:cNvSpPr>
          <p:nvPr>
            <p:ph idx="1"/>
          </p:nvPr>
        </p:nvSpPr>
        <p:spPr>
          <a:xfrm>
            <a:off x="395536" y="1628800"/>
            <a:ext cx="8424936" cy="5112567"/>
          </a:xfrm>
        </p:spPr>
        <p:txBody>
          <a:bodyPr>
            <a:normAutofit/>
          </a:bodyPr>
          <a:lstStyle/>
          <a:p>
            <a:r>
              <a:rPr lang="en-GB" sz="2800" b="1" dirty="0"/>
              <a:t>To understand the working principle of Sumerian extraction apparatus we must recall what extraction is</a:t>
            </a:r>
          </a:p>
          <a:p>
            <a:r>
              <a:rPr lang="en-GB" sz="2800" b="1" dirty="0"/>
              <a:t>We will analyse two kinds of extractions. Sumerians invented one type which is </a:t>
            </a:r>
            <a:r>
              <a:rPr lang="en-GB" sz="2800" b="1" dirty="0">
                <a:solidFill>
                  <a:srgbClr val="FFFF00"/>
                </a:solidFill>
              </a:rPr>
              <a:t>“</a:t>
            </a:r>
            <a:r>
              <a:rPr lang="en-GB" sz="2800" b="1" u="sng" dirty="0">
                <a:solidFill>
                  <a:srgbClr val="FFFF00"/>
                </a:solidFill>
              </a:rPr>
              <a:t>solid-phase extraction</a:t>
            </a:r>
            <a:r>
              <a:rPr lang="en-GB" sz="2800" b="1" dirty="0">
                <a:solidFill>
                  <a:srgbClr val="FFFF00"/>
                </a:solidFill>
              </a:rPr>
              <a:t>”</a:t>
            </a:r>
          </a:p>
          <a:p>
            <a:r>
              <a:rPr lang="en-GB" sz="2800" b="1" dirty="0"/>
              <a:t>They were extracting essential oils from solids in which oil was trapped</a:t>
            </a:r>
          </a:p>
          <a:p>
            <a:r>
              <a:rPr lang="en-GB" sz="2800" b="1" dirty="0"/>
              <a:t>Oils in dry plant leaves or in tree barks etc. were obtained by extraction</a:t>
            </a:r>
          </a:p>
          <a:p>
            <a:endParaRPr lang="en-GB" sz="2800" b="1" dirty="0"/>
          </a:p>
        </p:txBody>
      </p:sp>
      <p:sp>
        <p:nvSpPr>
          <p:cNvPr id="4" name="Date Placeholder 3">
            <a:extLst>
              <a:ext uri="{FF2B5EF4-FFF2-40B4-BE49-F238E27FC236}">
                <a16:creationId xmlns:a16="http://schemas.microsoft.com/office/drawing/2014/main" id="{8164EEE8-0A1D-4245-9231-2DF137C1F238}"/>
              </a:ext>
            </a:extLst>
          </p:cNvPr>
          <p:cNvSpPr>
            <a:spLocks noGrp="1"/>
          </p:cNvSpPr>
          <p:nvPr>
            <p:ph type="dt" sz="half" idx="10"/>
          </p:nvPr>
        </p:nvSpPr>
        <p:spPr/>
        <p:txBody>
          <a:bodyPr/>
          <a:lstStyle/>
          <a:p>
            <a:r>
              <a:rPr lang="en-US">
                <a:solidFill>
                  <a:prstClr val="white">
                    <a:shade val="50000"/>
                  </a:prstClr>
                </a:solidFill>
              </a:rPr>
              <a:t>October 17,2022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36C76A83-6D4F-436B-AFCF-CABC04141203}"/>
              </a:ext>
            </a:extLst>
          </p:cNvPr>
          <p:cNvSpPr>
            <a:spLocks noGrp="1"/>
          </p:cNvSpPr>
          <p:nvPr>
            <p:ph type="sldNum" sz="quarter" idx="12"/>
          </p:nvPr>
        </p:nvSpPr>
        <p:spPr>
          <a:xfrm>
            <a:off x="395536" y="5951810"/>
            <a:ext cx="785409" cy="365125"/>
          </a:xfrm>
        </p:spPr>
        <p:txBody>
          <a:bodyPr/>
          <a:lstStyle/>
          <a:p>
            <a:fld id="{83585796-D667-4CB2-BC00-3BF368760D37}" type="slidenum">
              <a:rPr lang="tr-TR" smtClean="0">
                <a:solidFill>
                  <a:prstClr val="white">
                    <a:shade val="50000"/>
                  </a:prstClr>
                </a:solidFill>
              </a:rPr>
              <a:pPr/>
              <a:t>44</a:t>
            </a:fld>
            <a:endParaRPr lang="tr-TR" dirty="0">
              <a:solidFill>
                <a:prstClr val="white">
                  <a:shade val="50000"/>
                </a:prstClr>
              </a:solidFill>
            </a:endParaRPr>
          </a:p>
        </p:txBody>
      </p:sp>
      <p:pic>
        <p:nvPicPr>
          <p:cNvPr id="6" name="Recorded Sound">
            <a:hlinkClick r:id="" action="ppaction://media"/>
            <a:extLst>
              <a:ext uri="{FF2B5EF4-FFF2-40B4-BE49-F238E27FC236}">
                <a16:creationId xmlns:a16="http://schemas.microsoft.com/office/drawing/2014/main" id="{2821A4D6-1B3E-4842-9A68-E3A8804DCAD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884368" y="692696"/>
            <a:ext cx="609600" cy="609600"/>
          </a:xfrm>
          <a:prstGeom prst="rect">
            <a:avLst/>
          </a:prstGeom>
        </p:spPr>
      </p:pic>
    </p:spTree>
    <p:extLst>
      <p:ext uri="{BB962C8B-B14F-4D97-AF65-F5344CB8AC3E}">
        <p14:creationId xmlns:p14="http://schemas.microsoft.com/office/powerpoint/2010/main" val="1063078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175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83D970-E99C-47E2-A417-147F122CBCC0}"/>
              </a:ext>
            </a:extLst>
          </p:cNvPr>
          <p:cNvSpPr>
            <a:spLocks noGrp="1"/>
          </p:cNvSpPr>
          <p:nvPr>
            <p:ph type="title"/>
          </p:nvPr>
        </p:nvSpPr>
        <p:spPr>
          <a:xfrm>
            <a:off x="683568" y="404664"/>
            <a:ext cx="7776864" cy="924475"/>
          </a:xfrm>
        </p:spPr>
        <p:txBody>
          <a:bodyPr/>
          <a:lstStyle/>
          <a:p>
            <a:r>
              <a:rPr lang="en-GB" b="1" dirty="0">
                <a:solidFill>
                  <a:srgbClr val="FFFF00"/>
                </a:solidFill>
              </a:rPr>
              <a:t>Working principle of Sumerian extraction apparatus</a:t>
            </a:r>
            <a:endParaRPr lang="en-GB" dirty="0"/>
          </a:p>
        </p:txBody>
      </p:sp>
      <p:sp>
        <p:nvSpPr>
          <p:cNvPr id="3" name="Content Placeholder 2">
            <a:extLst>
              <a:ext uri="{FF2B5EF4-FFF2-40B4-BE49-F238E27FC236}">
                <a16:creationId xmlns:a16="http://schemas.microsoft.com/office/drawing/2014/main" id="{892825C4-1821-4D9A-99A3-629692483AEF}"/>
              </a:ext>
            </a:extLst>
          </p:cNvPr>
          <p:cNvSpPr>
            <a:spLocks noGrp="1"/>
          </p:cNvSpPr>
          <p:nvPr>
            <p:ph idx="1"/>
          </p:nvPr>
        </p:nvSpPr>
        <p:spPr>
          <a:xfrm>
            <a:off x="323528" y="1807361"/>
            <a:ext cx="8424936" cy="4645975"/>
          </a:xfrm>
        </p:spPr>
        <p:txBody>
          <a:bodyPr>
            <a:normAutofit lnSpcReduction="10000"/>
          </a:bodyPr>
          <a:lstStyle/>
          <a:p>
            <a:r>
              <a:rPr lang="en-GB" sz="2800" b="1" dirty="0"/>
              <a:t>Sumerians placed dry leaves, plants or barks between the rims of the extraction apparatus</a:t>
            </a:r>
          </a:p>
          <a:p>
            <a:r>
              <a:rPr lang="en-GB" sz="2800" b="1" dirty="0"/>
              <a:t>Then they placed beer, wine or water into apparatus (may be 1/3 filled) </a:t>
            </a:r>
            <a:r>
              <a:rPr lang="tr-TR" sz="2800" b="1" dirty="0"/>
              <a:t>and</a:t>
            </a:r>
            <a:r>
              <a:rPr lang="en-GB" sz="2800" b="1" dirty="0"/>
              <a:t> put the lid (cover) on top of apparatus</a:t>
            </a:r>
          </a:p>
          <a:p>
            <a:r>
              <a:rPr lang="en-GB" sz="2800" b="1" dirty="0"/>
              <a:t>They burned the wood in the kiln under the apparatus and kept the fire on for all day long to keep the liquid continuously boiling in the apparatus</a:t>
            </a:r>
          </a:p>
          <a:p>
            <a:endParaRPr lang="en-GB" sz="2800" b="1" dirty="0"/>
          </a:p>
        </p:txBody>
      </p:sp>
      <p:sp>
        <p:nvSpPr>
          <p:cNvPr id="4" name="Date Placeholder 3">
            <a:extLst>
              <a:ext uri="{FF2B5EF4-FFF2-40B4-BE49-F238E27FC236}">
                <a16:creationId xmlns:a16="http://schemas.microsoft.com/office/drawing/2014/main" id="{8F958B99-6B5C-424B-807A-0E2A0DB3D30F}"/>
              </a:ext>
            </a:extLst>
          </p:cNvPr>
          <p:cNvSpPr>
            <a:spLocks noGrp="1"/>
          </p:cNvSpPr>
          <p:nvPr>
            <p:ph type="dt" sz="half" idx="10"/>
          </p:nvPr>
        </p:nvSpPr>
        <p:spPr/>
        <p:txBody>
          <a:bodyPr/>
          <a:lstStyle/>
          <a:p>
            <a:r>
              <a:rPr lang="en-US">
                <a:solidFill>
                  <a:prstClr val="white">
                    <a:shade val="50000"/>
                  </a:prstClr>
                </a:solidFill>
              </a:rPr>
              <a:t>October 17,2022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F1FC5EF2-97BA-46B2-840A-E85FCA5BF09F}"/>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45</a:t>
            </a:fld>
            <a:endParaRPr lang="tr-TR">
              <a:solidFill>
                <a:prstClr val="white">
                  <a:shade val="50000"/>
                </a:prstClr>
              </a:solidFill>
            </a:endParaRPr>
          </a:p>
        </p:txBody>
      </p:sp>
      <p:pic>
        <p:nvPicPr>
          <p:cNvPr id="6" name="Recorded Sound">
            <a:hlinkClick r:id="" action="ppaction://media"/>
            <a:extLst>
              <a:ext uri="{FF2B5EF4-FFF2-40B4-BE49-F238E27FC236}">
                <a16:creationId xmlns:a16="http://schemas.microsoft.com/office/drawing/2014/main" id="{4830CC93-C46B-4D1F-81F0-D0DCFD10F14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00392" y="548680"/>
            <a:ext cx="609600" cy="609600"/>
          </a:xfrm>
          <a:prstGeom prst="rect">
            <a:avLst/>
          </a:prstGeom>
        </p:spPr>
      </p:pic>
    </p:spTree>
    <p:extLst>
      <p:ext uri="{BB962C8B-B14F-4D97-AF65-F5344CB8AC3E}">
        <p14:creationId xmlns:p14="http://schemas.microsoft.com/office/powerpoint/2010/main" val="2249657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771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4E5CA-8474-4ED0-9D8B-0044659FECBF}"/>
              </a:ext>
            </a:extLst>
          </p:cNvPr>
          <p:cNvSpPr>
            <a:spLocks noGrp="1"/>
          </p:cNvSpPr>
          <p:nvPr>
            <p:ph type="title"/>
          </p:nvPr>
        </p:nvSpPr>
        <p:spPr>
          <a:xfrm>
            <a:off x="467544" y="332656"/>
            <a:ext cx="8243078" cy="1584176"/>
          </a:xfrm>
        </p:spPr>
        <p:txBody>
          <a:bodyPr/>
          <a:lstStyle/>
          <a:p>
            <a:r>
              <a:rPr lang="en-GB" sz="3600" b="1" dirty="0">
                <a:solidFill>
                  <a:srgbClr val="FFFF00"/>
                </a:solidFill>
              </a:rPr>
              <a:t>Working principle of Sumerian extraction apparatus</a:t>
            </a:r>
            <a:endParaRPr lang="en-GB" sz="3600" dirty="0"/>
          </a:p>
        </p:txBody>
      </p:sp>
      <p:sp>
        <p:nvSpPr>
          <p:cNvPr id="3" name="Content Placeholder 2">
            <a:extLst>
              <a:ext uri="{FF2B5EF4-FFF2-40B4-BE49-F238E27FC236}">
                <a16:creationId xmlns:a16="http://schemas.microsoft.com/office/drawing/2014/main" id="{B4777A00-C382-49C4-A868-4735BFADF5C8}"/>
              </a:ext>
            </a:extLst>
          </p:cNvPr>
          <p:cNvSpPr>
            <a:spLocks noGrp="1"/>
          </p:cNvSpPr>
          <p:nvPr>
            <p:ph idx="1"/>
          </p:nvPr>
        </p:nvSpPr>
        <p:spPr>
          <a:xfrm>
            <a:off x="251520" y="1412776"/>
            <a:ext cx="8496944" cy="5040561"/>
          </a:xfrm>
        </p:spPr>
        <p:txBody>
          <a:bodyPr>
            <a:normAutofit/>
          </a:bodyPr>
          <a:lstStyle/>
          <a:p>
            <a:r>
              <a:rPr lang="en-GB" sz="2800" b="1" dirty="0"/>
              <a:t>As the liquid (water, wine or beer as solvent) boiled, vapours condensed on the surface of inner wall of the lid, then curled down and accumulated between the two rims of apparatus</a:t>
            </a:r>
          </a:p>
          <a:p>
            <a:r>
              <a:rPr lang="en-GB" sz="2800" b="1" dirty="0"/>
              <a:t>The solution between the two rims contained some of the essential oil which was extracted from the dry leaves (</a:t>
            </a:r>
            <a:r>
              <a:rPr lang="en-GB" sz="2800" i="1" dirty="0"/>
              <a:t>forming a dilute solution of oil</a:t>
            </a:r>
            <a:r>
              <a:rPr lang="en-GB" sz="2800" b="1" dirty="0"/>
              <a:t>)</a:t>
            </a:r>
          </a:p>
        </p:txBody>
      </p:sp>
      <p:sp>
        <p:nvSpPr>
          <p:cNvPr id="4" name="Date Placeholder 3">
            <a:extLst>
              <a:ext uri="{FF2B5EF4-FFF2-40B4-BE49-F238E27FC236}">
                <a16:creationId xmlns:a16="http://schemas.microsoft.com/office/drawing/2014/main" id="{E579C464-3010-49E9-9D70-457D894DBE09}"/>
              </a:ext>
            </a:extLst>
          </p:cNvPr>
          <p:cNvSpPr>
            <a:spLocks noGrp="1"/>
          </p:cNvSpPr>
          <p:nvPr>
            <p:ph type="dt" sz="half" idx="10"/>
          </p:nvPr>
        </p:nvSpPr>
        <p:spPr/>
        <p:txBody>
          <a:bodyPr/>
          <a:lstStyle/>
          <a:p>
            <a:r>
              <a:rPr lang="en-US">
                <a:solidFill>
                  <a:prstClr val="white">
                    <a:shade val="50000"/>
                  </a:prstClr>
                </a:solidFill>
              </a:rPr>
              <a:t>October 17,2022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54723C81-A75E-49DA-ACF0-F5C2A5B258CB}"/>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46</a:t>
            </a:fld>
            <a:endParaRPr lang="tr-TR">
              <a:solidFill>
                <a:prstClr val="white">
                  <a:shade val="50000"/>
                </a:prstClr>
              </a:solidFill>
            </a:endParaRPr>
          </a:p>
        </p:txBody>
      </p:sp>
    </p:spTree>
    <p:extLst>
      <p:ext uri="{BB962C8B-B14F-4D97-AF65-F5344CB8AC3E}">
        <p14:creationId xmlns:p14="http://schemas.microsoft.com/office/powerpoint/2010/main" val="15456269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CC55A3-7371-4A1F-9832-E1CA0AE8CE06}"/>
              </a:ext>
            </a:extLst>
          </p:cNvPr>
          <p:cNvSpPr>
            <a:spLocks noGrp="1"/>
          </p:cNvSpPr>
          <p:nvPr>
            <p:ph type="title"/>
          </p:nvPr>
        </p:nvSpPr>
        <p:spPr>
          <a:xfrm>
            <a:off x="683568" y="332656"/>
            <a:ext cx="7560840" cy="924475"/>
          </a:xfrm>
        </p:spPr>
        <p:txBody>
          <a:bodyPr/>
          <a:lstStyle/>
          <a:p>
            <a:r>
              <a:rPr lang="en-GB" b="1" dirty="0">
                <a:solidFill>
                  <a:srgbClr val="FFFF00"/>
                </a:solidFill>
              </a:rPr>
              <a:t>Working principle of Sumerian extraction apparatus</a:t>
            </a:r>
            <a:endParaRPr lang="en-GB" dirty="0"/>
          </a:p>
        </p:txBody>
      </p:sp>
      <p:sp>
        <p:nvSpPr>
          <p:cNvPr id="3" name="Content Placeholder 2">
            <a:extLst>
              <a:ext uri="{FF2B5EF4-FFF2-40B4-BE49-F238E27FC236}">
                <a16:creationId xmlns:a16="http://schemas.microsoft.com/office/drawing/2014/main" id="{65743F7F-4C05-487C-8B3C-A6F7A261E283}"/>
              </a:ext>
            </a:extLst>
          </p:cNvPr>
          <p:cNvSpPr>
            <a:spLocks noGrp="1"/>
          </p:cNvSpPr>
          <p:nvPr>
            <p:ph idx="1"/>
          </p:nvPr>
        </p:nvSpPr>
        <p:spPr>
          <a:xfrm>
            <a:off x="323528" y="1268760"/>
            <a:ext cx="8568952" cy="5445224"/>
          </a:xfrm>
        </p:spPr>
        <p:txBody>
          <a:bodyPr>
            <a:normAutofit fontScale="92500" lnSpcReduction="10000"/>
          </a:bodyPr>
          <a:lstStyle/>
          <a:p>
            <a:endParaRPr lang="en-GB" sz="2800" dirty="0"/>
          </a:p>
          <a:p>
            <a:r>
              <a:rPr lang="en-GB" sz="3000" b="1" dirty="0"/>
              <a:t>When the liquid reached to level of the holes on the inner rim. It slowly flowed back into the bottom of apparatus</a:t>
            </a:r>
          </a:p>
          <a:p>
            <a:r>
              <a:rPr lang="en-GB" sz="3000" b="1" dirty="0"/>
              <a:t>Then the solvent evaporated again (without any oil) and condensed on the inner walls of the lid, then curled down and accumulated between the two rims </a:t>
            </a:r>
          </a:p>
          <a:p>
            <a:r>
              <a:rPr lang="en-GB" sz="3000" b="1" dirty="0"/>
              <a:t>These steps repeated many times all day long automatically. Concentration of essential oil increased in the solution at the bottom of the apparatus</a:t>
            </a:r>
          </a:p>
          <a:p>
            <a:endParaRPr lang="en-GB" sz="2800" b="1" dirty="0"/>
          </a:p>
          <a:p>
            <a:endParaRPr lang="en-GB" dirty="0"/>
          </a:p>
        </p:txBody>
      </p:sp>
      <p:sp>
        <p:nvSpPr>
          <p:cNvPr id="4" name="Date Placeholder 3">
            <a:extLst>
              <a:ext uri="{FF2B5EF4-FFF2-40B4-BE49-F238E27FC236}">
                <a16:creationId xmlns:a16="http://schemas.microsoft.com/office/drawing/2014/main" id="{35B9B492-64FB-420D-B059-F0C683614087}"/>
              </a:ext>
            </a:extLst>
          </p:cNvPr>
          <p:cNvSpPr>
            <a:spLocks noGrp="1"/>
          </p:cNvSpPr>
          <p:nvPr>
            <p:ph type="dt" sz="half" idx="10"/>
          </p:nvPr>
        </p:nvSpPr>
        <p:spPr/>
        <p:txBody>
          <a:bodyPr/>
          <a:lstStyle/>
          <a:p>
            <a:r>
              <a:rPr lang="en-US">
                <a:solidFill>
                  <a:prstClr val="white">
                    <a:shade val="50000"/>
                  </a:prstClr>
                </a:solidFill>
              </a:rPr>
              <a:t>October 17,2022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BD1C298E-21A6-4BAC-A1D4-5B7DF99ECF49}"/>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47</a:t>
            </a:fld>
            <a:endParaRPr lang="tr-TR">
              <a:solidFill>
                <a:prstClr val="white">
                  <a:shade val="50000"/>
                </a:prstClr>
              </a:solidFill>
            </a:endParaRPr>
          </a:p>
        </p:txBody>
      </p:sp>
    </p:spTree>
    <p:extLst>
      <p:ext uri="{BB962C8B-B14F-4D97-AF65-F5344CB8AC3E}">
        <p14:creationId xmlns:p14="http://schemas.microsoft.com/office/powerpoint/2010/main" val="40430312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CC55A3-7371-4A1F-9832-E1CA0AE8CE06}"/>
              </a:ext>
            </a:extLst>
          </p:cNvPr>
          <p:cNvSpPr>
            <a:spLocks noGrp="1"/>
          </p:cNvSpPr>
          <p:nvPr>
            <p:ph type="title"/>
          </p:nvPr>
        </p:nvSpPr>
        <p:spPr>
          <a:xfrm>
            <a:off x="827584" y="404664"/>
            <a:ext cx="7416824" cy="924475"/>
          </a:xfrm>
        </p:spPr>
        <p:txBody>
          <a:bodyPr/>
          <a:lstStyle/>
          <a:p>
            <a:r>
              <a:rPr lang="en-GB" b="1" dirty="0">
                <a:solidFill>
                  <a:srgbClr val="FFFF00"/>
                </a:solidFill>
              </a:rPr>
              <a:t>Working principle of Sumerian extraction apparatus</a:t>
            </a:r>
            <a:endParaRPr lang="en-GB" dirty="0"/>
          </a:p>
        </p:txBody>
      </p:sp>
      <p:sp>
        <p:nvSpPr>
          <p:cNvPr id="3" name="Content Placeholder 2">
            <a:extLst>
              <a:ext uri="{FF2B5EF4-FFF2-40B4-BE49-F238E27FC236}">
                <a16:creationId xmlns:a16="http://schemas.microsoft.com/office/drawing/2014/main" id="{65743F7F-4C05-487C-8B3C-A6F7A261E283}"/>
              </a:ext>
            </a:extLst>
          </p:cNvPr>
          <p:cNvSpPr>
            <a:spLocks noGrp="1"/>
          </p:cNvSpPr>
          <p:nvPr>
            <p:ph idx="1"/>
          </p:nvPr>
        </p:nvSpPr>
        <p:spPr>
          <a:xfrm>
            <a:off x="467544" y="1484784"/>
            <a:ext cx="8352928" cy="4832151"/>
          </a:xfrm>
        </p:spPr>
        <p:txBody>
          <a:bodyPr>
            <a:normAutofit/>
          </a:bodyPr>
          <a:lstStyle/>
          <a:p>
            <a:r>
              <a:rPr lang="en-GB" sz="2800" b="1" dirty="0"/>
              <a:t>Almost all the oil could be extracted from the dry leaves (plant or tree bark etc.) into the solvent (water, wine or beer)</a:t>
            </a:r>
          </a:p>
          <a:p>
            <a:r>
              <a:rPr lang="en-GB" sz="2800" b="1" dirty="0"/>
              <a:t>The Sumerian chemists used the solution as perfume or medicine etc.</a:t>
            </a:r>
          </a:p>
          <a:p>
            <a:r>
              <a:rPr lang="tr-TR" sz="2800" b="1" dirty="0"/>
              <a:t>Lets</a:t>
            </a:r>
            <a:r>
              <a:rPr lang="en-GB" sz="2800" b="1" dirty="0"/>
              <a:t> discuss the working principle of modern extraction apparatus called </a:t>
            </a:r>
            <a:r>
              <a:rPr lang="en-GB" sz="2800" b="1" u="sng" dirty="0">
                <a:solidFill>
                  <a:srgbClr val="FFFF00"/>
                </a:solidFill>
              </a:rPr>
              <a:t>Soxhlet Extractor </a:t>
            </a:r>
            <a:r>
              <a:rPr lang="en-GB" sz="2800" b="1" dirty="0"/>
              <a:t> </a:t>
            </a:r>
            <a:endParaRPr lang="en-GB" dirty="0"/>
          </a:p>
        </p:txBody>
      </p:sp>
      <p:sp>
        <p:nvSpPr>
          <p:cNvPr id="4" name="Date Placeholder 3">
            <a:extLst>
              <a:ext uri="{FF2B5EF4-FFF2-40B4-BE49-F238E27FC236}">
                <a16:creationId xmlns:a16="http://schemas.microsoft.com/office/drawing/2014/main" id="{35B9B492-64FB-420D-B059-F0C683614087}"/>
              </a:ext>
            </a:extLst>
          </p:cNvPr>
          <p:cNvSpPr>
            <a:spLocks noGrp="1"/>
          </p:cNvSpPr>
          <p:nvPr>
            <p:ph type="dt" sz="half" idx="10"/>
          </p:nvPr>
        </p:nvSpPr>
        <p:spPr/>
        <p:txBody>
          <a:bodyPr/>
          <a:lstStyle/>
          <a:p>
            <a:r>
              <a:rPr lang="en-US">
                <a:solidFill>
                  <a:prstClr val="white">
                    <a:shade val="50000"/>
                  </a:prstClr>
                </a:solidFill>
              </a:rPr>
              <a:t>October 17,2022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BD1C298E-21A6-4BAC-A1D4-5B7DF99ECF49}"/>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48</a:t>
            </a:fld>
            <a:endParaRPr lang="tr-TR">
              <a:solidFill>
                <a:prstClr val="white">
                  <a:shade val="50000"/>
                </a:prstClr>
              </a:solidFill>
            </a:endParaRPr>
          </a:p>
        </p:txBody>
      </p:sp>
      <p:pic>
        <p:nvPicPr>
          <p:cNvPr id="6" name="Recorded Sound">
            <a:hlinkClick r:id="" action="ppaction://media"/>
            <a:extLst>
              <a:ext uri="{FF2B5EF4-FFF2-40B4-BE49-F238E27FC236}">
                <a16:creationId xmlns:a16="http://schemas.microsoft.com/office/drawing/2014/main" id="{2B5D1797-4251-459D-A039-90F371EC7D6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028384" y="908720"/>
            <a:ext cx="609600" cy="609600"/>
          </a:xfrm>
          <a:prstGeom prst="rect">
            <a:avLst/>
          </a:prstGeom>
        </p:spPr>
      </p:pic>
    </p:spTree>
    <p:extLst>
      <p:ext uri="{BB962C8B-B14F-4D97-AF65-F5344CB8AC3E}">
        <p14:creationId xmlns:p14="http://schemas.microsoft.com/office/powerpoint/2010/main" val="710293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649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B3D4F-ECD6-4E95-B960-72434DB8C8BC}"/>
              </a:ext>
            </a:extLst>
          </p:cNvPr>
          <p:cNvSpPr>
            <a:spLocks noGrp="1"/>
          </p:cNvSpPr>
          <p:nvPr>
            <p:ph type="title"/>
          </p:nvPr>
        </p:nvSpPr>
        <p:spPr>
          <a:xfrm>
            <a:off x="755576" y="476673"/>
            <a:ext cx="7848872" cy="1080120"/>
          </a:xfrm>
        </p:spPr>
        <p:txBody>
          <a:bodyPr/>
          <a:lstStyle/>
          <a:p>
            <a:r>
              <a:rPr lang="en-GB" b="1" dirty="0">
                <a:solidFill>
                  <a:srgbClr val="FFFF00"/>
                </a:solidFill>
              </a:rPr>
              <a:t>Modern solid phase extraction (by Soxhlet Extractor)</a:t>
            </a:r>
          </a:p>
        </p:txBody>
      </p:sp>
      <p:sp>
        <p:nvSpPr>
          <p:cNvPr id="3" name="Content Placeholder 2">
            <a:extLst>
              <a:ext uri="{FF2B5EF4-FFF2-40B4-BE49-F238E27FC236}">
                <a16:creationId xmlns:a16="http://schemas.microsoft.com/office/drawing/2014/main" id="{1A69DEDA-88B7-4FEC-B2E6-2E7B2363700D}"/>
              </a:ext>
            </a:extLst>
          </p:cNvPr>
          <p:cNvSpPr>
            <a:spLocks noGrp="1"/>
          </p:cNvSpPr>
          <p:nvPr>
            <p:ph idx="1"/>
          </p:nvPr>
        </p:nvSpPr>
        <p:spPr>
          <a:xfrm>
            <a:off x="683568" y="1807361"/>
            <a:ext cx="7992888" cy="4501959"/>
          </a:xfrm>
        </p:spPr>
        <p:txBody>
          <a:bodyPr/>
          <a:lstStyle/>
          <a:p>
            <a:pPr lvl="0">
              <a:buClr>
                <a:srgbClr val="FF9000"/>
              </a:buClr>
            </a:pPr>
            <a:r>
              <a:rPr lang="en-GB" sz="2800" b="1" u="sng" dirty="0">
                <a:solidFill>
                  <a:srgbClr val="FFFF00"/>
                </a:solidFill>
              </a:rPr>
              <a:t>Soxhlet Extractor</a:t>
            </a:r>
            <a:r>
              <a:rPr lang="en-GB" sz="2800" b="1" dirty="0">
                <a:solidFill>
                  <a:srgbClr val="FFFF00"/>
                </a:solidFill>
              </a:rPr>
              <a:t> </a:t>
            </a:r>
            <a:r>
              <a:rPr lang="en-GB" sz="2800" b="1" dirty="0"/>
              <a:t>and Sumerian extraction apparatus </a:t>
            </a:r>
            <a:r>
              <a:rPr lang="en-GB" sz="2800" b="1" dirty="0">
                <a:solidFill>
                  <a:prstClr val="white"/>
                </a:solidFill>
              </a:rPr>
              <a:t>works with similar principle</a:t>
            </a:r>
            <a:r>
              <a:rPr lang="tr-TR" sz="2800" b="1" dirty="0">
                <a:solidFill>
                  <a:prstClr val="white"/>
                </a:solidFill>
              </a:rPr>
              <a:t>s</a:t>
            </a:r>
            <a:r>
              <a:rPr lang="en-GB" sz="2800" b="1" dirty="0">
                <a:solidFill>
                  <a:prstClr val="white"/>
                </a:solidFill>
              </a:rPr>
              <a:t> </a:t>
            </a:r>
          </a:p>
          <a:p>
            <a:pPr lvl="0">
              <a:buClr>
                <a:srgbClr val="FF9000"/>
              </a:buClr>
            </a:pPr>
            <a:r>
              <a:rPr lang="en-GB" sz="2800" b="1" dirty="0">
                <a:solidFill>
                  <a:prstClr val="white"/>
                </a:solidFill>
              </a:rPr>
              <a:t>Soxhlet extractor is more efficient than Sumerian apparatus</a:t>
            </a:r>
          </a:p>
          <a:p>
            <a:pPr lvl="0">
              <a:buClr>
                <a:srgbClr val="FF9000"/>
              </a:buClr>
            </a:pPr>
            <a:r>
              <a:rPr lang="en-GB" sz="2800" b="1" dirty="0">
                <a:solidFill>
                  <a:prstClr val="white"/>
                </a:solidFill>
              </a:rPr>
              <a:t>Soxhlet extractor was invented in 1879 by Franz von Soxhlet. </a:t>
            </a:r>
          </a:p>
          <a:p>
            <a:pPr lvl="0">
              <a:buClr>
                <a:srgbClr val="FF9000"/>
              </a:buClr>
            </a:pPr>
            <a:endParaRPr lang="en-GB" sz="2800" b="1" dirty="0">
              <a:solidFill>
                <a:prstClr val="white"/>
              </a:solidFill>
            </a:endParaRPr>
          </a:p>
          <a:p>
            <a:endParaRPr lang="en-GB" dirty="0"/>
          </a:p>
        </p:txBody>
      </p:sp>
      <p:sp>
        <p:nvSpPr>
          <p:cNvPr id="4" name="Date Placeholder 3">
            <a:extLst>
              <a:ext uri="{FF2B5EF4-FFF2-40B4-BE49-F238E27FC236}">
                <a16:creationId xmlns:a16="http://schemas.microsoft.com/office/drawing/2014/main" id="{8A9211AD-FE51-41EB-A85A-E5639BC5C513}"/>
              </a:ext>
            </a:extLst>
          </p:cNvPr>
          <p:cNvSpPr>
            <a:spLocks noGrp="1"/>
          </p:cNvSpPr>
          <p:nvPr>
            <p:ph type="dt" sz="half" idx="10"/>
          </p:nvPr>
        </p:nvSpPr>
        <p:spPr/>
        <p:txBody>
          <a:bodyPr/>
          <a:lstStyle/>
          <a:p>
            <a:r>
              <a:rPr lang="en-US">
                <a:solidFill>
                  <a:prstClr val="white">
                    <a:shade val="50000"/>
                  </a:prstClr>
                </a:solidFill>
              </a:rPr>
              <a:t>October 17,2022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C451FE35-E9D5-4612-87A0-4A974C847D2F}"/>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49</a:t>
            </a:fld>
            <a:endParaRPr lang="tr-TR">
              <a:solidFill>
                <a:prstClr val="white">
                  <a:shade val="50000"/>
                </a:prstClr>
              </a:solidFill>
            </a:endParaRPr>
          </a:p>
        </p:txBody>
      </p:sp>
      <p:pic>
        <p:nvPicPr>
          <p:cNvPr id="6" name="Recorded Sound">
            <a:hlinkClick r:id="" action="ppaction://media"/>
            <a:extLst>
              <a:ext uri="{FF2B5EF4-FFF2-40B4-BE49-F238E27FC236}">
                <a16:creationId xmlns:a16="http://schemas.microsoft.com/office/drawing/2014/main" id="{BAA08823-56D5-4DE2-A54F-C62E5D690CB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596336" y="980728"/>
            <a:ext cx="609600" cy="609600"/>
          </a:xfrm>
          <a:prstGeom prst="rect">
            <a:avLst/>
          </a:prstGeom>
        </p:spPr>
      </p:pic>
    </p:spTree>
    <p:extLst>
      <p:ext uri="{BB962C8B-B14F-4D97-AF65-F5344CB8AC3E}">
        <p14:creationId xmlns:p14="http://schemas.microsoft.com/office/powerpoint/2010/main" val="1242328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864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88D114A-27D7-4169-9C95-708A77CADBF1}"/>
              </a:ext>
            </a:extLst>
          </p:cNvPr>
          <p:cNvSpPr>
            <a:spLocks noGrp="1"/>
          </p:cNvSpPr>
          <p:nvPr>
            <p:ph type="title"/>
          </p:nvPr>
        </p:nvSpPr>
        <p:spPr>
          <a:xfrm>
            <a:off x="539552" y="675724"/>
            <a:ext cx="3672408" cy="5921628"/>
          </a:xfrm>
        </p:spPr>
        <p:txBody>
          <a:bodyPr/>
          <a:lstStyle/>
          <a:p>
            <a:r>
              <a:rPr lang="tr-TR" sz="3600" b="1" dirty="0">
                <a:solidFill>
                  <a:srgbClr val="FFFF00"/>
                </a:solidFill>
              </a:rPr>
              <a:t>2. Sumerians invented alphabet after they invented numbers</a:t>
            </a:r>
            <a:endParaRPr lang="en-US" sz="3600" b="1" dirty="0">
              <a:solidFill>
                <a:srgbClr val="FFFF00"/>
              </a:solidFill>
            </a:endParaRPr>
          </a:p>
        </p:txBody>
      </p:sp>
      <p:sp>
        <p:nvSpPr>
          <p:cNvPr id="4" name="Veri Yer Tutucusu 3">
            <a:extLst>
              <a:ext uri="{FF2B5EF4-FFF2-40B4-BE49-F238E27FC236}">
                <a16:creationId xmlns:a16="http://schemas.microsoft.com/office/drawing/2014/main" id="{E9E18B16-1F14-4145-99F5-68E85B8D90FB}"/>
              </a:ext>
            </a:extLst>
          </p:cNvPr>
          <p:cNvSpPr>
            <a:spLocks noGrp="1"/>
          </p:cNvSpPr>
          <p:nvPr>
            <p:ph type="dt" sz="half" idx="10"/>
          </p:nvPr>
        </p:nvSpPr>
        <p:spPr/>
        <p:txBody>
          <a:bodyPr/>
          <a:lstStyle/>
          <a:p>
            <a:r>
              <a:rPr lang="en-US">
                <a:solidFill>
                  <a:prstClr val="white">
                    <a:shade val="50000"/>
                  </a:prstClr>
                </a:solidFill>
              </a:rPr>
              <a:t>October 10, 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5EA66AD5-AB59-4B75-87E2-C38202DE8406}"/>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5</a:t>
            </a:fld>
            <a:endParaRPr lang="tr-TR">
              <a:solidFill>
                <a:prstClr val="white">
                  <a:shade val="50000"/>
                </a:prstClr>
              </a:solidFill>
            </a:endParaRPr>
          </a:p>
        </p:txBody>
      </p:sp>
      <p:pic>
        <p:nvPicPr>
          <p:cNvPr id="9222" name="Picture 6" descr="https://www.researchgate.net/profile/Nicolas-Fay/publication/265014901/figure/fig3/AS:667902457966611@1536251763928/Changes-in-Sumerian-Cuneiform-script-adapted-from-Sampson-1985_W640.jpg">
            <a:extLst>
              <a:ext uri="{FF2B5EF4-FFF2-40B4-BE49-F238E27FC236}">
                <a16:creationId xmlns:a16="http://schemas.microsoft.com/office/drawing/2014/main" id="{EE4444A1-1DAC-49DC-9932-79D59C6EBAF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139952" y="403524"/>
            <a:ext cx="4896544" cy="60509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303768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121670-C0B1-45B3-BEDD-B3EE9A22C60D}"/>
              </a:ext>
            </a:extLst>
          </p:cNvPr>
          <p:cNvSpPr>
            <a:spLocks noGrp="1"/>
          </p:cNvSpPr>
          <p:nvPr>
            <p:ph type="title"/>
          </p:nvPr>
        </p:nvSpPr>
        <p:spPr>
          <a:xfrm>
            <a:off x="755576" y="765220"/>
            <a:ext cx="4286976" cy="5544616"/>
          </a:xfrm>
        </p:spPr>
        <p:txBody>
          <a:bodyPr/>
          <a:lstStyle/>
          <a:p>
            <a:r>
              <a:rPr lang="en-GB" sz="3600" b="1" dirty="0">
                <a:solidFill>
                  <a:srgbClr val="FFFF00"/>
                </a:solidFill>
              </a:rPr>
              <a:t>Franz von Soxhlet</a:t>
            </a:r>
            <a:br>
              <a:rPr lang="tr-TR" sz="3600" b="1" dirty="0">
                <a:solidFill>
                  <a:srgbClr val="FFFF00"/>
                </a:solidFill>
              </a:rPr>
            </a:br>
            <a:r>
              <a:rPr lang="tr-TR" b="1" dirty="0"/>
              <a:t>He is a </a:t>
            </a:r>
            <a:r>
              <a:rPr lang="en-GB" sz="2800" b="1" dirty="0"/>
              <a:t>German Chemist</a:t>
            </a:r>
            <a:r>
              <a:rPr lang="tr-TR" sz="2800" b="1" dirty="0"/>
              <a:t> who</a:t>
            </a:r>
            <a:br>
              <a:rPr lang="en-GB" b="1" dirty="0">
                <a:solidFill>
                  <a:srgbClr val="FFFF00"/>
                </a:solidFill>
              </a:rPr>
            </a:br>
            <a:r>
              <a:rPr lang="tr-TR" sz="2800" b="1" dirty="0"/>
              <a:t>in</a:t>
            </a:r>
            <a:r>
              <a:rPr lang="en-GB" sz="2800" b="1" dirty="0"/>
              <a:t>vented Soxhlet Extractor in 1879</a:t>
            </a:r>
            <a:r>
              <a:rPr lang="tr-TR" sz="2800" b="1" dirty="0"/>
              <a:t>.</a:t>
            </a:r>
            <a:br>
              <a:rPr lang="en-GB" sz="2800" b="1" dirty="0"/>
            </a:br>
            <a:r>
              <a:rPr lang="tr-TR" sz="2800" b="1" dirty="0"/>
              <a:t>Later i</a:t>
            </a:r>
            <a:r>
              <a:rPr lang="en-GB" sz="2800" b="1" dirty="0"/>
              <a:t>n 1886 </a:t>
            </a:r>
            <a:r>
              <a:rPr lang="tr-TR" sz="2800" b="1" dirty="0"/>
              <a:t>h</a:t>
            </a:r>
            <a:r>
              <a:rPr lang="en-GB" sz="2800" b="1" dirty="0"/>
              <a:t>e</a:t>
            </a:r>
            <a:r>
              <a:rPr lang="tr-TR" sz="2800" b="1" dirty="0"/>
              <a:t> </a:t>
            </a:r>
            <a:r>
              <a:rPr lang="en-GB" sz="2800" b="1" dirty="0"/>
              <a:t>proposed that milk should be pasteurized</a:t>
            </a:r>
          </a:p>
        </p:txBody>
      </p:sp>
      <p:sp>
        <p:nvSpPr>
          <p:cNvPr id="4" name="Date Placeholder 3">
            <a:extLst>
              <a:ext uri="{FF2B5EF4-FFF2-40B4-BE49-F238E27FC236}">
                <a16:creationId xmlns:a16="http://schemas.microsoft.com/office/drawing/2014/main" id="{5EF3203D-A12B-4A7D-BC8F-4CB9A7D1B747}"/>
              </a:ext>
            </a:extLst>
          </p:cNvPr>
          <p:cNvSpPr>
            <a:spLocks noGrp="1"/>
          </p:cNvSpPr>
          <p:nvPr>
            <p:ph type="dt" sz="half" idx="10"/>
          </p:nvPr>
        </p:nvSpPr>
        <p:spPr/>
        <p:txBody>
          <a:bodyPr/>
          <a:lstStyle/>
          <a:p>
            <a:r>
              <a:rPr lang="en-US">
                <a:solidFill>
                  <a:prstClr val="white">
                    <a:shade val="50000"/>
                  </a:prstClr>
                </a:solidFill>
              </a:rPr>
              <a:t>October 17,2022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403FA96B-7CC9-46D7-B3CA-54AB64C48B67}"/>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50</a:t>
            </a:fld>
            <a:endParaRPr lang="tr-TR">
              <a:solidFill>
                <a:prstClr val="white">
                  <a:shade val="50000"/>
                </a:prstClr>
              </a:solidFill>
            </a:endParaRPr>
          </a:p>
        </p:txBody>
      </p:sp>
      <p:pic>
        <p:nvPicPr>
          <p:cNvPr id="5122" name="Picture 2" descr="Franz von Soxhlet.jpg">
            <a:extLst>
              <a:ext uri="{FF2B5EF4-FFF2-40B4-BE49-F238E27FC236}">
                <a16:creationId xmlns:a16="http://schemas.microsoft.com/office/drawing/2014/main" id="{E180CA3E-CA2F-456C-A33F-EC3277F567F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292080" y="778312"/>
            <a:ext cx="3744416" cy="55315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474423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C526A-EE3A-475B-BB24-13EE383A361A}"/>
              </a:ext>
            </a:extLst>
          </p:cNvPr>
          <p:cNvSpPr>
            <a:spLocks noGrp="1"/>
          </p:cNvSpPr>
          <p:nvPr>
            <p:ph type="title"/>
          </p:nvPr>
        </p:nvSpPr>
        <p:spPr>
          <a:xfrm>
            <a:off x="323529" y="260648"/>
            <a:ext cx="4752528" cy="6336704"/>
          </a:xfrm>
        </p:spPr>
        <p:txBody>
          <a:bodyPr/>
          <a:lstStyle/>
          <a:p>
            <a:r>
              <a:rPr lang="en-GB" sz="2400" b="1" dirty="0"/>
              <a:t>1: Stirrer bar </a:t>
            </a:r>
            <a:br>
              <a:rPr lang="en-GB" sz="2400" b="1" dirty="0"/>
            </a:br>
            <a:r>
              <a:rPr lang="en-GB" sz="2400" b="1" dirty="0"/>
              <a:t>2: Still flask </a:t>
            </a:r>
            <a:br>
              <a:rPr lang="en-GB" sz="2400" b="1" dirty="0"/>
            </a:br>
            <a:r>
              <a:rPr lang="en-GB" sz="2400" b="1" dirty="0"/>
              <a:t>3: Distillation path </a:t>
            </a:r>
            <a:br>
              <a:rPr lang="en-GB" sz="2400" b="1" dirty="0"/>
            </a:br>
            <a:r>
              <a:rPr lang="en-GB" sz="2400" b="1" dirty="0"/>
              <a:t>4: Thimble (</a:t>
            </a:r>
            <a:r>
              <a:rPr lang="en-GB" sz="2400" i="1" dirty="0">
                <a:solidFill>
                  <a:srgbClr val="FFFF00"/>
                </a:solidFill>
              </a:rPr>
              <a:t>kağıttan tüp, katı madde içine konulur</a:t>
            </a:r>
            <a:r>
              <a:rPr lang="en-GB" sz="2400" b="1" dirty="0"/>
              <a:t>)</a:t>
            </a:r>
            <a:br>
              <a:rPr lang="en-GB" sz="2400" b="1" dirty="0"/>
            </a:br>
            <a:r>
              <a:rPr lang="en-GB" sz="2400" b="1" dirty="0"/>
              <a:t>5: Solid (</a:t>
            </a:r>
            <a:r>
              <a:rPr lang="en-GB" sz="2400" dirty="0"/>
              <a:t>which contains essential oil</a:t>
            </a:r>
            <a:r>
              <a:rPr lang="en-GB" sz="2400" b="1" dirty="0"/>
              <a:t>)</a:t>
            </a:r>
            <a:br>
              <a:rPr lang="en-GB" sz="2400" b="1" dirty="0"/>
            </a:br>
            <a:r>
              <a:rPr lang="en-GB" sz="2400" b="1" dirty="0"/>
              <a:t>6: Siphon top (</a:t>
            </a:r>
            <a:r>
              <a:rPr lang="en-GB" sz="2400" i="1" dirty="0">
                <a:solidFill>
                  <a:srgbClr val="FFFF00"/>
                </a:solidFill>
              </a:rPr>
              <a:t>sıvıyı aşağıya boşaltma sınırı</a:t>
            </a:r>
            <a:r>
              <a:rPr lang="en-GB" sz="2400" b="1" dirty="0"/>
              <a:t>)</a:t>
            </a:r>
            <a:br>
              <a:rPr lang="en-GB" sz="2400" b="1" dirty="0"/>
            </a:br>
            <a:r>
              <a:rPr lang="en-GB" sz="2400" b="1" dirty="0"/>
              <a:t>7: Siphon exit (</a:t>
            </a:r>
            <a:r>
              <a:rPr lang="en-GB" sz="2400" i="1" dirty="0">
                <a:solidFill>
                  <a:srgbClr val="FFFF00"/>
                </a:solidFill>
              </a:rPr>
              <a:t>geri akış yolu</a:t>
            </a:r>
            <a:r>
              <a:rPr lang="en-GB" sz="2400" b="1" dirty="0"/>
              <a:t>)</a:t>
            </a:r>
            <a:br>
              <a:rPr lang="en-GB" sz="2400" b="1" dirty="0"/>
            </a:br>
            <a:r>
              <a:rPr lang="en-GB" sz="2400" b="1" dirty="0"/>
              <a:t>8: Expansion adapter </a:t>
            </a:r>
            <a:br>
              <a:rPr lang="en-GB" sz="2400" b="1" dirty="0"/>
            </a:br>
            <a:r>
              <a:rPr lang="en-GB" sz="2400" b="1" dirty="0"/>
              <a:t>9: Condenser </a:t>
            </a:r>
            <a:br>
              <a:rPr lang="en-GB" sz="2400" b="1" dirty="0"/>
            </a:br>
            <a:r>
              <a:rPr lang="en-GB" sz="2400" b="1" dirty="0"/>
              <a:t>10: Cooling water out </a:t>
            </a:r>
            <a:br>
              <a:rPr lang="en-GB" sz="2400" b="1" dirty="0"/>
            </a:br>
            <a:r>
              <a:rPr lang="en-GB" sz="2400" b="1" dirty="0"/>
              <a:t>11: Cooling water in</a:t>
            </a:r>
          </a:p>
        </p:txBody>
      </p:sp>
      <p:pic>
        <p:nvPicPr>
          <p:cNvPr id="8" name="Content Placeholder 7">
            <a:extLst>
              <a:ext uri="{FF2B5EF4-FFF2-40B4-BE49-F238E27FC236}">
                <a16:creationId xmlns:a16="http://schemas.microsoft.com/office/drawing/2014/main" id="{2A3D7279-D35D-4856-A112-AEE3D084B8DF}"/>
              </a:ext>
            </a:extLst>
          </p:cNvPr>
          <p:cNvPicPr>
            <a:picLocks noGrp="1" noChangeAspect="1"/>
          </p:cNvPicPr>
          <p:nvPr>
            <p:ph idx="1"/>
          </p:nvPr>
        </p:nvPicPr>
        <p:blipFill>
          <a:blip r:embed="rId4"/>
          <a:stretch>
            <a:fillRect/>
          </a:stretch>
        </p:blipFill>
        <p:spPr>
          <a:xfrm>
            <a:off x="5580112" y="404664"/>
            <a:ext cx="3168352" cy="5976664"/>
          </a:xfrm>
          <a:prstGeom prst="rect">
            <a:avLst/>
          </a:prstGeom>
        </p:spPr>
      </p:pic>
      <p:sp>
        <p:nvSpPr>
          <p:cNvPr id="4" name="Date Placeholder 3">
            <a:extLst>
              <a:ext uri="{FF2B5EF4-FFF2-40B4-BE49-F238E27FC236}">
                <a16:creationId xmlns:a16="http://schemas.microsoft.com/office/drawing/2014/main" id="{B6E80368-A73B-4813-8A3F-E0C11EA47BF3}"/>
              </a:ext>
            </a:extLst>
          </p:cNvPr>
          <p:cNvSpPr>
            <a:spLocks noGrp="1"/>
          </p:cNvSpPr>
          <p:nvPr>
            <p:ph type="dt" sz="half" idx="10"/>
          </p:nvPr>
        </p:nvSpPr>
        <p:spPr/>
        <p:txBody>
          <a:bodyPr/>
          <a:lstStyle/>
          <a:p>
            <a:r>
              <a:rPr lang="en-US">
                <a:solidFill>
                  <a:prstClr val="white">
                    <a:shade val="50000"/>
                  </a:prstClr>
                </a:solidFill>
              </a:rPr>
              <a:t>October 17,2022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CE214407-A141-4880-8C9F-690BABFE7925}"/>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51</a:t>
            </a:fld>
            <a:endParaRPr lang="tr-TR">
              <a:solidFill>
                <a:prstClr val="white">
                  <a:shade val="50000"/>
                </a:prstClr>
              </a:solidFill>
            </a:endParaRPr>
          </a:p>
        </p:txBody>
      </p:sp>
      <p:pic>
        <p:nvPicPr>
          <p:cNvPr id="3" name="Recorded Sound">
            <a:hlinkClick r:id="" action="ppaction://media"/>
            <a:extLst>
              <a:ext uri="{FF2B5EF4-FFF2-40B4-BE49-F238E27FC236}">
                <a16:creationId xmlns:a16="http://schemas.microsoft.com/office/drawing/2014/main" id="{D02A2890-102D-49B2-BBC4-614161AC3E8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948264" y="404664"/>
            <a:ext cx="609600" cy="609600"/>
          </a:xfrm>
          <a:prstGeom prst="rect">
            <a:avLst/>
          </a:prstGeom>
        </p:spPr>
      </p:pic>
    </p:spTree>
    <p:extLst>
      <p:ext uri="{BB962C8B-B14F-4D97-AF65-F5344CB8AC3E}">
        <p14:creationId xmlns:p14="http://schemas.microsoft.com/office/powerpoint/2010/main" val="842137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121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5E2142-BC56-4910-9475-73365C9B2CDE}"/>
              </a:ext>
            </a:extLst>
          </p:cNvPr>
          <p:cNvSpPr>
            <a:spLocks noGrp="1"/>
          </p:cNvSpPr>
          <p:nvPr>
            <p:ph type="title"/>
          </p:nvPr>
        </p:nvSpPr>
        <p:spPr>
          <a:xfrm>
            <a:off x="5076056" y="1196752"/>
            <a:ext cx="3816424" cy="4680520"/>
          </a:xfrm>
        </p:spPr>
        <p:txBody>
          <a:bodyPr/>
          <a:lstStyle/>
          <a:p>
            <a:endParaRPr lang="en-GB" dirty="0"/>
          </a:p>
        </p:txBody>
      </p:sp>
      <p:sp>
        <p:nvSpPr>
          <p:cNvPr id="4" name="Date Placeholder 3">
            <a:extLst>
              <a:ext uri="{FF2B5EF4-FFF2-40B4-BE49-F238E27FC236}">
                <a16:creationId xmlns:a16="http://schemas.microsoft.com/office/drawing/2014/main" id="{A8BBF1F6-D12D-45E1-8296-08DC80E5F739}"/>
              </a:ext>
            </a:extLst>
          </p:cNvPr>
          <p:cNvSpPr>
            <a:spLocks noGrp="1"/>
          </p:cNvSpPr>
          <p:nvPr>
            <p:ph type="dt" sz="half" idx="10"/>
          </p:nvPr>
        </p:nvSpPr>
        <p:spPr/>
        <p:txBody>
          <a:bodyPr/>
          <a:lstStyle/>
          <a:p>
            <a:r>
              <a:rPr lang="en-US">
                <a:solidFill>
                  <a:prstClr val="white">
                    <a:shade val="50000"/>
                  </a:prstClr>
                </a:solidFill>
              </a:rPr>
              <a:t>October 17,2022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4F4AEBE7-5169-4A1D-B4BD-31173E76BEE8}"/>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52</a:t>
            </a:fld>
            <a:endParaRPr lang="tr-TR">
              <a:solidFill>
                <a:prstClr val="white">
                  <a:shade val="50000"/>
                </a:prstClr>
              </a:solidFill>
            </a:endParaRPr>
          </a:p>
        </p:txBody>
      </p:sp>
      <p:pic>
        <p:nvPicPr>
          <p:cNvPr id="4100" name="Picture 4" descr="https://www.researchgate.net/profile/Daniel_Dabbs/publication/251753895/figure/fig4/AS:668355497304075@1536359776937/Schematic-of-a-Soxhlet-extraction-apparatus-indicating-the-vapor-and-liquid-extractant_W640.jpg">
            <a:extLst>
              <a:ext uri="{FF2B5EF4-FFF2-40B4-BE49-F238E27FC236}">
                <a16:creationId xmlns:a16="http://schemas.microsoft.com/office/drawing/2014/main" id="{C468B5FB-63BC-46AB-AC89-969226502B0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4008" y="908720"/>
            <a:ext cx="4395440" cy="5214929"/>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5">
            <a:extLst>
              <a:ext uri="{FF2B5EF4-FFF2-40B4-BE49-F238E27FC236}">
                <a16:creationId xmlns:a16="http://schemas.microsoft.com/office/drawing/2014/main" id="{393B5807-2AD7-4ED2-8B1F-18BFD1E0DE45}"/>
              </a:ext>
            </a:extLst>
          </p:cNvPr>
          <p:cNvSpPr>
            <a:spLocks noGrp="1"/>
          </p:cNvSpPr>
          <p:nvPr>
            <p:ph idx="1"/>
          </p:nvPr>
        </p:nvSpPr>
        <p:spPr>
          <a:xfrm>
            <a:off x="251520" y="548680"/>
            <a:ext cx="4248472" cy="6048672"/>
          </a:xfrm>
        </p:spPr>
        <p:txBody>
          <a:bodyPr>
            <a:normAutofit/>
          </a:bodyPr>
          <a:lstStyle/>
          <a:p>
            <a:r>
              <a:rPr lang="en-GB" sz="2400" b="1" u="sng" dirty="0">
                <a:solidFill>
                  <a:srgbClr val="FFFF00"/>
                </a:solidFill>
              </a:rPr>
              <a:t>Please watch the simulation of extraction process in the Soxhlet Extractor </a:t>
            </a:r>
            <a:r>
              <a:rPr lang="en-GB" sz="2400" b="1" dirty="0"/>
              <a:t>(address is </a:t>
            </a:r>
            <a:r>
              <a:rPr lang="tr-TR" sz="2400" b="1" dirty="0"/>
              <a:t>given </a:t>
            </a:r>
            <a:r>
              <a:rPr lang="en-GB" sz="2400" b="1" dirty="0"/>
              <a:t>at the </a:t>
            </a:r>
            <a:r>
              <a:rPr lang="tr-TR" sz="2400" b="1" dirty="0"/>
              <a:t>end of slide</a:t>
            </a:r>
            <a:r>
              <a:rPr lang="en-GB" sz="2400" b="1" dirty="0"/>
              <a:t>)</a:t>
            </a:r>
          </a:p>
          <a:p>
            <a:r>
              <a:rPr lang="en-GB" sz="2400" b="1" dirty="0"/>
              <a:t>Sumerian extraction apparatus worked similarly. (</a:t>
            </a:r>
            <a:r>
              <a:rPr lang="en-GB" sz="2400" i="1" dirty="0">
                <a:solidFill>
                  <a:srgbClr val="FFFF00"/>
                </a:solidFill>
              </a:rPr>
              <a:t>It could be a primitive equipment but worked perfectly</a:t>
            </a:r>
            <a:r>
              <a:rPr lang="en-GB" sz="2400" b="1" dirty="0"/>
              <a:t>)</a:t>
            </a:r>
            <a:endParaRPr lang="en-GB" dirty="0"/>
          </a:p>
          <a:p>
            <a:pPr marL="0" indent="0">
              <a:buNone/>
            </a:pPr>
            <a:r>
              <a:rPr lang="en-GB" dirty="0">
                <a:hlinkClick r:id="rId5"/>
              </a:rPr>
              <a:t>https://en.wikipedia.org/wiki/Soxhlet_extractor#/media/File:Soxhlet_mechanism.gif</a:t>
            </a:r>
            <a:endParaRPr lang="en-GB" dirty="0"/>
          </a:p>
          <a:p>
            <a:pPr marL="0" indent="0">
              <a:buNone/>
            </a:pPr>
            <a:endParaRPr lang="en-GB" dirty="0"/>
          </a:p>
        </p:txBody>
      </p:sp>
      <p:pic>
        <p:nvPicPr>
          <p:cNvPr id="3" name="Recorded Sound">
            <a:hlinkClick r:id="" action="ppaction://media"/>
            <a:extLst>
              <a:ext uri="{FF2B5EF4-FFF2-40B4-BE49-F238E27FC236}">
                <a16:creationId xmlns:a16="http://schemas.microsoft.com/office/drawing/2014/main" id="{6BA4C869-892D-44BC-8660-4FA30ADE110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779912" y="476672"/>
            <a:ext cx="609600" cy="609600"/>
          </a:xfrm>
          <a:prstGeom prst="rect">
            <a:avLst/>
          </a:prstGeom>
        </p:spPr>
      </p:pic>
    </p:spTree>
    <p:extLst>
      <p:ext uri="{BB962C8B-B14F-4D97-AF65-F5344CB8AC3E}">
        <p14:creationId xmlns:p14="http://schemas.microsoft.com/office/powerpoint/2010/main" val="16106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852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872B0-2421-4710-B0E6-6A6358C3F79C}"/>
              </a:ext>
            </a:extLst>
          </p:cNvPr>
          <p:cNvSpPr>
            <a:spLocks noGrp="1"/>
          </p:cNvSpPr>
          <p:nvPr>
            <p:ph type="title"/>
          </p:nvPr>
        </p:nvSpPr>
        <p:spPr>
          <a:xfrm>
            <a:off x="791072" y="332656"/>
            <a:ext cx="8352928" cy="924475"/>
          </a:xfrm>
        </p:spPr>
        <p:txBody>
          <a:bodyPr/>
          <a:lstStyle/>
          <a:p>
            <a:r>
              <a:rPr lang="en-GB" b="1" dirty="0">
                <a:solidFill>
                  <a:srgbClr val="FFFF00"/>
                </a:solidFill>
              </a:rPr>
              <a:t>Second type of extraction </a:t>
            </a:r>
            <a:br>
              <a:rPr lang="en-GB" b="1" dirty="0">
                <a:solidFill>
                  <a:srgbClr val="FFFF00"/>
                </a:solidFill>
              </a:rPr>
            </a:br>
            <a:r>
              <a:rPr lang="en-GB" b="1" dirty="0">
                <a:solidFill>
                  <a:srgbClr val="FFFF00"/>
                </a:solidFill>
              </a:rPr>
              <a:t>(</a:t>
            </a:r>
            <a:r>
              <a:rPr lang="en-GB" b="1" u="sng" dirty="0">
                <a:solidFill>
                  <a:srgbClr val="FFFF00"/>
                </a:solidFill>
              </a:rPr>
              <a:t>Liquid-liquid phase extraction</a:t>
            </a:r>
            <a:r>
              <a:rPr lang="en-GB" b="1" dirty="0">
                <a:solidFill>
                  <a:srgbClr val="FFFF00"/>
                </a:solidFill>
              </a:rPr>
              <a:t>)</a:t>
            </a:r>
            <a:endParaRPr lang="en-GB" dirty="0"/>
          </a:p>
        </p:txBody>
      </p:sp>
      <p:sp>
        <p:nvSpPr>
          <p:cNvPr id="3" name="Content Placeholder 2">
            <a:extLst>
              <a:ext uri="{FF2B5EF4-FFF2-40B4-BE49-F238E27FC236}">
                <a16:creationId xmlns:a16="http://schemas.microsoft.com/office/drawing/2014/main" id="{56FA22D1-ED0A-4959-B5BA-76C9B12CF457}"/>
              </a:ext>
            </a:extLst>
          </p:cNvPr>
          <p:cNvSpPr>
            <a:spLocks noGrp="1"/>
          </p:cNvSpPr>
          <p:nvPr>
            <p:ph idx="1"/>
          </p:nvPr>
        </p:nvSpPr>
        <p:spPr>
          <a:xfrm>
            <a:off x="611560" y="1484784"/>
            <a:ext cx="8136904" cy="4824535"/>
          </a:xfrm>
        </p:spPr>
        <p:txBody>
          <a:bodyPr>
            <a:normAutofit lnSpcReduction="10000"/>
          </a:bodyPr>
          <a:lstStyle/>
          <a:p>
            <a:r>
              <a:rPr lang="en-GB" sz="2800" b="1" dirty="0"/>
              <a:t>We learned how Soxhlet Apparatus was used for </a:t>
            </a:r>
            <a:r>
              <a:rPr lang="en-GB" sz="2800" b="1" u="sng" dirty="0">
                <a:solidFill>
                  <a:srgbClr val="FFFF00"/>
                </a:solidFill>
              </a:rPr>
              <a:t>solid phase extraction</a:t>
            </a:r>
            <a:r>
              <a:rPr lang="en-GB" sz="2800" b="1" dirty="0"/>
              <a:t> (like Sumerians)</a:t>
            </a:r>
          </a:p>
          <a:p>
            <a:r>
              <a:rPr lang="en-GB" sz="2800" b="1" dirty="0"/>
              <a:t>We use </a:t>
            </a:r>
            <a:r>
              <a:rPr lang="en-GB" sz="2800" b="1" u="sng" dirty="0"/>
              <a:t>separatory funnel </a:t>
            </a:r>
            <a:r>
              <a:rPr lang="en-GB" sz="2800" b="1" dirty="0"/>
              <a:t>for second type of extraction: </a:t>
            </a:r>
            <a:r>
              <a:rPr lang="en-GB" sz="2800" b="1" dirty="0">
                <a:solidFill>
                  <a:srgbClr val="FFFF00"/>
                </a:solidFill>
              </a:rPr>
              <a:t>“liquid-liquid extraction” </a:t>
            </a:r>
            <a:r>
              <a:rPr lang="en-GB" sz="2800" b="1" dirty="0"/>
              <a:t>where solute is transferred from one solvent to the other (two immiscible solvents used)</a:t>
            </a:r>
          </a:p>
          <a:p>
            <a:r>
              <a:rPr lang="en-GB" sz="2800" b="1" dirty="0"/>
              <a:t>Usually an organic compound is transferred from water phase to organic phase (e.g. ether)</a:t>
            </a:r>
          </a:p>
        </p:txBody>
      </p:sp>
      <p:sp>
        <p:nvSpPr>
          <p:cNvPr id="4" name="Date Placeholder 3">
            <a:extLst>
              <a:ext uri="{FF2B5EF4-FFF2-40B4-BE49-F238E27FC236}">
                <a16:creationId xmlns:a16="http://schemas.microsoft.com/office/drawing/2014/main" id="{6F1C386D-C610-4299-93C8-B84C9B22FC56}"/>
              </a:ext>
            </a:extLst>
          </p:cNvPr>
          <p:cNvSpPr>
            <a:spLocks noGrp="1"/>
          </p:cNvSpPr>
          <p:nvPr>
            <p:ph type="dt" sz="half" idx="10"/>
          </p:nvPr>
        </p:nvSpPr>
        <p:spPr/>
        <p:txBody>
          <a:bodyPr/>
          <a:lstStyle/>
          <a:p>
            <a:r>
              <a:rPr lang="en-US">
                <a:solidFill>
                  <a:prstClr val="white">
                    <a:shade val="50000"/>
                  </a:prstClr>
                </a:solidFill>
              </a:rPr>
              <a:t>October 17,2022</a:t>
            </a:r>
            <a:endParaRPr lang="tr-TR" dirty="0">
              <a:solidFill>
                <a:prstClr val="white">
                  <a:shade val="50000"/>
                </a:prstClr>
              </a:solidFill>
            </a:endParaRPr>
          </a:p>
        </p:txBody>
      </p:sp>
      <p:sp>
        <p:nvSpPr>
          <p:cNvPr id="5" name="Slide Number Placeholder 4">
            <a:extLst>
              <a:ext uri="{FF2B5EF4-FFF2-40B4-BE49-F238E27FC236}">
                <a16:creationId xmlns:a16="http://schemas.microsoft.com/office/drawing/2014/main" id="{A9B24214-2AE1-4E25-A50B-70B5D704A6B8}"/>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53</a:t>
            </a:fld>
            <a:endParaRPr lang="tr-TR">
              <a:solidFill>
                <a:prstClr val="white">
                  <a:shade val="50000"/>
                </a:prstClr>
              </a:solidFill>
            </a:endParaRPr>
          </a:p>
        </p:txBody>
      </p:sp>
      <p:pic>
        <p:nvPicPr>
          <p:cNvPr id="6" name="Recorded Sound">
            <a:hlinkClick r:id="" action="ppaction://media"/>
            <a:extLst>
              <a:ext uri="{FF2B5EF4-FFF2-40B4-BE49-F238E27FC236}">
                <a16:creationId xmlns:a16="http://schemas.microsoft.com/office/drawing/2014/main" id="{1AA3692F-3AB1-4311-A6F5-02A9EEE3918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00392" y="1196752"/>
            <a:ext cx="609600" cy="609600"/>
          </a:xfrm>
          <a:prstGeom prst="rect">
            <a:avLst/>
          </a:prstGeom>
        </p:spPr>
      </p:pic>
    </p:spTree>
    <p:extLst>
      <p:ext uri="{BB962C8B-B14F-4D97-AF65-F5344CB8AC3E}">
        <p14:creationId xmlns:p14="http://schemas.microsoft.com/office/powerpoint/2010/main" val="3650690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180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684ED-9E76-4E17-A796-FC3D16AB8F84}"/>
              </a:ext>
            </a:extLst>
          </p:cNvPr>
          <p:cNvSpPr>
            <a:spLocks noGrp="1"/>
          </p:cNvSpPr>
          <p:nvPr>
            <p:ph type="title"/>
          </p:nvPr>
        </p:nvSpPr>
        <p:spPr>
          <a:xfrm>
            <a:off x="467544" y="3743"/>
            <a:ext cx="5400600" cy="6408712"/>
          </a:xfrm>
        </p:spPr>
        <p:txBody>
          <a:bodyPr/>
          <a:lstStyle/>
          <a:p>
            <a:r>
              <a:rPr lang="en-GB" b="1" dirty="0">
                <a:solidFill>
                  <a:srgbClr val="FFFF00"/>
                </a:solidFill>
              </a:rPr>
              <a:t>Liquid-liquid phase extraction </a:t>
            </a:r>
            <a:br>
              <a:rPr lang="en-GB" sz="2800" b="1" dirty="0">
                <a:solidFill>
                  <a:srgbClr val="FFFF00"/>
                </a:solidFill>
              </a:rPr>
            </a:br>
            <a:r>
              <a:rPr lang="en-GB" sz="2800" b="1" dirty="0"/>
              <a:t>Separatory funnel </a:t>
            </a:r>
            <a:r>
              <a:rPr lang="tr-TR" sz="2800" b="1" dirty="0"/>
              <a:t>with</a:t>
            </a:r>
            <a:r>
              <a:rPr lang="en-GB" sz="2800" b="1" dirty="0"/>
              <a:t> </a:t>
            </a:r>
            <a:r>
              <a:rPr lang="tr-TR" sz="2800" b="1" dirty="0"/>
              <a:t>2</a:t>
            </a:r>
            <a:r>
              <a:rPr lang="en-GB" sz="2800" b="1" dirty="0"/>
              <a:t> immiscible solvents, 1</a:t>
            </a:r>
            <a:r>
              <a:rPr lang="en-GB" sz="2800" b="1" baseline="30000" dirty="0"/>
              <a:t>st</a:t>
            </a:r>
            <a:r>
              <a:rPr lang="en-GB" sz="2800" b="1" dirty="0"/>
              <a:t> organic solvent (ether) less dense than </a:t>
            </a:r>
            <a:r>
              <a:rPr lang="tr-TR" sz="2800" b="1" dirty="0"/>
              <a:t>phase</a:t>
            </a:r>
            <a:r>
              <a:rPr lang="en-GB" sz="2800" b="1" dirty="0"/>
              <a:t>-2</a:t>
            </a:r>
            <a:r>
              <a:rPr lang="tr-TR" sz="2800" b="1" dirty="0"/>
              <a:t>.</a:t>
            </a:r>
            <a:br>
              <a:rPr lang="en-GB" sz="2800" b="1" dirty="0"/>
            </a:br>
            <a:r>
              <a:rPr lang="en-GB" sz="2800" b="1" dirty="0"/>
              <a:t>2</a:t>
            </a:r>
            <a:r>
              <a:rPr lang="en-GB" sz="2800" b="1" baseline="30000" dirty="0"/>
              <a:t>nd</a:t>
            </a:r>
            <a:r>
              <a:rPr lang="en-GB" sz="2800" b="1" dirty="0"/>
              <a:t> phase is usually water, containing the organic compound which is to be transferred to ether phase (upper liquid-1)</a:t>
            </a:r>
          </a:p>
        </p:txBody>
      </p:sp>
      <p:sp>
        <p:nvSpPr>
          <p:cNvPr id="4" name="Date Placeholder 3">
            <a:extLst>
              <a:ext uri="{FF2B5EF4-FFF2-40B4-BE49-F238E27FC236}">
                <a16:creationId xmlns:a16="http://schemas.microsoft.com/office/drawing/2014/main" id="{53595169-B4E6-45E7-A1F8-D4ABC432E233}"/>
              </a:ext>
            </a:extLst>
          </p:cNvPr>
          <p:cNvSpPr>
            <a:spLocks noGrp="1"/>
          </p:cNvSpPr>
          <p:nvPr>
            <p:ph type="dt" sz="half" idx="10"/>
          </p:nvPr>
        </p:nvSpPr>
        <p:spPr/>
        <p:txBody>
          <a:bodyPr/>
          <a:lstStyle/>
          <a:p>
            <a:r>
              <a:rPr lang="en-US">
                <a:solidFill>
                  <a:prstClr val="white">
                    <a:shade val="50000"/>
                  </a:prstClr>
                </a:solidFill>
              </a:rPr>
              <a:t>October 17,2022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4D568F05-41DD-4AE1-A803-DEEAFDAB7C68}"/>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54</a:t>
            </a:fld>
            <a:endParaRPr lang="tr-TR">
              <a:solidFill>
                <a:prstClr val="white">
                  <a:shade val="50000"/>
                </a:prstClr>
              </a:solidFill>
            </a:endParaRPr>
          </a:p>
        </p:txBody>
      </p:sp>
      <p:pic>
        <p:nvPicPr>
          <p:cNvPr id="5122" name="Picture 2" descr="https://upload.wikimedia.org/wikipedia/commons/thumb/8/8b/Separatory_funnel-tag.svg/220px-Separatory_funnel-tag.svg.png">
            <a:extLst>
              <a:ext uri="{FF2B5EF4-FFF2-40B4-BE49-F238E27FC236}">
                <a16:creationId xmlns:a16="http://schemas.microsoft.com/office/drawing/2014/main" id="{9C625859-F60E-4057-9DC1-6CB70742EB9F}"/>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5868144" y="853480"/>
            <a:ext cx="2880320" cy="5040559"/>
          </a:xfrm>
          <a:prstGeom prst="rect">
            <a:avLst/>
          </a:prstGeom>
          <a:noFill/>
          <a:extLst>
            <a:ext uri="{909E8E84-426E-40DD-AFC4-6F175D3DCCD1}">
              <a14:hiddenFill xmlns:a14="http://schemas.microsoft.com/office/drawing/2010/main">
                <a:solidFill>
                  <a:srgbClr val="FFFFFF"/>
                </a:solidFill>
              </a14:hiddenFill>
            </a:ext>
          </a:extLst>
        </p:spPr>
      </p:pic>
      <p:pic>
        <p:nvPicPr>
          <p:cNvPr id="3" name="Recorded Sound">
            <a:hlinkClick r:id="" action="ppaction://media"/>
            <a:extLst>
              <a:ext uri="{FF2B5EF4-FFF2-40B4-BE49-F238E27FC236}">
                <a16:creationId xmlns:a16="http://schemas.microsoft.com/office/drawing/2014/main" id="{022DD7EB-C347-4A2C-B759-82B0339DAA0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668344" y="548680"/>
            <a:ext cx="609600" cy="609600"/>
          </a:xfrm>
          <a:prstGeom prst="rect">
            <a:avLst/>
          </a:prstGeom>
        </p:spPr>
      </p:pic>
    </p:spTree>
    <p:extLst>
      <p:ext uri="{BB962C8B-B14F-4D97-AF65-F5344CB8AC3E}">
        <p14:creationId xmlns:p14="http://schemas.microsoft.com/office/powerpoint/2010/main" val="1461358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329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51EF9DD-6DE8-4D8F-AAB1-86DF3694CBAC}"/>
              </a:ext>
            </a:extLst>
          </p:cNvPr>
          <p:cNvSpPr>
            <a:spLocks noGrp="1"/>
          </p:cNvSpPr>
          <p:nvPr>
            <p:ph type="title"/>
          </p:nvPr>
        </p:nvSpPr>
        <p:spPr>
          <a:xfrm>
            <a:off x="683568" y="675724"/>
            <a:ext cx="3384376" cy="5345564"/>
          </a:xfrm>
        </p:spPr>
        <p:txBody>
          <a:bodyPr/>
          <a:lstStyle/>
          <a:p>
            <a:r>
              <a:rPr lang="tr-TR" sz="3600" b="1" dirty="0"/>
              <a:t>Sumerian separatory vessel</a:t>
            </a:r>
            <a:br>
              <a:rPr lang="tr-TR" sz="3600" b="1" dirty="0"/>
            </a:br>
            <a:r>
              <a:rPr lang="tr-TR" sz="3600" b="1" dirty="0"/>
              <a:t>3500 B.C.</a:t>
            </a:r>
            <a:endParaRPr lang="en-US" sz="3600" b="1" dirty="0"/>
          </a:p>
        </p:txBody>
      </p:sp>
      <p:pic>
        <p:nvPicPr>
          <p:cNvPr id="7" name="İçerik Yer Tutucusu 6">
            <a:extLst>
              <a:ext uri="{FF2B5EF4-FFF2-40B4-BE49-F238E27FC236}">
                <a16:creationId xmlns:a16="http://schemas.microsoft.com/office/drawing/2014/main" id="{CBC98842-F0D9-4C01-8914-39B660B0FAA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206639" y="908720"/>
            <a:ext cx="4669183" cy="4752528"/>
          </a:xfrm>
        </p:spPr>
      </p:pic>
      <p:sp>
        <p:nvSpPr>
          <p:cNvPr id="4" name="Veri Yer Tutucusu 3">
            <a:extLst>
              <a:ext uri="{FF2B5EF4-FFF2-40B4-BE49-F238E27FC236}">
                <a16:creationId xmlns:a16="http://schemas.microsoft.com/office/drawing/2014/main" id="{C1E4B34E-FA31-4BAB-B135-F5EBC43DB6DD}"/>
              </a:ext>
            </a:extLst>
          </p:cNvPr>
          <p:cNvSpPr>
            <a:spLocks noGrp="1"/>
          </p:cNvSpPr>
          <p:nvPr>
            <p:ph type="dt" sz="half" idx="10"/>
          </p:nvPr>
        </p:nvSpPr>
        <p:spPr/>
        <p:txBody>
          <a:bodyPr/>
          <a:lstStyle/>
          <a:p>
            <a:r>
              <a:rPr lang="en-US">
                <a:solidFill>
                  <a:prstClr val="white">
                    <a:shade val="50000"/>
                  </a:prstClr>
                </a:solidFill>
              </a:rPr>
              <a:t>October 17,2022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D6BEE3ED-6589-4917-8DAC-4894ACA918D3}"/>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55</a:t>
            </a:fld>
            <a:endParaRPr lang="tr-TR">
              <a:solidFill>
                <a:prstClr val="white">
                  <a:shade val="50000"/>
                </a:prstClr>
              </a:solidFill>
            </a:endParaRPr>
          </a:p>
        </p:txBody>
      </p:sp>
    </p:spTree>
    <p:extLst>
      <p:ext uri="{BB962C8B-B14F-4D97-AF65-F5344CB8AC3E}">
        <p14:creationId xmlns:p14="http://schemas.microsoft.com/office/powerpoint/2010/main" val="314880120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9D6B2-7D29-4D75-9B84-F05E5AC2C04D}"/>
              </a:ext>
            </a:extLst>
          </p:cNvPr>
          <p:cNvSpPr>
            <a:spLocks noGrp="1"/>
          </p:cNvSpPr>
          <p:nvPr>
            <p:ph type="title"/>
          </p:nvPr>
        </p:nvSpPr>
        <p:spPr>
          <a:xfrm>
            <a:off x="251520" y="764704"/>
            <a:ext cx="3744416" cy="5688632"/>
          </a:xfrm>
        </p:spPr>
        <p:txBody>
          <a:bodyPr/>
          <a:lstStyle/>
          <a:p>
            <a:r>
              <a:rPr lang="en-GB" b="1" dirty="0">
                <a:solidFill>
                  <a:srgbClr val="FFFF00"/>
                </a:solidFill>
              </a:rPr>
              <a:t>Replica of Sumerian Separatory </a:t>
            </a:r>
            <a:r>
              <a:rPr lang="tr-TR" b="1" dirty="0">
                <a:solidFill>
                  <a:srgbClr val="FFFF00"/>
                </a:solidFill>
              </a:rPr>
              <a:t>Vess</a:t>
            </a:r>
            <a:r>
              <a:rPr lang="en-GB" b="1" dirty="0">
                <a:solidFill>
                  <a:srgbClr val="FFFF00"/>
                </a:solidFill>
              </a:rPr>
              <a:t>el (3500 B.C.)</a:t>
            </a:r>
            <a:br>
              <a:rPr lang="en-GB" b="1" dirty="0">
                <a:solidFill>
                  <a:srgbClr val="FFFF00"/>
                </a:solidFill>
              </a:rPr>
            </a:br>
            <a:r>
              <a:rPr lang="en-GB" dirty="0"/>
              <a:t>(</a:t>
            </a:r>
            <a:r>
              <a:rPr lang="en-GB" u="sng" dirty="0"/>
              <a:t>not used for extraction</a:t>
            </a:r>
            <a:r>
              <a:rPr lang="en-GB" dirty="0"/>
              <a:t>)</a:t>
            </a:r>
            <a:br>
              <a:rPr lang="en-GB" b="1" dirty="0"/>
            </a:br>
            <a:r>
              <a:rPr lang="en-GB" b="1" dirty="0"/>
              <a:t>(It is in METU Science &amp; Technology Museum)</a:t>
            </a:r>
            <a:br>
              <a:rPr lang="en-GB" dirty="0"/>
            </a:br>
            <a:endParaRPr lang="en-GB" dirty="0"/>
          </a:p>
        </p:txBody>
      </p:sp>
      <p:sp>
        <p:nvSpPr>
          <p:cNvPr id="4" name="Date Placeholder 3">
            <a:extLst>
              <a:ext uri="{FF2B5EF4-FFF2-40B4-BE49-F238E27FC236}">
                <a16:creationId xmlns:a16="http://schemas.microsoft.com/office/drawing/2014/main" id="{35044423-01AF-41DD-B479-9E6AAFE303AD}"/>
              </a:ext>
            </a:extLst>
          </p:cNvPr>
          <p:cNvSpPr>
            <a:spLocks noGrp="1"/>
          </p:cNvSpPr>
          <p:nvPr>
            <p:ph type="dt" sz="half" idx="10"/>
          </p:nvPr>
        </p:nvSpPr>
        <p:spPr/>
        <p:txBody>
          <a:bodyPr/>
          <a:lstStyle/>
          <a:p>
            <a:r>
              <a:rPr lang="en-US">
                <a:solidFill>
                  <a:prstClr val="white">
                    <a:shade val="50000"/>
                  </a:prstClr>
                </a:solidFill>
              </a:rPr>
              <a:t>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48FEE966-CEA5-4177-AE60-BE8079CC5D46}"/>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56</a:t>
            </a:fld>
            <a:endParaRPr lang="tr-TR">
              <a:solidFill>
                <a:prstClr val="white">
                  <a:shade val="50000"/>
                </a:prstClr>
              </a:solidFill>
            </a:endParaRPr>
          </a:p>
        </p:txBody>
      </p:sp>
      <p:pic>
        <p:nvPicPr>
          <p:cNvPr id="6" name="Resim 3" descr="C:\Users\metufb\Desktop\016.JPG">
            <a:extLst>
              <a:ext uri="{FF2B5EF4-FFF2-40B4-BE49-F238E27FC236}">
                <a16:creationId xmlns:a16="http://schemas.microsoft.com/office/drawing/2014/main" id="{0D9D1635-7110-4870-BC3A-D46593810AF7}"/>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851920" y="692696"/>
            <a:ext cx="5129336" cy="5484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Recorded Sound">
            <a:hlinkClick r:id="" action="ppaction://media"/>
            <a:extLst>
              <a:ext uri="{FF2B5EF4-FFF2-40B4-BE49-F238E27FC236}">
                <a16:creationId xmlns:a16="http://schemas.microsoft.com/office/drawing/2014/main" id="{1B87790A-9E68-463F-B7A7-3C0DA464BCC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740352" y="764704"/>
            <a:ext cx="897632" cy="897632"/>
          </a:xfrm>
          <a:prstGeom prst="rect">
            <a:avLst/>
          </a:prstGeom>
        </p:spPr>
      </p:pic>
    </p:spTree>
    <p:extLst>
      <p:ext uri="{BB962C8B-B14F-4D97-AF65-F5344CB8AC3E}">
        <p14:creationId xmlns:p14="http://schemas.microsoft.com/office/powerpoint/2010/main" val="2426235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084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E864D-7095-46A1-A5A6-941F6800A3E9}"/>
              </a:ext>
            </a:extLst>
          </p:cNvPr>
          <p:cNvSpPr>
            <a:spLocks noGrp="1"/>
          </p:cNvSpPr>
          <p:nvPr>
            <p:ph type="title"/>
          </p:nvPr>
        </p:nvSpPr>
        <p:spPr>
          <a:xfrm>
            <a:off x="755576" y="332656"/>
            <a:ext cx="7632848" cy="924475"/>
          </a:xfrm>
        </p:spPr>
        <p:txBody>
          <a:bodyPr/>
          <a:lstStyle/>
          <a:p>
            <a:r>
              <a:rPr lang="en-GB" sz="3600" b="1" dirty="0">
                <a:solidFill>
                  <a:srgbClr val="FFFF00"/>
                </a:solidFill>
              </a:rPr>
              <a:t>Sumerian separatory </a:t>
            </a:r>
            <a:r>
              <a:rPr lang="tr-TR" sz="3600" b="1" dirty="0">
                <a:solidFill>
                  <a:srgbClr val="FFFF00"/>
                </a:solidFill>
              </a:rPr>
              <a:t>vessel</a:t>
            </a:r>
            <a:endParaRPr lang="en-GB" sz="3600" b="1" dirty="0">
              <a:solidFill>
                <a:srgbClr val="FFFF00"/>
              </a:solidFill>
            </a:endParaRPr>
          </a:p>
        </p:txBody>
      </p:sp>
      <p:sp>
        <p:nvSpPr>
          <p:cNvPr id="3" name="Content Placeholder 2">
            <a:extLst>
              <a:ext uri="{FF2B5EF4-FFF2-40B4-BE49-F238E27FC236}">
                <a16:creationId xmlns:a16="http://schemas.microsoft.com/office/drawing/2014/main" id="{73F3A31E-5EDB-4E0C-87CE-118F26E1F4C6}"/>
              </a:ext>
            </a:extLst>
          </p:cNvPr>
          <p:cNvSpPr>
            <a:spLocks noGrp="1"/>
          </p:cNvSpPr>
          <p:nvPr>
            <p:ph idx="1"/>
          </p:nvPr>
        </p:nvSpPr>
        <p:spPr>
          <a:xfrm>
            <a:off x="467544" y="1124744"/>
            <a:ext cx="8280920" cy="5904655"/>
          </a:xfrm>
        </p:spPr>
        <p:txBody>
          <a:bodyPr>
            <a:normAutofit/>
          </a:bodyPr>
          <a:lstStyle/>
          <a:p>
            <a:r>
              <a:rPr lang="en-GB" sz="2800" b="1" dirty="0"/>
              <a:t>Sumerians invented separatory </a:t>
            </a:r>
            <a:r>
              <a:rPr lang="tr-TR" sz="2800" b="1" dirty="0"/>
              <a:t>vess</a:t>
            </a:r>
            <a:r>
              <a:rPr lang="en-GB" sz="2800" b="1" dirty="0"/>
              <a:t>el 5500 years ago to separate essential oils from water phase (e.g. to separate rose oil from rose water)</a:t>
            </a:r>
          </a:p>
          <a:p>
            <a:r>
              <a:rPr lang="en-GB" sz="2800" b="1" dirty="0"/>
              <a:t>It looked like a ceramic flower pot with a </a:t>
            </a:r>
            <a:r>
              <a:rPr lang="en-GB" sz="2800" b="1" u="sng" dirty="0"/>
              <a:t>liquid outlet </a:t>
            </a:r>
            <a:r>
              <a:rPr lang="en-GB" sz="2800" b="1" dirty="0"/>
              <a:t>at the bottom</a:t>
            </a:r>
          </a:p>
          <a:p>
            <a:r>
              <a:rPr lang="en-GB" sz="2800" b="1" dirty="0"/>
              <a:t>They clogged the liquid outlet with a cloth</a:t>
            </a:r>
          </a:p>
          <a:p>
            <a:r>
              <a:rPr lang="en-GB" sz="2800" b="1" dirty="0"/>
              <a:t>Then the essential oil-water mixture was poured into separatory </a:t>
            </a:r>
            <a:r>
              <a:rPr lang="tr-TR" sz="2800" b="1" dirty="0"/>
              <a:t>vess</a:t>
            </a:r>
            <a:r>
              <a:rPr lang="en-GB" sz="2800" b="1" dirty="0"/>
              <a:t>el</a:t>
            </a:r>
          </a:p>
          <a:p>
            <a:endParaRPr lang="en-GB" sz="2800" b="1" dirty="0"/>
          </a:p>
        </p:txBody>
      </p:sp>
      <p:sp>
        <p:nvSpPr>
          <p:cNvPr id="4" name="Date Placeholder 3">
            <a:extLst>
              <a:ext uri="{FF2B5EF4-FFF2-40B4-BE49-F238E27FC236}">
                <a16:creationId xmlns:a16="http://schemas.microsoft.com/office/drawing/2014/main" id="{647B32CE-BBE3-4086-9DB6-CDCD1E670369}"/>
              </a:ext>
            </a:extLst>
          </p:cNvPr>
          <p:cNvSpPr>
            <a:spLocks noGrp="1"/>
          </p:cNvSpPr>
          <p:nvPr>
            <p:ph type="dt" sz="half" idx="10"/>
          </p:nvPr>
        </p:nvSpPr>
        <p:spPr/>
        <p:txBody>
          <a:bodyPr/>
          <a:lstStyle/>
          <a:p>
            <a:r>
              <a:rPr lang="en-US">
                <a:solidFill>
                  <a:prstClr val="white">
                    <a:shade val="50000"/>
                  </a:prstClr>
                </a:solidFill>
              </a:rPr>
              <a:t>October 17,2022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DF356B8F-7CA2-4DEF-901E-BD71F79F65B9}"/>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57</a:t>
            </a:fld>
            <a:endParaRPr lang="tr-TR">
              <a:solidFill>
                <a:prstClr val="white">
                  <a:shade val="50000"/>
                </a:prstClr>
              </a:solidFill>
            </a:endParaRPr>
          </a:p>
        </p:txBody>
      </p:sp>
    </p:spTree>
    <p:extLst>
      <p:ext uri="{BB962C8B-B14F-4D97-AF65-F5344CB8AC3E}">
        <p14:creationId xmlns:p14="http://schemas.microsoft.com/office/powerpoint/2010/main" val="203414927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14C62B-E2E5-407C-851B-0E6F05C9209B}"/>
              </a:ext>
            </a:extLst>
          </p:cNvPr>
          <p:cNvSpPr>
            <a:spLocks noGrp="1"/>
          </p:cNvSpPr>
          <p:nvPr>
            <p:ph type="title"/>
          </p:nvPr>
        </p:nvSpPr>
        <p:spPr>
          <a:xfrm>
            <a:off x="539552" y="404664"/>
            <a:ext cx="7992888" cy="924475"/>
          </a:xfrm>
        </p:spPr>
        <p:txBody>
          <a:bodyPr/>
          <a:lstStyle/>
          <a:p>
            <a:r>
              <a:rPr lang="en-GB" sz="3600" b="1" dirty="0">
                <a:solidFill>
                  <a:srgbClr val="FFFF00"/>
                </a:solidFill>
              </a:rPr>
              <a:t>Sumerian separatory funnel</a:t>
            </a:r>
            <a:endParaRPr lang="en-GB" dirty="0"/>
          </a:p>
        </p:txBody>
      </p:sp>
      <p:sp>
        <p:nvSpPr>
          <p:cNvPr id="3" name="Content Placeholder 2">
            <a:extLst>
              <a:ext uri="{FF2B5EF4-FFF2-40B4-BE49-F238E27FC236}">
                <a16:creationId xmlns:a16="http://schemas.microsoft.com/office/drawing/2014/main" id="{6C80AF66-7709-4151-AA70-8E2BB834EF2A}"/>
              </a:ext>
            </a:extLst>
          </p:cNvPr>
          <p:cNvSpPr>
            <a:spLocks noGrp="1"/>
          </p:cNvSpPr>
          <p:nvPr>
            <p:ph idx="1"/>
          </p:nvPr>
        </p:nvSpPr>
        <p:spPr>
          <a:xfrm>
            <a:off x="395536" y="1412777"/>
            <a:ext cx="8568952" cy="5040560"/>
          </a:xfrm>
        </p:spPr>
        <p:txBody>
          <a:bodyPr>
            <a:normAutofit fontScale="92500" lnSpcReduction="20000"/>
          </a:bodyPr>
          <a:lstStyle/>
          <a:p>
            <a:pPr lvl="0">
              <a:buClr>
                <a:srgbClr val="FF9000"/>
              </a:buClr>
            </a:pPr>
            <a:r>
              <a:rPr lang="en-GB" sz="3000" b="1" dirty="0">
                <a:solidFill>
                  <a:prstClr val="white"/>
                </a:solidFill>
              </a:rPr>
              <a:t>The oil phase accumulated at the top and the water phase at the bottom </a:t>
            </a:r>
          </a:p>
          <a:p>
            <a:pPr lvl="0">
              <a:buClr>
                <a:srgbClr val="FF9000"/>
              </a:buClr>
            </a:pPr>
            <a:r>
              <a:rPr lang="en-GB" sz="3000" b="1" dirty="0">
                <a:solidFill>
                  <a:prstClr val="white"/>
                </a:solidFill>
              </a:rPr>
              <a:t>Then they placed a clean container under the liquid outlet and removed the cloth to let water layer to flow into the clean container (to obtain e.g. rose water without rose oil)</a:t>
            </a:r>
          </a:p>
          <a:p>
            <a:pPr lvl="0">
              <a:buClr>
                <a:srgbClr val="FF9000"/>
              </a:buClr>
            </a:pPr>
            <a:r>
              <a:rPr lang="en-GB" sz="3000" b="1" dirty="0">
                <a:solidFill>
                  <a:prstClr val="white"/>
                </a:solidFill>
              </a:rPr>
              <a:t>When they observed 1-2 drops of oil dripped on top of water layer, they replaced the container with a new one</a:t>
            </a:r>
          </a:p>
          <a:p>
            <a:pPr lvl="0">
              <a:buClr>
                <a:srgbClr val="FF9000"/>
              </a:buClr>
            </a:pPr>
            <a:r>
              <a:rPr lang="en-GB" sz="3000" b="1" dirty="0">
                <a:solidFill>
                  <a:prstClr val="white"/>
                </a:solidFill>
              </a:rPr>
              <a:t>They collected rose oil in the second container (</a:t>
            </a:r>
            <a:r>
              <a:rPr lang="en-GB" sz="3000" i="1" u="sng" dirty="0">
                <a:solidFill>
                  <a:srgbClr val="FFFF00"/>
                </a:solidFill>
              </a:rPr>
              <a:t>2 layers were separated</a:t>
            </a:r>
            <a:r>
              <a:rPr lang="en-GB" sz="3000" b="1" dirty="0">
                <a:solidFill>
                  <a:prstClr val="white"/>
                </a:solidFill>
              </a:rPr>
              <a:t>)</a:t>
            </a:r>
          </a:p>
          <a:p>
            <a:endParaRPr lang="en-GB" dirty="0"/>
          </a:p>
        </p:txBody>
      </p:sp>
      <p:sp>
        <p:nvSpPr>
          <p:cNvPr id="4" name="Date Placeholder 3">
            <a:extLst>
              <a:ext uri="{FF2B5EF4-FFF2-40B4-BE49-F238E27FC236}">
                <a16:creationId xmlns:a16="http://schemas.microsoft.com/office/drawing/2014/main" id="{C956C521-5FF6-4924-BBDD-ECAF0713696B}"/>
              </a:ext>
            </a:extLst>
          </p:cNvPr>
          <p:cNvSpPr>
            <a:spLocks noGrp="1"/>
          </p:cNvSpPr>
          <p:nvPr>
            <p:ph type="dt" sz="half" idx="10"/>
          </p:nvPr>
        </p:nvSpPr>
        <p:spPr/>
        <p:txBody>
          <a:bodyPr/>
          <a:lstStyle/>
          <a:p>
            <a:r>
              <a:rPr lang="en-US">
                <a:solidFill>
                  <a:prstClr val="white">
                    <a:shade val="50000"/>
                  </a:prstClr>
                </a:solidFill>
              </a:rPr>
              <a:t>October 17,2022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F98BE038-1B59-41C1-9F9F-04142C120B05}"/>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58</a:t>
            </a:fld>
            <a:endParaRPr lang="tr-TR">
              <a:solidFill>
                <a:prstClr val="white">
                  <a:shade val="50000"/>
                </a:prstClr>
              </a:solidFill>
            </a:endParaRPr>
          </a:p>
        </p:txBody>
      </p:sp>
    </p:spTree>
    <p:extLst>
      <p:ext uri="{BB962C8B-B14F-4D97-AF65-F5344CB8AC3E}">
        <p14:creationId xmlns:p14="http://schemas.microsoft.com/office/powerpoint/2010/main" val="197590863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9698DAE-FADB-4BA5-9E59-D9E85B021885}"/>
              </a:ext>
            </a:extLst>
          </p:cNvPr>
          <p:cNvSpPr>
            <a:spLocks noGrp="1"/>
          </p:cNvSpPr>
          <p:nvPr>
            <p:ph type="title"/>
          </p:nvPr>
        </p:nvSpPr>
        <p:spPr>
          <a:xfrm>
            <a:off x="1009443" y="675724"/>
            <a:ext cx="3634566" cy="5417572"/>
          </a:xfrm>
        </p:spPr>
        <p:txBody>
          <a:bodyPr/>
          <a:lstStyle/>
          <a:p>
            <a:r>
              <a:rPr lang="en-US" sz="3600" b="1" dirty="0"/>
              <a:t>Today we use separatory funnel to separate oil and water mixture</a:t>
            </a:r>
          </a:p>
        </p:txBody>
      </p:sp>
      <p:sp>
        <p:nvSpPr>
          <p:cNvPr id="4" name="Veri Yer Tutucusu 3">
            <a:extLst>
              <a:ext uri="{FF2B5EF4-FFF2-40B4-BE49-F238E27FC236}">
                <a16:creationId xmlns:a16="http://schemas.microsoft.com/office/drawing/2014/main" id="{AA4ABE67-DD62-4792-80A5-05DC1E1162CB}"/>
              </a:ext>
            </a:extLst>
          </p:cNvPr>
          <p:cNvSpPr>
            <a:spLocks noGrp="1"/>
          </p:cNvSpPr>
          <p:nvPr>
            <p:ph type="dt" sz="half" idx="10"/>
          </p:nvPr>
        </p:nvSpPr>
        <p:spPr/>
        <p:txBody>
          <a:bodyPr/>
          <a:lstStyle/>
          <a:p>
            <a:r>
              <a:rPr lang="en-US">
                <a:solidFill>
                  <a:prstClr val="white">
                    <a:shade val="50000"/>
                  </a:prstClr>
                </a:solidFill>
              </a:rPr>
              <a:t>October 17,2022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8D17F989-1E1D-4CC6-90BC-2EA72305E4F9}"/>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59</a:t>
            </a:fld>
            <a:endParaRPr lang="tr-TR">
              <a:solidFill>
                <a:prstClr val="white">
                  <a:shade val="50000"/>
                </a:prstClr>
              </a:solidFill>
            </a:endParaRPr>
          </a:p>
        </p:txBody>
      </p:sp>
      <p:pic>
        <p:nvPicPr>
          <p:cNvPr id="27650" name="Picture 2" descr="Which type of mixture is separated by separating funnel ?">
            <a:extLst>
              <a:ext uri="{FF2B5EF4-FFF2-40B4-BE49-F238E27FC236}">
                <a16:creationId xmlns:a16="http://schemas.microsoft.com/office/drawing/2014/main" id="{F2EA3637-D237-4322-9A3D-D68B7C03E78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505753" y="469780"/>
            <a:ext cx="3101094" cy="58294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90005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86DB152-F030-45D2-BA0A-FF268BBFC6AC}"/>
              </a:ext>
            </a:extLst>
          </p:cNvPr>
          <p:cNvSpPr>
            <a:spLocks noGrp="1"/>
          </p:cNvSpPr>
          <p:nvPr>
            <p:ph type="title"/>
          </p:nvPr>
        </p:nvSpPr>
        <p:spPr>
          <a:xfrm>
            <a:off x="1009442" y="675724"/>
            <a:ext cx="7125113" cy="1241108"/>
          </a:xfrm>
        </p:spPr>
        <p:txBody>
          <a:bodyPr/>
          <a:lstStyle/>
          <a:p>
            <a:r>
              <a:rPr lang="tr-TR" b="1" dirty="0">
                <a:solidFill>
                  <a:srgbClr val="FFFF00"/>
                </a:solidFill>
              </a:rPr>
              <a:t>How </a:t>
            </a:r>
            <a:r>
              <a:rPr lang="tr-TR" b="1" dirty="0" err="1">
                <a:solidFill>
                  <a:srgbClr val="FFFF00"/>
                </a:solidFill>
              </a:rPr>
              <a:t>did</a:t>
            </a:r>
            <a:r>
              <a:rPr lang="tr-TR" b="1" dirty="0">
                <a:solidFill>
                  <a:srgbClr val="FFFF00"/>
                </a:solidFill>
              </a:rPr>
              <a:t> Sumerians write on soft clay tablets?</a:t>
            </a:r>
            <a:endParaRPr lang="en-US" b="1" dirty="0">
              <a:solidFill>
                <a:srgbClr val="FFFF00"/>
              </a:solidFill>
            </a:endParaRPr>
          </a:p>
        </p:txBody>
      </p:sp>
      <p:sp>
        <p:nvSpPr>
          <p:cNvPr id="3" name="İçerik Yer Tutucusu 2">
            <a:extLst>
              <a:ext uri="{FF2B5EF4-FFF2-40B4-BE49-F238E27FC236}">
                <a16:creationId xmlns:a16="http://schemas.microsoft.com/office/drawing/2014/main" id="{E21244CA-8FA2-44C8-A346-2BD1BCEB1949}"/>
              </a:ext>
            </a:extLst>
          </p:cNvPr>
          <p:cNvSpPr>
            <a:spLocks noGrp="1"/>
          </p:cNvSpPr>
          <p:nvPr>
            <p:ph idx="1"/>
          </p:nvPr>
        </p:nvSpPr>
        <p:spPr/>
        <p:txBody>
          <a:bodyPr/>
          <a:lstStyle/>
          <a:p>
            <a:endParaRPr lang="tr-TR" dirty="0"/>
          </a:p>
          <a:p>
            <a:r>
              <a:rPr lang="tr-TR" sz="3200" b="1" dirty="0"/>
              <a:t>The answer is given in the video</a:t>
            </a:r>
          </a:p>
          <a:p>
            <a:r>
              <a:rPr lang="tr-TR" sz="3200" b="1" dirty="0"/>
              <a:t>Please watch the video </a:t>
            </a:r>
          </a:p>
          <a:p>
            <a:r>
              <a:rPr lang="tr-TR" sz="3200" b="1" dirty="0"/>
              <a:t>The address given below</a:t>
            </a:r>
          </a:p>
          <a:p>
            <a:pPr marL="0" indent="0">
              <a:buNone/>
            </a:pPr>
            <a:r>
              <a:rPr lang="en-US" sz="2800" dirty="0">
                <a:hlinkClick r:id="rId2"/>
              </a:rPr>
              <a:t>https://www.youtube.com/watch?v=NUC63rwtyJc</a:t>
            </a:r>
            <a:endParaRPr lang="tr-TR" sz="2800" dirty="0"/>
          </a:p>
          <a:p>
            <a:pPr marL="0" indent="0">
              <a:buNone/>
            </a:pPr>
            <a:endParaRPr lang="en-US" sz="2800" dirty="0"/>
          </a:p>
        </p:txBody>
      </p:sp>
      <p:sp>
        <p:nvSpPr>
          <p:cNvPr id="4" name="Veri Yer Tutucusu 3">
            <a:extLst>
              <a:ext uri="{FF2B5EF4-FFF2-40B4-BE49-F238E27FC236}">
                <a16:creationId xmlns:a16="http://schemas.microsoft.com/office/drawing/2014/main" id="{30C2B65E-23A0-42CF-9B98-D37596961A93}"/>
              </a:ext>
            </a:extLst>
          </p:cNvPr>
          <p:cNvSpPr>
            <a:spLocks noGrp="1"/>
          </p:cNvSpPr>
          <p:nvPr>
            <p:ph type="dt" sz="half" idx="10"/>
          </p:nvPr>
        </p:nvSpPr>
        <p:spPr/>
        <p:txBody>
          <a:bodyPr/>
          <a:lstStyle/>
          <a:p>
            <a:r>
              <a:rPr lang="en-US">
                <a:solidFill>
                  <a:prstClr val="white">
                    <a:shade val="50000"/>
                  </a:prstClr>
                </a:solidFill>
              </a:rPr>
              <a:t>October 17,2022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6349C0C6-07AE-4DA0-A2D9-CDBB38DE163B}"/>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6</a:t>
            </a:fld>
            <a:endParaRPr lang="tr-TR">
              <a:solidFill>
                <a:prstClr val="white">
                  <a:shade val="50000"/>
                </a:prstClr>
              </a:solidFill>
            </a:endParaRPr>
          </a:p>
        </p:txBody>
      </p:sp>
    </p:spTree>
    <p:extLst>
      <p:ext uri="{BB962C8B-B14F-4D97-AF65-F5344CB8AC3E}">
        <p14:creationId xmlns:p14="http://schemas.microsoft.com/office/powerpoint/2010/main" val="327751995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87385" y="764704"/>
            <a:ext cx="7200800" cy="3240360"/>
          </a:xfrm>
        </p:spPr>
        <p:txBody>
          <a:bodyPr>
            <a:noAutofit/>
          </a:bodyPr>
          <a:lstStyle/>
          <a:p>
            <a:br>
              <a:rPr lang="tr-TR" sz="3600" b="1" dirty="0">
                <a:solidFill>
                  <a:srgbClr val="FFFF00"/>
                </a:solidFill>
              </a:rPr>
            </a:br>
            <a:br>
              <a:rPr lang="tr-TR" sz="3600" b="1" dirty="0">
                <a:solidFill>
                  <a:srgbClr val="FFFF00"/>
                </a:solidFill>
              </a:rPr>
            </a:br>
            <a:r>
              <a:rPr lang="tr-TR" b="1" dirty="0"/>
              <a:t>END OF</a:t>
            </a:r>
            <a:br>
              <a:rPr lang="tr-TR" sz="3600" b="1" dirty="0">
                <a:solidFill>
                  <a:srgbClr val="FFFF00"/>
                </a:solidFill>
              </a:rPr>
            </a:br>
            <a:r>
              <a:rPr lang="en-US" sz="2800" b="1" dirty="0"/>
              <a:t>CHEM 491</a:t>
            </a:r>
            <a:br>
              <a:rPr lang="en-US" sz="2800" b="1" dirty="0">
                <a:solidFill>
                  <a:srgbClr val="FFFF00"/>
                </a:solidFill>
              </a:rPr>
            </a:br>
            <a:r>
              <a:rPr lang="en-US" sz="2800" b="1" dirty="0">
                <a:solidFill>
                  <a:srgbClr val="FFFF00"/>
                </a:solidFill>
              </a:rPr>
              <a:t>DISTILLATION, EXTRACTION</a:t>
            </a:r>
            <a:r>
              <a:rPr lang="tr-TR" sz="2800" b="1" dirty="0">
                <a:solidFill>
                  <a:srgbClr val="FFFF00"/>
                </a:solidFill>
              </a:rPr>
              <a:t>,</a:t>
            </a:r>
            <a:r>
              <a:rPr lang="en-US" sz="2800" b="1" dirty="0">
                <a:solidFill>
                  <a:srgbClr val="FFFF00"/>
                </a:solidFill>
              </a:rPr>
              <a:t> AND SUBLIMATION TECHNOLOGIES</a:t>
            </a:r>
            <a:br>
              <a:rPr lang="en-US" sz="2800" b="1" dirty="0">
                <a:solidFill>
                  <a:srgbClr val="FFFF00"/>
                </a:solidFill>
              </a:rPr>
            </a:br>
            <a:r>
              <a:rPr lang="en-US" sz="2800" b="1" dirty="0">
                <a:solidFill>
                  <a:srgbClr val="FFFF00"/>
                </a:solidFill>
              </a:rPr>
              <a:t>OF SUMERIANS</a:t>
            </a:r>
            <a:br>
              <a:rPr lang="en-US" sz="2800" b="1" dirty="0">
                <a:solidFill>
                  <a:srgbClr val="FFFF00"/>
                </a:solidFill>
              </a:rPr>
            </a:br>
            <a:r>
              <a:rPr lang="en-US" sz="2800" b="1" dirty="0"/>
              <a:t>OCTOBER 17, 2022 LECTURE</a:t>
            </a:r>
            <a:endParaRPr lang="en-US" sz="2800" b="1" dirty="0">
              <a:solidFill>
                <a:srgbClr val="FFFF00"/>
              </a:solidFill>
            </a:endParaRPr>
          </a:p>
        </p:txBody>
      </p:sp>
      <p:sp>
        <p:nvSpPr>
          <p:cNvPr id="3" name="Subtitle 2"/>
          <p:cNvSpPr>
            <a:spLocks noGrp="1"/>
          </p:cNvSpPr>
          <p:nvPr>
            <p:ph type="subTitle" idx="1"/>
          </p:nvPr>
        </p:nvSpPr>
        <p:spPr>
          <a:xfrm>
            <a:off x="4416782" y="5010646"/>
            <a:ext cx="4041123" cy="1154658"/>
          </a:xfrm>
        </p:spPr>
        <p:txBody>
          <a:bodyPr>
            <a:noAutofit/>
          </a:bodyPr>
          <a:lstStyle/>
          <a:p>
            <a:pPr algn="r"/>
            <a:r>
              <a:rPr lang="tr-TR" sz="1800" b="1" dirty="0">
                <a:solidFill>
                  <a:schemeClr val="tx1"/>
                </a:solidFill>
              </a:rPr>
              <a:t>Prof. Dr. URAL AKBULUT</a:t>
            </a:r>
          </a:p>
          <a:p>
            <a:pPr algn="r"/>
            <a:r>
              <a:rPr lang="tr-TR" sz="1800" b="1" dirty="0">
                <a:solidFill>
                  <a:schemeClr val="tx1"/>
                </a:solidFill>
              </a:rPr>
              <a:t>                 OCTOBER 17, 20</a:t>
            </a:r>
            <a:r>
              <a:rPr lang="en-GB" sz="1800" b="1" dirty="0">
                <a:solidFill>
                  <a:schemeClr val="tx1"/>
                </a:solidFill>
              </a:rPr>
              <a:t>2</a:t>
            </a:r>
            <a:r>
              <a:rPr lang="tr-TR" sz="1800" b="1" dirty="0">
                <a:solidFill>
                  <a:schemeClr val="tx1"/>
                </a:solidFill>
              </a:rPr>
              <a:t>2 </a:t>
            </a:r>
            <a:endParaRPr lang="tr-TR" sz="2400" b="1" dirty="0">
              <a:solidFill>
                <a:schemeClr val="tx1"/>
              </a:solidFill>
            </a:endParaRPr>
          </a:p>
          <a:p>
            <a:pPr algn="r"/>
            <a:r>
              <a:rPr lang="tr-TR" sz="2400" b="1" dirty="0">
                <a:solidFill>
                  <a:schemeClr val="tx1"/>
                </a:solidFill>
              </a:rPr>
              <a:t>                       </a:t>
            </a:r>
            <a:endParaRPr lang="tr-TR" b="1" dirty="0">
              <a:solidFill>
                <a:schemeClr val="tx1"/>
              </a:solidFill>
            </a:endParaRPr>
          </a:p>
        </p:txBody>
      </p:sp>
      <p:sp>
        <p:nvSpPr>
          <p:cNvPr id="4" name="Slide Number Placeholder 3"/>
          <p:cNvSpPr>
            <a:spLocks noGrp="1"/>
          </p:cNvSpPr>
          <p:nvPr>
            <p:ph type="sldNum" sz="quarter" idx="12"/>
          </p:nvPr>
        </p:nvSpPr>
        <p:spPr>
          <a:xfrm>
            <a:off x="573056" y="5805264"/>
            <a:ext cx="7782262" cy="72769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a:solidFill>
                  <a:srgbClr val="FF9000"/>
                </a:solidFill>
                <a:latin typeface="Verdana"/>
              </a:rPr>
              <a:t>1</a:t>
            </a:r>
            <a:r>
              <a:rPr kumimoji="0" lang="tr-TR" sz="1800" b="0" i="0" u="none" strike="noStrike" kern="1200" cap="none" spc="0" normalizeH="0" baseline="0" noProof="0" dirty="0">
                <a:ln>
                  <a:noFill/>
                </a:ln>
                <a:solidFill>
                  <a:srgbClr val="FF9000"/>
                </a:solidFill>
                <a:effectLst/>
                <a:uLnTx/>
                <a:uFillTx/>
                <a:latin typeface="Verdana"/>
                <a:ea typeface="+mn-ea"/>
                <a:cs typeface="+mn-cs"/>
              </a:rPr>
              <a:t> </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white">
                    <a:shade val="50000"/>
                  </a:prstClr>
                </a:solidFill>
                <a:effectLst/>
                <a:uLnTx/>
                <a:uFillTx/>
                <a:latin typeface="Verdana"/>
                <a:ea typeface="+mn-ea"/>
                <a:cs typeface="+mn-cs"/>
              </a:rPr>
              <a:t>October 17,2022</a:t>
            </a:r>
            <a:endParaRPr kumimoji="0" lang="tr-TR" sz="900" b="0" i="0" u="none" strike="noStrike" kern="1200" cap="none" spc="0" normalizeH="0" baseline="0" noProof="0">
              <a:ln>
                <a:noFill/>
              </a:ln>
              <a:solidFill>
                <a:prstClr val="white">
                  <a:shade val="50000"/>
                </a:prstClr>
              </a:solidFill>
              <a:effectLst/>
              <a:uLnTx/>
              <a:uFillTx/>
              <a:latin typeface="Verdana"/>
              <a:ea typeface="+mn-ea"/>
              <a:cs typeface="+mn-cs"/>
            </a:endParaRPr>
          </a:p>
        </p:txBody>
      </p:sp>
    </p:spTree>
    <p:extLst>
      <p:ext uri="{BB962C8B-B14F-4D97-AF65-F5344CB8AC3E}">
        <p14:creationId xmlns:p14="http://schemas.microsoft.com/office/powerpoint/2010/main" val="358670549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F0191-312C-416F-B0EB-B9C3698B2326}"/>
              </a:ext>
            </a:extLst>
          </p:cNvPr>
          <p:cNvSpPr>
            <a:spLocks noGrp="1"/>
          </p:cNvSpPr>
          <p:nvPr>
            <p:ph type="title"/>
          </p:nvPr>
        </p:nvSpPr>
        <p:spPr>
          <a:xfrm>
            <a:off x="827584" y="1124744"/>
            <a:ext cx="7306971" cy="1152128"/>
          </a:xfrm>
        </p:spPr>
        <p:txBody>
          <a:bodyPr/>
          <a:lstStyle/>
          <a:p>
            <a:r>
              <a:rPr lang="en-GB" sz="4800" b="1" dirty="0"/>
              <a:t> END OF</a:t>
            </a:r>
          </a:p>
        </p:txBody>
      </p:sp>
      <p:sp>
        <p:nvSpPr>
          <p:cNvPr id="3" name="Content Placeholder 2">
            <a:extLst>
              <a:ext uri="{FF2B5EF4-FFF2-40B4-BE49-F238E27FC236}">
                <a16:creationId xmlns:a16="http://schemas.microsoft.com/office/drawing/2014/main" id="{AB473F81-CC25-4E67-8132-D879140B545C}"/>
              </a:ext>
            </a:extLst>
          </p:cNvPr>
          <p:cNvSpPr>
            <a:spLocks noGrp="1"/>
          </p:cNvSpPr>
          <p:nvPr>
            <p:ph idx="1"/>
          </p:nvPr>
        </p:nvSpPr>
        <p:spPr>
          <a:xfrm>
            <a:off x="1043608" y="1340768"/>
            <a:ext cx="7488832" cy="4518030"/>
          </a:xfrm>
        </p:spPr>
        <p:txBody>
          <a:bodyPr/>
          <a:lstStyle/>
          <a:p>
            <a:pPr marL="0" indent="0">
              <a:buNone/>
            </a:pPr>
            <a:r>
              <a:rPr lang="en-GB" sz="4000" b="1" dirty="0">
                <a:solidFill>
                  <a:srgbClr val="FFFF00"/>
                </a:solidFill>
                <a:ea typeface="+mj-ea"/>
              </a:rPr>
              <a:t>CHEM 491</a:t>
            </a:r>
            <a:r>
              <a:rPr lang="tr-TR" sz="4000" b="1" dirty="0">
                <a:solidFill>
                  <a:srgbClr val="FFFF00"/>
                </a:solidFill>
                <a:ea typeface="+mj-ea"/>
              </a:rPr>
              <a:t>October 17, </a:t>
            </a:r>
            <a:r>
              <a:rPr lang="en-GB" sz="4000" b="1" dirty="0">
                <a:solidFill>
                  <a:srgbClr val="FFFF00"/>
                </a:solidFill>
                <a:ea typeface="+mj-ea"/>
              </a:rPr>
              <a:t>202</a:t>
            </a:r>
            <a:r>
              <a:rPr lang="tr-TR" sz="4000" b="1" dirty="0">
                <a:solidFill>
                  <a:srgbClr val="FFFF00"/>
                </a:solidFill>
                <a:ea typeface="+mj-ea"/>
              </a:rPr>
              <a:t>2</a:t>
            </a:r>
            <a:r>
              <a:rPr lang="en-GB" sz="4000" b="1" dirty="0">
                <a:solidFill>
                  <a:srgbClr val="FFFF00"/>
                </a:solidFill>
                <a:ea typeface="+mj-ea"/>
              </a:rPr>
              <a:t> LECTURE </a:t>
            </a:r>
            <a:br>
              <a:rPr lang="en-GB" sz="4000" b="1" dirty="0">
                <a:solidFill>
                  <a:srgbClr val="FFFF00"/>
                </a:solidFill>
                <a:ea typeface="+mj-ea"/>
              </a:rPr>
            </a:br>
            <a:r>
              <a:rPr lang="en-GB" sz="2800" b="1" dirty="0">
                <a:solidFill>
                  <a:prstClr val="white"/>
                </a:solidFill>
                <a:ea typeface="+mj-ea"/>
              </a:rPr>
              <a:t>DISTILLATION, EXTRACTION AND SUBLIMATION TECHNOLOGIES</a:t>
            </a:r>
            <a:br>
              <a:rPr lang="en-GB" sz="2800" b="1" dirty="0">
                <a:solidFill>
                  <a:prstClr val="white"/>
                </a:solidFill>
                <a:ea typeface="+mj-ea"/>
              </a:rPr>
            </a:br>
            <a:r>
              <a:rPr lang="en-GB" sz="2800" b="1" dirty="0">
                <a:solidFill>
                  <a:prstClr val="white"/>
                </a:solidFill>
                <a:ea typeface="+mj-ea"/>
              </a:rPr>
              <a:t>OF SUMERIANS</a:t>
            </a:r>
            <a:endParaRPr lang="en-GB" dirty="0"/>
          </a:p>
        </p:txBody>
      </p:sp>
      <p:sp>
        <p:nvSpPr>
          <p:cNvPr id="4" name="Date Placeholder 3">
            <a:extLst>
              <a:ext uri="{FF2B5EF4-FFF2-40B4-BE49-F238E27FC236}">
                <a16:creationId xmlns:a16="http://schemas.microsoft.com/office/drawing/2014/main" id="{86482100-20B4-4333-91FF-5DF585D92902}"/>
              </a:ext>
            </a:extLst>
          </p:cNvPr>
          <p:cNvSpPr>
            <a:spLocks noGrp="1"/>
          </p:cNvSpPr>
          <p:nvPr>
            <p:ph type="dt" sz="half" idx="10"/>
          </p:nvPr>
        </p:nvSpPr>
        <p:spPr/>
        <p:txBody>
          <a:bodyPr/>
          <a:lstStyle/>
          <a:p>
            <a:r>
              <a:rPr lang="en-US">
                <a:solidFill>
                  <a:prstClr val="white">
                    <a:shade val="50000"/>
                  </a:prstClr>
                </a:solidFill>
              </a:rPr>
              <a:t>October 17,2022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45650677-A944-4BBA-B924-1F66F829FC52}"/>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61</a:t>
            </a:fld>
            <a:endParaRPr lang="tr-TR">
              <a:solidFill>
                <a:prstClr val="white">
                  <a:shade val="50000"/>
                </a:prstClr>
              </a:solidFill>
            </a:endParaRPr>
          </a:p>
        </p:txBody>
      </p:sp>
    </p:spTree>
    <p:extLst>
      <p:ext uri="{BB962C8B-B14F-4D97-AF65-F5344CB8AC3E}">
        <p14:creationId xmlns:p14="http://schemas.microsoft.com/office/powerpoint/2010/main" val="10807510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54BE247-3B89-4D29-92BD-D37415367AF1}"/>
              </a:ext>
            </a:extLst>
          </p:cNvPr>
          <p:cNvSpPr>
            <a:spLocks noGrp="1"/>
          </p:cNvSpPr>
          <p:nvPr>
            <p:ph type="title"/>
          </p:nvPr>
        </p:nvSpPr>
        <p:spPr>
          <a:xfrm>
            <a:off x="395536" y="810512"/>
            <a:ext cx="3600401" cy="5345564"/>
          </a:xfrm>
        </p:spPr>
        <p:txBody>
          <a:bodyPr/>
          <a:lstStyle/>
          <a:p>
            <a:r>
              <a:rPr lang="tr-TR" sz="3600" b="1" dirty="0"/>
              <a:t>3. Sumerians invented weaving textiles.  Then they invented mass production of textiles</a:t>
            </a:r>
            <a:br>
              <a:rPr lang="tr-TR" sz="3600" b="1" dirty="0">
                <a:solidFill>
                  <a:srgbClr val="FFFF00"/>
                </a:solidFill>
              </a:rPr>
            </a:br>
            <a:endParaRPr lang="en-US" sz="3600" b="1" dirty="0">
              <a:solidFill>
                <a:srgbClr val="FFFF00"/>
              </a:solidFill>
            </a:endParaRPr>
          </a:p>
        </p:txBody>
      </p:sp>
      <p:sp>
        <p:nvSpPr>
          <p:cNvPr id="4" name="Veri Yer Tutucusu 3">
            <a:extLst>
              <a:ext uri="{FF2B5EF4-FFF2-40B4-BE49-F238E27FC236}">
                <a16:creationId xmlns:a16="http://schemas.microsoft.com/office/drawing/2014/main" id="{F7EEA9FA-E1B8-430F-88D7-65AC786C7EBA}"/>
              </a:ext>
            </a:extLst>
          </p:cNvPr>
          <p:cNvSpPr>
            <a:spLocks noGrp="1"/>
          </p:cNvSpPr>
          <p:nvPr>
            <p:ph type="dt" sz="half" idx="10"/>
          </p:nvPr>
        </p:nvSpPr>
        <p:spPr/>
        <p:txBody>
          <a:bodyPr/>
          <a:lstStyle/>
          <a:p>
            <a:r>
              <a:rPr lang="en-US">
                <a:solidFill>
                  <a:prstClr val="white">
                    <a:shade val="50000"/>
                  </a:prstClr>
                </a:solidFill>
              </a:rPr>
              <a:t>October 17,2022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17242827-5B10-41DB-8F88-5D7E3269BB69}"/>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7</a:t>
            </a:fld>
            <a:endParaRPr lang="tr-TR">
              <a:solidFill>
                <a:prstClr val="white">
                  <a:shade val="50000"/>
                </a:prstClr>
              </a:solidFill>
            </a:endParaRPr>
          </a:p>
        </p:txBody>
      </p:sp>
      <p:pic>
        <p:nvPicPr>
          <p:cNvPr id="19458" name="Picture 2" descr="Mesopotamia">
            <a:extLst>
              <a:ext uri="{FF2B5EF4-FFF2-40B4-BE49-F238E27FC236}">
                <a16:creationId xmlns:a16="http://schemas.microsoft.com/office/drawing/2014/main" id="{09CB0CC7-1A59-4460-B0B0-CAB49F7A405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95937" y="675724"/>
            <a:ext cx="4968611" cy="59936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35760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AB24B2E-7A31-46D4-9A95-E00D1AC4984E}"/>
              </a:ext>
            </a:extLst>
          </p:cNvPr>
          <p:cNvSpPr>
            <a:spLocks noGrp="1"/>
          </p:cNvSpPr>
          <p:nvPr>
            <p:ph type="title"/>
          </p:nvPr>
        </p:nvSpPr>
        <p:spPr>
          <a:xfrm>
            <a:off x="475720" y="260648"/>
            <a:ext cx="8640960" cy="1728192"/>
          </a:xfrm>
        </p:spPr>
        <p:txBody>
          <a:bodyPr/>
          <a:lstStyle/>
          <a:p>
            <a:r>
              <a:rPr lang="tr-TR" sz="3600" b="1" dirty="0">
                <a:solidFill>
                  <a:srgbClr val="FFFF00"/>
                </a:solidFill>
              </a:rPr>
              <a:t>4. </a:t>
            </a:r>
            <a:r>
              <a:rPr lang="en-US" sz="3600" b="1" dirty="0">
                <a:solidFill>
                  <a:srgbClr val="FFFF00"/>
                </a:solidFill>
              </a:rPr>
              <a:t>Sumerians </a:t>
            </a:r>
            <a:r>
              <a:rPr lang="tr-TR" sz="3600" b="1" dirty="0">
                <a:solidFill>
                  <a:srgbClr val="FFFF00"/>
                </a:solidFill>
              </a:rPr>
              <a:t>invent</a:t>
            </a:r>
            <a:r>
              <a:rPr lang="en-US" sz="3600" b="1" dirty="0">
                <a:solidFill>
                  <a:srgbClr val="FFFF00"/>
                </a:solidFill>
              </a:rPr>
              <a:t>ed «Potter’s Wheel»</a:t>
            </a:r>
            <a:r>
              <a:rPr lang="tr-TR" sz="3600" b="1" dirty="0"/>
              <a:t> (turning wheel)</a:t>
            </a:r>
            <a:br>
              <a:rPr lang="tr-TR" sz="3600" b="1" dirty="0"/>
            </a:br>
            <a:r>
              <a:rPr lang="tr-TR" sz="3600" b="1" dirty="0"/>
              <a:t>Similar tool is being used today</a:t>
            </a:r>
            <a:endParaRPr lang="en-US" sz="3600" b="1" dirty="0"/>
          </a:p>
        </p:txBody>
      </p:sp>
      <p:sp>
        <p:nvSpPr>
          <p:cNvPr id="4" name="Veri Yer Tutucusu 3">
            <a:extLst>
              <a:ext uri="{FF2B5EF4-FFF2-40B4-BE49-F238E27FC236}">
                <a16:creationId xmlns:a16="http://schemas.microsoft.com/office/drawing/2014/main" id="{A66E7EB3-8F0E-491C-91D7-9F5405B7073A}"/>
              </a:ext>
            </a:extLst>
          </p:cNvPr>
          <p:cNvSpPr>
            <a:spLocks noGrp="1"/>
          </p:cNvSpPr>
          <p:nvPr>
            <p:ph type="dt" sz="half" idx="10"/>
          </p:nvPr>
        </p:nvSpPr>
        <p:spPr/>
        <p:txBody>
          <a:bodyPr/>
          <a:lstStyle/>
          <a:p>
            <a:r>
              <a:rPr lang="en-US">
                <a:solidFill>
                  <a:prstClr val="white">
                    <a:shade val="50000"/>
                  </a:prstClr>
                </a:solidFill>
              </a:rPr>
              <a:t>October 17,2022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B00A4D6C-A730-453D-BBBB-F7A551A33193}"/>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8</a:t>
            </a:fld>
            <a:endParaRPr lang="tr-TR">
              <a:solidFill>
                <a:prstClr val="white">
                  <a:shade val="50000"/>
                </a:prstClr>
              </a:solidFill>
            </a:endParaRPr>
          </a:p>
        </p:txBody>
      </p:sp>
      <p:pic>
        <p:nvPicPr>
          <p:cNvPr id="4100" name="Picture 4" descr="Wheel - WH 15 Sem 1:Mesopotamia GO">
            <a:extLst>
              <a:ext uri="{FF2B5EF4-FFF2-40B4-BE49-F238E27FC236}">
                <a16:creationId xmlns:a16="http://schemas.microsoft.com/office/drawing/2014/main" id="{E2895BF2-7066-4009-9CAD-7030246483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720" y="2132856"/>
            <a:ext cx="8480592" cy="46209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52588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AB24B2E-7A31-46D4-9A95-E00D1AC4984E}"/>
              </a:ext>
            </a:extLst>
          </p:cNvPr>
          <p:cNvSpPr>
            <a:spLocks noGrp="1"/>
          </p:cNvSpPr>
          <p:nvPr>
            <p:ph type="title"/>
          </p:nvPr>
        </p:nvSpPr>
        <p:spPr>
          <a:xfrm>
            <a:off x="251520" y="507392"/>
            <a:ext cx="3888432" cy="5945943"/>
          </a:xfrm>
        </p:spPr>
        <p:txBody>
          <a:bodyPr/>
          <a:lstStyle/>
          <a:p>
            <a:r>
              <a:rPr lang="en-US" sz="3600" b="1" dirty="0"/>
              <a:t>«</a:t>
            </a:r>
            <a:r>
              <a:rPr lang="tr-TR" sz="3600" b="1" dirty="0"/>
              <a:t>A </a:t>
            </a:r>
            <a:r>
              <a:rPr lang="en-US" sz="3600" b="1" dirty="0"/>
              <a:t>Potter</a:t>
            </a:r>
            <a:r>
              <a:rPr lang="tr-TR" sz="3600" b="1" dirty="0"/>
              <a:t> and his</a:t>
            </a:r>
            <a:r>
              <a:rPr lang="en-US" sz="3600" b="1" dirty="0"/>
              <a:t> </a:t>
            </a:r>
            <a:r>
              <a:rPr lang="tr-TR" sz="3600" b="1" dirty="0"/>
              <a:t>w</a:t>
            </a:r>
            <a:r>
              <a:rPr lang="en-US" sz="3600" b="1" dirty="0"/>
              <a:t>heel»</a:t>
            </a:r>
            <a:br>
              <a:rPr lang="en-US" sz="3600" b="1" dirty="0"/>
            </a:br>
            <a:r>
              <a:rPr lang="en-US" sz="3600" b="1" dirty="0"/>
              <a:t>similar to Sumerian</a:t>
            </a:r>
            <a:br>
              <a:rPr lang="en-US" sz="3600" b="1" dirty="0"/>
            </a:br>
            <a:r>
              <a:rPr lang="tr-TR" sz="3600" b="1" dirty="0"/>
              <a:t>potter’s </a:t>
            </a:r>
            <a:r>
              <a:rPr lang="en-US" sz="3600" b="1" dirty="0"/>
              <a:t>wheel</a:t>
            </a:r>
            <a:br>
              <a:rPr lang="tr-TR" sz="3600" b="1" dirty="0"/>
            </a:br>
            <a:r>
              <a:rPr lang="tr-TR" sz="3600" b="1" dirty="0"/>
              <a:t>(</a:t>
            </a:r>
            <a:r>
              <a:rPr lang="tr-TR" sz="3600" b="1" i="1" dirty="0">
                <a:solidFill>
                  <a:srgbClr val="FFFF00"/>
                </a:solidFill>
              </a:rPr>
              <a:t>Statue from ancient Egypt</a:t>
            </a:r>
            <a:r>
              <a:rPr lang="tr-TR" sz="3600" b="1" dirty="0"/>
              <a:t>)</a:t>
            </a:r>
            <a:endParaRPr lang="en-US" sz="3600" b="1" dirty="0"/>
          </a:p>
        </p:txBody>
      </p:sp>
      <p:sp>
        <p:nvSpPr>
          <p:cNvPr id="4" name="Veri Yer Tutucusu 3">
            <a:extLst>
              <a:ext uri="{FF2B5EF4-FFF2-40B4-BE49-F238E27FC236}">
                <a16:creationId xmlns:a16="http://schemas.microsoft.com/office/drawing/2014/main" id="{A66E7EB3-8F0E-491C-91D7-9F5405B7073A}"/>
              </a:ext>
            </a:extLst>
          </p:cNvPr>
          <p:cNvSpPr>
            <a:spLocks noGrp="1"/>
          </p:cNvSpPr>
          <p:nvPr>
            <p:ph type="dt" sz="half" idx="10"/>
          </p:nvPr>
        </p:nvSpPr>
        <p:spPr/>
        <p:txBody>
          <a:bodyPr/>
          <a:lstStyle/>
          <a:p>
            <a:r>
              <a:rPr lang="en-US">
                <a:solidFill>
                  <a:prstClr val="white">
                    <a:shade val="50000"/>
                  </a:prstClr>
                </a:solidFill>
              </a:rPr>
              <a:t>October 17,2022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B00A4D6C-A730-453D-BBBB-F7A551A33193}"/>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9</a:t>
            </a:fld>
            <a:endParaRPr lang="tr-TR">
              <a:solidFill>
                <a:prstClr val="white">
                  <a:shade val="50000"/>
                </a:prstClr>
              </a:solidFill>
            </a:endParaRPr>
          </a:p>
        </p:txBody>
      </p:sp>
      <p:pic>
        <p:nvPicPr>
          <p:cNvPr id="5122" name="Picture 2" descr="Highlights from the Collection: Pottery | The Oriental ...">
            <a:extLst>
              <a:ext uri="{FF2B5EF4-FFF2-40B4-BE49-F238E27FC236}">
                <a16:creationId xmlns:a16="http://schemas.microsoft.com/office/drawing/2014/main" id="{02A0034F-2BC7-4176-82F9-968D778726C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39952" y="908720"/>
            <a:ext cx="4929650" cy="5546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3639828"/>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utumn">
  <a:themeElements>
    <a:clrScheme name="Autumn">
      <a:dk1>
        <a:sysClr val="windowText" lastClr="000000"/>
      </a:dk1>
      <a:lt1>
        <a:sysClr val="window" lastClr="FFFFFF"/>
      </a:lt1>
      <a:dk2>
        <a:srgbClr val="B01F0F"/>
      </a:dk2>
      <a:lt2>
        <a:srgbClr val="FF9000"/>
      </a:lt2>
      <a:accent1>
        <a:srgbClr val="ED4600"/>
      </a:accent1>
      <a:accent2>
        <a:srgbClr val="C4D73F"/>
      </a:accent2>
      <a:accent3>
        <a:srgbClr val="FFCE2D"/>
      </a:accent3>
      <a:accent4>
        <a:srgbClr val="FFA600"/>
      </a:accent4>
      <a:accent5>
        <a:srgbClr val="ED5E00"/>
      </a:accent5>
      <a:accent6>
        <a:srgbClr val="C62D03"/>
      </a:accent6>
      <a:hlink>
        <a:srgbClr val="408080"/>
      </a:hlink>
      <a:folHlink>
        <a:srgbClr val="5EAEAE"/>
      </a:folHlink>
    </a:clrScheme>
    <a:fontScheme name="Autumn">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tumn">
      <a:fillStyleLst>
        <a:solidFill>
          <a:schemeClr val="phClr"/>
        </a:solidFill>
        <a:gradFill rotWithShape="1">
          <a:gsLst>
            <a:gs pos="0">
              <a:schemeClr val="phClr">
                <a:tint val="70000"/>
                <a:lumMod val="110000"/>
              </a:schemeClr>
            </a:gs>
            <a:gs pos="100000">
              <a:schemeClr val="phClr">
                <a:tint val="90000"/>
              </a:schemeClr>
            </a:gs>
          </a:gsLst>
          <a:lin ang="5400000" scaled="1"/>
        </a:gradFill>
        <a:gradFill rotWithShape="1">
          <a:gsLst>
            <a:gs pos="0">
              <a:schemeClr val="phClr">
                <a:tint val="98000"/>
                <a:satMod val="120000"/>
                <a:lumMod val="110000"/>
              </a:schemeClr>
            </a:gs>
            <a:gs pos="100000">
              <a:schemeClr val="phClr">
                <a:shade val="90000"/>
                <a:lumMod val="9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98000"/>
                <a:shade val="100000"/>
                <a:hueMod val="108000"/>
                <a:satMod val="130000"/>
                <a:lumMod val="108000"/>
              </a:schemeClr>
            </a:gs>
            <a:gs pos="92000">
              <a:schemeClr val="phClr">
                <a:shade val="88000"/>
                <a:hueMod val="96000"/>
                <a:satMod val="120000"/>
                <a:lumMod val="74000"/>
              </a:schemeClr>
            </a:gs>
          </a:gsLst>
          <a:lin ang="5400000" scaled="1"/>
        </a:gradFill>
        <a:gradFill rotWithShape="1">
          <a:gsLst>
            <a:gs pos="0">
              <a:schemeClr val="phClr">
                <a:tint val="98000"/>
                <a:shade val="100000"/>
                <a:hueMod val="100000"/>
                <a:satMod val="130000"/>
                <a:lumMod val="112000"/>
              </a:schemeClr>
            </a:gs>
            <a:gs pos="100000">
              <a:schemeClr val="phClr">
                <a:shade val="84000"/>
                <a:hueMod val="96000"/>
                <a:satMod val="120000"/>
                <a:lumMod val="80000"/>
              </a:schemeClr>
            </a:gs>
          </a:gsLst>
          <a:path path="circle">
            <a:fillToRect l="50000" t="50000" r="100000" b="10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72903</TotalTime>
  <Words>2080</Words>
  <Application>Microsoft Office PowerPoint</Application>
  <PresentationFormat>Ekran Gösterisi (4:3)</PresentationFormat>
  <Paragraphs>257</Paragraphs>
  <Slides>61</Slides>
  <Notes>0</Notes>
  <HiddenSlides>0</HiddenSlides>
  <MMClips>16</MMClips>
  <ScaleCrop>false</ScaleCrop>
  <HeadingPairs>
    <vt:vector size="6" baseType="variant">
      <vt:variant>
        <vt:lpstr>Kullanılan Yazı Tipleri</vt:lpstr>
      </vt:variant>
      <vt:variant>
        <vt:i4>6</vt:i4>
      </vt:variant>
      <vt:variant>
        <vt:lpstr>Tema</vt:lpstr>
      </vt:variant>
      <vt:variant>
        <vt:i4>2</vt:i4>
      </vt:variant>
      <vt:variant>
        <vt:lpstr>Slayt Başlıkları</vt:lpstr>
      </vt:variant>
      <vt:variant>
        <vt:i4>61</vt:i4>
      </vt:variant>
    </vt:vector>
  </HeadingPairs>
  <TitlesOfParts>
    <vt:vector size="69" baseType="lpstr">
      <vt:lpstr>Arial</vt:lpstr>
      <vt:lpstr>Calibri</vt:lpstr>
      <vt:lpstr>Courier New</vt:lpstr>
      <vt:lpstr>Trebuchet MS</vt:lpstr>
      <vt:lpstr>Verdana</vt:lpstr>
      <vt:lpstr>Wingdings 2</vt:lpstr>
      <vt:lpstr>Custom Design</vt:lpstr>
      <vt:lpstr>Autumn</vt:lpstr>
      <vt:lpstr>  CHEM 491 DISTILLATION, EXTRACTION, AND SUBLIMATION TECHNOLOGIES OF SUMERIANS OCTOBER 17, 2022 LECTURE</vt:lpstr>
      <vt:lpstr>Sumerians discovered various technologies</vt:lpstr>
      <vt:lpstr>Sumerians: First chemists and leader of innovations </vt:lpstr>
      <vt:lpstr>1. Sumerians invented clay tokens and then the numbers</vt:lpstr>
      <vt:lpstr>2. Sumerians invented alphabet after they invented numbers</vt:lpstr>
      <vt:lpstr>How did Sumerians write on soft clay tablets?</vt:lpstr>
      <vt:lpstr>3. Sumerians invented weaving textiles.  Then they invented mass production of textiles </vt:lpstr>
      <vt:lpstr>4. Sumerians invented «Potter’s Wheel» (turning wheel) Similar tool is being used today</vt:lpstr>
      <vt:lpstr>«A Potter and his wheel» similar to Sumerian potter’s wheel (Statue from ancient Egypt)</vt:lpstr>
      <vt:lpstr>5. Sumerians invented wheeled carts after Potter’s wheel</vt:lpstr>
      <vt:lpstr>Sumerian animal headed ceramic container on wheels (may be a toy)</vt:lpstr>
      <vt:lpstr>Sumerian soldiers on cart. Sumerians invented wheel around 2500 B.C.</vt:lpstr>
      <vt:lpstr>PowerPoint Sunusu</vt:lpstr>
      <vt:lpstr>6. Sumerians invented plow (imitation)</vt:lpstr>
      <vt:lpstr>Sumerian bronze statue of a farmer plowing his field (2000 B.C.)</vt:lpstr>
      <vt:lpstr>Sumerian boat model 2600 B.C. (From Ur)</vt:lpstr>
      <vt:lpstr>Sumerian boat model (2300-2100 B.C.)  Made from mixture of bitumen and clay)</vt:lpstr>
      <vt:lpstr>PowerPoint Sunusu</vt:lpstr>
      <vt:lpstr>Two Sumerian sailboat models discovered in Eridu (South of Iraq, from grave 51, in 1947)</vt:lpstr>
      <vt:lpstr>Ancient sailboat (Mesopotamia)</vt:lpstr>
      <vt:lpstr>PowerPoint Sunusu</vt:lpstr>
      <vt:lpstr>FIRST  SCHOOLS IN THE WORLD</vt:lpstr>
      <vt:lpstr>Sumerian cylinder seal depicting King Ur-Nammu on chair</vt:lpstr>
      <vt:lpstr>Impression of seal (silindir mühür) of Sumerian doctor (Asu) on clay (left) and cylinder seal (right)</vt:lpstr>
      <vt:lpstr>Some laws from the Code of Ur-Nammu</vt:lpstr>
      <vt:lpstr>First map of the world  (drawn by  Babylonians)</vt:lpstr>
      <vt:lpstr>Sumerian silver coated lyre</vt:lpstr>
      <vt:lpstr>Sumerian chemists used these pestles</vt:lpstr>
      <vt:lpstr>Sumerian chemists used these stone mortars (3500 B.C.)</vt:lpstr>
      <vt:lpstr>Sumerian chemists used these kilns (ovens) to fire glazed ceramics </vt:lpstr>
      <vt:lpstr>Sumerian chemists used these crucibles to smelt metals (1400 B.C.)</vt:lpstr>
      <vt:lpstr>Sumerian chemists mixing a solution  (2500 B.C.)</vt:lpstr>
      <vt:lpstr>Sumerian Ceramic  Strainer  for filtering 3rd Millennium B.C. </vt:lpstr>
      <vt:lpstr>Sumerian Ceramic Strainer for filtering  3rd Millennium B.C.</vt:lpstr>
      <vt:lpstr>Sumerian strainers and filters</vt:lpstr>
      <vt:lpstr>Sumerian Distillation Apparatus 3500 B.C. Tepe Gawra IRAQ (South Eastern border of Turkey) </vt:lpstr>
      <vt:lpstr>Chemistry and Chemical Technologies of Sumerians</vt:lpstr>
      <vt:lpstr>Collection of distilled liquid between two rims of Sumerian  distillation apparatus</vt:lpstr>
      <vt:lpstr>Modernized  distillation apparatus  Alembic (Damıtma cihazı Arapça’dan alıntı kelime (el imbik)) 1400 A.D. Replica</vt:lpstr>
      <vt:lpstr>Sumerian Extraction  Apparatus (3500 B.C.)  Tepe Gawra-Iraq (South East border of  Turkey)</vt:lpstr>
      <vt:lpstr>Replica of Sumerian Extraction  Apparatus   (METU Science &amp; Technology Museum) </vt:lpstr>
      <vt:lpstr>Cross sections of 2 different Sumerian Extraction  Apparatus (3500 B.C.) Dimentions of the apparatus given in figure at the Top: 25.6 cm height and 49.6 cm maximum width </vt:lpstr>
      <vt:lpstr>Sumerian Extraction apparatus</vt:lpstr>
      <vt:lpstr>Working principle of Sumerian extraction apparatus</vt:lpstr>
      <vt:lpstr>Working principle of Sumerian extraction apparatus</vt:lpstr>
      <vt:lpstr>Working principle of Sumerian extraction apparatus</vt:lpstr>
      <vt:lpstr>Working principle of Sumerian extraction apparatus</vt:lpstr>
      <vt:lpstr>Working principle of Sumerian extraction apparatus</vt:lpstr>
      <vt:lpstr>Modern solid phase extraction (by Soxhlet Extractor)</vt:lpstr>
      <vt:lpstr>Franz von Soxhlet He is a German Chemist who invented Soxhlet Extractor in 1879. Later in 1886 he proposed that milk should be pasteurized</vt:lpstr>
      <vt:lpstr>1: Stirrer bar  2: Still flask  3: Distillation path  4: Thimble (kağıttan tüp, katı madde içine konulur) 5: Solid (which contains essential oil) 6: Siphon top (sıvıyı aşağıya boşaltma sınırı) 7: Siphon exit (geri akış yolu) 8: Expansion adapter  9: Condenser  10: Cooling water out  11: Cooling water in</vt:lpstr>
      <vt:lpstr>PowerPoint Sunusu</vt:lpstr>
      <vt:lpstr>Second type of extraction  (Liquid-liquid phase extraction)</vt:lpstr>
      <vt:lpstr>Liquid-liquid phase extraction  Separatory funnel with 2 immiscible solvents, 1st organic solvent (ether) less dense than phase-2. 2nd phase is usually water, containing the organic compound which is to be transferred to ether phase (upper liquid-1)</vt:lpstr>
      <vt:lpstr>Sumerian separatory vessel 3500 B.C.</vt:lpstr>
      <vt:lpstr>Replica of Sumerian Separatory Vessel (3500 B.C.) (not used for extraction) (It is in METU Science &amp; Technology Museum) </vt:lpstr>
      <vt:lpstr>Sumerian separatory vessel</vt:lpstr>
      <vt:lpstr>Sumerian separatory funnel</vt:lpstr>
      <vt:lpstr>Today we use separatory funnel to separate oil and water mixture</vt:lpstr>
      <vt:lpstr>  END OF CHEM 491 DISTILLATION, EXTRACTION, AND SUBLIMATION TECHNOLOGIES OF SUMERIANS OCTOBER 17, 2022 LECTURE</vt:lpstr>
      <vt:lpstr> END OF</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FROM SUMERIAN CHEMICAL TECHNOLOGIES AND SCRIBAL SCHOOS TO UNIVERSITIES</dc:title>
  <dc:creator>Ural Akbulut</dc:creator>
  <cp:lastModifiedBy>Ural Akbulut</cp:lastModifiedBy>
  <cp:revision>533</cp:revision>
  <dcterms:created xsi:type="dcterms:W3CDTF">2013-02-02T10:36:40Z</dcterms:created>
  <dcterms:modified xsi:type="dcterms:W3CDTF">2022-10-23T13:34:40Z</dcterms:modified>
</cp:coreProperties>
</file>