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93" r:id="rId1"/>
  </p:sldMasterIdLst>
  <p:notesMasterIdLst>
    <p:notesMasterId r:id="rId34"/>
  </p:notesMasterIdLst>
  <p:handoutMasterIdLst>
    <p:handoutMasterId r:id="rId35"/>
  </p:handoutMasterIdLst>
  <p:sldIdLst>
    <p:sldId id="365" r:id="rId2"/>
    <p:sldId id="366" r:id="rId3"/>
    <p:sldId id="367" r:id="rId4"/>
    <p:sldId id="542" r:id="rId5"/>
    <p:sldId id="574" r:id="rId6"/>
    <p:sldId id="575" r:id="rId7"/>
    <p:sldId id="526" r:id="rId8"/>
    <p:sldId id="570" r:id="rId9"/>
    <p:sldId id="523" r:id="rId10"/>
    <p:sldId id="548" r:id="rId11"/>
    <p:sldId id="552" r:id="rId12"/>
    <p:sldId id="572" r:id="rId13"/>
    <p:sldId id="549" r:id="rId14"/>
    <p:sldId id="571" r:id="rId15"/>
    <p:sldId id="587" r:id="rId16"/>
    <p:sldId id="576" r:id="rId17"/>
    <p:sldId id="577" r:id="rId18"/>
    <p:sldId id="580" r:id="rId19"/>
    <p:sldId id="581" r:id="rId20"/>
    <p:sldId id="582" r:id="rId21"/>
    <p:sldId id="583" r:id="rId22"/>
    <p:sldId id="578" r:id="rId23"/>
    <p:sldId id="579" r:id="rId24"/>
    <p:sldId id="584" r:id="rId25"/>
    <p:sldId id="586" r:id="rId26"/>
    <p:sldId id="566" r:id="rId27"/>
    <p:sldId id="567" r:id="rId28"/>
    <p:sldId id="585" r:id="rId29"/>
    <p:sldId id="565" r:id="rId30"/>
    <p:sldId id="429" r:id="rId31"/>
    <p:sldId id="371" r:id="rId32"/>
    <p:sldId id="370" r:id="rId33"/>
  </p:sldIdLst>
  <p:sldSz cx="12192000" cy="6858000"/>
  <p:notesSz cx="6669088"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B" lastIdx="3" clrIdx="0">
    <p:extLst>
      <p:ext uri="{19B8F6BF-5375-455C-9EA6-DF929625EA0E}">
        <p15:presenceInfo xmlns:p15="http://schemas.microsoft.com/office/powerpoint/2012/main" xmlns=""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F8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83" autoAdjust="0"/>
    <p:restoredTop sz="88078" autoAdjust="0"/>
  </p:normalViewPr>
  <p:slideViewPr>
    <p:cSldViewPr snapToObjects="1">
      <p:cViewPr varScale="1">
        <p:scale>
          <a:sx n="60" d="100"/>
          <a:sy n="60" d="100"/>
        </p:scale>
        <p:origin x="-85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D5B36436-C5E2-40CD-A32F-0358155F7B57}" type="datetimeFigureOut">
              <a:rPr lang="tr-TR" smtClean="0"/>
              <a:pPr/>
              <a:t>26.04.2019</a:t>
            </a:fld>
            <a:endParaRPr lang="tr-TR"/>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7C2EE0D1-4967-4D9C-B770-84B6340C842B}" type="slidenum">
              <a:rPr lang="tr-TR" smtClean="0"/>
              <a:pPr/>
              <a:t>‹#›</a:t>
            </a:fld>
            <a:endParaRPr lang="tr-TR"/>
          </a:p>
        </p:txBody>
      </p:sp>
    </p:spTree>
    <p:extLst>
      <p:ext uri="{BB962C8B-B14F-4D97-AF65-F5344CB8AC3E}">
        <p14:creationId xmlns:p14="http://schemas.microsoft.com/office/powerpoint/2010/main" xmlns="" val="67050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2EED1A8-8F54-4CFC-A53A-4B1CACC2D8B3}" type="datetimeFigureOut">
              <a:rPr lang="tr-TR" smtClean="0"/>
              <a:pPr/>
              <a:t>26.04.2019</a:t>
            </a:fld>
            <a:endParaRPr lang="tr-TR"/>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267CE48-F3B0-4932-B93F-8E112BAB3552}" type="slidenum">
              <a:rPr lang="tr-TR" smtClean="0"/>
              <a:pPr/>
              <a:t>‹#›</a:t>
            </a:fld>
            <a:endParaRPr lang="tr-TR"/>
          </a:p>
        </p:txBody>
      </p:sp>
    </p:spTree>
    <p:extLst>
      <p:ext uri="{BB962C8B-B14F-4D97-AF65-F5344CB8AC3E}">
        <p14:creationId xmlns:p14="http://schemas.microsoft.com/office/powerpoint/2010/main" xmlns="" val="410735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a:t>
            </a:fld>
            <a:endParaRPr lang="tr-TR"/>
          </a:p>
        </p:txBody>
      </p:sp>
    </p:spTree>
    <p:extLst>
      <p:ext uri="{BB962C8B-B14F-4D97-AF65-F5344CB8AC3E}">
        <p14:creationId xmlns:p14="http://schemas.microsoft.com/office/powerpoint/2010/main" xmlns="" val="2156578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Dinamoyla</a:t>
            </a:r>
            <a:r>
              <a:rPr lang="en-GB" baseline="0" dirty="0" smtClean="0"/>
              <a:t> </a:t>
            </a:r>
            <a:r>
              <a:rPr lang="en-GB" baseline="0" dirty="0" err="1" smtClean="0"/>
              <a:t>elektrik</a:t>
            </a:r>
            <a:r>
              <a:rPr lang="en-GB" baseline="0" dirty="0" smtClean="0"/>
              <a:t> </a:t>
            </a:r>
            <a:r>
              <a:rPr lang="en-GB" baseline="0" dirty="0" err="1" smtClean="0"/>
              <a:t>motorunun</a:t>
            </a:r>
            <a:r>
              <a:rPr lang="en-GB" baseline="0" dirty="0" smtClean="0"/>
              <a:t> </a:t>
            </a:r>
            <a:r>
              <a:rPr lang="en-GB" baseline="0" dirty="0" err="1" smtClean="0"/>
              <a:t>farkının</a:t>
            </a:r>
            <a:r>
              <a:rPr lang="en-GB" baseline="0" dirty="0" smtClean="0"/>
              <a:t> </a:t>
            </a:r>
            <a:r>
              <a:rPr lang="en-GB" baseline="0" dirty="0" err="1" smtClean="0"/>
              <a:t>enerji</a:t>
            </a:r>
            <a:r>
              <a:rPr lang="en-GB" baseline="0" dirty="0" smtClean="0"/>
              <a:t> </a:t>
            </a:r>
            <a:r>
              <a:rPr lang="en-GB" baseline="0" dirty="0" err="1" smtClean="0"/>
              <a:t>dönüşümleri</a:t>
            </a:r>
            <a:r>
              <a:rPr lang="en-GB" baseline="0" dirty="0" smtClean="0"/>
              <a:t> </a:t>
            </a:r>
            <a:r>
              <a:rPr lang="en-GB" baseline="0" dirty="0" err="1" smtClean="0"/>
              <a:t>olduğu</a:t>
            </a:r>
            <a:r>
              <a:rPr lang="en-GB" baseline="0" dirty="0" smtClean="0"/>
              <a:t> </a:t>
            </a:r>
            <a:r>
              <a:rPr lang="en-GB" baseline="0" dirty="0" err="1" smtClean="0"/>
              <a:t>vurgulanır</a:t>
            </a:r>
            <a:r>
              <a:rPr lang="tr-TR" b="1" baseline="0" dirty="0" smtClean="0"/>
              <a:t>.</a:t>
            </a:r>
            <a:endParaRPr lang="tr-TR" b="1"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26</a:t>
            </a:fld>
            <a:endParaRPr lang="tr-TR"/>
          </a:p>
        </p:txBody>
      </p:sp>
    </p:spTree>
    <p:extLst>
      <p:ext uri="{BB962C8B-B14F-4D97-AF65-F5344CB8AC3E}">
        <p14:creationId xmlns:p14="http://schemas.microsoft.com/office/powerpoint/2010/main" xmlns="" val="1093145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30</a:t>
            </a:fld>
            <a:endParaRPr lang="tr-TR"/>
          </a:p>
        </p:txBody>
      </p:sp>
    </p:spTree>
    <p:extLst>
      <p:ext uri="{BB962C8B-B14F-4D97-AF65-F5344CB8AC3E}">
        <p14:creationId xmlns:p14="http://schemas.microsoft.com/office/powerpoint/2010/main" xmlns="" val="1571140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pPr/>
              <a:t>32</a:t>
            </a:fld>
            <a:endParaRPr lang="tr-TR"/>
          </a:p>
        </p:txBody>
      </p:sp>
    </p:spTree>
    <p:extLst>
      <p:ext uri="{BB962C8B-B14F-4D97-AF65-F5344CB8AC3E}">
        <p14:creationId xmlns:p14="http://schemas.microsoft.com/office/powerpoint/2010/main" xmlns="" val="2338468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a:t>
            </a:fld>
            <a:endParaRPr lang="tr-TR"/>
          </a:p>
        </p:txBody>
      </p:sp>
    </p:spTree>
    <p:extLst>
      <p:ext uri="{BB962C8B-B14F-4D97-AF65-F5344CB8AC3E}">
        <p14:creationId xmlns:p14="http://schemas.microsoft.com/office/powerpoint/2010/main" xmlns="" val="1571140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a:t>
            </a:fld>
            <a:endParaRPr lang="tr-TR"/>
          </a:p>
        </p:txBody>
      </p:sp>
    </p:spTree>
    <p:extLst>
      <p:ext uri="{BB962C8B-B14F-4D97-AF65-F5344CB8AC3E}">
        <p14:creationId xmlns:p14="http://schemas.microsoft.com/office/powerpoint/2010/main" xmlns="" val="206051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a:t>
            </a:fld>
            <a:endParaRPr lang="tr-TR" dirty="0"/>
          </a:p>
        </p:txBody>
      </p:sp>
    </p:spTree>
    <p:extLst>
      <p:ext uri="{BB962C8B-B14F-4D97-AF65-F5344CB8AC3E}">
        <p14:creationId xmlns:p14="http://schemas.microsoft.com/office/powerpoint/2010/main" xmlns="" val="58136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267CE48-F3B0-4932-B93F-8E112BAB3552}" type="slidenum">
              <a:rPr lang="tr-TR" smtClean="0"/>
              <a:pPr/>
              <a:t>7</a:t>
            </a:fld>
            <a:endParaRPr lang="tr-TR"/>
          </a:p>
        </p:txBody>
      </p:sp>
    </p:spTree>
    <p:extLst>
      <p:ext uri="{BB962C8B-B14F-4D97-AF65-F5344CB8AC3E}">
        <p14:creationId xmlns:p14="http://schemas.microsoft.com/office/powerpoint/2010/main" xmlns="" val="3931236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Ilk</a:t>
            </a:r>
            <a:r>
              <a:rPr lang="en-GB" baseline="0" dirty="0" smtClean="0"/>
              <a:t> diagram </a:t>
            </a:r>
            <a:r>
              <a:rPr lang="en-GB" baseline="0" dirty="0" err="1" smtClean="0"/>
              <a:t>gösterilip</a:t>
            </a:r>
            <a:r>
              <a:rPr lang="en-GB" baseline="0" dirty="0" smtClean="0"/>
              <a:t> </a:t>
            </a:r>
            <a:r>
              <a:rPr lang="en-GB" baseline="0" dirty="0" err="1" smtClean="0"/>
              <a:t>anahtar</a:t>
            </a:r>
            <a:r>
              <a:rPr lang="en-GB" baseline="0" dirty="0" smtClean="0"/>
              <a:t> </a:t>
            </a:r>
            <a:r>
              <a:rPr lang="en-GB" baseline="0" dirty="0" err="1" smtClean="0"/>
              <a:t>kapatıldığında</a:t>
            </a:r>
            <a:r>
              <a:rPr lang="en-GB" baseline="0" dirty="0" smtClean="0"/>
              <a:t> </a:t>
            </a:r>
            <a:r>
              <a:rPr lang="en-GB" baseline="0" dirty="0" err="1" smtClean="0"/>
              <a:t>bobinin</a:t>
            </a:r>
            <a:r>
              <a:rPr lang="en-GB" baseline="0" dirty="0" smtClean="0"/>
              <a:t> </a:t>
            </a:r>
            <a:r>
              <a:rPr lang="en-GB" baseline="0" dirty="0" err="1" smtClean="0"/>
              <a:t>içindeki</a:t>
            </a:r>
            <a:r>
              <a:rPr lang="en-GB" baseline="0" dirty="0" smtClean="0"/>
              <a:t> </a:t>
            </a:r>
            <a:r>
              <a:rPr lang="en-GB" baseline="0" dirty="0" err="1" smtClean="0"/>
              <a:t>manyetik</a:t>
            </a:r>
            <a:r>
              <a:rPr lang="en-GB" baseline="0" dirty="0" smtClean="0"/>
              <a:t> </a:t>
            </a:r>
            <a:r>
              <a:rPr lang="en-GB" baseline="0" dirty="0" err="1" smtClean="0"/>
              <a:t>alan</a:t>
            </a:r>
            <a:r>
              <a:rPr lang="en-GB" baseline="0" dirty="0" smtClean="0"/>
              <a:t> </a:t>
            </a:r>
            <a:r>
              <a:rPr lang="en-GB" baseline="0" dirty="0" err="1" smtClean="0"/>
              <a:t>tartışılır</a:t>
            </a:r>
            <a:r>
              <a:rPr lang="en-GB" baseline="0" dirty="0" smtClean="0"/>
              <a:t>. </a:t>
            </a:r>
            <a:r>
              <a:rPr lang="en-GB" baseline="0" dirty="0" err="1" smtClean="0"/>
              <a:t>Daha</a:t>
            </a:r>
            <a:r>
              <a:rPr lang="en-GB" baseline="0" dirty="0" smtClean="0"/>
              <a:t> </a:t>
            </a:r>
            <a:r>
              <a:rPr lang="en-GB" baseline="0" dirty="0" err="1" smtClean="0"/>
              <a:t>sonra</a:t>
            </a:r>
            <a:r>
              <a:rPr lang="en-GB" baseline="0" dirty="0" smtClean="0"/>
              <a:t> </a:t>
            </a:r>
            <a:r>
              <a:rPr lang="en-GB" baseline="0" dirty="0" err="1" smtClean="0"/>
              <a:t>oluşan</a:t>
            </a:r>
            <a:r>
              <a:rPr lang="en-GB" baseline="0" dirty="0" smtClean="0"/>
              <a:t> </a:t>
            </a:r>
            <a:r>
              <a:rPr lang="en-GB" baseline="0" dirty="0" err="1" smtClean="0"/>
              <a:t>akımın</a:t>
            </a:r>
            <a:r>
              <a:rPr lang="en-GB" baseline="0" dirty="0" smtClean="0"/>
              <a:t> </a:t>
            </a:r>
            <a:r>
              <a:rPr lang="en-GB" baseline="0" dirty="0" err="1" smtClean="0"/>
              <a:t>yönü</a:t>
            </a:r>
            <a:r>
              <a:rPr lang="en-GB" baseline="0" dirty="0" smtClean="0"/>
              <a:t> </a:t>
            </a:r>
            <a:r>
              <a:rPr lang="en-GB" baseline="0" dirty="0" err="1" smtClean="0"/>
              <a:t>üzerine</a:t>
            </a:r>
            <a:r>
              <a:rPr lang="en-GB" baseline="0" dirty="0" smtClean="0"/>
              <a:t> </a:t>
            </a:r>
            <a:r>
              <a:rPr lang="en-GB" baseline="0" dirty="0" err="1" smtClean="0"/>
              <a:t>çizilir</a:t>
            </a:r>
            <a:r>
              <a:rPr lang="en-GB" baseline="0" dirty="0" smtClean="0"/>
              <a:t> ve </a:t>
            </a:r>
            <a:r>
              <a:rPr lang="en-GB" baseline="0" dirty="0" err="1" smtClean="0"/>
              <a:t>daha</a:t>
            </a:r>
            <a:r>
              <a:rPr lang="en-GB" baseline="0" dirty="0" smtClean="0"/>
              <a:t> </a:t>
            </a:r>
            <a:r>
              <a:rPr lang="en-GB" baseline="0" dirty="0" err="1" smtClean="0"/>
              <a:t>sonra</a:t>
            </a:r>
            <a:r>
              <a:rPr lang="en-GB" baseline="0" dirty="0" smtClean="0"/>
              <a:t> </a:t>
            </a:r>
            <a:r>
              <a:rPr lang="en-GB" baseline="0" dirty="0" err="1" smtClean="0"/>
              <a:t>akımın</a:t>
            </a:r>
            <a:r>
              <a:rPr lang="en-GB" baseline="0" dirty="0" smtClean="0"/>
              <a:t> </a:t>
            </a:r>
            <a:r>
              <a:rPr lang="en-GB" baseline="0" dirty="0" err="1" smtClean="0"/>
              <a:t>zamana</a:t>
            </a:r>
            <a:r>
              <a:rPr lang="en-GB" baseline="0" dirty="0" smtClean="0"/>
              <a:t> </a:t>
            </a:r>
            <a:r>
              <a:rPr lang="en-GB" baseline="0" dirty="0" err="1" smtClean="0"/>
              <a:t>bağlı</a:t>
            </a:r>
            <a:r>
              <a:rPr lang="en-GB" baseline="0" dirty="0" smtClean="0"/>
              <a:t> </a:t>
            </a:r>
            <a:r>
              <a:rPr lang="en-GB" baseline="0" dirty="0" err="1" smtClean="0"/>
              <a:t>grafiği</a:t>
            </a:r>
            <a:r>
              <a:rPr lang="en-GB" baseline="0" dirty="0" smtClean="0"/>
              <a:t> </a:t>
            </a:r>
            <a:r>
              <a:rPr lang="en-GB" baseline="0" dirty="0" err="1" smtClean="0"/>
              <a:t>verilir</a:t>
            </a:r>
            <a:r>
              <a:rPr lang="en-GB" baseline="0" dirty="0" smtClean="0"/>
              <a:t>.  </a:t>
            </a:r>
            <a:r>
              <a:rPr lang="en-GB" baseline="0" dirty="0" err="1" smtClean="0"/>
              <a:t>Daha</a:t>
            </a:r>
            <a:r>
              <a:rPr lang="en-GB" baseline="0" dirty="0" smtClean="0"/>
              <a:t> </a:t>
            </a:r>
            <a:r>
              <a:rPr lang="en-GB" baseline="0" dirty="0" err="1" smtClean="0"/>
              <a:t>sonra</a:t>
            </a:r>
            <a:r>
              <a:rPr lang="en-GB" baseline="0" dirty="0" smtClean="0"/>
              <a:t> </a:t>
            </a:r>
            <a:r>
              <a:rPr lang="en-GB" baseline="0" dirty="0" err="1" smtClean="0"/>
              <a:t>akım</a:t>
            </a:r>
            <a:r>
              <a:rPr lang="en-GB" baseline="0" dirty="0" smtClean="0"/>
              <a:t> </a:t>
            </a:r>
            <a:r>
              <a:rPr lang="en-GB" baseline="0" dirty="0" err="1" smtClean="0"/>
              <a:t>geçen</a:t>
            </a:r>
            <a:r>
              <a:rPr lang="en-GB" baseline="0" dirty="0" smtClean="0"/>
              <a:t> </a:t>
            </a:r>
            <a:r>
              <a:rPr lang="en-GB" baseline="0" dirty="0" err="1" smtClean="0"/>
              <a:t>devredeki</a:t>
            </a:r>
            <a:r>
              <a:rPr lang="en-GB" baseline="0" dirty="0" smtClean="0"/>
              <a:t> </a:t>
            </a:r>
            <a:r>
              <a:rPr lang="en-GB" baseline="0" dirty="0" err="1" smtClean="0"/>
              <a:t>anahtarı</a:t>
            </a:r>
            <a:r>
              <a:rPr lang="en-GB" baseline="0" dirty="0" smtClean="0"/>
              <a:t> </a:t>
            </a:r>
            <a:r>
              <a:rPr lang="en-GB" baseline="0" dirty="0" err="1" smtClean="0"/>
              <a:t>açarsak</a:t>
            </a:r>
            <a:r>
              <a:rPr lang="en-GB" baseline="0" dirty="0" smtClean="0"/>
              <a:t> ne </a:t>
            </a:r>
            <a:r>
              <a:rPr lang="en-GB" baseline="0" dirty="0" err="1" smtClean="0"/>
              <a:t>olur</a:t>
            </a:r>
            <a:r>
              <a:rPr lang="en-GB" baseline="0" dirty="0" smtClean="0"/>
              <a:t>.  </a:t>
            </a:r>
            <a:r>
              <a:rPr lang="en-GB" baseline="0" dirty="0" err="1" smtClean="0"/>
              <a:t>Tartışılır</a:t>
            </a:r>
            <a:r>
              <a:rPr lang="en-GB" baseline="0" dirty="0" smtClean="0"/>
              <a:t>.</a:t>
            </a:r>
            <a:endParaRPr lang="tr-TR" b="1"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9</a:t>
            </a:fld>
            <a:endParaRPr lang="tr-TR"/>
          </a:p>
        </p:txBody>
      </p:sp>
    </p:spTree>
    <p:extLst>
      <p:ext uri="{BB962C8B-B14F-4D97-AF65-F5344CB8AC3E}">
        <p14:creationId xmlns:p14="http://schemas.microsoft.com/office/powerpoint/2010/main" xmlns="" val="427308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10</a:t>
            </a:fld>
            <a:endParaRPr lang="tr-TR"/>
          </a:p>
        </p:txBody>
      </p:sp>
    </p:spTree>
    <p:extLst>
      <p:ext uri="{BB962C8B-B14F-4D97-AF65-F5344CB8AC3E}">
        <p14:creationId xmlns:p14="http://schemas.microsoft.com/office/powerpoint/2010/main" xmlns="" val="4273085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err="1" smtClean="0"/>
              <a:t>Öz</a:t>
            </a:r>
            <a:r>
              <a:rPr lang="en-GB" b="0" baseline="0" dirty="0" smtClean="0"/>
              <a:t> </a:t>
            </a:r>
            <a:r>
              <a:rPr lang="en-GB" b="0" baseline="0" dirty="0" err="1" smtClean="0"/>
              <a:t>indüksiyon</a:t>
            </a:r>
            <a:r>
              <a:rPr lang="en-GB" b="0" baseline="0" dirty="0" smtClean="0"/>
              <a:t> </a:t>
            </a:r>
            <a:r>
              <a:rPr lang="en-GB" b="0" baseline="0" dirty="0" err="1" smtClean="0"/>
              <a:t>akımından</a:t>
            </a:r>
            <a:r>
              <a:rPr lang="en-GB" b="0" baseline="0" dirty="0" smtClean="0"/>
              <a:t> </a:t>
            </a:r>
            <a:r>
              <a:rPr lang="en-GB" b="0" baseline="0" dirty="0" err="1" smtClean="0"/>
              <a:t>kaynaklandığı</a:t>
            </a:r>
            <a:r>
              <a:rPr lang="en-GB" b="0" baseline="0" dirty="0" smtClean="0"/>
              <a:t> </a:t>
            </a:r>
            <a:r>
              <a:rPr lang="en-GB" b="0" baseline="0" dirty="0" err="1" smtClean="0"/>
              <a:t>anlatılır</a:t>
            </a:r>
            <a:endParaRPr lang="tr-TR" b="0"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11</a:t>
            </a:fld>
            <a:endParaRPr lang="tr-TR"/>
          </a:p>
        </p:txBody>
      </p:sp>
    </p:spTree>
    <p:extLst>
      <p:ext uri="{BB962C8B-B14F-4D97-AF65-F5344CB8AC3E}">
        <p14:creationId xmlns:p14="http://schemas.microsoft.com/office/powerpoint/2010/main" xmlns="" val="427308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a:t>
            </a:r>
            <a:r>
              <a:rPr lang="en-GB" baseline="0" dirty="0" smtClean="0"/>
              <a:t> </a:t>
            </a:r>
            <a:r>
              <a:rPr lang="en-GB" baseline="0" dirty="0" err="1" smtClean="0"/>
              <a:t>soru</a:t>
            </a:r>
            <a:r>
              <a:rPr lang="en-GB" baseline="0" dirty="0" smtClean="0"/>
              <a:t> </a:t>
            </a:r>
            <a:r>
              <a:rPr lang="en-GB" baseline="0" dirty="0" err="1" smtClean="0"/>
              <a:t>tahtada</a:t>
            </a:r>
            <a:r>
              <a:rPr lang="en-GB" baseline="0" dirty="0" smtClean="0"/>
              <a:t> </a:t>
            </a:r>
            <a:r>
              <a:rPr lang="en-GB" baseline="0" dirty="0" err="1" smtClean="0"/>
              <a:t>çözülecektir</a:t>
            </a:r>
            <a:r>
              <a:rPr lang="en-GB" baseline="0" dirty="0" smtClean="0"/>
              <a:t>. </a:t>
            </a:r>
            <a:r>
              <a:rPr lang="en-GB" baseline="0" dirty="0" err="1" smtClean="0"/>
              <a:t>Çözüm</a:t>
            </a:r>
            <a:r>
              <a:rPr lang="en-GB" baseline="0" dirty="0" smtClean="0"/>
              <a:t> </a:t>
            </a:r>
            <a:r>
              <a:rPr lang="en-GB" baseline="0" dirty="0" err="1" smtClean="0"/>
              <a:t>slayttan</a:t>
            </a:r>
            <a:r>
              <a:rPr lang="en-GB" baseline="0" dirty="0" smtClean="0"/>
              <a:t> </a:t>
            </a:r>
            <a:r>
              <a:rPr lang="en-GB" baseline="0" dirty="0" err="1" smtClean="0"/>
              <a:t>silinebilir</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13</a:t>
            </a:fld>
            <a:endParaRPr lang="tr-TR"/>
          </a:p>
        </p:txBody>
      </p:sp>
    </p:spTree>
    <p:extLst>
      <p:ext uri="{BB962C8B-B14F-4D97-AF65-F5344CB8AC3E}">
        <p14:creationId xmlns:p14="http://schemas.microsoft.com/office/powerpoint/2010/main" xmlns="" val="427308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3048000" y="3124200"/>
            <a:ext cx="82296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10733828" y="1110597"/>
            <a:ext cx="2286000" cy="508000"/>
          </a:xfrm>
        </p:spPr>
        <p:txBody>
          <a:bodyPr/>
          <a:lstStyle/>
          <a:p>
            <a:fld id="{CA160B30-60EE-45FA-8251-617A49E60C36}" type="datetimeFigureOut">
              <a:rPr lang="tr-TR" smtClean="0"/>
              <a:pPr/>
              <a:t>26.04.2019</a:t>
            </a:fld>
            <a:endParaRPr lang="tr-TR"/>
          </a:p>
        </p:txBody>
      </p:sp>
      <p:sp>
        <p:nvSpPr>
          <p:cNvPr id="17" name="16 Altbilgi Yer Tutucusu"/>
          <p:cNvSpPr>
            <a:spLocks noGrp="1"/>
          </p:cNvSpPr>
          <p:nvPr>
            <p:ph type="ftr" sz="quarter" idx="11"/>
          </p:nvPr>
        </p:nvSpPr>
        <p:spPr bwMode="auto">
          <a:xfrm rot="5400000">
            <a:off x="10045959" y="4117661"/>
            <a:ext cx="3657600" cy="512064"/>
          </a:xfrm>
        </p:spPr>
        <p:txBody>
          <a:bodyPr/>
          <a:lstStyle/>
          <a:p>
            <a:endParaRPr lang="tr-TR"/>
          </a:p>
        </p:txBody>
      </p:sp>
      <p:sp>
        <p:nvSpPr>
          <p:cNvPr id="10" name="9 Dikdörtgen"/>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767392" y="4928702"/>
            <a:ext cx="812800" cy="517524"/>
          </a:xfrm>
        </p:spPr>
        <p:txBody>
          <a:bodyPr/>
          <a:lstStyle/>
          <a:p>
            <a:fld id="{810F24C0-A371-4D68-8B59-0EAC4F69D0D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A160B30-60EE-45FA-8251-617A49E60C36}" type="datetimeFigureOut">
              <a:rPr lang="tr-TR" smtClean="0"/>
              <a:pPr/>
              <a:t>26.04.2019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0"/>
            <a:ext cx="22352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8026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A160B30-60EE-45FA-8251-617A49E60C36}" type="datetimeFigureOut">
              <a:rPr lang="tr-TR" smtClean="0"/>
              <a:pPr/>
              <a:t>26.04.2019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609600" y="1600200"/>
            <a:ext cx="99568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CA160B30-60EE-45FA-8251-617A49E60C36}" type="datetimeFigureOut">
              <a:rPr lang="tr-TR" smtClean="0"/>
              <a:pPr/>
              <a:t>26.04.2019</a:t>
            </a:fld>
            <a:endParaRPr lang="tr-TR"/>
          </a:p>
        </p:txBody>
      </p:sp>
      <p:sp>
        <p:nvSpPr>
          <p:cNvPr id="9" name="8 Slayt Numarası Yer Tutucusu"/>
          <p:cNvSpPr>
            <a:spLocks noGrp="1"/>
          </p:cNvSpPr>
          <p:nvPr>
            <p:ph type="sldNum" sz="quarter" idx="15"/>
          </p:nvPr>
        </p:nvSpPr>
        <p:spPr/>
        <p:txBody>
          <a:bodyPr rtlCol="0"/>
          <a:lstStyle/>
          <a:p>
            <a:fld id="{810F24C0-A371-4D68-8B59-0EAC4F69D0D5}"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48000" y="2895600"/>
            <a:ext cx="82296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10732008" y="1106932"/>
            <a:ext cx="2286000" cy="508000"/>
          </a:xfrm>
        </p:spPr>
        <p:txBody>
          <a:bodyPr/>
          <a:lstStyle/>
          <a:p>
            <a:fld id="{CA160B30-60EE-45FA-8251-617A49E60C36}" type="datetimeFigureOut">
              <a:rPr lang="tr-TR" smtClean="0"/>
              <a:pPr/>
              <a:t>26.04.2019</a:t>
            </a:fld>
            <a:endParaRPr lang="tr-TR"/>
          </a:p>
        </p:txBody>
      </p:sp>
      <p:sp>
        <p:nvSpPr>
          <p:cNvPr id="5" name="4 Altbilgi Yer Tutucusu"/>
          <p:cNvSpPr>
            <a:spLocks noGrp="1"/>
          </p:cNvSpPr>
          <p:nvPr>
            <p:ph type="ftr" sz="quarter" idx="11"/>
          </p:nvPr>
        </p:nvSpPr>
        <p:spPr bwMode="auto">
          <a:xfrm rot="5400000">
            <a:off x="10046208" y="4114800"/>
            <a:ext cx="3657600" cy="512064"/>
          </a:xfrm>
        </p:spPr>
        <p:txBody>
          <a:bodyPr/>
          <a:lstStyle/>
          <a:p>
            <a:endParaRPr lang="tr-TR"/>
          </a:p>
        </p:txBody>
      </p:sp>
      <p:sp>
        <p:nvSpPr>
          <p:cNvPr id="9" name="8 Dikdörtgen"/>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787488" y="4928702"/>
            <a:ext cx="812800" cy="517524"/>
          </a:xfrm>
        </p:spPr>
        <p:txBody>
          <a:bodyPr/>
          <a:lstStyle/>
          <a:p>
            <a:fld id="{810F24C0-A371-4D68-8B59-0EAC4F69D0D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CA160B30-60EE-45FA-8251-617A49E60C36}" type="datetimeFigureOut">
              <a:rPr lang="tr-TR" smtClean="0"/>
              <a:pPr/>
              <a:t>26.04.2019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
        <p:nvSpPr>
          <p:cNvPr id="9" name="8 İçerik Yer Tutucusu"/>
          <p:cNvSpPr>
            <a:spLocks noGrp="1"/>
          </p:cNvSpPr>
          <p:nvPr>
            <p:ph sz="quarter" idx="1"/>
          </p:nvPr>
        </p:nvSpPr>
        <p:spPr>
          <a:xfrm>
            <a:off x="609600"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5693664"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100584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CA160B30-60EE-45FA-8251-617A49E60C36}" type="datetimeFigureOut">
              <a:rPr lang="tr-TR" smtClean="0"/>
              <a:pPr/>
              <a:t>26.04.2019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
        <p:nvSpPr>
          <p:cNvPr id="11" name="10 İçerik Yer Tutucusu"/>
          <p:cNvSpPr>
            <a:spLocks noGrp="1"/>
          </p:cNvSpPr>
          <p:nvPr>
            <p:ph sz="quarter" idx="2"/>
          </p:nvPr>
        </p:nvSpPr>
        <p:spPr>
          <a:xfrm>
            <a:off x="6096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58293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CA160B30-60EE-45FA-8251-617A49E60C36}" type="datetimeFigureOut">
              <a:rPr lang="tr-TR" smtClean="0"/>
              <a:pPr/>
              <a:t>26.04.2019</a:t>
            </a:fld>
            <a:endParaRPr lang="tr-TR"/>
          </a:p>
        </p:txBody>
      </p:sp>
      <p:sp>
        <p:nvSpPr>
          <p:cNvPr id="7" name="6 Slayt Numarası Yer Tutucusu"/>
          <p:cNvSpPr>
            <a:spLocks noGrp="1"/>
          </p:cNvSpPr>
          <p:nvPr>
            <p:ph type="sldNum" sz="quarter" idx="11"/>
          </p:nvPr>
        </p:nvSpPr>
        <p:spPr/>
        <p:txBody>
          <a:bodyPr rtlCol="0"/>
          <a:lstStyle/>
          <a:p>
            <a:fld id="{810F24C0-A371-4D68-8B59-0EAC4F69D0D5}"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A160B30-60EE-45FA-8251-617A49E60C36}" type="datetimeFigureOut">
              <a:rPr lang="tr-TR" smtClean="0"/>
              <a:pPr/>
              <a:t>26.04.2019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406400" y="274320"/>
            <a:ext cx="75184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CA160B30-60EE-45FA-8251-617A49E60C36}" type="datetimeFigureOut">
              <a:rPr lang="tr-TR" smtClean="0"/>
              <a:pPr/>
              <a:t>26.04.2019</a:t>
            </a:fld>
            <a:endParaRPr lang="tr-TR"/>
          </a:p>
        </p:txBody>
      </p:sp>
      <p:sp>
        <p:nvSpPr>
          <p:cNvPr id="22" name="21 Slayt Numarası Yer Tutucusu"/>
          <p:cNvSpPr>
            <a:spLocks noGrp="1"/>
          </p:cNvSpPr>
          <p:nvPr>
            <p:ph type="sldNum" sz="quarter" idx="15"/>
          </p:nvPr>
        </p:nvSpPr>
        <p:spPr/>
        <p:txBody>
          <a:bodyPr rtlCol="0"/>
          <a:lstStyle/>
          <a:p>
            <a:fld id="{810F24C0-A371-4D68-8B59-0EAC4F69D0D5}"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5518404" y="3124200"/>
            <a:ext cx="6309360" cy="6096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CA160B30-60EE-45FA-8251-617A49E60C36}" type="datetimeFigureOut">
              <a:rPr lang="tr-TR" smtClean="0"/>
              <a:pPr/>
              <a:t>26.04.2019</a:t>
            </a:fld>
            <a:endParaRPr lang="tr-TR"/>
          </a:p>
        </p:txBody>
      </p:sp>
      <p:sp>
        <p:nvSpPr>
          <p:cNvPr id="18" name="17 Slayt Numarası Yer Tutucusu"/>
          <p:cNvSpPr>
            <a:spLocks noGrp="1"/>
          </p:cNvSpPr>
          <p:nvPr>
            <p:ph type="sldNum" sz="quarter" idx="11"/>
          </p:nvPr>
        </p:nvSpPr>
        <p:spPr/>
        <p:txBody>
          <a:bodyPr rtlCol="0"/>
          <a:lstStyle/>
          <a:p>
            <a:fld id="{810F24C0-A371-4D68-8B59-0EAC4F69D0D5}"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609600" y="274638"/>
            <a:ext cx="99568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CA160B30-60EE-45FA-8251-617A49E60C36}" type="datetimeFigureOut">
              <a:rPr lang="tr-TR" smtClean="0"/>
              <a:pPr/>
              <a:t>26.04.2019</a:t>
            </a:fld>
            <a:endParaRPr lang="tr-TR"/>
          </a:p>
        </p:txBody>
      </p:sp>
      <p:sp>
        <p:nvSpPr>
          <p:cNvPr id="3" name="2 Altbilgi Yer Tutucusu"/>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810F24C0-A371-4D68-8B59-0EAC4F69D0D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het.colorado.edu/tr/simulation/legacy/generator"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66778" y="785794"/>
            <a:ext cx="9435645" cy="4214842"/>
          </a:xfrm>
        </p:spPr>
        <p:txBody>
          <a:bodyPr>
            <a:normAutofit/>
          </a:bodyPr>
          <a:lstStyle/>
          <a:p>
            <a:pPr algn="ctr"/>
            <a:r>
              <a:rPr lang="en-US" sz="4000" dirty="0" smtClean="0">
                <a:latin typeface="Calibri" pitchFamily="34" charset="0"/>
                <a:cs typeface="Calibri" pitchFamily="34" charset="0"/>
              </a:rPr>
              <a:t>11. </a:t>
            </a:r>
            <a:r>
              <a:rPr lang="tr-TR" sz="4000" dirty="0" smtClean="0">
                <a:latin typeface="Calibri" pitchFamily="34" charset="0"/>
                <a:cs typeface="Calibri" pitchFamily="34" charset="0"/>
              </a:rPr>
              <a:t>SINIF</a:t>
            </a:r>
            <a:r>
              <a:rPr lang="en-US" sz="4000" dirty="0" smtClean="0">
                <a:latin typeface="Calibri" pitchFamily="34" charset="0"/>
                <a:cs typeface="Calibri" pitchFamily="34" charset="0"/>
              </a:rPr>
              <a:t/>
            </a:r>
            <a:br>
              <a:rPr lang="en-US" sz="4000" dirty="0" smtClean="0">
                <a:latin typeface="Calibri" pitchFamily="34" charset="0"/>
                <a:cs typeface="Calibri" pitchFamily="34" charset="0"/>
              </a:rPr>
            </a:br>
            <a:r>
              <a:rPr lang="en-US" sz="4000" dirty="0" smtClean="0">
                <a:latin typeface="Calibri" pitchFamily="34" charset="0"/>
                <a:cs typeface="Calibri" pitchFamily="34" charset="0"/>
              </a:rPr>
              <a:t>ELEKTRİK </a:t>
            </a:r>
            <a:r>
              <a:rPr lang="tr-TR" sz="4000" cap="none" dirty="0" smtClean="0">
                <a:latin typeface="Calibri" pitchFamily="34" charset="0"/>
                <a:cs typeface="Calibri" pitchFamily="34" charset="0"/>
              </a:rPr>
              <a:t>ve</a:t>
            </a:r>
            <a:r>
              <a:rPr lang="en-US" sz="4000" dirty="0" smtClean="0">
                <a:latin typeface="Calibri" pitchFamily="34" charset="0"/>
                <a:cs typeface="Calibri" pitchFamily="34" charset="0"/>
              </a:rPr>
              <a:t> MANYETİZMA </a:t>
            </a:r>
            <a:r>
              <a:rPr lang="tr-TR" sz="4000" dirty="0" smtClean="0">
                <a:latin typeface="Calibri" pitchFamily="34" charset="0"/>
                <a:cs typeface="Calibri" pitchFamily="34" charset="0"/>
              </a:rPr>
              <a:t>ÜNİTESİ</a:t>
            </a:r>
            <a:r>
              <a:rPr lang="en-US" sz="4000" dirty="0" smtClean="0">
                <a:latin typeface="Calibri" pitchFamily="34" charset="0"/>
                <a:cs typeface="Calibri" pitchFamily="34" charset="0"/>
              </a:rPr>
              <a:t/>
            </a:r>
            <a:br>
              <a:rPr lang="en-US" sz="4000" dirty="0" smtClean="0">
                <a:latin typeface="Calibri" pitchFamily="34" charset="0"/>
                <a:cs typeface="Calibri" pitchFamily="34" charset="0"/>
              </a:rPr>
            </a:br>
            <a:r>
              <a:rPr lang="en-US" sz="4000" dirty="0">
                <a:latin typeface="Calibri" pitchFamily="34" charset="0"/>
                <a:cs typeface="Calibri" pitchFamily="34" charset="0"/>
              </a:rPr>
              <a:t/>
            </a:r>
            <a:br>
              <a:rPr lang="en-US" sz="4000" dirty="0">
                <a:latin typeface="Calibri" pitchFamily="34" charset="0"/>
                <a:cs typeface="Calibri" pitchFamily="34" charset="0"/>
              </a:rPr>
            </a:br>
            <a:r>
              <a:rPr lang="en-US" sz="4000" dirty="0" smtClean="0">
                <a:latin typeface="Calibri" pitchFamily="34" charset="0"/>
                <a:cs typeface="Calibri" pitchFamily="34" charset="0"/>
              </a:rPr>
              <a:t> </a:t>
            </a:r>
            <a:r>
              <a:rPr lang="en-US" sz="4000" dirty="0" err="1" smtClean="0">
                <a:latin typeface="Calibri" pitchFamily="34" charset="0"/>
                <a:cs typeface="Calibri" pitchFamily="34" charset="0"/>
              </a:rPr>
              <a:t>Manyetizma</a:t>
            </a:r>
            <a:r>
              <a:rPr lang="en-US" sz="4000" dirty="0" smtClean="0">
                <a:latin typeface="Calibri" pitchFamily="34" charset="0"/>
                <a:cs typeface="Calibri" pitchFamily="34" charset="0"/>
              </a:rPr>
              <a:t> </a:t>
            </a:r>
            <a:r>
              <a:rPr lang="en-US" sz="4000" dirty="0" err="1" smtClean="0">
                <a:latin typeface="Calibri" pitchFamily="34" charset="0"/>
                <a:cs typeface="Calibri" pitchFamily="34" charset="0"/>
              </a:rPr>
              <a:t>ve</a:t>
            </a:r>
            <a:r>
              <a:rPr lang="en-US" sz="4000" dirty="0" smtClean="0">
                <a:latin typeface="Calibri" pitchFamily="34" charset="0"/>
                <a:cs typeface="Calibri" pitchFamily="34" charset="0"/>
              </a:rPr>
              <a:t> </a:t>
            </a:r>
            <a:r>
              <a:rPr lang="en-US" sz="4000" dirty="0" err="1" smtClean="0">
                <a:latin typeface="Calibri" pitchFamily="34" charset="0"/>
                <a:cs typeface="Calibri" pitchFamily="34" charset="0"/>
              </a:rPr>
              <a:t>Elektromanyetik</a:t>
            </a:r>
            <a:r>
              <a:rPr lang="en-US" sz="4000" dirty="0" smtClean="0">
                <a:latin typeface="Calibri" pitchFamily="34" charset="0"/>
                <a:cs typeface="Calibri" pitchFamily="34" charset="0"/>
              </a:rPr>
              <a:t> </a:t>
            </a:r>
            <a:r>
              <a:rPr lang="en-US" sz="4000" dirty="0" err="1" smtClean="0">
                <a:latin typeface="Calibri" pitchFamily="34" charset="0"/>
                <a:cs typeface="Calibri" pitchFamily="34" charset="0"/>
              </a:rPr>
              <a:t>İndükleme</a:t>
            </a:r>
            <a:r>
              <a:rPr lang="en-US" sz="4000" dirty="0" smtClean="0">
                <a:latin typeface="Calibri" pitchFamily="34" charset="0"/>
                <a:cs typeface="Calibri" pitchFamily="34" charset="0"/>
              </a:rPr>
              <a:t/>
            </a:r>
            <a:br>
              <a:rPr lang="en-US" sz="4000" dirty="0" smtClean="0">
                <a:latin typeface="Calibri" pitchFamily="34" charset="0"/>
                <a:cs typeface="Calibri" pitchFamily="34" charset="0"/>
              </a:rPr>
            </a:br>
            <a:r>
              <a:rPr lang="en-US" sz="4000" dirty="0" smtClean="0">
                <a:latin typeface="Calibri" pitchFamily="34" charset="0"/>
                <a:cs typeface="Calibri" pitchFamily="34" charset="0"/>
              </a:rPr>
              <a:t/>
            </a:r>
            <a:br>
              <a:rPr lang="en-US" sz="4000" dirty="0" smtClean="0">
                <a:latin typeface="Calibri" pitchFamily="34" charset="0"/>
                <a:cs typeface="Calibri" pitchFamily="34" charset="0"/>
              </a:rPr>
            </a:br>
            <a:r>
              <a:rPr lang="en-US" sz="4000" dirty="0" smtClean="0">
                <a:latin typeface="Calibri" pitchFamily="34" charset="0"/>
                <a:cs typeface="Calibri" pitchFamily="34" charset="0"/>
              </a:rPr>
              <a:t> </a:t>
            </a:r>
            <a:r>
              <a:rPr lang="en-US" sz="4000" dirty="0" err="1" smtClean="0">
                <a:latin typeface="Calibri" pitchFamily="34" charset="0"/>
                <a:cs typeface="Calibri" pitchFamily="34" charset="0"/>
              </a:rPr>
              <a:t>İndüksiyon</a:t>
            </a:r>
            <a:r>
              <a:rPr lang="en-US" sz="4000" dirty="0" smtClean="0">
                <a:latin typeface="Calibri" pitchFamily="34" charset="0"/>
                <a:cs typeface="Calibri" pitchFamily="34" charset="0"/>
              </a:rPr>
              <a:t> </a:t>
            </a:r>
            <a:r>
              <a:rPr lang="en-US" sz="4000" dirty="0" err="1" smtClean="0">
                <a:latin typeface="Calibri" pitchFamily="34" charset="0"/>
                <a:cs typeface="Calibri" pitchFamily="34" charset="0"/>
              </a:rPr>
              <a:t>Akımı</a:t>
            </a:r>
            <a:endParaRPr lang="tr-TR" sz="4000" cap="none" dirty="0">
              <a:latin typeface="Calibri" pitchFamily="34" charset="0"/>
              <a:cs typeface="Calibri" pitchFamily="34" charset="0"/>
            </a:endParaRPr>
          </a:p>
        </p:txBody>
      </p:sp>
    </p:spTree>
    <p:extLst>
      <p:ext uri="{BB962C8B-B14F-4D97-AF65-F5344CB8AC3E}">
        <p14:creationId xmlns:p14="http://schemas.microsoft.com/office/powerpoint/2010/main" xmlns="" val="3280996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31704" y="504162"/>
            <a:ext cx="5512072" cy="523220"/>
          </a:xfrm>
          <a:prstGeom prst="rect">
            <a:avLst/>
          </a:prstGeom>
          <a:noFill/>
        </p:spPr>
        <p:txBody>
          <a:bodyPr wrap="square" rtlCol="0">
            <a:spAutoFit/>
          </a:bodyPr>
          <a:lstStyle/>
          <a:p>
            <a:r>
              <a:rPr lang="en-US" sz="2800" b="1" dirty="0" smtClean="0"/>
              <a:t>ÖZ İNDÜKSİYON AKIMI</a:t>
            </a:r>
          </a:p>
        </p:txBody>
      </p:sp>
      <p:sp>
        <p:nvSpPr>
          <p:cNvPr id="5" name="Rectangle 1"/>
          <p:cNvSpPr/>
          <p:nvPr/>
        </p:nvSpPr>
        <p:spPr>
          <a:xfrm>
            <a:off x="91043" y="1268760"/>
            <a:ext cx="2908613" cy="2862322"/>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indüksiyon akımı</a:t>
            </a:r>
          </a:p>
          <a:p>
            <a:pPr marL="166688" indent="-166688">
              <a:lnSpc>
                <a:spcPct val="150000"/>
              </a:lnSpc>
              <a:buFont typeface="Arial" panose="020B0604020202020204" pitchFamily="34" charset="0"/>
              <a:buChar char="•"/>
              <a:tabLst>
                <a:tab pos="457200" algn="l"/>
              </a:tabLst>
            </a:pPr>
            <a:r>
              <a:rPr lang="tr-TR"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Günlük</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hayatımızdan örnekler</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 name="5 Resim"/>
          <p:cNvPicPr/>
          <p:nvPr/>
        </p:nvPicPr>
        <p:blipFill>
          <a:blip r:embed="rId3"/>
          <a:srcRect/>
          <a:stretch>
            <a:fillRect/>
          </a:stretch>
        </p:blipFill>
        <p:spPr bwMode="auto">
          <a:xfrm>
            <a:off x="7267274" y="1785926"/>
            <a:ext cx="4329452" cy="3500462"/>
          </a:xfrm>
          <a:prstGeom prst="rect">
            <a:avLst/>
          </a:prstGeom>
          <a:noFill/>
          <a:ln w="9525">
            <a:noFill/>
            <a:miter lim="800000"/>
            <a:headEnd/>
            <a:tailEnd/>
          </a:ln>
        </p:spPr>
      </p:pic>
      <p:pic>
        <p:nvPicPr>
          <p:cNvPr id="3074" name="Picture 2"/>
          <p:cNvPicPr>
            <a:picLocks noChangeAspect="1" noChangeArrowheads="1"/>
          </p:cNvPicPr>
          <p:nvPr/>
        </p:nvPicPr>
        <p:blipFill>
          <a:blip r:embed="rId4"/>
          <a:srcRect/>
          <a:stretch>
            <a:fillRect/>
          </a:stretch>
        </p:blipFill>
        <p:spPr bwMode="auto">
          <a:xfrm>
            <a:off x="2999656" y="1785925"/>
            <a:ext cx="4140468" cy="3730151"/>
          </a:xfrm>
          <a:prstGeom prst="rect">
            <a:avLst/>
          </a:prstGeom>
          <a:noFill/>
          <a:ln w="9525">
            <a:noFill/>
            <a:miter lim="800000"/>
            <a:headEnd/>
            <a:tailEnd/>
          </a:ln>
          <a:effectLst/>
        </p:spPr>
      </p:pic>
    </p:spTree>
    <p:extLst>
      <p:ext uri="{BB962C8B-B14F-4D97-AF65-F5344CB8AC3E}">
        <p14:creationId xmlns:p14="http://schemas.microsoft.com/office/powerpoint/2010/main" xmlns="" val="89340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13926" y="476672"/>
            <a:ext cx="6096000" cy="646331"/>
          </a:xfrm>
          <a:prstGeom prst="rect">
            <a:avLst/>
          </a:prstGeom>
        </p:spPr>
        <p:txBody>
          <a:bodyPr>
            <a:spAutoFit/>
          </a:bodyPr>
          <a:lstStyle/>
          <a:p>
            <a:r>
              <a:rPr lang="en-US" b="1" dirty="0" err="1"/>
              <a:t>Neden</a:t>
            </a:r>
            <a:r>
              <a:rPr lang="en-US" b="1" dirty="0"/>
              <a:t> </a:t>
            </a:r>
            <a:r>
              <a:rPr lang="en-US" b="1" dirty="0" err="1"/>
              <a:t>fişi</a:t>
            </a:r>
            <a:r>
              <a:rPr lang="en-US" b="1" dirty="0"/>
              <a:t> prize </a:t>
            </a:r>
            <a:r>
              <a:rPr lang="en-US" b="1" dirty="0" err="1"/>
              <a:t>taktığımızda</a:t>
            </a:r>
            <a:r>
              <a:rPr lang="en-US" b="1" dirty="0"/>
              <a:t> </a:t>
            </a:r>
            <a:r>
              <a:rPr lang="en-US" b="1" dirty="0" err="1"/>
              <a:t>yada</a:t>
            </a:r>
            <a:r>
              <a:rPr lang="en-US" b="1" dirty="0"/>
              <a:t> </a:t>
            </a:r>
            <a:r>
              <a:rPr lang="en-US" b="1" dirty="0" err="1"/>
              <a:t>çıkardığımızda</a:t>
            </a:r>
            <a:r>
              <a:rPr lang="en-US" b="1" dirty="0"/>
              <a:t> </a:t>
            </a:r>
            <a:r>
              <a:rPr lang="en-US" b="1" dirty="0" err="1"/>
              <a:t>kıvılcım</a:t>
            </a:r>
            <a:r>
              <a:rPr lang="en-US" b="1" dirty="0"/>
              <a:t> </a:t>
            </a:r>
            <a:r>
              <a:rPr lang="en-US" b="1" dirty="0" err="1"/>
              <a:t>oluşur</a:t>
            </a:r>
            <a:r>
              <a:rPr lang="en-US" b="1" dirty="0"/>
              <a:t>?</a:t>
            </a:r>
            <a:endParaRPr lang="en-GB" dirty="0"/>
          </a:p>
        </p:txBody>
      </p:sp>
      <p:pic>
        <p:nvPicPr>
          <p:cNvPr id="9" name="Picture 2" descr="C:\Users\mehmet mutlu\Desktop\prizden-elektrik-cikiyor-300x30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75920" y="1797602"/>
            <a:ext cx="3413909" cy="341390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1"/>
          <p:cNvSpPr/>
          <p:nvPr/>
        </p:nvSpPr>
        <p:spPr>
          <a:xfrm>
            <a:off x="91043" y="1268760"/>
            <a:ext cx="2908613" cy="3139321"/>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indüksiyon akımı</a:t>
            </a:r>
          </a:p>
          <a:p>
            <a:pPr marL="166688" indent="-166688">
              <a:lnSpc>
                <a:spcPct val="150000"/>
              </a:lnSpc>
              <a:buFont typeface="Arial" panose="020B0604020202020204" pitchFamily="34" charset="0"/>
              <a:buChar char="•"/>
              <a:tabLst>
                <a:tab pos="457200" algn="l"/>
              </a:tabLst>
            </a:pPr>
            <a:r>
              <a:rPr lang="tr-TR"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Günlük</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hayatımızdan örnekler</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Günün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özeti</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Soru Çözümü</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82218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24430" y="274638"/>
            <a:ext cx="5541970" cy="796908"/>
          </a:xfrm>
        </p:spPr>
        <p:txBody>
          <a:bodyPr/>
          <a:lstStyle/>
          <a:p>
            <a:r>
              <a:rPr lang="en-US" sz="2800" b="1" dirty="0" err="1" smtClean="0"/>
              <a:t>Örnek</a:t>
            </a:r>
            <a:r>
              <a:rPr lang="en-US" sz="2800" b="1" dirty="0" smtClean="0"/>
              <a:t> </a:t>
            </a:r>
            <a:r>
              <a:rPr lang="tr-TR" sz="2800" b="1" dirty="0" smtClean="0"/>
              <a:t>1</a:t>
            </a:r>
            <a:endParaRPr lang="tr-TR" dirty="0"/>
          </a:p>
        </p:txBody>
      </p:sp>
      <p:pic>
        <p:nvPicPr>
          <p:cNvPr id="4" name="3 İçerik Yer Tutucusu"/>
          <p:cNvPicPr>
            <a:picLocks noGrp="1"/>
          </p:cNvPicPr>
          <p:nvPr>
            <p:ph sz="quarter" idx="1"/>
          </p:nvPr>
        </p:nvPicPr>
        <p:blipFill>
          <a:blip r:embed="rId2"/>
          <a:srcRect/>
          <a:stretch>
            <a:fillRect/>
          </a:stretch>
        </p:blipFill>
        <p:spPr bwMode="auto">
          <a:xfrm>
            <a:off x="3024166" y="1714488"/>
            <a:ext cx="8429684" cy="3154370"/>
          </a:xfrm>
          <a:prstGeom prst="rect">
            <a:avLst/>
          </a:prstGeom>
          <a:noFill/>
          <a:ln w="9525">
            <a:noFill/>
            <a:miter lim="800000"/>
            <a:headEnd/>
            <a:tailEnd/>
          </a:ln>
        </p:spPr>
      </p:pic>
      <p:sp>
        <p:nvSpPr>
          <p:cNvPr id="5" name="Rectangle 1"/>
          <p:cNvSpPr/>
          <p:nvPr/>
        </p:nvSpPr>
        <p:spPr>
          <a:xfrm>
            <a:off x="91043" y="1268760"/>
            <a:ext cx="2908613" cy="2862322"/>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indüksiyon akımı</a:t>
            </a:r>
          </a:p>
          <a:p>
            <a:pPr marL="166688" indent="-166688">
              <a:lnSpc>
                <a:spcPct val="150000"/>
              </a:lnSpc>
              <a:buFont typeface="Arial" panose="020B0604020202020204" pitchFamily="34" charset="0"/>
              <a:buChar char="•"/>
              <a:tabLst>
                <a:tab pos="457200" algn="l"/>
              </a:tabLst>
            </a:pPr>
            <a:r>
              <a:rPr lang="tr-TR"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Günlük</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hayatımızdan örnekler</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7709" y="262325"/>
            <a:ext cx="5512072" cy="523220"/>
          </a:xfrm>
          <a:prstGeom prst="rect">
            <a:avLst/>
          </a:prstGeom>
          <a:noFill/>
        </p:spPr>
        <p:txBody>
          <a:bodyPr wrap="square" rtlCol="0">
            <a:spAutoFit/>
          </a:bodyPr>
          <a:lstStyle/>
          <a:p>
            <a:r>
              <a:rPr lang="en-US" sz="2800" b="1" dirty="0" err="1" smtClean="0"/>
              <a:t>Örnek</a:t>
            </a:r>
            <a:r>
              <a:rPr lang="en-US" sz="2800" b="1" dirty="0" smtClean="0"/>
              <a:t> </a:t>
            </a:r>
            <a:r>
              <a:rPr lang="en-US" sz="2800" b="1" dirty="0" err="1" smtClean="0"/>
              <a:t>Çözelim</a:t>
            </a:r>
            <a:endParaRPr lang="en-US" sz="2800" b="1" dirty="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83632" y="1124744"/>
            <a:ext cx="9217024" cy="2638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3631" y="4005065"/>
            <a:ext cx="9217025" cy="25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1"/>
          <p:cNvSpPr/>
          <p:nvPr/>
        </p:nvSpPr>
        <p:spPr>
          <a:xfrm>
            <a:off x="91043" y="1268760"/>
            <a:ext cx="2908613" cy="2862322"/>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indüksiyon akımı</a:t>
            </a:r>
          </a:p>
          <a:p>
            <a:pPr marL="166688" indent="-166688">
              <a:lnSpc>
                <a:spcPct val="150000"/>
              </a:lnSpc>
              <a:buFont typeface="Arial" panose="020B0604020202020204" pitchFamily="34" charset="0"/>
              <a:buChar char="•"/>
              <a:tabLst>
                <a:tab pos="457200" algn="l"/>
              </a:tabLst>
            </a:pPr>
            <a:r>
              <a:rPr lang="tr-TR"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Günlük</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hayatımızdan örnekler</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40027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81620" y="274638"/>
            <a:ext cx="5184780" cy="1011222"/>
          </a:xfrm>
        </p:spPr>
        <p:txBody>
          <a:bodyPr>
            <a:normAutofit fontScale="90000"/>
          </a:bodyPr>
          <a:lstStyle/>
          <a:p>
            <a:r>
              <a:rPr lang="en-US" sz="3200" b="1" dirty="0" err="1" smtClean="0"/>
              <a:t>Örnek</a:t>
            </a:r>
            <a:r>
              <a:rPr lang="en-US" sz="3200" b="1" dirty="0" smtClean="0"/>
              <a:t> </a:t>
            </a:r>
            <a:r>
              <a:rPr lang="tr-TR" sz="3200" b="1" dirty="0" smtClean="0"/>
              <a:t>2</a:t>
            </a:r>
            <a:r>
              <a:rPr lang="en-US" sz="3200" b="1" dirty="0" smtClean="0"/>
              <a:t/>
            </a:r>
            <a:br>
              <a:rPr lang="en-US" sz="3200" b="1" dirty="0" smtClean="0"/>
            </a:br>
            <a:endParaRPr lang="tr-TR" dirty="0"/>
          </a:p>
        </p:txBody>
      </p:sp>
      <p:pic>
        <p:nvPicPr>
          <p:cNvPr id="4" name="3 İçerik Yer Tutucusu"/>
          <p:cNvPicPr>
            <a:picLocks noGrp="1"/>
          </p:cNvPicPr>
          <p:nvPr>
            <p:ph sz="quarter" idx="1"/>
          </p:nvPr>
        </p:nvPicPr>
        <p:blipFill>
          <a:blip r:embed="rId2"/>
          <a:srcRect/>
          <a:stretch>
            <a:fillRect/>
          </a:stretch>
        </p:blipFill>
        <p:spPr bwMode="auto">
          <a:xfrm>
            <a:off x="4810116" y="1071546"/>
            <a:ext cx="5286412" cy="5143536"/>
          </a:xfrm>
          <a:prstGeom prst="rect">
            <a:avLst/>
          </a:prstGeom>
          <a:noFill/>
          <a:ln w="9525">
            <a:noFill/>
            <a:miter lim="800000"/>
            <a:headEnd/>
            <a:tailEnd/>
          </a:ln>
        </p:spPr>
      </p:pic>
      <p:sp>
        <p:nvSpPr>
          <p:cNvPr id="5" name="Rectangle 1"/>
          <p:cNvSpPr/>
          <p:nvPr/>
        </p:nvSpPr>
        <p:spPr>
          <a:xfrm>
            <a:off x="91043" y="1268760"/>
            <a:ext cx="2718809" cy="2862322"/>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indüksiyon</a:t>
            </a:r>
            <a:r>
              <a:rPr lang="en-GB"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akımı</a:t>
            </a:r>
            <a:endParaRPr lang="tr-TR"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Günlük</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hayatımızdan örnekler</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09654" y="274638"/>
            <a:ext cx="9644130" cy="654032"/>
          </a:xfrm>
        </p:spPr>
        <p:txBody>
          <a:bodyPr/>
          <a:lstStyle/>
          <a:p>
            <a:r>
              <a:rPr lang="tr-TR" dirty="0" smtClean="0">
                <a:latin typeface="Arial Black" pitchFamily="34" charset="0"/>
              </a:rPr>
              <a:t>    </a:t>
            </a:r>
            <a:r>
              <a:rPr lang="tr-TR" dirty="0" err="1" smtClean="0">
                <a:latin typeface="Arial Black" pitchFamily="34" charset="0"/>
              </a:rPr>
              <a:t>Hadron</a:t>
            </a:r>
            <a:r>
              <a:rPr lang="tr-TR" dirty="0" smtClean="0">
                <a:latin typeface="Arial Black" pitchFamily="34" charset="0"/>
              </a:rPr>
              <a:t> çarpıştırıcıları nasıl çalışır?</a:t>
            </a:r>
            <a:endParaRPr lang="tr-TR" dirty="0">
              <a:latin typeface="Arial Black" pitchFamily="34" charset="0"/>
            </a:endParaRPr>
          </a:p>
        </p:txBody>
      </p:sp>
      <p:pic>
        <p:nvPicPr>
          <p:cNvPr id="3075" name="Picture 3"/>
          <p:cNvPicPr>
            <a:picLocks noChangeAspect="1" noChangeArrowheads="1"/>
          </p:cNvPicPr>
          <p:nvPr/>
        </p:nvPicPr>
        <p:blipFill>
          <a:blip r:embed="rId2"/>
          <a:srcRect/>
          <a:stretch>
            <a:fillRect/>
          </a:stretch>
        </p:blipFill>
        <p:spPr bwMode="auto">
          <a:xfrm>
            <a:off x="2095472" y="1142984"/>
            <a:ext cx="7000924" cy="5673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t>YÜKLÜ PARÇACIKLARIN MANYETİK ALAN VE ELEKTRİK ALANDAKİ HAREKETİ</a:t>
            </a:r>
            <a:r>
              <a:rPr lang="tr-TR" dirty="0" smtClean="0"/>
              <a:t/>
            </a:r>
            <a:br>
              <a:rPr lang="tr-TR" dirty="0" smtClean="0"/>
            </a:br>
            <a:r>
              <a:rPr lang="tr-TR" dirty="0" smtClean="0"/>
              <a:t>( LORENTZ KUVVETİ)</a:t>
            </a:r>
            <a:endParaRPr lang="tr-TR" dirty="0"/>
          </a:p>
        </p:txBody>
      </p:sp>
      <p:sp>
        <p:nvSpPr>
          <p:cNvPr id="3" name="2 İçerik Yer Tutucusu"/>
          <p:cNvSpPr>
            <a:spLocks noGrp="1"/>
          </p:cNvSpPr>
          <p:nvPr>
            <p:ph sz="quarter" idx="1"/>
          </p:nvPr>
        </p:nvSpPr>
        <p:spPr>
          <a:xfrm>
            <a:off x="2738414" y="1984248"/>
            <a:ext cx="8415358" cy="4873752"/>
          </a:xfrm>
        </p:spPr>
        <p:txBody>
          <a:bodyPr/>
          <a:lstStyle/>
          <a:p>
            <a:pPr>
              <a:buNone/>
            </a:pPr>
            <a:r>
              <a:rPr lang="tr-TR" dirty="0" smtClean="0"/>
              <a:t>         Yapılan deneyler yüklerin elektrik ve manyetik alanlara birbirinden bağımsız olarak tepki verdiğini göstermiştir.</a:t>
            </a:r>
          </a:p>
          <a:p>
            <a:pPr>
              <a:buNone/>
            </a:pPr>
            <a:endParaRPr lang="tr-TR" dirty="0" smtClean="0"/>
          </a:p>
          <a:p>
            <a:pPr>
              <a:buNone/>
            </a:pPr>
            <a:r>
              <a:rPr lang="tr-TR" dirty="0" smtClean="0"/>
              <a:t>         Buna göre bir manyetik alanla birlikte ortamda elektrik alan bulunduğunda yüklü parçacığa etki eden net kuvvet elektriksel ve manyetik kuvvetin bileşkesi alınarak bulunur</a:t>
            </a:r>
            <a:endParaRPr lang="tr-TR" dirty="0"/>
          </a:p>
        </p:txBody>
      </p:sp>
      <p:sp>
        <p:nvSpPr>
          <p:cNvPr id="4" name="Rectangle 1"/>
          <p:cNvSpPr/>
          <p:nvPr/>
        </p:nvSpPr>
        <p:spPr>
          <a:xfrm>
            <a:off x="91043" y="1268760"/>
            <a:ext cx="2718809" cy="2862322"/>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indüksiyon</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akımı</a:t>
            </a:r>
            <a:endParaRPr lang="tr-TR"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en-GB"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Günlük</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hayatımızdan örnekler</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95802" y="274638"/>
            <a:ext cx="5970598" cy="725470"/>
          </a:xfrm>
        </p:spPr>
        <p:txBody>
          <a:bodyPr/>
          <a:lstStyle/>
          <a:p>
            <a:r>
              <a:rPr lang="tr-TR" dirty="0" smtClean="0"/>
              <a:t>LORENTZ KUVVETİ</a:t>
            </a:r>
            <a:endParaRPr lang="tr-TR" dirty="0"/>
          </a:p>
        </p:txBody>
      </p:sp>
      <p:pic>
        <p:nvPicPr>
          <p:cNvPr id="4" name="3 İçerik Yer Tutucusu"/>
          <p:cNvPicPr>
            <a:picLocks noGrp="1"/>
          </p:cNvPicPr>
          <p:nvPr>
            <p:ph sz="quarter" idx="1"/>
          </p:nvPr>
        </p:nvPicPr>
        <p:blipFill>
          <a:blip r:embed="rId2"/>
          <a:srcRect/>
          <a:stretch>
            <a:fillRect/>
          </a:stretch>
        </p:blipFill>
        <p:spPr bwMode="auto">
          <a:xfrm>
            <a:off x="3238480" y="2571744"/>
            <a:ext cx="5500726" cy="1357322"/>
          </a:xfrm>
          <a:prstGeom prst="rect">
            <a:avLst/>
          </a:prstGeom>
          <a:noFill/>
          <a:ln w="9525">
            <a:noFill/>
            <a:miter lim="800000"/>
            <a:headEnd/>
            <a:tailEnd/>
          </a:ln>
        </p:spPr>
      </p:pic>
      <p:pic>
        <p:nvPicPr>
          <p:cNvPr id="5" name="4 Resim"/>
          <p:cNvPicPr/>
          <p:nvPr/>
        </p:nvPicPr>
        <p:blipFill>
          <a:blip r:embed="rId3"/>
          <a:srcRect/>
          <a:stretch>
            <a:fillRect/>
          </a:stretch>
        </p:blipFill>
        <p:spPr bwMode="auto">
          <a:xfrm>
            <a:off x="2854576" y="1643050"/>
            <a:ext cx="1955539" cy="500066"/>
          </a:xfrm>
          <a:prstGeom prst="rect">
            <a:avLst/>
          </a:prstGeom>
          <a:noFill/>
          <a:ln w="9525">
            <a:noFill/>
            <a:miter lim="800000"/>
            <a:headEnd/>
            <a:tailEnd/>
          </a:ln>
        </p:spPr>
      </p:pic>
      <p:pic>
        <p:nvPicPr>
          <p:cNvPr id="6" name="5 Resim"/>
          <p:cNvPicPr/>
          <p:nvPr/>
        </p:nvPicPr>
        <p:blipFill>
          <a:blip r:embed="rId4"/>
          <a:srcRect/>
          <a:stretch>
            <a:fillRect/>
          </a:stretch>
        </p:blipFill>
        <p:spPr bwMode="auto">
          <a:xfrm>
            <a:off x="4024298" y="4143380"/>
            <a:ext cx="3357586" cy="857256"/>
          </a:xfrm>
          <a:prstGeom prst="rect">
            <a:avLst/>
          </a:prstGeom>
          <a:noFill/>
          <a:ln w="9525">
            <a:noFill/>
            <a:miter lim="800000"/>
            <a:headEnd/>
            <a:tailEnd/>
          </a:ln>
        </p:spPr>
      </p:pic>
      <p:sp>
        <p:nvSpPr>
          <p:cNvPr id="9" name="Rectangle 1"/>
          <p:cNvSpPr/>
          <p:nvPr/>
        </p:nvSpPr>
        <p:spPr>
          <a:xfrm>
            <a:off x="91043" y="1268760"/>
            <a:ext cx="2718809" cy="2862322"/>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indüksiyon</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akımı</a:t>
            </a:r>
            <a:endParaRPr lang="tr-TR"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en-GB"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Günlük</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hayatımızdan örnekler</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67240" y="274638"/>
            <a:ext cx="5899160" cy="796908"/>
          </a:xfrm>
        </p:spPr>
        <p:txBody>
          <a:bodyPr/>
          <a:lstStyle/>
          <a:p>
            <a:r>
              <a:rPr lang="tr-TR" dirty="0" smtClean="0"/>
              <a:t>Örnek 1</a:t>
            </a:r>
            <a:endParaRPr lang="tr-TR" dirty="0"/>
          </a:p>
        </p:txBody>
      </p:sp>
      <p:pic>
        <p:nvPicPr>
          <p:cNvPr id="4" name="3 İçerik Yer Tutucusu"/>
          <p:cNvPicPr>
            <a:picLocks noGrp="1"/>
          </p:cNvPicPr>
          <p:nvPr>
            <p:ph sz="quarter" idx="1"/>
          </p:nvPr>
        </p:nvPicPr>
        <p:blipFill>
          <a:blip r:embed="rId2"/>
          <a:srcRect/>
          <a:stretch>
            <a:fillRect/>
          </a:stretch>
        </p:blipFill>
        <p:spPr bwMode="auto">
          <a:xfrm>
            <a:off x="1238216" y="1417638"/>
            <a:ext cx="9929882" cy="494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868346"/>
          </a:xfrm>
        </p:spPr>
        <p:txBody>
          <a:bodyPr/>
          <a:lstStyle/>
          <a:p>
            <a:pPr algn="ctr"/>
            <a:r>
              <a:rPr lang="tr-TR" dirty="0" smtClean="0"/>
              <a:t>Örnek 2</a:t>
            </a:r>
            <a:endParaRPr lang="tr-TR" dirty="0"/>
          </a:p>
        </p:txBody>
      </p:sp>
      <p:pic>
        <p:nvPicPr>
          <p:cNvPr id="4" name="3 İçerik Yer Tutucusu"/>
          <p:cNvPicPr>
            <a:picLocks noGrp="1"/>
          </p:cNvPicPr>
          <p:nvPr>
            <p:ph sz="quarter" idx="1"/>
          </p:nvPr>
        </p:nvPicPr>
        <p:blipFill>
          <a:blip r:embed="rId2"/>
          <a:srcRect/>
          <a:stretch>
            <a:fillRect/>
          </a:stretch>
        </p:blipFill>
        <p:spPr bwMode="auto">
          <a:xfrm>
            <a:off x="1095340" y="1417638"/>
            <a:ext cx="8715436" cy="494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1224" y="526329"/>
            <a:ext cx="6790944" cy="707886"/>
          </a:xfrm>
          <a:prstGeom prst="rect">
            <a:avLst/>
          </a:prstGeom>
          <a:noFill/>
        </p:spPr>
        <p:txBody>
          <a:bodyPr wrap="square" rtlCol="0">
            <a:spAutoFit/>
          </a:bodyPr>
          <a:lstStyle/>
          <a:p>
            <a:pPr algn="ctr"/>
            <a:r>
              <a:rPr lang="tr-TR" sz="4000" b="1" dirty="0" smtClean="0">
                <a:solidFill>
                  <a:srgbClr val="0070C0"/>
                </a:solidFill>
              </a:rPr>
              <a:t>Ne Öğreneceğiz !</a:t>
            </a:r>
            <a:endParaRPr lang="tr-TR" sz="4000" b="1" dirty="0">
              <a:solidFill>
                <a:srgbClr val="0070C0"/>
              </a:solidFill>
            </a:endParaRPr>
          </a:p>
        </p:txBody>
      </p:sp>
      <p:sp>
        <p:nvSpPr>
          <p:cNvPr id="5" name="Rectangle 2"/>
          <p:cNvSpPr/>
          <p:nvPr/>
        </p:nvSpPr>
        <p:spPr>
          <a:xfrm>
            <a:off x="695400" y="1357298"/>
            <a:ext cx="10657184" cy="4933658"/>
          </a:xfrm>
          <a:prstGeom prst="rect">
            <a:avLst/>
          </a:prstGeom>
        </p:spPr>
        <p:txBody>
          <a:bodyPr wrap="square">
            <a:spAutoFit/>
          </a:bodyPr>
          <a:lstStyle/>
          <a:p>
            <a:pPr marL="219710" indent="-219710">
              <a:lnSpc>
                <a:spcPct val="115000"/>
              </a:lnSpc>
            </a:pPr>
            <a:r>
              <a:rPr lang="tr-TR" sz="2200" b="1" dirty="0">
                <a:latin typeface="Calibri" pitchFamily="34" charset="0"/>
              </a:rPr>
              <a:t>11.2.4. Manyetizma ve Elektromanyetik İndüklenme</a:t>
            </a:r>
            <a:r>
              <a:rPr lang="tr-TR" sz="2200" dirty="0">
                <a:latin typeface="Calibri" pitchFamily="34" charset="0"/>
              </a:rPr>
              <a:t> </a:t>
            </a:r>
            <a:endParaRPr lang="en-US" sz="2200" dirty="0" smtClean="0">
              <a:latin typeface="Calibri" pitchFamily="34" charset="0"/>
            </a:endParaRPr>
          </a:p>
          <a:p>
            <a:pPr marL="219710" indent="-219710">
              <a:lnSpc>
                <a:spcPct val="115000"/>
              </a:lnSpc>
            </a:pPr>
            <a:endParaRPr lang="tr-TR" sz="2200" dirty="0">
              <a:latin typeface="Calibri" pitchFamily="34" charset="0"/>
            </a:endParaRPr>
          </a:p>
          <a:p>
            <a:r>
              <a:rPr lang="tr-TR" sz="2200" b="1" dirty="0">
                <a:latin typeface="Calibri" pitchFamily="34" charset="0"/>
              </a:rPr>
              <a:t>11.2.4.9. Öz-indüksiyon akımının oluşum sebebini açıklar. </a:t>
            </a:r>
            <a:endParaRPr lang="tr-TR" sz="2200" dirty="0">
              <a:latin typeface="Calibri" pitchFamily="34" charset="0"/>
            </a:endParaRPr>
          </a:p>
          <a:p>
            <a:pPr marL="803275"/>
            <a:r>
              <a:rPr lang="tr-TR" sz="2200" i="1" dirty="0">
                <a:latin typeface="Calibri" pitchFamily="34" charset="0"/>
              </a:rPr>
              <a:t>Öz-indüksiyon akımı ile ilgili matematiksel hesaplamalara girilmez. </a:t>
            </a:r>
            <a:endParaRPr lang="en-US" sz="2200" i="1" dirty="0">
              <a:latin typeface="Calibri" pitchFamily="34" charset="0"/>
            </a:endParaRPr>
          </a:p>
          <a:p>
            <a:endParaRPr lang="tr-TR" sz="2200" dirty="0">
              <a:latin typeface="Calibri" pitchFamily="34" charset="0"/>
            </a:endParaRPr>
          </a:p>
          <a:p>
            <a:r>
              <a:rPr lang="tr-TR" sz="2200" b="1" dirty="0">
                <a:latin typeface="Calibri" pitchFamily="34" charset="0"/>
              </a:rPr>
              <a:t>11.2.4.10. Yüklü parçacıkların manyetik alan ve elektrik alandaki davranışını açıklar. </a:t>
            </a:r>
            <a:endParaRPr lang="tr-TR" sz="2200" dirty="0">
              <a:latin typeface="Calibri" pitchFamily="34" charset="0"/>
            </a:endParaRPr>
          </a:p>
          <a:p>
            <a:pPr marL="1087438" indent="-284163"/>
            <a:r>
              <a:rPr lang="tr-TR" sz="2200" i="1" dirty="0">
                <a:latin typeface="Calibri" pitchFamily="34" charset="0"/>
              </a:rPr>
              <a:t>a) </a:t>
            </a:r>
            <a:r>
              <a:rPr lang="tr-TR" sz="2200" i="1" dirty="0" err="1">
                <a:latin typeface="Calibri" pitchFamily="34" charset="0"/>
              </a:rPr>
              <a:t>Lorentz</a:t>
            </a:r>
            <a:r>
              <a:rPr lang="tr-TR" sz="2200" i="1" dirty="0">
                <a:latin typeface="Calibri" pitchFamily="34" charset="0"/>
              </a:rPr>
              <a:t> kuvvetinin matematiksel modeli verilir. Matematiksel hesaplamalara girilmez. </a:t>
            </a:r>
            <a:endParaRPr lang="tr-TR" sz="2200" dirty="0">
              <a:latin typeface="Calibri" pitchFamily="34" charset="0"/>
            </a:endParaRPr>
          </a:p>
          <a:p>
            <a:pPr marL="1087438" indent="-284163"/>
            <a:r>
              <a:rPr lang="tr-TR" sz="2200" i="1" dirty="0">
                <a:latin typeface="Calibri" pitchFamily="34" charset="0"/>
              </a:rPr>
              <a:t>b) </a:t>
            </a:r>
            <a:r>
              <a:rPr lang="tr-TR" sz="2200" i="1" dirty="0" err="1">
                <a:latin typeface="Calibri" pitchFamily="34" charset="0"/>
              </a:rPr>
              <a:t>Lorentz</a:t>
            </a:r>
            <a:r>
              <a:rPr lang="tr-TR" sz="2200" i="1" dirty="0">
                <a:latin typeface="Calibri" pitchFamily="34" charset="0"/>
              </a:rPr>
              <a:t> kuvvetinin günlük hayattaki uygulamalarına örnekler verilir. </a:t>
            </a:r>
            <a:endParaRPr lang="en-US" sz="2200" i="1" dirty="0">
              <a:latin typeface="Calibri" pitchFamily="34" charset="0"/>
            </a:endParaRPr>
          </a:p>
          <a:p>
            <a:endParaRPr lang="tr-TR" sz="2200" dirty="0">
              <a:latin typeface="Calibri" pitchFamily="34" charset="0"/>
            </a:endParaRPr>
          </a:p>
          <a:p>
            <a:r>
              <a:rPr lang="tr-TR" sz="2200" b="1" dirty="0">
                <a:latin typeface="Calibri" pitchFamily="34" charset="0"/>
              </a:rPr>
              <a:t>11.2.4.11. Elektromotor kuvveti oluşturan sebeplere ilişkin çıkarım yapar. </a:t>
            </a:r>
            <a:endParaRPr lang="tr-TR" sz="2200" dirty="0">
              <a:latin typeface="Calibri" pitchFamily="34" charset="0"/>
            </a:endParaRPr>
          </a:p>
          <a:p>
            <a:pPr marL="1087438" indent="-284163"/>
            <a:r>
              <a:rPr lang="tr-TR" sz="2200" i="1" dirty="0">
                <a:latin typeface="Calibri" pitchFamily="34" charset="0"/>
              </a:rPr>
              <a:t>a) Deney veya simülasyonlar yardımıyla çıkarımın yapılması sağlanır. </a:t>
            </a:r>
            <a:endParaRPr lang="tr-TR" sz="2200" dirty="0">
              <a:latin typeface="Calibri" pitchFamily="34" charset="0"/>
            </a:endParaRPr>
          </a:p>
          <a:p>
            <a:pPr marL="1087438" indent="-284163"/>
            <a:r>
              <a:rPr lang="tr-TR" sz="2200" i="1" dirty="0">
                <a:latin typeface="Calibri" pitchFamily="34" charset="0"/>
              </a:rPr>
              <a:t>b) Öğrencilerin elektrik motoru ve dinamonun çalışma ilkelerini karşılaştırmaları sağlanır. </a:t>
            </a:r>
            <a:endParaRPr lang="tr-TR" sz="2200" dirty="0">
              <a:latin typeface="Calibri" pitchFamily="34" charset="0"/>
            </a:endParaRPr>
          </a:p>
        </p:txBody>
      </p:sp>
    </p:spTree>
    <p:extLst>
      <p:ext uri="{BB962C8B-B14F-4D97-AF65-F5344CB8AC3E}">
        <p14:creationId xmlns:p14="http://schemas.microsoft.com/office/powerpoint/2010/main" xmlns="" val="4288007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Örnek 3</a:t>
            </a:r>
            <a:endParaRPr lang="tr-TR" dirty="0"/>
          </a:p>
        </p:txBody>
      </p:sp>
      <p:pic>
        <p:nvPicPr>
          <p:cNvPr id="4" name="3 İçerik Yer Tutucusu"/>
          <p:cNvPicPr>
            <a:picLocks noGrp="1"/>
          </p:cNvPicPr>
          <p:nvPr>
            <p:ph sz="quarter" idx="1"/>
          </p:nvPr>
        </p:nvPicPr>
        <p:blipFill>
          <a:blip r:embed="rId2"/>
          <a:srcRect/>
          <a:stretch>
            <a:fillRect/>
          </a:stretch>
        </p:blipFill>
        <p:spPr bwMode="auto">
          <a:xfrm>
            <a:off x="952464" y="1836430"/>
            <a:ext cx="9613936" cy="3664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868346"/>
          </a:xfrm>
        </p:spPr>
        <p:txBody>
          <a:bodyPr/>
          <a:lstStyle/>
          <a:p>
            <a:pPr algn="ctr"/>
            <a:r>
              <a:rPr lang="tr-TR" dirty="0" smtClean="0"/>
              <a:t>Örnek 4</a:t>
            </a:r>
            <a:endParaRPr lang="tr-TR" dirty="0"/>
          </a:p>
        </p:txBody>
      </p:sp>
      <p:pic>
        <p:nvPicPr>
          <p:cNvPr id="4" name="3 Resim"/>
          <p:cNvPicPr/>
          <p:nvPr/>
        </p:nvPicPr>
        <p:blipFill>
          <a:blip r:embed="rId2"/>
          <a:srcRect/>
          <a:stretch>
            <a:fillRect/>
          </a:stretch>
        </p:blipFill>
        <p:spPr bwMode="auto">
          <a:xfrm>
            <a:off x="2809852" y="1285860"/>
            <a:ext cx="5572164" cy="4873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8480" y="274638"/>
            <a:ext cx="7327920" cy="796908"/>
          </a:xfrm>
        </p:spPr>
        <p:txBody>
          <a:bodyPr/>
          <a:lstStyle/>
          <a:p>
            <a:r>
              <a:rPr lang="tr-TR" dirty="0" smtClean="0"/>
              <a:t>LORENTZ KUVVETİ</a:t>
            </a:r>
            <a:endParaRPr lang="tr-TR" dirty="0"/>
          </a:p>
        </p:txBody>
      </p:sp>
      <p:sp>
        <p:nvSpPr>
          <p:cNvPr id="3" name="2 İçerik Yer Tutucusu"/>
          <p:cNvSpPr>
            <a:spLocks noGrp="1"/>
          </p:cNvSpPr>
          <p:nvPr>
            <p:ph sz="quarter" idx="1"/>
          </p:nvPr>
        </p:nvSpPr>
        <p:spPr>
          <a:xfrm>
            <a:off x="2881290" y="1600200"/>
            <a:ext cx="7685110" cy="4873752"/>
          </a:xfrm>
        </p:spPr>
        <p:txBody>
          <a:bodyPr>
            <a:normAutofit lnSpcReduction="10000"/>
          </a:bodyPr>
          <a:lstStyle/>
          <a:p>
            <a:pPr>
              <a:buNone/>
            </a:pPr>
            <a:r>
              <a:rPr lang="tr-TR" dirty="0" smtClean="0"/>
              <a:t>Yüklü parçacığını elektrik alan ve manyetik alandaki davranışları arasındaki temel farklar şu şekilde özetlenebilir:</a:t>
            </a:r>
          </a:p>
          <a:p>
            <a:pPr>
              <a:buNone/>
            </a:pPr>
            <a:r>
              <a:rPr lang="tr-TR" dirty="0" smtClean="0"/>
              <a:t>1. Elektriksel kuvvet elektrik alana paralel yönde etki ederken manyetik kuvvet manyetik alana dik etki eder.</a:t>
            </a:r>
          </a:p>
          <a:p>
            <a:pPr>
              <a:buNone/>
            </a:pPr>
            <a:r>
              <a:rPr lang="tr-TR" dirty="0" smtClean="0"/>
              <a:t>2. Elektriksel kuvvet yüklü parçacığın hızından bağımsız iken manyetik kuvvet yüklü parçacığın hızı ile orantılıdır.</a:t>
            </a:r>
          </a:p>
          <a:p>
            <a:pPr>
              <a:buNone/>
            </a:pPr>
            <a:r>
              <a:rPr lang="tr-TR" dirty="0" smtClean="0"/>
              <a:t>3. Elektriksel kuvvetler parçacığın hızının büyüklüğünü değiştirir ve iş yapar. Manyetik kuvvetler hızın büyüklüğünü değiştirmez ve iş yapmaz. </a:t>
            </a:r>
          </a:p>
          <a:p>
            <a:endParaRPr lang="tr-TR" dirty="0"/>
          </a:p>
        </p:txBody>
      </p:sp>
      <p:sp>
        <p:nvSpPr>
          <p:cNvPr id="4" name="Rectangle 1"/>
          <p:cNvSpPr/>
          <p:nvPr/>
        </p:nvSpPr>
        <p:spPr>
          <a:xfrm>
            <a:off x="91043" y="1268760"/>
            <a:ext cx="2718809" cy="2862322"/>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indüksiyon</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akımı</a:t>
            </a:r>
            <a:endParaRPr lang="tr-TR"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en-GB"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Günlük</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hayatımızdan örnekler</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040181" y="0"/>
            <a:ext cx="6256350" cy="868346"/>
          </a:xfrm>
        </p:spPr>
        <p:txBody>
          <a:bodyPr/>
          <a:lstStyle/>
          <a:p>
            <a:r>
              <a:rPr lang="tr-TR" b="1" dirty="0" smtClean="0"/>
              <a:t>uygulamalar</a:t>
            </a:r>
            <a:endParaRPr lang="tr-TR" b="1"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881025" y="1285860"/>
            <a:ext cx="3149343" cy="192087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738282" y="3500438"/>
            <a:ext cx="3357586" cy="2964119"/>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6953256" y="868346"/>
            <a:ext cx="3343275" cy="28956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srcRect/>
          <a:stretch>
            <a:fillRect/>
          </a:stretch>
        </p:blipFill>
        <p:spPr bwMode="auto">
          <a:xfrm>
            <a:off x="5934081" y="3500438"/>
            <a:ext cx="4362450" cy="3181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t>   ELEKTROMOTOR KUVVETİ</a:t>
            </a:r>
            <a:br>
              <a:rPr lang="tr-TR" b="1" dirty="0" smtClean="0"/>
            </a:br>
            <a:r>
              <a:rPr lang="tr-TR" b="1" dirty="0" smtClean="0"/>
              <a:t>(dinamolar ve motorlar)</a:t>
            </a:r>
            <a:r>
              <a:rPr lang="tr-TR" dirty="0" smtClean="0"/>
              <a:t/>
            </a:r>
            <a:br>
              <a:rPr lang="tr-TR" dirty="0" smtClean="0"/>
            </a:br>
            <a:endParaRPr lang="tr-TR" dirty="0"/>
          </a:p>
        </p:txBody>
      </p:sp>
      <p:sp>
        <p:nvSpPr>
          <p:cNvPr id="3" name="2 İçerik Yer Tutucusu"/>
          <p:cNvSpPr>
            <a:spLocks noGrp="1"/>
          </p:cNvSpPr>
          <p:nvPr>
            <p:ph sz="quarter" idx="1"/>
          </p:nvPr>
        </p:nvSpPr>
        <p:spPr>
          <a:xfrm>
            <a:off x="2809852" y="1268760"/>
            <a:ext cx="8572560" cy="4873752"/>
          </a:xfrm>
        </p:spPr>
        <p:txBody>
          <a:bodyPr>
            <a:normAutofit lnSpcReduction="10000"/>
          </a:bodyPr>
          <a:lstStyle/>
          <a:p>
            <a:r>
              <a:rPr lang="tr-TR" dirty="0" smtClean="0"/>
              <a:t>Bir üretecin akım taşıyıcılarının devrede akım dolaştırmak için harcadığı enerji, o üretecin elektromotor kuvveti (</a:t>
            </a:r>
            <a:r>
              <a:rPr lang="tr-TR" dirty="0" err="1" smtClean="0"/>
              <a:t>emk</a:t>
            </a:r>
            <a:r>
              <a:rPr lang="tr-TR" dirty="0" smtClean="0"/>
              <a:t>) olarak bilinir.</a:t>
            </a:r>
          </a:p>
          <a:p>
            <a:r>
              <a:rPr lang="tr-TR" dirty="0" smtClean="0"/>
              <a:t>Hareket enerjisini elektrik enerjisine çeviren sistemlere </a:t>
            </a:r>
            <a:r>
              <a:rPr lang="tr-TR" b="1" dirty="0" smtClean="0"/>
              <a:t>dinamo</a:t>
            </a:r>
            <a:r>
              <a:rPr lang="tr-TR" dirty="0" smtClean="0"/>
              <a:t> denir. Manyetik alan içerisindeki iletken tel çerçeve alan çerisinde döndürüldüğünde üzerinde manyetik akı değişimi oluşur ve çerçeve üzerinde indüksiyon akımı oluşur. Ürettiğimiz enerjinin büyük bölümü bu yöntemle elde edilir.</a:t>
            </a:r>
          </a:p>
          <a:p>
            <a:r>
              <a:rPr lang="tr-TR" dirty="0" smtClean="0"/>
              <a:t>Manyetik alan içinde akım geçen iletken çerçeveye bir kuvvet  etki eder. Bu kuvvet, çerçevenin bir tarafına yukarı doğru etki ederken diğer tarafında aşağı doru etki eder.İletken çerçeve, manyetik kuvvetin etkisiyle dönmeye başlar. Buna</a:t>
            </a:r>
            <a:r>
              <a:rPr lang="tr-TR" b="1" dirty="0" smtClean="0"/>
              <a:t> elektrik motoru </a:t>
            </a:r>
            <a:r>
              <a:rPr lang="tr-TR" dirty="0" smtClean="0"/>
              <a:t>denir.</a:t>
            </a:r>
          </a:p>
          <a:p>
            <a:pPr>
              <a:buFont typeface="Wingdings" pitchFamily="2" charset="2"/>
              <a:buChar char="Ø"/>
            </a:pPr>
            <a:endParaRPr lang="tr-TR" dirty="0"/>
          </a:p>
        </p:txBody>
      </p:sp>
      <p:sp>
        <p:nvSpPr>
          <p:cNvPr id="4" name="Rectangle 1"/>
          <p:cNvSpPr/>
          <p:nvPr/>
        </p:nvSpPr>
        <p:spPr>
          <a:xfrm>
            <a:off x="91043" y="1268760"/>
            <a:ext cx="2718809" cy="2862322"/>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indüksiyon</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akımı</a:t>
            </a:r>
            <a:endParaRPr lang="tr-TR"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Günlük</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hayatımızdan örnekler</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309918" y="1600200"/>
            <a:ext cx="7256482" cy="4873752"/>
          </a:xfrm>
        </p:spPr>
        <p:txBody>
          <a:bodyPr/>
          <a:lstStyle/>
          <a:p>
            <a:r>
              <a:rPr lang="tr-TR" dirty="0" err="1" smtClean="0"/>
              <a:t>Emk</a:t>
            </a:r>
            <a:r>
              <a:rPr lang="tr-TR" dirty="0" smtClean="0"/>
              <a:t> bağlı olduğu değişkenler;</a:t>
            </a:r>
          </a:p>
          <a:p>
            <a:endParaRPr lang="tr-TR" dirty="0"/>
          </a:p>
        </p:txBody>
      </p:sp>
      <p:pic>
        <p:nvPicPr>
          <p:cNvPr id="4" name="3 Resim"/>
          <p:cNvPicPr/>
          <p:nvPr/>
        </p:nvPicPr>
        <p:blipFill>
          <a:blip r:embed="rId2"/>
          <a:srcRect/>
          <a:stretch>
            <a:fillRect/>
          </a:stretch>
        </p:blipFill>
        <p:spPr bwMode="auto">
          <a:xfrm>
            <a:off x="4095736" y="2857496"/>
            <a:ext cx="4500594" cy="3429024"/>
          </a:xfrm>
          <a:prstGeom prst="rect">
            <a:avLst/>
          </a:prstGeom>
          <a:noFill/>
          <a:ln w="9525">
            <a:noFill/>
            <a:miter lim="800000"/>
            <a:headEnd/>
            <a:tailEnd/>
          </a:ln>
        </p:spPr>
      </p:pic>
      <p:sp>
        <p:nvSpPr>
          <p:cNvPr id="5" name="4 Dikdörtgen"/>
          <p:cNvSpPr/>
          <p:nvPr/>
        </p:nvSpPr>
        <p:spPr>
          <a:xfrm>
            <a:off x="3309918" y="6286520"/>
            <a:ext cx="6112571" cy="369332"/>
          </a:xfrm>
          <a:prstGeom prst="rect">
            <a:avLst/>
          </a:prstGeom>
        </p:spPr>
        <p:txBody>
          <a:bodyPr wrap="none">
            <a:spAutoFit/>
          </a:bodyPr>
          <a:lstStyle/>
          <a:p>
            <a:r>
              <a:rPr lang="tr-TR" dirty="0" smtClean="0">
                <a:hlinkClick r:id="rId3"/>
              </a:rPr>
              <a:t>https://phet.colorado.edu/tr/simulation/legacy/generator</a:t>
            </a:r>
            <a:endParaRPr lang="tr-TR" dirty="0"/>
          </a:p>
        </p:txBody>
      </p:sp>
      <p:sp>
        <p:nvSpPr>
          <p:cNvPr id="6" name="5 Dikdörtgen"/>
          <p:cNvSpPr/>
          <p:nvPr/>
        </p:nvSpPr>
        <p:spPr>
          <a:xfrm>
            <a:off x="609600" y="274638"/>
            <a:ext cx="8796318" cy="954107"/>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ELEKTROMOTOR KUVVETİ</a:t>
            </a:r>
            <a:br>
              <a:rPr lang="tr-T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(DİNAMOLAR VE MOTORLAR)</a:t>
            </a:r>
            <a:endParaRPr lang="tr-T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1"/>
          <p:cNvSpPr/>
          <p:nvPr/>
        </p:nvSpPr>
        <p:spPr>
          <a:xfrm>
            <a:off x="91043" y="1600200"/>
            <a:ext cx="2908613" cy="2862322"/>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indüksiyon akımı</a:t>
            </a:r>
          </a:p>
          <a:p>
            <a:pPr marL="166688" indent="-166688">
              <a:lnSpc>
                <a:spcPct val="150000"/>
              </a:lnSpc>
              <a:buFont typeface="Arial" panose="020B0604020202020204" pitchFamily="34" charset="0"/>
              <a:buChar char="•"/>
              <a:tabLst>
                <a:tab pos="457200" algn="l"/>
              </a:tabLst>
            </a:pPr>
            <a:r>
              <a:rPr lang="tr-TR"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tr-TR"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Günlük</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hayatımızdan örnekler</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7708" y="262325"/>
            <a:ext cx="7624795" cy="523220"/>
          </a:xfrm>
          <a:prstGeom prst="rect">
            <a:avLst/>
          </a:prstGeom>
          <a:noFill/>
        </p:spPr>
        <p:txBody>
          <a:bodyPr wrap="square" rtlCol="0">
            <a:spAutoFit/>
          </a:bodyPr>
          <a:lstStyle/>
          <a:p>
            <a:r>
              <a:rPr lang="en-US" sz="2800" b="1" dirty="0" err="1" smtClean="0"/>
              <a:t>Peki</a:t>
            </a:r>
            <a:r>
              <a:rPr lang="en-US" sz="2800" b="1" dirty="0" smtClean="0"/>
              <a:t> </a:t>
            </a:r>
            <a:r>
              <a:rPr lang="en-US" sz="2800" b="1" dirty="0" err="1" smtClean="0"/>
              <a:t>Elektrik</a:t>
            </a:r>
            <a:r>
              <a:rPr lang="en-US" sz="2800" b="1" dirty="0"/>
              <a:t> </a:t>
            </a:r>
            <a:r>
              <a:rPr lang="en-US" sz="2800" b="1" dirty="0" err="1" smtClean="0"/>
              <a:t>Motorundan</a:t>
            </a:r>
            <a:r>
              <a:rPr lang="en-US" sz="2800" b="1" dirty="0" smtClean="0"/>
              <a:t> </a:t>
            </a:r>
            <a:r>
              <a:rPr lang="en-US" sz="2800" b="1" dirty="0" err="1" smtClean="0"/>
              <a:t>Farkı</a:t>
            </a:r>
            <a:r>
              <a:rPr lang="en-US" sz="2800" b="1" dirty="0" smtClean="0"/>
              <a:t> </a:t>
            </a:r>
            <a:r>
              <a:rPr lang="en-US" sz="2800" b="1" dirty="0" err="1" smtClean="0"/>
              <a:t>nedir</a:t>
            </a:r>
            <a:r>
              <a:rPr lang="en-US" sz="2800" b="1" dirty="0" smtClean="0"/>
              <a:t>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01082" y="1510592"/>
            <a:ext cx="6010275" cy="201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Metin kutusu 1"/>
          <p:cNvSpPr txBox="1"/>
          <p:nvPr/>
        </p:nvSpPr>
        <p:spPr>
          <a:xfrm>
            <a:off x="5548324" y="1108420"/>
            <a:ext cx="1051891" cy="369332"/>
          </a:xfrm>
          <a:prstGeom prst="rect">
            <a:avLst/>
          </a:prstGeom>
          <a:noFill/>
        </p:spPr>
        <p:txBody>
          <a:bodyPr wrap="none" rtlCol="0">
            <a:spAutoFit/>
          </a:bodyPr>
          <a:lstStyle/>
          <a:p>
            <a:r>
              <a:rPr lang="en-GB" i="1" u="sng" dirty="0" err="1" smtClean="0"/>
              <a:t>Dinamo</a:t>
            </a:r>
            <a:endParaRPr lang="en-GB" i="1" u="sng" dirty="0"/>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07968" y="4149080"/>
            <a:ext cx="6010274" cy="2351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Metin kutusu 2"/>
          <p:cNvSpPr txBox="1"/>
          <p:nvPr/>
        </p:nvSpPr>
        <p:spPr>
          <a:xfrm>
            <a:off x="8297489" y="3669104"/>
            <a:ext cx="1901483" cy="369332"/>
          </a:xfrm>
          <a:prstGeom prst="rect">
            <a:avLst/>
          </a:prstGeom>
          <a:noFill/>
        </p:spPr>
        <p:txBody>
          <a:bodyPr wrap="none" rtlCol="0">
            <a:spAutoFit/>
          </a:bodyPr>
          <a:lstStyle/>
          <a:p>
            <a:r>
              <a:rPr lang="en-GB" i="1" u="sng" dirty="0" err="1" smtClean="0"/>
              <a:t>Elektrik</a:t>
            </a:r>
            <a:r>
              <a:rPr lang="en-GB" i="1" u="sng" dirty="0" smtClean="0"/>
              <a:t> </a:t>
            </a:r>
            <a:r>
              <a:rPr lang="en-GB" i="1" u="sng" dirty="0" err="1"/>
              <a:t>M</a:t>
            </a:r>
            <a:r>
              <a:rPr lang="en-GB" i="1" u="sng" dirty="0" err="1" smtClean="0"/>
              <a:t>otoru</a:t>
            </a:r>
            <a:endParaRPr lang="en-GB" i="1" u="sng" dirty="0"/>
          </a:p>
        </p:txBody>
      </p:sp>
      <p:sp>
        <p:nvSpPr>
          <p:cNvPr id="9" name="Rectangle 1"/>
          <p:cNvSpPr/>
          <p:nvPr/>
        </p:nvSpPr>
        <p:spPr>
          <a:xfrm>
            <a:off x="91043" y="1268760"/>
            <a:ext cx="2908613" cy="2862322"/>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indüksiyon akımı</a:t>
            </a:r>
          </a:p>
          <a:p>
            <a:pPr marL="166688" indent="-166688">
              <a:lnSpc>
                <a:spcPct val="150000"/>
              </a:lnSpc>
              <a:buFont typeface="Arial" panose="020B0604020202020204" pitchFamily="34" charset="0"/>
              <a:buChar char="•"/>
              <a:tabLst>
                <a:tab pos="457200" algn="l"/>
              </a:tabLst>
            </a:pPr>
            <a:r>
              <a:rPr lang="tr-TR"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tr-TR"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Günlük</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hayatımızdan örnekler</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1532281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719736" y="293950"/>
            <a:ext cx="3805024" cy="491844"/>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Soru Çözümü</a:t>
            </a:r>
            <a:endPar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99656" y="1047750"/>
            <a:ext cx="3314700" cy="493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14356" y="1047750"/>
            <a:ext cx="3962400" cy="476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Metin kutusu 1"/>
          <p:cNvSpPr txBox="1"/>
          <p:nvPr/>
        </p:nvSpPr>
        <p:spPr>
          <a:xfrm>
            <a:off x="10560496" y="6313974"/>
            <a:ext cx="1476686" cy="369332"/>
          </a:xfrm>
          <a:prstGeom prst="rect">
            <a:avLst/>
          </a:prstGeom>
          <a:noFill/>
        </p:spPr>
        <p:txBody>
          <a:bodyPr wrap="none" rtlCol="0">
            <a:spAutoFit/>
          </a:bodyPr>
          <a:lstStyle/>
          <a:p>
            <a:r>
              <a:rPr lang="en-GB" dirty="0" smtClean="0"/>
              <a:t>2009 fen-2</a:t>
            </a:r>
            <a:endParaRPr lang="en-GB" dirty="0"/>
          </a:p>
        </p:txBody>
      </p:sp>
      <p:sp>
        <p:nvSpPr>
          <p:cNvPr id="8" name="Rectangle 1"/>
          <p:cNvSpPr/>
          <p:nvPr/>
        </p:nvSpPr>
        <p:spPr>
          <a:xfrm>
            <a:off x="91043" y="1268760"/>
            <a:ext cx="2908613" cy="2585323"/>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indüksiyon akımı</a:t>
            </a:r>
          </a:p>
          <a:p>
            <a:pPr marL="166688" indent="-166688">
              <a:lnSpc>
                <a:spcPct val="150000"/>
              </a:lnSpc>
              <a:buFont typeface="Arial" panose="020B0604020202020204" pitchFamily="34" charset="0"/>
              <a:buChar char="•"/>
              <a:tabLst>
                <a:tab pos="457200" algn="l"/>
              </a:tabLst>
            </a:pPr>
            <a:r>
              <a:rPr lang="tr-TR" sz="12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6 Oval"/>
          <p:cNvSpPr/>
          <p:nvPr/>
        </p:nvSpPr>
        <p:spPr>
          <a:xfrm>
            <a:off x="8841819" y="5000636"/>
            <a:ext cx="1718677"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5611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654032"/>
          </a:xfrm>
        </p:spPr>
        <p:txBody>
          <a:bodyPr/>
          <a:lstStyle/>
          <a:p>
            <a:pPr algn="ct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Soru Çözümü</a:t>
            </a:r>
            <a:endParaRPr lang="tr-TR" dirty="0"/>
          </a:p>
        </p:txBody>
      </p:sp>
      <p:sp>
        <p:nvSpPr>
          <p:cNvPr id="6" name="Rectangle 1"/>
          <p:cNvSpPr/>
          <p:nvPr/>
        </p:nvSpPr>
        <p:spPr>
          <a:xfrm>
            <a:off x="91043" y="1689393"/>
            <a:ext cx="2908613" cy="2585323"/>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indüksiyon akımı</a:t>
            </a:r>
          </a:p>
          <a:p>
            <a:pPr marL="166688" indent="-166688">
              <a:lnSpc>
                <a:spcPct val="150000"/>
              </a:lnSpc>
              <a:buFont typeface="Arial" panose="020B0604020202020204" pitchFamily="34" charset="0"/>
              <a:buChar char="•"/>
              <a:tabLst>
                <a:tab pos="457200" algn="l"/>
              </a:tabLst>
            </a:pPr>
            <a:r>
              <a:rPr lang="tr-TR"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p:cNvPicPr>
            <a:picLocks noChangeAspect="1" noChangeArrowheads="1"/>
          </p:cNvPicPr>
          <p:nvPr/>
        </p:nvPicPr>
        <p:blipFill>
          <a:blip r:embed="rId2"/>
          <a:srcRect/>
          <a:stretch>
            <a:fillRect/>
          </a:stretch>
        </p:blipFill>
        <p:spPr bwMode="auto">
          <a:xfrm>
            <a:off x="7881950" y="1857364"/>
            <a:ext cx="3851216" cy="314327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999656" y="928670"/>
            <a:ext cx="4882294" cy="5322141"/>
          </a:xfrm>
          <a:prstGeom prst="rect">
            <a:avLst/>
          </a:prstGeom>
          <a:noFill/>
          <a:ln w="9525">
            <a:noFill/>
            <a:miter lim="800000"/>
            <a:headEnd/>
            <a:tailEnd/>
          </a:ln>
          <a:effectLst/>
        </p:spPr>
      </p:pic>
      <p:sp>
        <p:nvSpPr>
          <p:cNvPr id="7" name="6 Oval"/>
          <p:cNvSpPr/>
          <p:nvPr/>
        </p:nvSpPr>
        <p:spPr>
          <a:xfrm>
            <a:off x="2999656" y="4429132"/>
            <a:ext cx="3354065"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38876" y="422767"/>
            <a:ext cx="3786214" cy="6213846"/>
          </a:xfrm>
          <a:prstGeom prst="rect">
            <a:avLst/>
          </a:prstGeom>
        </p:spPr>
      </p:pic>
      <p:sp>
        <p:nvSpPr>
          <p:cNvPr id="3" name="2 Başlık"/>
          <p:cNvSpPr>
            <a:spLocks noGrp="1"/>
          </p:cNvSpPr>
          <p:nvPr>
            <p:ph type="title"/>
          </p:nvPr>
        </p:nvSpPr>
        <p:spPr>
          <a:xfrm>
            <a:off x="3719736" y="293950"/>
            <a:ext cx="2804892"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Soru Çözümü</a:t>
            </a:r>
            <a:endPar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Metin kutusu 1"/>
          <p:cNvSpPr txBox="1"/>
          <p:nvPr/>
        </p:nvSpPr>
        <p:spPr>
          <a:xfrm>
            <a:off x="7105075" y="130710"/>
            <a:ext cx="1269899" cy="369332"/>
          </a:xfrm>
          <a:prstGeom prst="rect">
            <a:avLst/>
          </a:prstGeom>
          <a:noFill/>
        </p:spPr>
        <p:txBody>
          <a:bodyPr wrap="none" rtlCol="0">
            <a:spAutoFit/>
          </a:bodyPr>
          <a:lstStyle/>
          <a:p>
            <a:r>
              <a:rPr lang="en-GB" b="1" dirty="0" smtClean="0"/>
              <a:t>LYS</a:t>
            </a:r>
            <a:r>
              <a:rPr lang="tr-TR" b="1" dirty="0" smtClean="0"/>
              <a:t> </a:t>
            </a:r>
            <a:r>
              <a:rPr lang="en-GB" b="1" dirty="0" smtClean="0"/>
              <a:t>2014</a:t>
            </a:r>
            <a:endParaRPr lang="en-GB" b="1" dirty="0"/>
          </a:p>
        </p:txBody>
      </p:sp>
      <p:sp>
        <p:nvSpPr>
          <p:cNvPr id="8" name="Rectangle 1"/>
          <p:cNvSpPr/>
          <p:nvPr/>
        </p:nvSpPr>
        <p:spPr>
          <a:xfrm>
            <a:off x="91043" y="1268760"/>
            <a:ext cx="2908613" cy="2585323"/>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indüksiyon akımı</a:t>
            </a:r>
          </a:p>
          <a:p>
            <a:pPr marL="166688" indent="-166688">
              <a:lnSpc>
                <a:spcPct val="150000"/>
              </a:lnSpc>
              <a:buFont typeface="Arial" panose="020B0604020202020204" pitchFamily="34" charset="0"/>
              <a:buChar char="•"/>
              <a:tabLst>
                <a:tab pos="457200" algn="l"/>
              </a:tabLst>
            </a:pPr>
            <a:r>
              <a:rPr lang="tr-TR" sz="1200" dirty="0" err="1"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5 Oval"/>
          <p:cNvSpPr/>
          <p:nvPr/>
        </p:nvSpPr>
        <p:spPr>
          <a:xfrm>
            <a:off x="6238876" y="5000636"/>
            <a:ext cx="2136098" cy="5715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72022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24166" y="501910"/>
            <a:ext cx="7143800"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rPr>
              <a:t>Bugün Neler Öğreneceğiz?</a:t>
            </a:r>
            <a:endParaRPr lang="tr-T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alibri" pitchFamily="34" charset="0"/>
            </a:endParaRPr>
          </a:p>
        </p:txBody>
      </p:sp>
      <p:sp>
        <p:nvSpPr>
          <p:cNvPr id="2" name="Rectangle 1"/>
          <p:cNvSpPr/>
          <p:nvPr/>
        </p:nvSpPr>
        <p:spPr>
          <a:xfrm>
            <a:off x="952464" y="1571612"/>
            <a:ext cx="8786874" cy="5078313"/>
          </a:xfrm>
          <a:prstGeom prst="rect">
            <a:avLst/>
          </a:prstGeom>
        </p:spPr>
        <p:txBody>
          <a:bodyPr wrap="square">
            <a:spAutoFit/>
          </a:bodyPr>
          <a:lstStyle/>
          <a:p>
            <a:pPr marL="536575" indent="-536575">
              <a:lnSpc>
                <a:spcPct val="150000"/>
              </a:lnSpc>
              <a:buFont typeface="Wingdings" pitchFamily="2" charset="2"/>
              <a:buChar char="Ø"/>
              <a:tabLst>
                <a:tab pos="441325" algn="l"/>
              </a:tabLst>
            </a:pPr>
            <a:r>
              <a:rPr lang="tr-TR" sz="24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536575" indent="-536575">
              <a:lnSpc>
                <a:spcPct val="150000"/>
              </a:lnSpc>
              <a:buFont typeface="Wingdings" pitchFamily="2" charset="2"/>
              <a:buChar char="Ø"/>
              <a:tabLst>
                <a:tab pos="441325" algn="l"/>
              </a:tabLst>
            </a:pPr>
            <a:r>
              <a:rPr lang="en-US" sz="24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t>
            </a:r>
            <a:r>
              <a:rPr lang="tr-TR" sz="24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işi prize takarken ya da çıkartırken neden kıvılcım çıkar</a:t>
            </a:r>
          </a:p>
          <a:p>
            <a:pPr marL="536575" indent="-536575">
              <a:lnSpc>
                <a:spcPct val="150000"/>
              </a:lnSpc>
              <a:buFont typeface="Wingdings" pitchFamily="2" charset="2"/>
              <a:buChar char="Ø"/>
              <a:tabLst>
                <a:tab pos="441325" algn="l"/>
              </a:tabLst>
            </a:pPr>
            <a:r>
              <a:rPr lang="tr-TR" sz="24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Öz  indüksiyon akımı</a:t>
            </a:r>
          </a:p>
          <a:p>
            <a:pPr marL="536575" indent="-536575">
              <a:lnSpc>
                <a:spcPct val="150000"/>
              </a:lnSpc>
              <a:buFont typeface="Wingdings" pitchFamily="2" charset="2"/>
              <a:buChar char="Ø"/>
              <a:tabLst>
                <a:tab pos="441325" algn="l"/>
              </a:tabLst>
            </a:pPr>
            <a:r>
              <a:rPr lang="tr-TR" sz="2400" b="1"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Lorentz</a:t>
            </a:r>
            <a:r>
              <a:rPr lang="tr-TR" sz="24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Kuvveti</a:t>
            </a:r>
          </a:p>
          <a:p>
            <a:pPr marL="536575" indent="-536575">
              <a:lnSpc>
                <a:spcPct val="150000"/>
              </a:lnSpc>
              <a:buFont typeface="Wingdings" pitchFamily="2" charset="2"/>
              <a:buChar char="Ø"/>
              <a:tabLst>
                <a:tab pos="441325" algn="l"/>
              </a:tabLst>
            </a:pPr>
            <a:r>
              <a:rPr lang="tr-TR" sz="24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Dinamolar</a:t>
            </a:r>
          </a:p>
          <a:p>
            <a:pPr marL="536575" indent="-536575">
              <a:lnSpc>
                <a:spcPct val="150000"/>
              </a:lnSpc>
              <a:buFont typeface="Wingdings" pitchFamily="2" charset="2"/>
              <a:buChar char="Ø"/>
              <a:tabLst>
                <a:tab pos="441325" algn="l"/>
              </a:tabLst>
            </a:pPr>
            <a:r>
              <a:rPr lang="tr-TR" sz="24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536575" indent="-536575">
              <a:lnSpc>
                <a:spcPct val="150000"/>
              </a:lnSpc>
              <a:buFont typeface="Wingdings" pitchFamily="2" charset="2"/>
              <a:buChar char="Ø"/>
              <a:tabLst>
                <a:tab pos="441325" algn="l"/>
              </a:tabLst>
            </a:pPr>
            <a:r>
              <a:rPr lang="tr-TR" sz="24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Soru Çözümü</a:t>
            </a:r>
          </a:p>
          <a:p>
            <a:pPr marL="536575" indent="-536575">
              <a:lnSpc>
                <a:spcPct val="150000"/>
              </a:lnSpc>
              <a:buFont typeface="Wingdings" pitchFamily="2" charset="2"/>
              <a:buChar char="Ø"/>
              <a:tabLst>
                <a:tab pos="441325" algn="l"/>
              </a:tabLst>
            </a:pPr>
            <a:r>
              <a:rPr lang="tr-TR" sz="24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tabLst>
                <a:tab pos="457200" algn="l"/>
              </a:tabLst>
            </a:pPr>
            <a:endParaRPr lang="tr-TR" sz="24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04741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8348" y="428604"/>
            <a:ext cx="6790944"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Bugün Neler Öğrendik?</a:t>
            </a:r>
            <a:endParaRPr lang="tr-T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2"/>
          <p:cNvSpPr/>
          <p:nvPr/>
        </p:nvSpPr>
        <p:spPr>
          <a:xfrm>
            <a:off x="688256" y="1916832"/>
            <a:ext cx="10376295" cy="4053417"/>
          </a:xfrm>
          <a:prstGeom prst="rect">
            <a:avLst/>
          </a:prstGeom>
        </p:spPr>
        <p:txBody>
          <a:bodyPr wrap="square">
            <a:spAutoFit/>
          </a:bodyPr>
          <a:lstStyle/>
          <a:p>
            <a:pPr marL="219710" indent="-219710">
              <a:lnSpc>
                <a:spcPct val="115000"/>
              </a:lnSpc>
            </a:pPr>
            <a:r>
              <a:rPr lang="tr-TR" b="1" dirty="0">
                <a:latin typeface="Bookman Old Style" panose="02050604050505020204" pitchFamily="18" charset="0"/>
              </a:rPr>
              <a:t>11.2.4. Manyetizma ve Elektromanyetik İndüklenme</a:t>
            </a:r>
            <a:r>
              <a:rPr lang="tr-TR" dirty="0">
                <a:latin typeface="Bookman Old Style" panose="02050604050505020204" pitchFamily="18" charset="0"/>
              </a:rPr>
              <a:t> </a:t>
            </a:r>
            <a:endParaRPr lang="en-US" dirty="0" smtClean="0">
              <a:latin typeface="Bookman Old Style" panose="02050604050505020204" pitchFamily="18" charset="0"/>
            </a:endParaRPr>
          </a:p>
          <a:p>
            <a:pPr marL="219710" indent="-219710">
              <a:lnSpc>
                <a:spcPct val="115000"/>
              </a:lnSpc>
            </a:pPr>
            <a:endParaRPr lang="tr-TR" dirty="0">
              <a:latin typeface="Bookman Old Style" panose="02050604050505020204" pitchFamily="18" charset="0"/>
            </a:endParaRPr>
          </a:p>
          <a:p>
            <a:r>
              <a:rPr lang="tr-TR" b="1" dirty="0"/>
              <a:t>11.2.4.9. Öz-indüksiyon akımının oluşum sebebini açıklar. </a:t>
            </a:r>
            <a:endParaRPr lang="tr-TR" dirty="0"/>
          </a:p>
          <a:p>
            <a:pPr marL="803275"/>
            <a:r>
              <a:rPr lang="tr-TR" i="1" dirty="0"/>
              <a:t>Öz-indüksiyon akımı ile ilgili matematiksel hesaplamalara girilmez. </a:t>
            </a:r>
            <a:endParaRPr lang="en-US" i="1" dirty="0"/>
          </a:p>
          <a:p>
            <a:endParaRPr lang="tr-TR" dirty="0"/>
          </a:p>
          <a:p>
            <a:r>
              <a:rPr lang="tr-TR" b="1" dirty="0"/>
              <a:t>11.2.4.10. Yüklü parçacıkların manyetik alan ve elektrik alandaki davranışını açıklar. </a:t>
            </a:r>
            <a:endParaRPr lang="tr-TR" dirty="0"/>
          </a:p>
          <a:p>
            <a:pPr marL="1087438" indent="-284163"/>
            <a:r>
              <a:rPr lang="tr-TR" i="1" dirty="0"/>
              <a:t>a) </a:t>
            </a:r>
            <a:r>
              <a:rPr lang="tr-TR" i="1" dirty="0" err="1"/>
              <a:t>Lorentz</a:t>
            </a:r>
            <a:r>
              <a:rPr lang="tr-TR" i="1" dirty="0"/>
              <a:t> kuvvetinin matematiksel modeli verilir. Matematiksel hesaplamalara girilmez. </a:t>
            </a:r>
            <a:endParaRPr lang="tr-TR" dirty="0"/>
          </a:p>
          <a:p>
            <a:pPr marL="1087438" indent="-284163"/>
            <a:r>
              <a:rPr lang="tr-TR" i="1" dirty="0"/>
              <a:t>b) </a:t>
            </a:r>
            <a:r>
              <a:rPr lang="tr-TR" i="1" dirty="0" err="1"/>
              <a:t>Lorentz</a:t>
            </a:r>
            <a:r>
              <a:rPr lang="tr-TR" i="1" dirty="0"/>
              <a:t> kuvvetinin günlük hayattaki uygulamalarına örnekler verilir. </a:t>
            </a:r>
            <a:endParaRPr lang="en-US" i="1" dirty="0"/>
          </a:p>
          <a:p>
            <a:endParaRPr lang="tr-TR" dirty="0"/>
          </a:p>
          <a:p>
            <a:r>
              <a:rPr lang="tr-TR" b="1" dirty="0"/>
              <a:t>11.2.4.11. Elektromotor kuvveti oluşturan sebeplere ilişkin çıkarım yapar. </a:t>
            </a:r>
            <a:endParaRPr lang="tr-TR" dirty="0"/>
          </a:p>
          <a:p>
            <a:pPr marL="1087438" indent="-284163"/>
            <a:r>
              <a:rPr lang="tr-TR" i="1" dirty="0"/>
              <a:t>a) Deney veya simülasyonlar yardımıyla çıkarımın yapılması sağlanır. </a:t>
            </a:r>
            <a:endParaRPr lang="tr-TR" dirty="0"/>
          </a:p>
          <a:p>
            <a:pPr marL="1087438" indent="-284163"/>
            <a:r>
              <a:rPr lang="tr-TR" i="1" dirty="0"/>
              <a:t>b) Öğrencilerin elektrik motoru ve dinamonun çalışma ilkelerini karşılaştırmaları sağlanır. </a:t>
            </a:r>
            <a:endParaRPr lang="tr-TR" dirty="0"/>
          </a:p>
        </p:txBody>
      </p:sp>
    </p:spTree>
    <p:extLst>
      <p:ext uri="{BB962C8B-B14F-4D97-AF65-F5344CB8AC3E}">
        <p14:creationId xmlns:p14="http://schemas.microsoft.com/office/powerpoint/2010/main" xmlns="" val="42880070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7407" y="836712"/>
            <a:ext cx="8704247" cy="523220"/>
          </a:xfrm>
          <a:prstGeom prst="rect">
            <a:avLst/>
          </a:prstGeom>
          <a:noFill/>
        </p:spPr>
        <p:txBody>
          <a:bodyPr wrap="square" rtlCol="0">
            <a:spAutoFit/>
          </a:bodyPr>
          <a:lstStyle/>
          <a:p>
            <a:r>
              <a:rPr lang="tr-TR" sz="2800" b="1" dirty="0" smtClean="0"/>
              <a:t>ÖNÜMÜZDEKİ HAFTA NE ÖĞRENECEĞİZ?</a:t>
            </a:r>
            <a:endParaRPr lang="tr-TR" sz="2800" b="1" dirty="0"/>
          </a:p>
        </p:txBody>
      </p:sp>
      <p:sp>
        <p:nvSpPr>
          <p:cNvPr id="3" name="Rectangle 2"/>
          <p:cNvSpPr/>
          <p:nvPr/>
        </p:nvSpPr>
        <p:spPr>
          <a:xfrm>
            <a:off x="767408" y="1613487"/>
            <a:ext cx="10657184" cy="3970318"/>
          </a:xfrm>
          <a:prstGeom prst="rect">
            <a:avLst/>
          </a:prstGeom>
        </p:spPr>
        <p:txBody>
          <a:bodyPr wrap="square">
            <a:spAutoFit/>
          </a:bodyPr>
          <a:lstStyle/>
          <a:p>
            <a:endParaRPr lang="tr-TR" dirty="0"/>
          </a:p>
          <a:p>
            <a:r>
              <a:rPr lang="tr-TR" b="1" dirty="0"/>
              <a:t>11.2.5. ALTERNATİF AKIM </a:t>
            </a:r>
            <a:endParaRPr lang="en-US" b="1" dirty="0" smtClean="0"/>
          </a:p>
          <a:p>
            <a:endParaRPr lang="tr-TR" dirty="0"/>
          </a:p>
          <a:p>
            <a:r>
              <a:rPr lang="tr-TR" b="1" dirty="0"/>
              <a:t>11.2.5.1. Alternatif akımı açıklar. </a:t>
            </a:r>
            <a:endParaRPr lang="tr-TR" dirty="0"/>
          </a:p>
          <a:p>
            <a:pPr marL="803275"/>
            <a:r>
              <a:rPr lang="tr-TR" i="1" dirty="0"/>
              <a:t>Öğrencilerin farklı ülkelerin elektrik şebekelerinde kullanılan gerilim değerleri ile ilgili araştırma yapmaları ve araştırma bulgularına dayanarak bu değerlerin kullanılmasının sebeplerini tartışmaları sağlanır. </a:t>
            </a:r>
            <a:endParaRPr lang="en-US" i="1" dirty="0" smtClean="0"/>
          </a:p>
          <a:p>
            <a:endParaRPr lang="tr-TR" dirty="0"/>
          </a:p>
          <a:p>
            <a:r>
              <a:rPr lang="tr-TR" b="1" dirty="0"/>
              <a:t>11.2.5.2. Alternatif ve doğru akımı karşılaştırır. </a:t>
            </a:r>
            <a:endParaRPr lang="tr-TR" dirty="0"/>
          </a:p>
          <a:p>
            <a:pPr marL="1087438" indent="-233363"/>
            <a:r>
              <a:rPr lang="tr-TR" i="1" dirty="0"/>
              <a:t>a) Alternatif ve doğru akımın kullanıldığı yerler açıklanarak bu akımların karşılaştırılması sağlanır. </a:t>
            </a:r>
            <a:endParaRPr lang="tr-TR" dirty="0"/>
          </a:p>
          <a:p>
            <a:pPr marL="1087438" indent="-233363"/>
            <a:r>
              <a:rPr lang="tr-TR" i="1" dirty="0"/>
              <a:t>b) Edison ve Tesla’nın alternatif akım ve doğru akım ile ilgili görüşlerinin karşılaştırılması sağlanır. </a:t>
            </a:r>
            <a:endParaRPr lang="tr-TR" dirty="0"/>
          </a:p>
          <a:p>
            <a:pPr marL="1087438" indent="-233363"/>
            <a:r>
              <a:rPr lang="tr-TR" i="1" dirty="0"/>
              <a:t>c) Alternatif akımın etkin ve maksimum değerleri vurgulanır. </a:t>
            </a:r>
            <a:endParaRPr lang="tr-TR" dirty="0"/>
          </a:p>
        </p:txBody>
      </p:sp>
    </p:spTree>
    <p:extLst>
      <p:ext uri="{BB962C8B-B14F-4D97-AF65-F5344CB8AC3E}">
        <p14:creationId xmlns:p14="http://schemas.microsoft.com/office/powerpoint/2010/main" xmlns="" val="383533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309654" y="1357298"/>
            <a:ext cx="9717024" cy="1420647"/>
          </a:xfrm>
        </p:spPr>
        <p:txBody>
          <a:bodyPr>
            <a:normAutofit/>
          </a:bodyPr>
          <a:lstStyle/>
          <a:p>
            <a:pPr marL="0" indent="0">
              <a:buNone/>
            </a:pPr>
            <a:endParaRPr lang="tr-TR" dirty="0" smtClean="0"/>
          </a:p>
          <a:p>
            <a:pPr marL="0" indent="0" algn="ctr">
              <a:buNone/>
            </a:pPr>
            <a:r>
              <a:rPr lang="tr-TR" sz="4800" dirty="0" smtClean="0"/>
              <a:t>Önümüzdeki Hafta Görüşürüz</a:t>
            </a:r>
            <a:endParaRPr lang="tr-TR" sz="4800" dirty="0">
              <a:solidFill>
                <a:schemeClr val="accent6">
                  <a:lumMod val="60000"/>
                  <a:lumOff val="40000"/>
                </a:schemeClr>
              </a:solidFill>
            </a:endParaRPr>
          </a:p>
        </p:txBody>
      </p:sp>
      <p:sp>
        <p:nvSpPr>
          <p:cNvPr id="4" name="Content Placeholder 2"/>
          <p:cNvSpPr txBox="1">
            <a:spLocks/>
          </p:cNvSpPr>
          <p:nvPr/>
        </p:nvSpPr>
        <p:spPr>
          <a:xfrm>
            <a:off x="1060704" y="2985348"/>
            <a:ext cx="9717024" cy="142064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tr-TR" dirty="0" smtClean="0"/>
          </a:p>
          <a:p>
            <a:pPr marL="0" indent="0" algn="ctr">
              <a:buFont typeface="Arial" panose="020B0604020202020204" pitchFamily="34" charset="0"/>
              <a:buNone/>
            </a:pPr>
            <a:r>
              <a:rPr lang="tr-TR" sz="4800" dirty="0" smtClean="0"/>
              <a:t>Düzenli Çalışalım ve </a:t>
            </a:r>
            <a:r>
              <a:rPr lang="tr-TR" sz="4800" dirty="0" smtClean="0">
                <a:solidFill>
                  <a:schemeClr val="accent6">
                    <a:lumMod val="60000"/>
                    <a:lumOff val="40000"/>
                  </a:schemeClr>
                </a:solidFill>
                <a:sym typeface="Wingdings" panose="05000000000000000000" pitchFamily="2" charset="2"/>
              </a:rPr>
              <a:t></a:t>
            </a:r>
            <a:endParaRPr lang="tr-TR" sz="4800" dirty="0">
              <a:solidFill>
                <a:schemeClr val="accent6">
                  <a:lumMod val="60000"/>
                  <a:lumOff val="40000"/>
                </a:schemeClr>
              </a:solidFill>
            </a:endParaRPr>
          </a:p>
        </p:txBody>
      </p:sp>
      <p:sp>
        <p:nvSpPr>
          <p:cNvPr id="5" name="4 Gülen Yüz"/>
          <p:cNvSpPr/>
          <p:nvPr/>
        </p:nvSpPr>
        <p:spPr>
          <a:xfrm>
            <a:off x="8596330" y="3040560"/>
            <a:ext cx="1573092" cy="136543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98893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82362" y="237439"/>
            <a:ext cx="7217820"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Geçen</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Hafta</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Neler</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Öğrendik</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tr-TR"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 name="Rectangle 1"/>
          <p:cNvSpPr/>
          <p:nvPr/>
        </p:nvSpPr>
        <p:spPr>
          <a:xfrm>
            <a:off x="91043" y="1268760"/>
            <a:ext cx="3240360" cy="2585323"/>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indüksiyon</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akımı</a:t>
            </a:r>
            <a:endPar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Günlük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hayatımızdan örnekler</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81422" y="1285860"/>
            <a:ext cx="2609850" cy="238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52926" y="3900493"/>
            <a:ext cx="1362075" cy="314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104111" y="1712572"/>
            <a:ext cx="2523707"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9" descr="C:\Users\mehmet mutlu\Desktop\Kredi-Kartı-Temassız-Ödeme-Nedir-Nasıl-Kullanılır.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34140" y="4214818"/>
            <a:ext cx="2905000" cy="18640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200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511156"/>
          </a:xfrm>
        </p:spPr>
        <p:txBody>
          <a:bodyPr>
            <a:normAutofit fontScale="90000"/>
          </a:bodyPr>
          <a:lstStyle/>
          <a:p>
            <a:pPr algn="ctr"/>
            <a:r>
              <a:rPr lang="tr-TR" b="1" dirty="0" smtClean="0"/>
              <a:t>GEÇEN HAFTA </a:t>
            </a:r>
            <a:endParaRPr lang="tr-TR" b="1"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2238348" y="1214422"/>
            <a:ext cx="7286676" cy="41863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725470"/>
          </a:xfrm>
        </p:spPr>
        <p:txBody>
          <a:bodyPr/>
          <a:lstStyle/>
          <a:p>
            <a:pPr algn="ctr"/>
            <a:r>
              <a:rPr lang="tr-TR" b="1" dirty="0" smtClean="0"/>
              <a:t>GEÇEN HAFTA </a:t>
            </a:r>
            <a:endParaRPr lang="tr-TR"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310997" y="1714488"/>
            <a:ext cx="10255403" cy="33686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6976" y="314653"/>
            <a:ext cx="7708410" cy="954107"/>
          </a:xfrm>
          <a:prstGeom prst="rect">
            <a:avLst/>
          </a:prstGeom>
          <a:noFill/>
        </p:spPr>
        <p:txBody>
          <a:bodyPr wrap="square" rtlCol="0">
            <a:spAutoFit/>
          </a:bodyPr>
          <a:lstStyle/>
          <a:p>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Neden</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fişi</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prize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taktığımızda</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ya</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da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çıkardığımızda</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kıvılcım</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oluşur</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tr-T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Rectangle 1"/>
          <p:cNvSpPr/>
          <p:nvPr/>
        </p:nvSpPr>
        <p:spPr>
          <a:xfrm>
            <a:off x="91043" y="1268760"/>
            <a:ext cx="2908613" cy="3693319"/>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indüksiyon akımı</a:t>
            </a:r>
          </a:p>
          <a:p>
            <a:pPr marL="166688" indent="-166688">
              <a:lnSpc>
                <a:spcPct val="150000"/>
              </a:lnSpc>
              <a:buFont typeface="Arial" panose="020B0604020202020204" pitchFamily="34" charset="0"/>
              <a:buChar char="•"/>
              <a:tabLst>
                <a:tab pos="457200" algn="l"/>
              </a:tabLst>
            </a:pP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Günlük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hayatımızdan örnekler</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descr="C:\Users\mehmet mutlu\Desktop\prizden-elektrik-cikiyor-300x30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71653" y="1825168"/>
            <a:ext cx="3413909" cy="34139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5903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796908"/>
          </a:xfrm>
        </p:spPr>
        <p:txBody>
          <a:bodyPr/>
          <a:lstStyle/>
          <a:p>
            <a:pPr algn="ct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Öz</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İndüksiyon</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200" b="1" cap="none"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AKIMI</a:t>
            </a:r>
            <a:endParaRPr lang="tr-TR" dirty="0"/>
          </a:p>
        </p:txBody>
      </p:sp>
      <p:sp>
        <p:nvSpPr>
          <p:cNvPr id="3" name="2 İçerik Yer Tutucusu"/>
          <p:cNvSpPr>
            <a:spLocks noGrp="1"/>
          </p:cNvSpPr>
          <p:nvPr>
            <p:ph sz="quarter" idx="1"/>
          </p:nvPr>
        </p:nvSpPr>
        <p:spPr>
          <a:xfrm>
            <a:off x="609600" y="1071546"/>
            <a:ext cx="10629936" cy="5402406"/>
          </a:xfrm>
        </p:spPr>
        <p:txBody>
          <a:bodyPr/>
          <a:lstStyle/>
          <a:p>
            <a:pPr>
              <a:buNone/>
            </a:pPr>
            <a:r>
              <a:rPr lang="tr-TR" b="1" dirty="0" smtClean="0"/>
              <a:t>Öz- indüksiyon Akımı:</a:t>
            </a:r>
            <a:endParaRPr lang="tr-TR" dirty="0" smtClean="0"/>
          </a:p>
          <a:p>
            <a:pPr>
              <a:buNone/>
            </a:pPr>
            <a:r>
              <a:rPr lang="tr-TR" dirty="0" smtClean="0"/>
              <a:t>           Bir akım makarasından akım geçirildiğinde makaranın merkez ekseninde sabit bir manyetik alan oluşur. Devreden geçen akımın değiştirilmesi ile manyetik alanın şiddeti de değişir. Bu durumda akım makarasının içinde manyetik akı değişimi gerçekleşir. Devredeki akım değişiminin neden olduğu bu akıma </a:t>
            </a:r>
            <a:r>
              <a:rPr lang="tr-TR" b="1" dirty="0" smtClean="0"/>
              <a:t>öz-indüksiyon</a:t>
            </a:r>
            <a:r>
              <a:rPr lang="tr-TR" dirty="0" smtClean="0"/>
              <a:t> </a:t>
            </a:r>
            <a:r>
              <a:rPr lang="tr-TR" b="1" dirty="0" smtClean="0"/>
              <a:t>akımı</a:t>
            </a:r>
            <a:r>
              <a:rPr lang="tr-TR" dirty="0" smtClean="0"/>
              <a:t> denir.</a:t>
            </a:r>
          </a:p>
          <a:p>
            <a:endParaRPr lang="tr-TR" dirty="0"/>
          </a:p>
        </p:txBody>
      </p:sp>
      <p:pic>
        <p:nvPicPr>
          <p:cNvPr id="4" name="3 Resim"/>
          <p:cNvPicPr/>
          <p:nvPr/>
        </p:nvPicPr>
        <p:blipFill>
          <a:blip r:embed="rId2"/>
          <a:srcRect/>
          <a:stretch>
            <a:fillRect/>
          </a:stretch>
        </p:blipFill>
        <p:spPr bwMode="auto">
          <a:xfrm>
            <a:off x="2738414" y="3429000"/>
            <a:ext cx="6286544" cy="3044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7709" y="93611"/>
            <a:ext cx="5958874"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Öz</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a:t>
            </a:r>
            <a:r>
              <a:rPr lang="en-US" sz="28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ndüksiyon</a:t>
            </a: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AKIMI</a:t>
            </a:r>
            <a:endPar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46904" y="753276"/>
            <a:ext cx="2534899" cy="2500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08204" y="2991773"/>
            <a:ext cx="2738485" cy="2080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043933" y="2900520"/>
            <a:ext cx="2795405" cy="2080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126298" y="822924"/>
            <a:ext cx="3041709" cy="20775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8966583" y="622491"/>
            <a:ext cx="2786371" cy="21096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408204" y="4980821"/>
            <a:ext cx="8280920" cy="738664"/>
          </a:xfrm>
          <a:prstGeom prst="rect">
            <a:avLst/>
          </a:prstGeom>
          <a:noFill/>
        </p:spPr>
        <p:txBody>
          <a:bodyPr wrap="square" rtlCol="0">
            <a:spAutoFit/>
          </a:bodyPr>
          <a:lstStyle/>
          <a:p>
            <a:pPr marL="285750" indent="-285750">
              <a:buFont typeface="Arial" pitchFamily="34" charset="0"/>
              <a:buChar char="•"/>
            </a:pPr>
            <a:r>
              <a:rPr lang="tr-TR" sz="1400" dirty="0" smtClean="0"/>
              <a:t>Anahtar kapatıldığında akım makarası içinde mor renkle gösterilen vektör yönünde büyüklüğü artan bir  manyetik alan oluşacağından bu manyetik alanı sabit tutmak için aksi yönde manyetik alan oluşur.</a:t>
            </a:r>
            <a:endParaRPr lang="tr-TR" sz="1400" dirty="0"/>
          </a:p>
        </p:txBody>
      </p:sp>
      <p:sp>
        <p:nvSpPr>
          <p:cNvPr id="10" name="TextBox 9"/>
          <p:cNvSpPr txBox="1"/>
          <p:nvPr/>
        </p:nvSpPr>
        <p:spPr>
          <a:xfrm>
            <a:off x="3472034" y="5877272"/>
            <a:ext cx="8280920" cy="738664"/>
          </a:xfrm>
          <a:prstGeom prst="rect">
            <a:avLst/>
          </a:prstGeom>
          <a:noFill/>
        </p:spPr>
        <p:txBody>
          <a:bodyPr wrap="square" rtlCol="0">
            <a:spAutoFit/>
          </a:bodyPr>
          <a:lstStyle/>
          <a:p>
            <a:pPr marL="285750" indent="-285750">
              <a:buFont typeface="Arial" pitchFamily="34" charset="0"/>
              <a:buChar char="•"/>
            </a:pPr>
            <a:r>
              <a:rPr lang="tr-TR" sz="1400" dirty="0" smtClean="0"/>
              <a:t>Anahtar açıldığında akım makarası içinde mor renkle gösterilen vektör yönünde azalan bir manyetik alan oluşacağından bu manyetik alanı sabit tutmak için aynı yönde manyetik alan oluşur.</a:t>
            </a:r>
            <a:endParaRPr lang="tr-TR" sz="1400" dirty="0"/>
          </a:p>
        </p:txBody>
      </p:sp>
      <p:sp>
        <p:nvSpPr>
          <p:cNvPr id="11" name="Rectangle 1"/>
          <p:cNvSpPr/>
          <p:nvPr/>
        </p:nvSpPr>
        <p:spPr>
          <a:xfrm>
            <a:off x="91043" y="1268760"/>
            <a:ext cx="2908613" cy="2862322"/>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Geçen Hafta Neler Öğrendik</a:t>
            </a:r>
            <a:r>
              <a:rPr lang="en-US"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Elektriği</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nasıl</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üretiriz</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ve</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fişi</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prize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takarken</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ya</a:t>
            </a:r>
            <a:r>
              <a:rPr lang="en-GB" sz="12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da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çıkartırken</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neden</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kıvılcım</a:t>
            </a:r>
            <a:r>
              <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err="1">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çıkar</a:t>
            </a:r>
            <a:endParaRPr lang="en-GB" sz="12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Öz</a:t>
            </a:r>
            <a:r>
              <a:rPr lang="en-GB" sz="12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indüksiyon akımı</a:t>
            </a:r>
          </a:p>
          <a:p>
            <a:pPr marL="166688" indent="-166688">
              <a:lnSpc>
                <a:spcPct val="150000"/>
              </a:lnSpc>
              <a:buFont typeface="Arial" panose="020B0604020202020204" pitchFamily="34" charset="0"/>
              <a:buChar char="•"/>
              <a:tabLst>
                <a:tab pos="457200" algn="l"/>
              </a:tabLst>
            </a:pPr>
            <a:r>
              <a:rPr lang="tr-TR"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Lorentz</a:t>
            </a: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Kuvveti</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Dinamolar</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Günlük</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hayatımızdan örnekler</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tr-TR"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Soru </a:t>
            </a:r>
            <a:r>
              <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Çözümü</a:t>
            </a:r>
            <a:endPar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66688" indent="-166688">
              <a:lnSpc>
                <a:spcPct val="150000"/>
              </a:lnSpc>
              <a:buFont typeface="Arial" panose="020B0604020202020204" pitchFamily="34" charset="0"/>
              <a:buChar char="•"/>
              <a:tabLst>
                <a:tab pos="457200" algn="l"/>
              </a:tabLst>
            </a:pPr>
            <a:r>
              <a:rPr lang="en-GB" sz="1200" dirty="0" err="1"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Bugün</a:t>
            </a:r>
            <a:r>
              <a:rPr lang="en-GB" sz="1200" dirty="0" smtClean="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GB"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rPr>
              <a:t>ne öğrendik</a:t>
            </a:r>
            <a:endParaRPr lang="tr-TR" sz="1200" dirty="0">
              <a:solidFill>
                <a:srgbClr val="FFC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100611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295"/>
                                        </p:tgtEl>
                                        <p:attrNameLst>
                                          <p:attrName>style.visibility</p:attrName>
                                        </p:attrNameLst>
                                      </p:cBhvr>
                                      <p:to>
                                        <p:strVal val="visible"/>
                                      </p:to>
                                    </p:set>
                                    <p:animEffect transition="in" filter="wipe(down)">
                                      <p:cBhvr>
                                        <p:cTn id="24" dur="500"/>
                                        <p:tgtEl>
                                          <p:spTgt spid="1229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292"/>
                                        </p:tgtEl>
                                        <p:attrNameLst>
                                          <p:attrName>style.visibility</p:attrName>
                                        </p:attrNameLst>
                                      </p:cBhvr>
                                      <p:to>
                                        <p:strVal val="visible"/>
                                      </p:to>
                                    </p:set>
                                    <p:animEffect transition="in" filter="wipe(down)">
                                      <p:cBhvr>
                                        <p:cTn id="29" dur="500"/>
                                        <p:tgtEl>
                                          <p:spTgt spid="1229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23387</TotalTime>
  <Words>1191</Words>
  <Application>Microsoft Office PowerPoint</Application>
  <PresentationFormat>Özel</PresentationFormat>
  <Paragraphs>248</Paragraphs>
  <Slides>32</Slides>
  <Notes>12</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Cumba</vt:lpstr>
      <vt:lpstr>11. SINIF ELEKTRİK ve MANYETİZMA ÜNİTESİ   Manyetizma ve Elektromanyetik İndükleme   İndüksiyon Akımı</vt:lpstr>
      <vt:lpstr>Slayt 2</vt:lpstr>
      <vt:lpstr>Slayt 3</vt:lpstr>
      <vt:lpstr>Slayt 4</vt:lpstr>
      <vt:lpstr>GEÇEN HAFTA </vt:lpstr>
      <vt:lpstr>GEÇEN HAFTA </vt:lpstr>
      <vt:lpstr>Slayt 7</vt:lpstr>
      <vt:lpstr> Öz İndüksiyon AKIMI</vt:lpstr>
      <vt:lpstr>Slayt 9</vt:lpstr>
      <vt:lpstr>Slayt 10</vt:lpstr>
      <vt:lpstr>Slayt 11</vt:lpstr>
      <vt:lpstr>Örnek 1</vt:lpstr>
      <vt:lpstr>Slayt 13</vt:lpstr>
      <vt:lpstr>Örnek 2 </vt:lpstr>
      <vt:lpstr>    Hadron çarpıştırıcıları nasıl çalışır?</vt:lpstr>
      <vt:lpstr>YÜKLÜ PARÇACIKLARIN MANYETİK ALAN VE ELEKTRİK ALANDAKİ HAREKETİ ( LORENTZ KUVVETİ)</vt:lpstr>
      <vt:lpstr>LORENTZ KUVVETİ</vt:lpstr>
      <vt:lpstr>Örnek 1</vt:lpstr>
      <vt:lpstr>Örnek 2</vt:lpstr>
      <vt:lpstr>Örnek 3</vt:lpstr>
      <vt:lpstr>Örnek 4</vt:lpstr>
      <vt:lpstr>LORENTZ KUVVETİ</vt:lpstr>
      <vt:lpstr>uygulamalar</vt:lpstr>
      <vt:lpstr>   ELEKTROMOTOR KUVVETİ (dinamolar ve motorlar) </vt:lpstr>
      <vt:lpstr>Slayt 25</vt:lpstr>
      <vt:lpstr>Slayt 26</vt:lpstr>
      <vt:lpstr>Soru Çözümü</vt:lpstr>
      <vt:lpstr>Soru Çözümü</vt:lpstr>
      <vt:lpstr>Soru Çözümü</vt:lpstr>
      <vt:lpstr>Slayt 30</vt:lpstr>
      <vt:lpstr>Slayt 31</vt:lpstr>
      <vt:lpstr>Slayt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Elif</cp:lastModifiedBy>
  <cp:revision>797</cp:revision>
  <cp:lastPrinted>2017-04-21T20:51:49Z</cp:lastPrinted>
  <dcterms:created xsi:type="dcterms:W3CDTF">2016-04-01T12:40:28Z</dcterms:created>
  <dcterms:modified xsi:type="dcterms:W3CDTF">2019-04-26T12:27:04Z</dcterms:modified>
</cp:coreProperties>
</file>