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5" r:id="rId1"/>
  </p:sldMasterIdLst>
  <p:notesMasterIdLst>
    <p:notesMasterId r:id="rId17"/>
  </p:notesMasterIdLst>
  <p:sldIdLst>
    <p:sldId id="259" r:id="rId2"/>
    <p:sldId id="440" r:id="rId3"/>
    <p:sldId id="265" r:id="rId4"/>
    <p:sldId id="450" r:id="rId5"/>
    <p:sldId id="443" r:id="rId6"/>
    <p:sldId id="451" r:id="rId7"/>
    <p:sldId id="446" r:id="rId8"/>
    <p:sldId id="452" r:id="rId9"/>
    <p:sldId id="448" r:id="rId10"/>
    <p:sldId id="447" r:id="rId11"/>
    <p:sldId id="449" r:id="rId12"/>
    <p:sldId id="383" r:id="rId13"/>
    <p:sldId id="456" r:id="rId14"/>
    <p:sldId id="270" r:id="rId15"/>
    <p:sldId id="329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1637"/>
    <a:srgbClr val="E5224E"/>
    <a:srgbClr val="E12761"/>
    <a:srgbClr val="B65271"/>
    <a:srgbClr val="CA0576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54" autoAdjust="0"/>
    <p:restoredTop sz="82047" autoAdjust="0"/>
  </p:normalViewPr>
  <p:slideViewPr>
    <p:cSldViewPr snapToGrid="0">
      <p:cViewPr varScale="1">
        <p:scale>
          <a:sx n="92" d="100"/>
          <a:sy n="92" d="100"/>
        </p:scale>
        <p:origin x="39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989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85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7334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066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45135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0483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484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8667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10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281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8992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716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981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850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445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833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7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160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488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5572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65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971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402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76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51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  <p:sldLayoutId id="2147484137" r:id="rId12"/>
    <p:sldLayoutId id="2147484138" r:id="rId13"/>
    <p:sldLayoutId id="2147484139" r:id="rId14"/>
    <p:sldLayoutId id="2147484140" r:id="rId15"/>
    <p:sldLayoutId id="2147484141" r:id="rId16"/>
    <p:sldLayoutId id="214748414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839981"/>
            <a:ext cx="9448800" cy="1825096"/>
          </a:xfrm>
        </p:spPr>
        <p:txBody>
          <a:bodyPr>
            <a:normAutofit/>
          </a:bodyPr>
          <a:lstStyle/>
          <a:p>
            <a:r>
              <a:rPr lang="tr-TR" sz="3600" b="1" dirty="0"/>
              <a:t>Elektrik </a:t>
            </a:r>
            <a:r>
              <a:rPr lang="tr-TR" sz="3600" b="1" dirty="0" smtClean="0"/>
              <a:t>akımı, Direnç ve Potansiyel </a:t>
            </a:r>
            <a:r>
              <a:rPr lang="tr-TR" sz="3600" b="1" dirty="0"/>
              <a:t>fark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6256" y="4351529"/>
            <a:ext cx="9448800" cy="685800"/>
          </a:xfrm>
        </p:spPr>
        <p:txBody>
          <a:bodyPr/>
          <a:lstStyle/>
          <a:p>
            <a:r>
              <a:rPr lang="tr-TR" dirty="0" smtClean="0"/>
              <a:t>Ömer </a:t>
            </a:r>
            <a:r>
              <a:rPr lang="tr-TR" dirty="0"/>
              <a:t>F</a:t>
            </a:r>
            <a:r>
              <a:rPr lang="tr-TR" dirty="0" smtClean="0"/>
              <a:t>aruk Özdemir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Akım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07765" y="1150471"/>
            <a:ext cx="8038457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Elektriksel yük taşıyan parçacıkların elektriksel potansiyel fark nedeniyle sürüklenmesidir.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Elektrik akımı bir kesit içerisinden birim zamanda geçen yük miktarıdır. </a:t>
            </a:r>
          </a:p>
          <a:p>
            <a:pPr algn="ctr"/>
            <a:endParaRPr lang="tr-TR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tr-TR" dirty="0"/>
          </a:p>
          <a:p>
            <a:pPr algn="ctr"/>
            <a:r>
              <a:rPr lang="tr-TR" b="1" dirty="0" smtClean="0"/>
              <a:t>Akım = Geçen yük miktarı / Zaman </a:t>
            </a:r>
          </a:p>
          <a:p>
            <a:pPr algn="ctr"/>
            <a:endParaRPr lang="tr-TR" b="1" dirty="0" smtClean="0"/>
          </a:p>
          <a:p>
            <a:pPr algn="ctr"/>
            <a:r>
              <a:rPr lang="tr-TR" b="1" dirty="0" smtClean="0"/>
              <a:t>I = q/t </a:t>
            </a:r>
          </a:p>
          <a:p>
            <a:pPr algn="ctr"/>
            <a:endParaRPr lang="tr-TR" b="1" dirty="0" smtClean="0"/>
          </a:p>
          <a:p>
            <a:pPr algn="ctr"/>
            <a:r>
              <a:rPr lang="tr-TR" b="1" dirty="0" smtClean="0"/>
              <a:t>1 amper = 1 </a:t>
            </a:r>
            <a:r>
              <a:rPr lang="tr-TR" b="1" dirty="0" err="1" smtClean="0"/>
              <a:t>coulomb</a:t>
            </a:r>
            <a:r>
              <a:rPr lang="tr-TR" b="1" dirty="0" smtClean="0"/>
              <a:t> / 1 saniye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 smtClean="0"/>
              <a:t>1 </a:t>
            </a:r>
            <a:r>
              <a:rPr lang="tr-TR" b="1" dirty="0" err="1" smtClean="0"/>
              <a:t>coulomb</a:t>
            </a:r>
            <a:r>
              <a:rPr lang="tr-TR" b="1" dirty="0" smtClean="0"/>
              <a:t> = 6,24x10</a:t>
            </a:r>
            <a:r>
              <a:rPr lang="tr-TR" b="1" baseline="30000" dirty="0" smtClean="0"/>
              <a:t>18</a:t>
            </a:r>
            <a:r>
              <a:rPr lang="tr-TR" b="1" dirty="0" smtClean="0"/>
              <a:t> elektron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 smtClean="0"/>
              <a:t>6 240 000 000 000 000 000 elektron</a:t>
            </a:r>
          </a:p>
          <a:p>
            <a:pPr algn="ctr"/>
            <a:endParaRPr lang="tr-TR" b="1" dirty="0"/>
          </a:p>
          <a:p>
            <a:pPr algn="ctr"/>
            <a:r>
              <a:rPr lang="tr-TR" dirty="0" smtClean="0"/>
              <a:t>(Giriş sorumuzda gösterilen balondaki net yük miktarı yaklaşık 10</a:t>
            </a:r>
            <a:r>
              <a:rPr lang="tr-TR" baseline="30000" dirty="0" smtClean="0"/>
              <a:t>-6 </a:t>
            </a:r>
            <a:r>
              <a:rPr lang="tr-TR" dirty="0" smtClean="0"/>
              <a:t>yani 0,000001 </a:t>
            </a:r>
            <a:r>
              <a:rPr lang="tr-TR" dirty="0" err="1" smtClean="0"/>
              <a:t>coulomb</a:t>
            </a:r>
            <a:r>
              <a:rPr lang="tr-TR" dirty="0" smtClean="0"/>
              <a:t> civarıdır. Buna ne dersiniz </a:t>
            </a:r>
            <a:r>
              <a:rPr lang="tr-TR" dirty="0" smtClean="0">
                <a:sym typeface="Wingdings"/>
              </a:rPr>
              <a:t></a:t>
            </a:r>
            <a:r>
              <a:rPr lang="tr-TR" dirty="0" smtClean="0"/>
              <a:t>) </a:t>
            </a:r>
          </a:p>
        </p:txBody>
      </p:sp>
      <p:sp>
        <p:nvSpPr>
          <p:cNvPr id="6" name="Rectangle 5"/>
          <p:cNvSpPr/>
          <p:nvPr/>
        </p:nvSpPr>
        <p:spPr>
          <a:xfrm>
            <a:off x="298822" y="1090706"/>
            <a:ext cx="3630705" cy="5886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accent1"/>
                </a:solidFill>
              </a:rPr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Günün </a:t>
            </a:r>
            <a:r>
              <a:rPr lang="tr-TR" dirty="0"/>
              <a:t>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57579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Direnç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00824" y="1553882"/>
            <a:ext cx="8382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dirty="0" smtClean="0"/>
              <a:t>Potansiyel farktan dolayı sürüklenen yüklü parçacıklar ilerlediği ortamın birtakım özelliklerinden dolayı ilerlemelerinde zorlanırlar. Yüklü parçacıkların ilerlemesini zorlaştıran bu etki </a:t>
            </a:r>
            <a:r>
              <a:rPr lang="tr-TR" b="1" dirty="0" smtClean="0"/>
              <a:t>direnç</a:t>
            </a:r>
            <a:r>
              <a:rPr lang="tr-TR" dirty="0" smtClean="0"/>
              <a:t> olarak adlandırılır. </a:t>
            </a:r>
          </a:p>
          <a:p>
            <a:endParaRPr lang="tr-TR" dirty="0"/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Bir elektrik devresindeki bütün elemanların bir direnci vardır. </a:t>
            </a:r>
          </a:p>
          <a:p>
            <a:pPr marL="285750" indent="-285750">
              <a:buFont typeface="Arial"/>
              <a:buChar char="•"/>
            </a:pPr>
            <a:endParaRPr lang="tr-TR" dirty="0"/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Elektrik devresinde kullanılan pil ve iletken tellerin de bir direnci vardır. </a:t>
            </a:r>
          </a:p>
          <a:p>
            <a:pPr marL="285750" indent="-285750">
              <a:buFont typeface="Arial"/>
              <a:buChar char="•"/>
            </a:pPr>
            <a:endParaRPr lang="tr-TR" dirty="0"/>
          </a:p>
          <a:p>
            <a:pPr marL="285750" lvl="0" indent="-285750">
              <a:buFont typeface="Arial"/>
              <a:buChar char="•"/>
            </a:pPr>
            <a:r>
              <a:rPr lang="tr-TR" dirty="0" smtClean="0"/>
              <a:t>Direncin birimi </a:t>
            </a:r>
            <a:r>
              <a:rPr lang="tr-TR" dirty="0" err="1" smtClean="0"/>
              <a:t>ohm</a:t>
            </a:r>
            <a:r>
              <a:rPr lang="tr-TR" dirty="0" smtClean="0"/>
              <a:t> (</a:t>
            </a:r>
            <a:r>
              <a:rPr lang="en-US" dirty="0" err="1" smtClean="0"/>
              <a:t>Ω</a:t>
            </a:r>
            <a:r>
              <a:rPr lang="en-US" dirty="0" smtClean="0"/>
              <a:t>)</a:t>
            </a:r>
            <a:r>
              <a:rPr lang="en-US" dirty="0" err="1" smtClean="0"/>
              <a:t>dur</a:t>
            </a:r>
            <a:r>
              <a:rPr lang="en-US" dirty="0" smtClean="0"/>
              <a:t>. </a:t>
            </a:r>
            <a:endParaRPr lang="en-US" dirty="0"/>
          </a:p>
          <a:p>
            <a:pPr marL="285750" indent="-285750">
              <a:buFont typeface="Arial"/>
              <a:buChar char="•"/>
            </a:pP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 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98822" y="1090706"/>
            <a:ext cx="3630705" cy="5886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E5224E"/>
                </a:solidFill>
              </a:rPr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Günün </a:t>
            </a:r>
            <a:r>
              <a:rPr lang="tr-TR" dirty="0"/>
              <a:t>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419" y="4106769"/>
            <a:ext cx="2866464" cy="1854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516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0589" y="413899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Özeti?</a:t>
            </a:r>
            <a:endParaRPr lang="tr-T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298822" y="1090706"/>
            <a:ext cx="3630705" cy="5886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>
                <a:solidFill>
                  <a:srgbClr val="E5224E"/>
                </a:solidFill>
              </a:rPr>
              <a:t>Günün </a:t>
            </a:r>
            <a:r>
              <a:rPr lang="tr-TR" dirty="0">
                <a:solidFill>
                  <a:srgbClr val="E5224E"/>
                </a:solidFill>
              </a:rPr>
              <a:t>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8963" y="1316258"/>
            <a:ext cx="4729041" cy="21500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58353" y="3564982"/>
            <a:ext cx="44674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Akım = Geçen yük miktarı / Zaman 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/>
              <a:t>I = </a:t>
            </a:r>
            <a:r>
              <a:rPr lang="tr-TR" b="1" dirty="0" err="1"/>
              <a:t>q</a:t>
            </a:r>
            <a:r>
              <a:rPr lang="tr-TR" b="1" dirty="0"/>
              <a:t>/t </a:t>
            </a:r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036" y="4900707"/>
            <a:ext cx="2474670" cy="1538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5931" y="4181345"/>
            <a:ext cx="2327836" cy="2482419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419" y="1775945"/>
            <a:ext cx="2134346" cy="14513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816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0589" y="413899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2" name="Dikdörtgen 1"/>
          <p:cNvSpPr/>
          <p:nvPr/>
        </p:nvSpPr>
        <p:spPr>
          <a:xfrm>
            <a:off x="3463635" y="1831861"/>
            <a:ext cx="847344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7425" indent="-987425"/>
            <a:r>
              <a:rPr lang="tr-TR" b="1" dirty="0"/>
              <a:t>Kazanımlar:</a:t>
            </a:r>
          </a:p>
          <a:p>
            <a:pPr marL="987425" indent="-987425"/>
            <a:endParaRPr lang="tr-TR" dirty="0"/>
          </a:p>
          <a:p>
            <a:pPr marL="346075" indent="-346075"/>
            <a:r>
              <a:rPr lang="tr-TR" b="1" dirty="0"/>
              <a:t>10.1.1. ELEKTRİK AKIMI, POTANSİYEL FARKI VE DİRENÇ</a:t>
            </a:r>
          </a:p>
          <a:p>
            <a:pPr marL="346075" indent="-346075"/>
            <a:r>
              <a:rPr lang="tr-TR" b="1" dirty="0" smtClean="0"/>
              <a:t>10.1.1.1</a:t>
            </a:r>
            <a:r>
              <a:rPr lang="tr-TR" b="1" dirty="0"/>
              <a:t>. Elektrik akımı, direnç ve potansiyel farkı kavramlarını açıklar.</a:t>
            </a:r>
          </a:p>
          <a:p>
            <a:pPr marL="346075" indent="-346075"/>
            <a:r>
              <a:rPr lang="tr-TR" dirty="0" smtClean="0"/>
              <a:t>a</a:t>
            </a:r>
            <a:r>
              <a:rPr lang="tr-TR" dirty="0"/>
              <a:t>) Elektrik yükünün hareketi üzerinden elektrik akımı kavramının açıklanması sağlanır.</a:t>
            </a:r>
          </a:p>
          <a:p>
            <a:pPr marL="346075" indent="-346075"/>
            <a:r>
              <a:rPr lang="tr-TR" dirty="0"/>
              <a:t>b) Katı, sıvı, gaz ve plazmalarda elektrik iletimine değinilir</a:t>
            </a:r>
          </a:p>
        </p:txBody>
      </p:sp>
      <p:sp>
        <p:nvSpPr>
          <p:cNvPr id="7" name="Rectangle 6"/>
          <p:cNvSpPr/>
          <p:nvPr/>
        </p:nvSpPr>
        <p:spPr>
          <a:xfrm>
            <a:off x="298822" y="1090706"/>
            <a:ext cx="3630705" cy="5886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>
                <a:solidFill>
                  <a:srgbClr val="E5224E"/>
                </a:solidFill>
              </a:rPr>
              <a:t>Günün </a:t>
            </a:r>
            <a:r>
              <a:rPr lang="tr-TR" dirty="0">
                <a:solidFill>
                  <a:srgbClr val="E5224E"/>
                </a:solidFill>
              </a:rPr>
              <a:t>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45369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8575" y="626207"/>
            <a:ext cx="6900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298822" y="1090706"/>
            <a:ext cx="3630705" cy="5886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Günün </a:t>
            </a:r>
            <a:r>
              <a:rPr lang="tr-TR" dirty="0"/>
              <a:t>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>
                <a:solidFill>
                  <a:srgbClr val="E5224E"/>
                </a:solidFill>
              </a:rPr>
              <a:t>Bugün </a:t>
            </a:r>
            <a:r>
              <a:rPr lang="tr-TR" dirty="0">
                <a:solidFill>
                  <a:srgbClr val="E5224E"/>
                </a:solidFill>
              </a:rPr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  <p:sp>
        <p:nvSpPr>
          <p:cNvPr id="3" name="Rectangle 2"/>
          <p:cNvSpPr/>
          <p:nvPr/>
        </p:nvSpPr>
        <p:spPr>
          <a:xfrm>
            <a:off x="3809805" y="2154215"/>
            <a:ext cx="7607161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10.1.1.2. Katı bir iletkenin direncinin </a:t>
            </a:r>
            <a:r>
              <a:rPr lang="tr-TR" b="1" dirty="0" smtClean="0"/>
              <a:t>bağlı olduğu </a:t>
            </a:r>
            <a:r>
              <a:rPr lang="tr-TR" b="1" dirty="0"/>
              <a:t>değişkenleri analiz eder.</a:t>
            </a:r>
          </a:p>
          <a:p>
            <a:endParaRPr lang="tr-TR" dirty="0" smtClean="0"/>
          </a:p>
          <a:p>
            <a:r>
              <a:rPr lang="tr-TR" dirty="0" smtClean="0"/>
              <a:t>a</a:t>
            </a:r>
            <a:r>
              <a:rPr lang="tr-TR" dirty="0"/>
              <a:t>) Deney veya simülasyonlardan yararlanarak değişkenler arasındaki ilişkiyi belirlemeleri ve</a:t>
            </a:r>
          </a:p>
          <a:p>
            <a:r>
              <a:rPr lang="tr-TR" dirty="0"/>
              <a:t>matematiksel modeli çıkarmaları sağlanır. Matematiksel hesaplamalara girilmez.</a:t>
            </a:r>
          </a:p>
          <a:p>
            <a:endParaRPr lang="tr-TR" dirty="0" smtClean="0"/>
          </a:p>
          <a:p>
            <a:r>
              <a:rPr lang="tr-TR" dirty="0" smtClean="0"/>
              <a:t>b</a:t>
            </a:r>
            <a:r>
              <a:rPr lang="tr-TR" dirty="0"/>
              <a:t>) İletken direncinin sıcaklığa bağlı değişimine ve renk kodlarıyla direnç okuma işlemlerine girilmez.</a:t>
            </a:r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2072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/>
              <a:t>Görüşmek Üzere </a:t>
            </a:r>
            <a:r>
              <a:rPr lang="tr-TR" sz="4800" dirty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69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3485" y="54801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Kazanımlar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97407" y="2200193"/>
            <a:ext cx="113686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6075"/>
            <a:r>
              <a:rPr lang="tr-TR" sz="2000" b="1" dirty="0"/>
              <a:t>10.1.1. ELEKTRİK AKIMI, POTANSİYEL FARKI VE DİRENÇ</a:t>
            </a:r>
          </a:p>
          <a:p>
            <a:pPr marL="346075" indent="-346075"/>
            <a:endParaRPr lang="tr-TR" sz="2000" b="1" dirty="0" smtClean="0"/>
          </a:p>
          <a:p>
            <a:pPr marL="346075" indent="-346075"/>
            <a:r>
              <a:rPr lang="tr-TR" sz="2000" b="1" dirty="0" smtClean="0"/>
              <a:t>10.1.1.1</a:t>
            </a:r>
            <a:r>
              <a:rPr lang="tr-TR" sz="2000" b="1" dirty="0"/>
              <a:t>. Elektrik akımı, direnç ve potansiyel farkı kavramlarını açıklar.</a:t>
            </a:r>
          </a:p>
          <a:p>
            <a:pPr marL="346075" indent="-346075"/>
            <a:endParaRPr lang="tr-TR" sz="2000" b="1" dirty="0" smtClean="0"/>
          </a:p>
          <a:p>
            <a:pPr marL="346075" indent="-346075"/>
            <a:r>
              <a:rPr lang="tr-TR" sz="2000" dirty="0" smtClean="0"/>
              <a:t>a</a:t>
            </a:r>
            <a:r>
              <a:rPr lang="tr-TR" sz="2000" dirty="0"/>
              <a:t>) Elektrik yükünün hareketi üzerinden elektrik akımı kavramının açıklanması sağlanır.</a:t>
            </a:r>
          </a:p>
          <a:p>
            <a:pPr marL="346075" indent="-346075"/>
            <a:endParaRPr lang="tr-TR" sz="2000" dirty="0" smtClean="0"/>
          </a:p>
          <a:p>
            <a:pPr marL="346075" indent="-346075"/>
            <a:r>
              <a:rPr lang="tr-TR" sz="2000" dirty="0" smtClean="0"/>
              <a:t>b</a:t>
            </a:r>
            <a:r>
              <a:rPr lang="tr-TR" sz="2000" dirty="0"/>
              <a:t>) Katı, sıvı, gaz ve plazmalarda elektrik iletimine değinilir</a:t>
            </a:r>
          </a:p>
          <a:p>
            <a:pPr marL="342900" indent="-342900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4092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4831" y="551583"/>
            <a:ext cx="579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2133181" y="1125129"/>
            <a:ext cx="5576466" cy="4639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 smtClean="0"/>
              <a:t>Sıvılarda</a:t>
            </a:r>
            <a:r>
              <a:rPr lang="en-US" dirty="0" smtClean="0"/>
              <a:t> </a:t>
            </a:r>
            <a:r>
              <a:rPr lang="en-US" dirty="0" err="1" smtClean="0"/>
              <a:t>Akım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Önümüzdeki Hafta Neler Öğreneceğiz?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16693" t="55398" r="55707" b="22329"/>
          <a:stretch/>
        </p:blipFill>
        <p:spPr>
          <a:xfrm>
            <a:off x="4006734" y="1681561"/>
            <a:ext cx="2278927" cy="103395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/>
          <a:srcRect l="37648" t="61761" r="38457" b="20057"/>
          <a:stretch/>
        </p:blipFill>
        <p:spPr>
          <a:xfrm>
            <a:off x="4006734" y="3604020"/>
            <a:ext cx="2278927" cy="974943"/>
          </a:xfrm>
          <a:prstGeom prst="rect">
            <a:avLst/>
          </a:prstGeom>
        </p:spPr>
      </p:pic>
      <p:pic>
        <p:nvPicPr>
          <p:cNvPr id="13" name="Picture 2" descr="elektrik alan çizgile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3780" y="3452604"/>
            <a:ext cx="1788819" cy="10158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elektrik alan çizgiler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707" y="3433685"/>
            <a:ext cx="1796897" cy="10347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elektrik alan çizgiler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155" y="4967971"/>
            <a:ext cx="2495666" cy="12220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Metin kutusu 15"/>
              <p:cNvSpPr txBox="1"/>
              <p:nvPr/>
            </p:nvSpPr>
            <p:spPr>
              <a:xfrm>
                <a:off x="4006734" y="5411758"/>
                <a:ext cx="2363083" cy="7593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tr-TR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tr-TR" sz="4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4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sz="4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tr-TR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tr-TR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Metin kutusu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734" y="5411758"/>
                <a:ext cx="2363083" cy="7593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4" descr="https://manyetizma.files.wordpress.com/2012/05/640px-electric_field_lines-svg.png?w=620&amp;h=240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18"/>
          <a:stretch/>
        </p:blipFill>
        <p:spPr bwMode="auto">
          <a:xfrm>
            <a:off x="7952707" y="1588091"/>
            <a:ext cx="2421941" cy="13649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20726" y="675813"/>
            <a:ext cx="5742930" cy="75597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8822" y="1090706"/>
            <a:ext cx="3630705" cy="5886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Günün </a:t>
            </a:r>
            <a:r>
              <a:rPr lang="tr-TR" dirty="0"/>
              <a:t>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40416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712" y="1274058"/>
            <a:ext cx="4795798" cy="39015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40014" y="835572"/>
            <a:ext cx="507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Balon Çarpar mı? </a:t>
            </a:r>
            <a:endParaRPr 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46786" y="5485602"/>
            <a:ext cx="7788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balon saça veya yünlü bir kumaşa dokundurularak elektrik yüklenebilir. Bu şekilde yüklenen bir balon binlerce voltluk elektriksel potansiyele sahip olabilir. Peki balona dokunduğumuz zaman elektriğe çarpılır mıyız?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103476" y="4824248"/>
            <a:ext cx="1813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Poul G. </a:t>
            </a:r>
            <a:r>
              <a:rPr lang="tr-TR" dirty="0" err="1" smtClean="0"/>
              <a:t>Hewitt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98822" y="1090706"/>
            <a:ext cx="3630705" cy="5886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Günün </a:t>
            </a:r>
            <a:r>
              <a:rPr lang="tr-TR" dirty="0"/>
              <a:t>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69530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Yüklerin Akması ve Potansiyel Fark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7661" y="3381350"/>
            <a:ext cx="3545288" cy="2415826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541223" y="1346169"/>
            <a:ext cx="3739454" cy="1833930"/>
            <a:chOff x="5321420" y="1252915"/>
            <a:chExt cx="3739454" cy="1833930"/>
          </a:xfrm>
        </p:grpSpPr>
        <p:grpSp>
          <p:nvGrpSpPr>
            <p:cNvPr id="13" name="Group 12"/>
            <p:cNvGrpSpPr/>
            <p:nvPr/>
          </p:nvGrpSpPr>
          <p:grpSpPr>
            <a:xfrm>
              <a:off x="5321420" y="1252915"/>
              <a:ext cx="3739454" cy="1833930"/>
              <a:chOff x="5321420" y="1252915"/>
              <a:chExt cx="3739454" cy="1833930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21420" y="1252915"/>
                <a:ext cx="3739454" cy="1833930"/>
              </a:xfrm>
              <a:prstGeom prst="rect">
                <a:avLst/>
              </a:prstGeom>
            </p:spPr>
          </p:pic>
          <p:sp>
            <p:nvSpPr>
              <p:cNvPr id="9" name="Oval 8"/>
              <p:cNvSpPr/>
              <p:nvPr/>
            </p:nvSpPr>
            <p:spPr>
              <a:xfrm>
                <a:off x="6526668" y="2009427"/>
                <a:ext cx="123513" cy="10390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" name="Straight Arrow Connector 10"/>
              <p:cNvCxnSpPr/>
              <p:nvPr/>
            </p:nvCxnSpPr>
            <p:spPr>
              <a:xfrm>
                <a:off x="6650181" y="2061381"/>
                <a:ext cx="270164" cy="1039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88424" y="2243367"/>
              <a:ext cx="475529" cy="15851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50181" y="2165290"/>
              <a:ext cx="475529" cy="15851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49702" y="2019842"/>
              <a:ext cx="475529" cy="158510"/>
            </a:xfrm>
            <a:prstGeom prst="rect">
              <a:avLst/>
            </a:prstGeom>
          </p:spPr>
        </p:pic>
      </p:grpSp>
      <p:pic>
        <p:nvPicPr>
          <p:cNvPr id="19" name="Picture 1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645" y="1399371"/>
            <a:ext cx="2884825" cy="149921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20"/>
          <p:cNvSpPr/>
          <p:nvPr/>
        </p:nvSpPr>
        <p:spPr>
          <a:xfrm>
            <a:off x="298822" y="1090706"/>
            <a:ext cx="3630705" cy="5886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Günün </a:t>
            </a:r>
            <a:r>
              <a:rPr lang="tr-TR" dirty="0"/>
              <a:t>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32403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Basit Elektrik Devresi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140" y="1465670"/>
            <a:ext cx="4827625" cy="21949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36088" y="3718679"/>
            <a:ext cx="67683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Basit</a:t>
            </a:r>
            <a:r>
              <a:rPr lang="en-US" dirty="0" smtClean="0"/>
              <a:t> </a:t>
            </a:r>
            <a:r>
              <a:rPr lang="en-US" dirty="0" err="1" smtClean="0"/>
              <a:t>elektrik</a:t>
            </a:r>
            <a:r>
              <a:rPr lang="en-US" dirty="0" smtClean="0"/>
              <a:t> </a:t>
            </a:r>
            <a:r>
              <a:rPr lang="en-US" dirty="0" err="1" smtClean="0"/>
              <a:t>devrelerinde</a:t>
            </a:r>
            <a:r>
              <a:rPr lang="en-US" dirty="0" smtClean="0"/>
              <a:t> </a:t>
            </a:r>
            <a:r>
              <a:rPr lang="en-US" dirty="0" err="1" smtClean="0"/>
              <a:t>piller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potansiyel</a:t>
            </a:r>
            <a:r>
              <a:rPr lang="en-US" dirty="0" smtClean="0"/>
              <a:t> </a:t>
            </a:r>
            <a:r>
              <a:rPr lang="en-US" dirty="0" err="1" smtClean="0"/>
              <a:t>fark</a:t>
            </a:r>
            <a:r>
              <a:rPr lang="en-US" dirty="0" smtClean="0"/>
              <a:t> </a:t>
            </a:r>
            <a:r>
              <a:rPr lang="en-US" dirty="0" err="1" smtClean="0"/>
              <a:t>oluşturan</a:t>
            </a:r>
            <a:r>
              <a:rPr lang="en-US" dirty="0" smtClean="0"/>
              <a:t> </a:t>
            </a:r>
            <a:r>
              <a:rPr lang="en-US" dirty="0" err="1" smtClean="0"/>
              <a:t>pompa</a:t>
            </a:r>
            <a:r>
              <a:rPr lang="en-US" dirty="0" smtClean="0"/>
              <a:t> </a:t>
            </a:r>
            <a:r>
              <a:rPr lang="en-US" dirty="0" err="1" smtClean="0"/>
              <a:t>görevi</a:t>
            </a:r>
            <a:r>
              <a:rPr lang="en-US" dirty="0" smtClean="0"/>
              <a:t> </a:t>
            </a:r>
            <a:r>
              <a:rPr lang="en-US" dirty="0" err="1" smtClean="0"/>
              <a:t>görürler</a:t>
            </a:r>
            <a:r>
              <a:rPr lang="en-US" dirty="0" smtClean="0"/>
              <a:t>. </a:t>
            </a:r>
            <a:endParaRPr lang="tr-TR" dirty="0" smtClean="0"/>
          </a:p>
          <a:p>
            <a:endParaRPr lang="tr-TR" b="1" dirty="0" smtClean="0"/>
          </a:p>
          <a:p>
            <a:r>
              <a:rPr lang="tr-TR" b="1" dirty="0" smtClean="0"/>
              <a:t>Potansiyel:</a:t>
            </a:r>
            <a:r>
              <a:rPr lang="tr-TR" dirty="0" smtClean="0"/>
              <a:t> Elektrik alan içerisindeki bir birim yükü bir referans noktasından başka bir noktaya taşımak için gerekli olan enerjidir. </a:t>
            </a:r>
          </a:p>
          <a:p>
            <a:endParaRPr lang="tr-TR" dirty="0" smtClean="0"/>
          </a:p>
          <a:p>
            <a:r>
              <a:rPr lang="tr-TR" dirty="0" smtClean="0"/>
              <a:t>Birimi </a:t>
            </a:r>
            <a:r>
              <a:rPr lang="tr-TR" b="1" dirty="0" err="1" smtClean="0"/>
              <a:t>joule</a:t>
            </a:r>
            <a:r>
              <a:rPr lang="tr-TR" b="1" dirty="0" smtClean="0"/>
              <a:t>/</a:t>
            </a:r>
            <a:r>
              <a:rPr lang="tr-TR" b="1" dirty="0" err="1" smtClean="0"/>
              <a:t>coulomb</a:t>
            </a:r>
            <a:r>
              <a:rPr lang="tr-TR" b="1" dirty="0" smtClean="0"/>
              <a:t>(J/C)</a:t>
            </a:r>
            <a:r>
              <a:rPr lang="tr-TR" dirty="0" smtClean="0"/>
              <a:t> veya </a:t>
            </a:r>
            <a:r>
              <a:rPr lang="tr-TR" b="1" dirty="0" smtClean="0"/>
              <a:t>volt (V)</a:t>
            </a:r>
            <a:r>
              <a:rPr lang="tr-TR" dirty="0" smtClean="0"/>
              <a:t>’dur  </a:t>
            </a:r>
          </a:p>
          <a:p>
            <a:endParaRPr lang="tr-TR" b="1" dirty="0" smtClean="0"/>
          </a:p>
          <a:p>
            <a:r>
              <a:rPr lang="tr-TR" b="1" dirty="0" smtClean="0"/>
              <a:t>Potansiyel Fark: </a:t>
            </a:r>
            <a:r>
              <a:rPr lang="tr-TR" dirty="0" smtClean="0"/>
              <a:t>Bir elektrik alan içerisindeki iki nokta arasındaki potansiyel farktır.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98822" y="1090706"/>
            <a:ext cx="3630705" cy="5886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Günün </a:t>
            </a:r>
            <a:r>
              <a:rPr lang="tr-TR" dirty="0"/>
              <a:t>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99591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Sıvılarda Akım 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1095" y="900078"/>
            <a:ext cx="2607048" cy="33144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5439" y="1125907"/>
            <a:ext cx="5047831" cy="269656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0635" y="4196976"/>
            <a:ext cx="2495319" cy="266102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98822" y="1090706"/>
            <a:ext cx="3630705" cy="5886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rgbClr val="FF0000"/>
                </a:solidFill>
              </a:rPr>
              <a:t>Sıvılarda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Akım</a:t>
            </a:r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Günün </a:t>
            </a:r>
            <a:r>
              <a:rPr lang="tr-TR" dirty="0"/>
              <a:t>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31647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Gazlarda Akım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7506" y="1160135"/>
            <a:ext cx="4067503" cy="28469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2633" y="4011036"/>
            <a:ext cx="3489553" cy="28469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4775" y="1160134"/>
            <a:ext cx="3894026" cy="2846965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095" y="4240885"/>
            <a:ext cx="3819376" cy="225852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298822" y="1090706"/>
            <a:ext cx="3630705" cy="5886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Yüklerin Akması ve Potansiyel Fark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dirty="0" err="1"/>
              <a:t>Sıvılarda</a:t>
            </a:r>
            <a:r>
              <a:rPr lang="en-US" dirty="0"/>
              <a:t> </a:t>
            </a:r>
            <a:r>
              <a:rPr lang="en-US" dirty="0" err="1"/>
              <a:t>Akım</a:t>
            </a:r>
            <a:endParaRPr lang="en-US" dirty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0000"/>
                </a:solidFill>
              </a:rPr>
              <a:t>Gazlarda Akım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Akım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Direnç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Günün </a:t>
            </a:r>
            <a:r>
              <a:rPr lang="tr-TR" dirty="0"/>
              <a:t>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75559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17627</TotalTime>
  <Words>832</Words>
  <Application>Microsoft Office PowerPoint</Application>
  <PresentationFormat>Widescreen</PresentationFormat>
  <Paragraphs>216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Cambria Math</vt:lpstr>
      <vt:lpstr>Century Gothic</vt:lpstr>
      <vt:lpstr>Courier New</vt:lpstr>
      <vt:lpstr>Wingdings</vt:lpstr>
      <vt:lpstr>Vapor Trail</vt:lpstr>
      <vt:lpstr>Elektrik akımı, Direnç ve Potansiyel fark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Ömer Faruk Özdemir</cp:lastModifiedBy>
  <cp:revision>565</cp:revision>
  <dcterms:created xsi:type="dcterms:W3CDTF">2016-04-01T12:40:28Z</dcterms:created>
  <dcterms:modified xsi:type="dcterms:W3CDTF">2019-10-04T12:47:25Z</dcterms:modified>
</cp:coreProperties>
</file>