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notesMasterIdLst>
    <p:notesMasterId r:id="rId53"/>
  </p:notesMasterIdLst>
  <p:sldIdLst>
    <p:sldId id="259" r:id="rId2"/>
    <p:sldId id="263" r:id="rId3"/>
    <p:sldId id="265" r:id="rId4"/>
    <p:sldId id="268" r:id="rId5"/>
    <p:sldId id="334" r:id="rId6"/>
    <p:sldId id="335" r:id="rId7"/>
    <p:sldId id="336" r:id="rId8"/>
    <p:sldId id="324" r:id="rId9"/>
    <p:sldId id="325" r:id="rId10"/>
    <p:sldId id="326" r:id="rId11"/>
    <p:sldId id="327" r:id="rId12"/>
    <p:sldId id="340" r:id="rId13"/>
    <p:sldId id="270" r:id="rId14"/>
    <p:sldId id="300" r:id="rId15"/>
    <p:sldId id="315" r:id="rId16"/>
    <p:sldId id="329" r:id="rId17"/>
    <p:sldId id="330" r:id="rId18"/>
    <p:sldId id="317" r:id="rId19"/>
    <p:sldId id="313" r:id="rId20"/>
    <p:sldId id="341" r:id="rId21"/>
    <p:sldId id="343" r:id="rId22"/>
    <p:sldId id="337" r:id="rId23"/>
    <p:sldId id="303" r:id="rId24"/>
    <p:sldId id="276" r:id="rId25"/>
    <p:sldId id="320" r:id="rId26"/>
    <p:sldId id="307" r:id="rId27"/>
    <p:sldId id="304" r:id="rId28"/>
    <p:sldId id="339" r:id="rId29"/>
    <p:sldId id="278" r:id="rId30"/>
    <p:sldId id="274" r:id="rId31"/>
    <p:sldId id="333" r:id="rId32"/>
    <p:sldId id="342" r:id="rId33"/>
    <p:sldId id="272" r:id="rId34"/>
    <p:sldId id="282" r:id="rId35"/>
    <p:sldId id="338" r:id="rId36"/>
    <p:sldId id="331" r:id="rId37"/>
    <p:sldId id="332" r:id="rId38"/>
    <p:sldId id="288" r:id="rId39"/>
    <p:sldId id="286" r:id="rId40"/>
    <p:sldId id="293" r:id="rId41"/>
    <p:sldId id="289" r:id="rId42"/>
    <p:sldId id="290" r:id="rId43"/>
    <p:sldId id="294" r:id="rId44"/>
    <p:sldId id="292" r:id="rId45"/>
    <p:sldId id="285" r:id="rId46"/>
    <p:sldId id="284" r:id="rId47"/>
    <p:sldId id="273" r:id="rId48"/>
    <p:sldId id="318" r:id="rId49"/>
    <p:sldId id="321" r:id="rId50"/>
    <p:sldId id="323" r:id="rId51"/>
    <p:sldId id="322"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59369" autoAdjust="0"/>
  </p:normalViewPr>
  <p:slideViewPr>
    <p:cSldViewPr snapToGrid="0">
      <p:cViewPr varScale="1">
        <p:scale>
          <a:sx n="64" d="100"/>
          <a:sy n="64" d="100"/>
        </p:scale>
        <p:origin x="7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ED1A8-8F54-4CFC-A53A-4B1CACC2D8B3}" type="datetimeFigureOut">
              <a:rPr lang="tr-TR" smtClean="0"/>
              <a:t>7.03.2020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7CE48-F3B0-4932-B93F-8E112BAB3552}" type="slidenum">
              <a:rPr lang="tr-TR" smtClean="0"/>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ivescience.com/what-if-flat-earth.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lcRp1jKJmJ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lcRp1jKJmJU"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khanacademy.org/partner-content/nasa/measuringuniverse/spacemath1/v/lunareclips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khanacademy.org/partner-content/nasa/measuringuniverse/spacemath1/p/animate-phases-of-the-mo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r.sputniknews.com/bilim/202002231041460058-dunyanin-duz-olduguna-inaniyordu-cilgin-mike-hayatini-kaybett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kusadasiaol.meb.k12.tr/tema/icerikler/ogrencilerimiz-kusadasi-sahiline-gunes-saati-cizimine-basladi_2487369.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vescience.com/what-if-flat-earth.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a:t>
            </a:fld>
            <a:endParaRPr lang="tr-TR"/>
          </a:p>
        </p:txBody>
      </p:sp>
    </p:spTree>
    <p:extLst>
      <p:ext uri="{BB962C8B-B14F-4D97-AF65-F5344CB8AC3E}">
        <p14:creationId xmlns:p14="http://schemas.microsoft.com/office/powerpoint/2010/main" val="47249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16</a:t>
            </a:fld>
            <a:endParaRPr lang="tr-TR"/>
          </a:p>
        </p:txBody>
      </p:sp>
    </p:spTree>
    <p:extLst>
      <p:ext uri="{BB962C8B-B14F-4D97-AF65-F5344CB8AC3E}">
        <p14:creationId xmlns:p14="http://schemas.microsoft.com/office/powerpoint/2010/main" val="279053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17</a:t>
            </a:fld>
            <a:endParaRPr lang="tr-TR"/>
          </a:p>
        </p:txBody>
      </p:sp>
    </p:spTree>
    <p:extLst>
      <p:ext uri="{BB962C8B-B14F-4D97-AF65-F5344CB8AC3E}">
        <p14:creationId xmlns:p14="http://schemas.microsoft.com/office/powerpoint/2010/main" val="313680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18</a:t>
            </a:fld>
            <a:endParaRPr lang="tr-TR"/>
          </a:p>
        </p:txBody>
      </p:sp>
    </p:spTree>
    <p:extLst>
      <p:ext uri="{BB962C8B-B14F-4D97-AF65-F5344CB8AC3E}">
        <p14:creationId xmlns:p14="http://schemas.microsoft.com/office/powerpoint/2010/main" val="1956509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Olur. Ortamda farklı renklerde ışık kaynağı olduğunda, bir</a:t>
            </a:r>
            <a:r>
              <a:rPr lang="tr-TR" baseline="0" dirty="0"/>
              <a:t> ışık kaynağının ulaşamadığı bölgelere diğer ışık kaynakları ulaşır. Renklerin karışımından oluşan yarı gölge olur.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19</a:t>
            </a:fld>
            <a:endParaRPr lang="tr-TR"/>
          </a:p>
        </p:txBody>
      </p:sp>
    </p:spTree>
    <p:extLst>
      <p:ext uri="{BB962C8B-B14F-4D97-AF65-F5344CB8AC3E}">
        <p14:creationId xmlns:p14="http://schemas.microsoft.com/office/powerpoint/2010/main" val="1918969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https://www.livescience.com/what-if-flat-earth.html</a:t>
            </a:r>
            <a:endParaRPr lang="en-US" dirty="0"/>
          </a:p>
          <a:p>
            <a:endParaRPr lang="en-US" dirty="0"/>
          </a:p>
          <a:p>
            <a:r>
              <a:rPr lang="en-US" dirty="0"/>
              <a:t>2000 </a:t>
            </a:r>
            <a:r>
              <a:rPr lang="en-US" dirty="0" err="1"/>
              <a:t>yıl</a:t>
            </a:r>
            <a:r>
              <a:rPr lang="en-US" dirty="0"/>
              <a:t> </a:t>
            </a:r>
            <a:r>
              <a:rPr lang="en-US" dirty="0" err="1"/>
              <a:t>önce</a:t>
            </a:r>
            <a:r>
              <a:rPr lang="en-US" dirty="0"/>
              <a:t>, </a:t>
            </a:r>
            <a:r>
              <a:rPr lang="en-US" dirty="0" err="1"/>
              <a:t>Antik</a:t>
            </a:r>
            <a:r>
              <a:rPr lang="en-US" dirty="0"/>
              <a:t> </a:t>
            </a:r>
            <a:r>
              <a:rPr lang="en-US" dirty="0" err="1"/>
              <a:t>Yunan</a:t>
            </a:r>
            <a:r>
              <a:rPr lang="en-US" dirty="0"/>
              <a:t> </a:t>
            </a:r>
            <a:r>
              <a:rPr lang="en-US" dirty="0" err="1"/>
              <a:t>felsefecisi</a:t>
            </a:r>
            <a:r>
              <a:rPr lang="en-US" dirty="0"/>
              <a:t> </a:t>
            </a:r>
            <a:r>
              <a:rPr lang="en-US" dirty="0" err="1"/>
              <a:t>olan</a:t>
            </a:r>
            <a:r>
              <a:rPr lang="en-US" dirty="0"/>
              <a:t> Aristo </a:t>
            </a:r>
            <a:r>
              <a:rPr lang="en-US" dirty="0" err="1"/>
              <a:t>Dünya’nın</a:t>
            </a:r>
            <a:r>
              <a:rPr lang="en-US" dirty="0"/>
              <a:t> </a:t>
            </a:r>
            <a:r>
              <a:rPr lang="en-US" dirty="0" err="1"/>
              <a:t>yuvarlak</a:t>
            </a:r>
            <a:r>
              <a:rPr lang="en-US" dirty="0"/>
              <a:t> </a:t>
            </a:r>
            <a:r>
              <a:rPr lang="en-US" dirty="0" err="1"/>
              <a:t>olduğunu</a:t>
            </a:r>
            <a:r>
              <a:rPr lang="tr-TR" dirty="0"/>
              <a:t> gölgeyi kullanarak açıkladı. </a:t>
            </a:r>
            <a:endParaRPr lang="en-US" dirty="0"/>
          </a:p>
          <a:p>
            <a:r>
              <a:rPr lang="en-US" dirty="0" err="1"/>
              <a:t>Peki</a:t>
            </a:r>
            <a:r>
              <a:rPr lang="en-US" dirty="0"/>
              <a:t>, </a:t>
            </a:r>
            <a:r>
              <a:rPr lang="en-US" dirty="0" err="1"/>
              <a:t>sizce</a:t>
            </a:r>
            <a:r>
              <a:rPr lang="en-US" dirty="0"/>
              <a:t> Aristo </a:t>
            </a:r>
            <a:r>
              <a:rPr lang="en-US" dirty="0" err="1"/>
              <a:t>gölgeyi</a:t>
            </a:r>
            <a:r>
              <a:rPr lang="en-US" dirty="0"/>
              <a:t> </a:t>
            </a:r>
            <a:r>
              <a:rPr lang="en-US" dirty="0" err="1"/>
              <a:t>nasıl</a:t>
            </a:r>
            <a:r>
              <a:rPr lang="en-US" dirty="0"/>
              <a:t> </a:t>
            </a:r>
            <a:r>
              <a:rPr lang="en-US" dirty="0" err="1"/>
              <a:t>kullanmış</a:t>
            </a:r>
            <a:r>
              <a:rPr lang="en-US" dirty="0"/>
              <a:t> </a:t>
            </a:r>
            <a:r>
              <a:rPr lang="en-US" dirty="0" err="1"/>
              <a:t>olabilir</a:t>
            </a:r>
            <a:r>
              <a:rPr lang="en-US" dirty="0"/>
              <a:t>?</a:t>
            </a:r>
            <a:endParaRPr lang="tr-TR" dirty="0"/>
          </a:p>
          <a:p>
            <a:endParaRPr lang="en-US" dirty="0"/>
          </a:p>
        </p:txBody>
      </p:sp>
      <p:sp>
        <p:nvSpPr>
          <p:cNvPr id="4" name="Slide Number Placeholder 3"/>
          <p:cNvSpPr>
            <a:spLocks noGrp="1"/>
          </p:cNvSpPr>
          <p:nvPr>
            <p:ph type="sldNum" sz="quarter" idx="10"/>
          </p:nvPr>
        </p:nvSpPr>
        <p:spPr/>
        <p:txBody>
          <a:bodyPr/>
          <a:lstStyle/>
          <a:p>
            <a:fld id="{F267CE48-F3B0-4932-B93F-8E112BAB3552}" type="slidenum">
              <a:rPr lang="tr-TR" smtClean="0"/>
              <a:t>21</a:t>
            </a:fld>
            <a:endParaRPr lang="tr-TR"/>
          </a:p>
        </p:txBody>
      </p:sp>
    </p:spTree>
    <p:extLst>
      <p:ext uri="{BB962C8B-B14F-4D97-AF65-F5344CB8AC3E}">
        <p14:creationId xmlns:p14="http://schemas.microsoft.com/office/powerpoint/2010/main" val="3537600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1.14- 1-47:</a:t>
            </a:r>
            <a:r>
              <a:rPr lang="en-US" baseline="0" dirty="0"/>
              <a:t> </a:t>
            </a:r>
            <a:r>
              <a:rPr lang="en-US" dirty="0">
                <a:hlinkClick r:id="rId3"/>
              </a:rPr>
              <a:t>https://www.youtube.com/watch?v=lcRp1jKJmJU</a:t>
            </a:r>
            <a:endParaRPr lang="en-US" dirty="0"/>
          </a:p>
          <a:p>
            <a:endParaRPr lang="en-US" dirty="0"/>
          </a:p>
        </p:txBody>
      </p:sp>
      <p:sp>
        <p:nvSpPr>
          <p:cNvPr id="4" name="Slide Number Placeholder 3"/>
          <p:cNvSpPr>
            <a:spLocks noGrp="1"/>
          </p:cNvSpPr>
          <p:nvPr>
            <p:ph type="sldNum" sz="quarter" idx="10"/>
          </p:nvPr>
        </p:nvSpPr>
        <p:spPr/>
        <p:txBody>
          <a:bodyPr/>
          <a:lstStyle/>
          <a:p>
            <a:fld id="{F267CE48-F3B0-4932-B93F-8E112BAB3552}" type="slidenum">
              <a:rPr lang="tr-TR" smtClean="0"/>
              <a:t>22</a:t>
            </a:fld>
            <a:endParaRPr lang="tr-TR"/>
          </a:p>
        </p:txBody>
      </p:sp>
    </p:spTree>
    <p:extLst>
      <p:ext uri="{BB962C8B-B14F-4D97-AF65-F5344CB8AC3E}">
        <p14:creationId xmlns:p14="http://schemas.microsoft.com/office/powerpoint/2010/main" val="3400548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effectLst/>
                <a:latin typeface="+mn-lt"/>
                <a:ea typeface="+mn-ea"/>
                <a:cs typeface="+mn-cs"/>
              </a:rPr>
              <a:t>Dünya’mızın ışık kaynağı Güneş’tir. Ay tutulması olabilmesi için, Ay üzerine Güneş’ten gelen ışığın engellenmesi gerekir. Ay tutulması esnasında, bu engel görevini Dünya üstlenir. Güneş-Dünya-Ay aynı doğrultuda olduğunda Ay tutulması meydana gelir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23</a:t>
            </a:fld>
            <a:endParaRPr lang="tr-TR"/>
          </a:p>
        </p:txBody>
      </p:sp>
    </p:spTree>
    <p:extLst>
      <p:ext uri="{BB962C8B-B14F-4D97-AF65-F5344CB8AC3E}">
        <p14:creationId xmlns:p14="http://schemas.microsoft.com/office/powerpoint/2010/main" val="213044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hlinkClick r:id="rId3"/>
              </a:rPr>
              <a:t>https://www.youtube.com/watch?v=lcRp1jKJmJU</a:t>
            </a:r>
            <a:endParaRPr lang="tr-TR"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Ay</a:t>
            </a:r>
            <a:r>
              <a:rPr lang="tr-TR" sz="1200" kern="1200" baseline="0" dirty="0">
                <a:solidFill>
                  <a:schemeClr val="tx1"/>
                </a:solidFill>
                <a:effectLst/>
                <a:latin typeface="+mn-lt"/>
                <a:ea typeface="+mn-ea"/>
                <a:cs typeface="+mn-cs"/>
              </a:rPr>
              <a:t> tutulması esnasında, </a:t>
            </a:r>
            <a:r>
              <a:rPr lang="tr-TR" sz="1200" kern="1200" dirty="0">
                <a:solidFill>
                  <a:schemeClr val="tx1"/>
                </a:solidFill>
                <a:effectLst/>
                <a:latin typeface="+mn-lt"/>
                <a:ea typeface="+mn-ea"/>
                <a:cs typeface="+mn-cs"/>
              </a:rPr>
              <a:t>Dünya’nın arka tarafında ışınların kısmen ulaştığı bölgeler (yarı gölge) ve sadece kırmızı ışığın ulaştığı bölge (kızıl gölge) bulunmaktadır. Ay</a:t>
            </a:r>
            <a:r>
              <a:rPr lang="tr-TR" sz="1200" kern="1200" baseline="0" dirty="0">
                <a:solidFill>
                  <a:schemeClr val="tx1"/>
                </a:solidFill>
                <a:effectLst/>
                <a:latin typeface="+mn-lt"/>
                <a:ea typeface="+mn-ea"/>
                <a:cs typeface="+mn-cs"/>
              </a:rPr>
              <a:t> kızıl bölgeden geçerken ay tutulması gerçekleşir. </a:t>
            </a:r>
            <a:r>
              <a:rPr lang="tr-TR" sz="1200" kern="1200" dirty="0">
                <a:solidFill>
                  <a:schemeClr val="tx1"/>
                </a:solidFill>
                <a:effectLst/>
                <a:latin typeface="+mn-lt"/>
                <a:ea typeface="+mn-ea"/>
                <a:cs typeface="+mn-cs"/>
              </a:rPr>
              <a:t>Başka bir deyişle; Ay, deneyimizde gözlemlediğimiz tam gölge bölgesinden geçmesine rağmen rengini kızıl görürüz. Bunun nedenini ileriki konularda detaylı olarak öğreneceğiz. Bu beyaz ışığın atmosgerden geçerlen renklerine ayrılması ile ilgilidir.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Gazetelerde, haber bültenlerinde sık sık bahsi geçen ‘Kanlı Ay Tutulması’ olayı aslında herhangi bir Ay tutulması olayıdır. Zaten, tüm tam ay tutulmaları kızıl olarak görülür!!!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hlinkClick r:id="rId4"/>
              </a:rPr>
              <a:t>https://www.khanacademy.org/partner-content/nasa/measuringuniverse/spacemath1/v/lunareclipse</a:t>
            </a:r>
            <a:r>
              <a:rPr lang="tr-TR"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24</a:t>
            </a:fld>
            <a:endParaRPr lang="tr-TR"/>
          </a:p>
        </p:txBody>
      </p:sp>
    </p:spTree>
    <p:extLst>
      <p:ext uri="{BB962C8B-B14F-4D97-AF65-F5344CB8AC3E}">
        <p14:creationId xmlns:p14="http://schemas.microsoft.com/office/powerpoint/2010/main" val="168174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Dünya’nın arka tarafında ışınların kısmen ulaştığı bölgeler (yarı gölge) ve sadece kırmızı ışığın ulaştığı bölge (kızıl gölge) bulunmaktadır. Ay, yarı gölgeden geçerken, yarı gölgeli ay tutulması gözlemleriz. Her Ay tutulmasının başlangıcı ve bitişi yarı gölgeli ay tutulmasıdır. Bu durumda, Güneş-Dünya-Ay aynı doğrultuda değillerdir. Ay, kızıl gölgeden geçerken, ya tam ay tutulması ya da parçalı ay tutulması gözlemleriz. Eğer Güneş-Dünya-Ay aynı doğrultuda ise tam ay tutulması, bu doğrultu bir miktar bozulduğunda, yani ay hala kırmızı ışığın ulaştığı bölgede olduğunda da tam ay tutulması, doğrultu daha fazla bozulduğunda parçalı ay tutulması, iyice bozulduğunda yarı gölgeli ay tutulması gözlemleriz.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25</a:t>
            </a:fld>
            <a:endParaRPr lang="tr-TR"/>
          </a:p>
        </p:txBody>
      </p:sp>
    </p:spTree>
    <p:extLst>
      <p:ext uri="{BB962C8B-B14F-4D97-AF65-F5344CB8AC3E}">
        <p14:creationId xmlns:p14="http://schemas.microsoft.com/office/powerpoint/2010/main" val="35830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hlinkClick r:id="rId3"/>
              </a:rPr>
              <a:t>https://www.khanacademy.org/partner-content/nasa/measuringuniverse/spacemath1/p/animate-phases-of-the-moon</a:t>
            </a:r>
            <a:r>
              <a:rPr lang="tr-TR" sz="1200" dirty="0"/>
              <a:t> </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Ay’ın eksen eğikliğinden kaynaklı olarak, her dolunayda Güneş-Dünya-Ay aynı sıralamada olmasına rağmen ay kızıl bölgeden geçmez.  Sadece ekinokslarda (genellikle 21 Mart ve 21 Eylül) aynı doğrultuda olur ve tam ay tutulması gözlemleriz. </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26</a:t>
            </a:fld>
            <a:endParaRPr lang="tr-TR"/>
          </a:p>
        </p:txBody>
      </p:sp>
    </p:spTree>
    <p:extLst>
      <p:ext uri="{BB962C8B-B14F-4D97-AF65-F5344CB8AC3E}">
        <p14:creationId xmlns:p14="http://schemas.microsoft.com/office/powerpoint/2010/main" val="242453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https://tr.sputniknews.com/bilim/202002231041460058-dunyanin-duz-olduguna-inaniyordu-cilgin-mike-hayatini-kaybetti/</a:t>
            </a:r>
            <a:endParaRPr lang="en-US" dirty="0"/>
          </a:p>
        </p:txBody>
      </p:sp>
      <p:sp>
        <p:nvSpPr>
          <p:cNvPr id="4" name="Slide Number Placeholder 3"/>
          <p:cNvSpPr>
            <a:spLocks noGrp="1"/>
          </p:cNvSpPr>
          <p:nvPr>
            <p:ph type="sldNum" sz="quarter" idx="10"/>
          </p:nvPr>
        </p:nvSpPr>
        <p:spPr/>
        <p:txBody>
          <a:bodyPr/>
          <a:lstStyle/>
          <a:p>
            <a:fld id="{F267CE48-F3B0-4932-B93F-8E112BAB3552}" type="slidenum">
              <a:rPr lang="tr-TR" smtClean="0"/>
              <a:t>6</a:t>
            </a:fld>
            <a:endParaRPr lang="tr-TR"/>
          </a:p>
        </p:txBody>
      </p:sp>
    </p:spTree>
    <p:extLst>
      <p:ext uri="{BB962C8B-B14F-4D97-AF65-F5344CB8AC3E}">
        <p14:creationId xmlns:p14="http://schemas.microsoft.com/office/powerpoint/2010/main" val="3692028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a:solidFill>
                  <a:schemeClr val="tx1"/>
                </a:solidFill>
                <a:effectLst/>
                <a:latin typeface="+mn-lt"/>
                <a:ea typeface="+mn-ea"/>
                <a:cs typeface="+mn-cs"/>
              </a:rPr>
              <a:t>Dünyamız, güneş ışınları ile aydınlanır. Sürekli olarak Dünya’nın etrafında dönen Ay, Güneş ile Dünya arasına girdiği zaman, Güneş tutulması meydana gelir. Bir başka deyişle, Güneş’ten Dünya’ya gelen ışık ışınlarının bir kısmını Ay engeller ve Dünya üzerine Ay’ın gölgesi düşer. Gölgenin bulunduğu kısımda yaşayan insanlar Güneş tutulması gözlemlerler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27</a:t>
            </a:fld>
            <a:endParaRPr lang="tr-TR"/>
          </a:p>
        </p:txBody>
      </p:sp>
    </p:spTree>
    <p:extLst>
      <p:ext uri="{BB962C8B-B14F-4D97-AF65-F5344CB8AC3E}">
        <p14:creationId xmlns:p14="http://schemas.microsoft.com/office/powerpoint/2010/main" val="2123959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Güneş tutulması esnasında bazen, bazı bölgelerdeki insanlar tam güneş tutulması, tutulmanın gözlemlenebildiği diğer bölgedekiler ise parçalı güneş tutulması gözlemlerler. Ay’ın Dünya’dan nispeten daha uzakta olduğu zamanlarda ise tam güneş tutulması yerine halkalı güneş tutulması gözlemlenir.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Tam güneş tutulması gözlemleyebilmek için Güneş-Ay-Göz aynı doğrultuda olmalıdır ve Güneş ve Ay’ın görünür büyüklüğü aynı olmalıdır. Başka bir deyişle, dünya üzerinde hem tam gölge hem yarı gölge olmalıdır ve  biz dünya üzerinde Ay’ın tam gölgesi kısmında olmalıyız.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Halkalı güneş tutulması gözlemlenmesi için yine Güneş-Ay-Göz aynı doğrultuda olmalıdır. Tam güneş tutulmasından farklı olarak, Ay’ın görünür büyüklüğü, Güneş’in görünür büyüklüğünden küçük olmalıdır. Bu durumda Dünya üzerinde biri diğerinden koyu olan iki yarı gölge oluşur ve biz dünya üzerinde koyu yarı gölge kısmında olduğumuzda halkalı güneş tutulması gözlemleriz.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Güneş-Ay-Göz birebir aynı doğrultuda olmadığı durumda parçalı güneş tutulması gözlemlenir. Bir başka deyişle, biz dünya üzerinde </a:t>
            </a:r>
            <a:r>
              <a:rPr lang="tr-TR" sz="1200" u="sng" kern="1200" dirty="0">
                <a:solidFill>
                  <a:schemeClr val="tx1"/>
                </a:solidFill>
                <a:effectLst/>
                <a:latin typeface="+mn-lt"/>
                <a:ea typeface="+mn-ea"/>
                <a:cs typeface="+mn-cs"/>
              </a:rPr>
              <a:t>merkezde olmayan</a:t>
            </a:r>
            <a:r>
              <a:rPr lang="tr-TR" sz="1200" kern="1200" dirty="0">
                <a:solidFill>
                  <a:schemeClr val="tx1"/>
                </a:solidFill>
                <a:effectLst/>
                <a:latin typeface="+mn-lt"/>
                <a:ea typeface="+mn-ea"/>
                <a:cs typeface="+mn-cs"/>
              </a:rPr>
              <a:t> yarı gölge kısmında olduğumuzda parçalı güneş tutulması gözlemleriz. Her tam tutulma ve her halkalı tutulma parçalı olarak başlar ve parçalı olarak biter.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tx1"/>
              </a:solidFill>
              <a:effectLst/>
              <a:latin typeface="+mn-lt"/>
              <a:ea typeface="+mn-ea"/>
              <a:cs typeface="+mn-cs"/>
            </a:endParaRP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28</a:t>
            </a:fld>
            <a:endParaRPr lang="tr-TR"/>
          </a:p>
        </p:txBody>
      </p:sp>
    </p:spTree>
    <p:extLst>
      <p:ext uri="{BB962C8B-B14F-4D97-AF65-F5344CB8AC3E}">
        <p14:creationId xmlns:p14="http://schemas.microsoft.com/office/powerpoint/2010/main" val="351305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http://www.timeanddate.com/eclipse/europe.html?starty=2060&amp;type=total-solar</a:t>
            </a:r>
          </a:p>
        </p:txBody>
      </p:sp>
      <p:sp>
        <p:nvSpPr>
          <p:cNvPr id="4" name="Slide Number Placeholder 3"/>
          <p:cNvSpPr>
            <a:spLocks noGrp="1"/>
          </p:cNvSpPr>
          <p:nvPr>
            <p:ph type="sldNum" sz="quarter" idx="10"/>
          </p:nvPr>
        </p:nvSpPr>
        <p:spPr/>
        <p:txBody>
          <a:bodyPr/>
          <a:lstStyle/>
          <a:p>
            <a:fld id="{F267CE48-F3B0-4932-B93F-8E112BAB3552}" type="slidenum">
              <a:rPr lang="tr-TR" smtClean="0"/>
              <a:t>29</a:t>
            </a:fld>
            <a:endParaRPr lang="tr-TR"/>
          </a:p>
        </p:txBody>
      </p:sp>
    </p:spTree>
    <p:extLst>
      <p:ext uri="{BB962C8B-B14F-4D97-AF65-F5344CB8AC3E}">
        <p14:creationId xmlns:p14="http://schemas.microsoft.com/office/powerpoint/2010/main" val="1209776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30</a:t>
            </a:fld>
            <a:endParaRPr lang="tr-TR"/>
          </a:p>
        </p:txBody>
      </p:sp>
    </p:spTree>
    <p:extLst>
      <p:ext uri="{BB962C8B-B14F-4D97-AF65-F5344CB8AC3E}">
        <p14:creationId xmlns:p14="http://schemas.microsoft.com/office/powerpoint/2010/main" val="193184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Deneyimizde engel ve perdeyi sabit tutarak, küresel ışık kaynağını, engelden uzaklaştırdıkça yarı gölgenin azaldığını, tam gölge arttığını gözlemlemiştik. Daha da uzaklaştırsaydık, yarı gölgenin yok olduğunu, gölgenin tamamının tam gölge olduğunu gözlemlerdik. Küresel ışık kaynağı, noktasal ışık kaynağı gibi davranırdı. Burada da aynı durum söz konusudur. Güneş çubuğa o kadar uzaktır ki, noktasal ışık kaynağı gibi davranır.</a:t>
            </a:r>
          </a:p>
          <a:p>
            <a:endParaRPr lang="tr-TR" dirty="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hlinkClick r:id="rId3"/>
              </a:rPr>
              <a:t>http://kusadasiaol.meb.k12.tr/tema/icerikler/ogrencilerimiz-kusadasi-sahiline-gunes-saati-cizimine-basladi_2487369.html</a:t>
            </a:r>
            <a:r>
              <a:rPr lang="tr-TR" sz="1200" dirty="0"/>
              <a:t> </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31</a:t>
            </a:fld>
            <a:endParaRPr lang="tr-TR"/>
          </a:p>
        </p:txBody>
      </p:sp>
    </p:spTree>
    <p:extLst>
      <p:ext uri="{BB962C8B-B14F-4D97-AF65-F5344CB8AC3E}">
        <p14:creationId xmlns:p14="http://schemas.microsoft.com/office/powerpoint/2010/main" val="1031606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35</a:t>
            </a:fld>
            <a:endParaRPr lang="tr-TR"/>
          </a:p>
        </p:txBody>
      </p:sp>
    </p:spTree>
    <p:extLst>
      <p:ext uri="{BB962C8B-B14F-4D97-AF65-F5344CB8AC3E}">
        <p14:creationId xmlns:p14="http://schemas.microsoft.com/office/powerpoint/2010/main" val="416165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t>
            </a:r>
          </a:p>
        </p:txBody>
      </p:sp>
      <p:sp>
        <p:nvSpPr>
          <p:cNvPr id="4" name="Slide Number Placeholder 3"/>
          <p:cNvSpPr>
            <a:spLocks noGrp="1"/>
          </p:cNvSpPr>
          <p:nvPr>
            <p:ph type="sldNum" sz="quarter" idx="10"/>
          </p:nvPr>
        </p:nvSpPr>
        <p:spPr/>
        <p:txBody>
          <a:bodyPr/>
          <a:lstStyle/>
          <a:p>
            <a:fld id="{F267CE48-F3B0-4932-B93F-8E112BAB3552}" type="slidenum">
              <a:rPr lang="tr-TR" smtClean="0"/>
              <a:t>37</a:t>
            </a:fld>
            <a:endParaRPr lang="tr-TR"/>
          </a:p>
        </p:txBody>
      </p:sp>
    </p:spTree>
    <p:extLst>
      <p:ext uri="{BB962C8B-B14F-4D97-AF65-F5344CB8AC3E}">
        <p14:creationId xmlns:p14="http://schemas.microsoft.com/office/powerpoint/2010/main" val="1956734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t>
            </a:r>
          </a:p>
        </p:txBody>
      </p:sp>
      <p:sp>
        <p:nvSpPr>
          <p:cNvPr id="4" name="Slide Number Placeholder 3"/>
          <p:cNvSpPr>
            <a:spLocks noGrp="1"/>
          </p:cNvSpPr>
          <p:nvPr>
            <p:ph type="sldNum" sz="quarter" idx="10"/>
          </p:nvPr>
        </p:nvSpPr>
        <p:spPr/>
        <p:txBody>
          <a:bodyPr/>
          <a:lstStyle/>
          <a:p>
            <a:fld id="{F267CE48-F3B0-4932-B93F-8E112BAB3552}" type="slidenum">
              <a:rPr lang="tr-TR" smtClean="0"/>
              <a:t>38</a:t>
            </a:fld>
            <a:endParaRPr lang="tr-TR"/>
          </a:p>
        </p:txBody>
      </p:sp>
    </p:spTree>
    <p:extLst>
      <p:ext uri="{BB962C8B-B14F-4D97-AF65-F5344CB8AC3E}">
        <p14:creationId xmlns:p14="http://schemas.microsoft.com/office/powerpoint/2010/main" val="1310154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a:t>
            </a:r>
          </a:p>
        </p:txBody>
      </p:sp>
      <p:sp>
        <p:nvSpPr>
          <p:cNvPr id="4" name="Slide Number Placeholder 3"/>
          <p:cNvSpPr>
            <a:spLocks noGrp="1"/>
          </p:cNvSpPr>
          <p:nvPr>
            <p:ph type="sldNum" sz="quarter" idx="10"/>
          </p:nvPr>
        </p:nvSpPr>
        <p:spPr/>
        <p:txBody>
          <a:bodyPr/>
          <a:lstStyle/>
          <a:p>
            <a:fld id="{F267CE48-F3B0-4932-B93F-8E112BAB3552}" type="slidenum">
              <a:rPr lang="tr-TR" smtClean="0"/>
              <a:t>39</a:t>
            </a:fld>
            <a:endParaRPr lang="tr-TR"/>
          </a:p>
        </p:txBody>
      </p:sp>
    </p:spTree>
    <p:extLst>
      <p:ext uri="{BB962C8B-B14F-4D97-AF65-F5344CB8AC3E}">
        <p14:creationId xmlns:p14="http://schemas.microsoft.com/office/powerpoint/2010/main" val="4137728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t>
            </a:r>
          </a:p>
        </p:txBody>
      </p:sp>
      <p:sp>
        <p:nvSpPr>
          <p:cNvPr id="4" name="Slide Number Placeholder 3"/>
          <p:cNvSpPr>
            <a:spLocks noGrp="1"/>
          </p:cNvSpPr>
          <p:nvPr>
            <p:ph type="sldNum" sz="quarter" idx="10"/>
          </p:nvPr>
        </p:nvSpPr>
        <p:spPr/>
        <p:txBody>
          <a:bodyPr/>
          <a:lstStyle/>
          <a:p>
            <a:fld id="{F267CE48-F3B0-4932-B93F-8E112BAB3552}" type="slidenum">
              <a:rPr lang="tr-TR" smtClean="0"/>
              <a:t>40</a:t>
            </a:fld>
            <a:endParaRPr lang="tr-TR"/>
          </a:p>
        </p:txBody>
      </p:sp>
    </p:spTree>
    <p:extLst>
      <p:ext uri="{BB962C8B-B14F-4D97-AF65-F5344CB8AC3E}">
        <p14:creationId xmlns:p14="http://schemas.microsoft.com/office/powerpoint/2010/main" val="317080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https://www.livescience.com/what-if-flat-earth.html</a:t>
            </a:r>
            <a:endParaRPr lang="en-US" dirty="0"/>
          </a:p>
          <a:p>
            <a:endParaRPr lang="en-US" dirty="0"/>
          </a:p>
          <a:p>
            <a:r>
              <a:rPr lang="en-US" dirty="0"/>
              <a:t>2000 </a:t>
            </a:r>
            <a:r>
              <a:rPr lang="en-US" dirty="0" err="1"/>
              <a:t>yıl</a:t>
            </a:r>
            <a:r>
              <a:rPr lang="en-US" dirty="0"/>
              <a:t> </a:t>
            </a:r>
            <a:r>
              <a:rPr lang="en-US" dirty="0" err="1"/>
              <a:t>önce</a:t>
            </a:r>
            <a:r>
              <a:rPr lang="en-US" dirty="0"/>
              <a:t>, </a:t>
            </a:r>
            <a:r>
              <a:rPr lang="en-US" dirty="0" err="1"/>
              <a:t>Antik</a:t>
            </a:r>
            <a:r>
              <a:rPr lang="en-US" dirty="0"/>
              <a:t> </a:t>
            </a:r>
            <a:r>
              <a:rPr lang="en-US" dirty="0" err="1"/>
              <a:t>Yunan</a:t>
            </a:r>
            <a:r>
              <a:rPr lang="en-US" dirty="0"/>
              <a:t> </a:t>
            </a:r>
            <a:r>
              <a:rPr lang="en-US" dirty="0" err="1"/>
              <a:t>felsefecisi</a:t>
            </a:r>
            <a:r>
              <a:rPr lang="en-US" dirty="0"/>
              <a:t> </a:t>
            </a:r>
            <a:r>
              <a:rPr lang="en-US" dirty="0" err="1"/>
              <a:t>olan</a:t>
            </a:r>
            <a:r>
              <a:rPr lang="en-US" dirty="0"/>
              <a:t> Aristo </a:t>
            </a:r>
            <a:r>
              <a:rPr lang="en-US" dirty="0" err="1"/>
              <a:t>Dünya’nın</a:t>
            </a:r>
            <a:r>
              <a:rPr lang="en-US" dirty="0"/>
              <a:t> </a:t>
            </a:r>
            <a:r>
              <a:rPr lang="en-US" dirty="0" err="1"/>
              <a:t>yuvarlak</a:t>
            </a:r>
            <a:r>
              <a:rPr lang="en-US" dirty="0"/>
              <a:t> </a:t>
            </a:r>
            <a:r>
              <a:rPr lang="en-US" dirty="0" err="1"/>
              <a:t>olduğunu</a:t>
            </a:r>
            <a:r>
              <a:rPr lang="tr-TR" dirty="0"/>
              <a:t> gölgeyi kullanarak açıkladı. </a:t>
            </a:r>
            <a:endParaRPr lang="en-US" dirty="0"/>
          </a:p>
          <a:p>
            <a:r>
              <a:rPr lang="en-US" dirty="0" err="1"/>
              <a:t>Peki</a:t>
            </a:r>
            <a:r>
              <a:rPr lang="en-US" dirty="0"/>
              <a:t>, </a:t>
            </a:r>
            <a:r>
              <a:rPr lang="en-US" dirty="0" err="1"/>
              <a:t>sizce</a:t>
            </a:r>
            <a:r>
              <a:rPr lang="en-US" dirty="0"/>
              <a:t> Aristo </a:t>
            </a:r>
            <a:r>
              <a:rPr lang="en-US" dirty="0" err="1"/>
              <a:t>gölgeyi</a:t>
            </a:r>
            <a:r>
              <a:rPr lang="en-US" dirty="0"/>
              <a:t> </a:t>
            </a:r>
            <a:r>
              <a:rPr lang="en-US" dirty="0" err="1"/>
              <a:t>nasıl</a:t>
            </a:r>
            <a:r>
              <a:rPr lang="en-US" dirty="0"/>
              <a:t> </a:t>
            </a:r>
            <a:r>
              <a:rPr lang="en-US" dirty="0" err="1"/>
              <a:t>kullanmış</a:t>
            </a:r>
            <a:r>
              <a:rPr lang="en-US" dirty="0"/>
              <a:t> </a:t>
            </a:r>
            <a:r>
              <a:rPr lang="en-US" dirty="0" err="1"/>
              <a:t>olabilir</a:t>
            </a:r>
            <a:r>
              <a:rPr lang="en-US" dirty="0"/>
              <a:t>?</a:t>
            </a:r>
            <a:endParaRPr lang="tr-TR" dirty="0"/>
          </a:p>
          <a:p>
            <a:endParaRPr lang="en-US" dirty="0"/>
          </a:p>
        </p:txBody>
      </p:sp>
      <p:sp>
        <p:nvSpPr>
          <p:cNvPr id="4" name="Slide Number Placeholder 3"/>
          <p:cNvSpPr>
            <a:spLocks noGrp="1"/>
          </p:cNvSpPr>
          <p:nvPr>
            <p:ph type="sldNum" sz="quarter" idx="10"/>
          </p:nvPr>
        </p:nvSpPr>
        <p:spPr/>
        <p:txBody>
          <a:bodyPr/>
          <a:lstStyle/>
          <a:p>
            <a:fld id="{F267CE48-F3B0-4932-B93F-8E112BAB3552}" type="slidenum">
              <a:rPr lang="tr-TR" smtClean="0"/>
              <a:t>7</a:t>
            </a:fld>
            <a:endParaRPr lang="tr-TR"/>
          </a:p>
        </p:txBody>
      </p:sp>
    </p:spTree>
    <p:extLst>
      <p:ext uri="{BB962C8B-B14F-4D97-AF65-F5344CB8AC3E}">
        <p14:creationId xmlns:p14="http://schemas.microsoft.com/office/powerpoint/2010/main" val="214220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t>
            </a:r>
          </a:p>
        </p:txBody>
      </p:sp>
      <p:sp>
        <p:nvSpPr>
          <p:cNvPr id="4" name="Slide Number Placeholder 3"/>
          <p:cNvSpPr>
            <a:spLocks noGrp="1"/>
          </p:cNvSpPr>
          <p:nvPr>
            <p:ph type="sldNum" sz="quarter" idx="10"/>
          </p:nvPr>
        </p:nvSpPr>
        <p:spPr/>
        <p:txBody>
          <a:bodyPr/>
          <a:lstStyle/>
          <a:p>
            <a:fld id="{F267CE48-F3B0-4932-B93F-8E112BAB3552}" type="slidenum">
              <a:rPr lang="tr-TR" smtClean="0"/>
              <a:t>41</a:t>
            </a:fld>
            <a:endParaRPr lang="tr-TR"/>
          </a:p>
        </p:txBody>
      </p:sp>
    </p:spTree>
    <p:extLst>
      <p:ext uri="{BB962C8B-B14F-4D97-AF65-F5344CB8AC3E}">
        <p14:creationId xmlns:p14="http://schemas.microsoft.com/office/powerpoint/2010/main" val="2364211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a:t>
            </a:r>
          </a:p>
        </p:txBody>
      </p:sp>
      <p:sp>
        <p:nvSpPr>
          <p:cNvPr id="4" name="Slide Number Placeholder 3"/>
          <p:cNvSpPr>
            <a:spLocks noGrp="1"/>
          </p:cNvSpPr>
          <p:nvPr>
            <p:ph type="sldNum" sz="quarter" idx="10"/>
          </p:nvPr>
        </p:nvSpPr>
        <p:spPr/>
        <p:txBody>
          <a:bodyPr/>
          <a:lstStyle/>
          <a:p>
            <a:fld id="{F267CE48-F3B0-4932-B93F-8E112BAB3552}" type="slidenum">
              <a:rPr lang="tr-TR" smtClean="0"/>
              <a:t>42</a:t>
            </a:fld>
            <a:endParaRPr lang="tr-TR"/>
          </a:p>
        </p:txBody>
      </p:sp>
    </p:spTree>
    <p:extLst>
      <p:ext uri="{BB962C8B-B14F-4D97-AF65-F5344CB8AC3E}">
        <p14:creationId xmlns:p14="http://schemas.microsoft.com/office/powerpoint/2010/main" val="29967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a:t>
            </a:r>
          </a:p>
        </p:txBody>
      </p:sp>
      <p:sp>
        <p:nvSpPr>
          <p:cNvPr id="4" name="Slide Number Placeholder 3"/>
          <p:cNvSpPr>
            <a:spLocks noGrp="1"/>
          </p:cNvSpPr>
          <p:nvPr>
            <p:ph type="sldNum" sz="quarter" idx="10"/>
          </p:nvPr>
        </p:nvSpPr>
        <p:spPr/>
        <p:txBody>
          <a:bodyPr/>
          <a:lstStyle/>
          <a:p>
            <a:fld id="{F267CE48-F3B0-4932-B93F-8E112BAB3552}" type="slidenum">
              <a:rPr lang="tr-TR" smtClean="0"/>
              <a:t>43</a:t>
            </a:fld>
            <a:endParaRPr lang="tr-TR"/>
          </a:p>
        </p:txBody>
      </p:sp>
    </p:spTree>
    <p:extLst>
      <p:ext uri="{BB962C8B-B14F-4D97-AF65-F5344CB8AC3E}">
        <p14:creationId xmlns:p14="http://schemas.microsoft.com/office/powerpoint/2010/main" val="2787398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a:t>
            </a:r>
          </a:p>
        </p:txBody>
      </p:sp>
      <p:sp>
        <p:nvSpPr>
          <p:cNvPr id="4" name="Slide Number Placeholder 3"/>
          <p:cNvSpPr>
            <a:spLocks noGrp="1"/>
          </p:cNvSpPr>
          <p:nvPr>
            <p:ph type="sldNum" sz="quarter" idx="10"/>
          </p:nvPr>
        </p:nvSpPr>
        <p:spPr/>
        <p:txBody>
          <a:bodyPr/>
          <a:lstStyle/>
          <a:p>
            <a:fld id="{F267CE48-F3B0-4932-B93F-8E112BAB3552}" type="slidenum">
              <a:rPr lang="tr-TR" smtClean="0"/>
              <a:t>44</a:t>
            </a:fld>
            <a:endParaRPr lang="tr-TR"/>
          </a:p>
        </p:txBody>
      </p:sp>
    </p:spTree>
    <p:extLst>
      <p:ext uri="{BB962C8B-B14F-4D97-AF65-F5344CB8AC3E}">
        <p14:creationId xmlns:p14="http://schemas.microsoft.com/office/powerpoint/2010/main" val="3260038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a:t>
            </a:r>
          </a:p>
        </p:txBody>
      </p:sp>
      <p:sp>
        <p:nvSpPr>
          <p:cNvPr id="4" name="Slide Number Placeholder 3"/>
          <p:cNvSpPr>
            <a:spLocks noGrp="1"/>
          </p:cNvSpPr>
          <p:nvPr>
            <p:ph type="sldNum" sz="quarter" idx="10"/>
          </p:nvPr>
        </p:nvSpPr>
        <p:spPr/>
        <p:txBody>
          <a:bodyPr/>
          <a:lstStyle/>
          <a:p>
            <a:fld id="{F267CE48-F3B0-4932-B93F-8E112BAB3552}" type="slidenum">
              <a:rPr lang="tr-TR" smtClean="0"/>
              <a:t>45</a:t>
            </a:fld>
            <a:endParaRPr lang="tr-TR"/>
          </a:p>
        </p:txBody>
      </p:sp>
    </p:spTree>
    <p:extLst>
      <p:ext uri="{BB962C8B-B14F-4D97-AF65-F5344CB8AC3E}">
        <p14:creationId xmlns:p14="http://schemas.microsoft.com/office/powerpoint/2010/main" val="1722965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a:t>
            </a:r>
          </a:p>
        </p:txBody>
      </p:sp>
      <p:sp>
        <p:nvSpPr>
          <p:cNvPr id="4" name="Slide Number Placeholder 3"/>
          <p:cNvSpPr>
            <a:spLocks noGrp="1"/>
          </p:cNvSpPr>
          <p:nvPr>
            <p:ph type="sldNum" sz="quarter" idx="10"/>
          </p:nvPr>
        </p:nvSpPr>
        <p:spPr/>
        <p:txBody>
          <a:bodyPr/>
          <a:lstStyle/>
          <a:p>
            <a:fld id="{F267CE48-F3B0-4932-B93F-8E112BAB3552}" type="slidenum">
              <a:rPr lang="tr-TR" smtClean="0"/>
              <a:t>46</a:t>
            </a:fld>
            <a:endParaRPr lang="tr-TR"/>
          </a:p>
        </p:txBody>
      </p:sp>
    </p:spTree>
    <p:extLst>
      <p:ext uri="{BB962C8B-B14F-4D97-AF65-F5344CB8AC3E}">
        <p14:creationId xmlns:p14="http://schemas.microsoft.com/office/powerpoint/2010/main" val="236031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t>
            </a:r>
          </a:p>
        </p:txBody>
      </p:sp>
      <p:sp>
        <p:nvSpPr>
          <p:cNvPr id="4" name="Slide Number Placeholder 3"/>
          <p:cNvSpPr>
            <a:spLocks noGrp="1"/>
          </p:cNvSpPr>
          <p:nvPr>
            <p:ph type="sldNum" sz="quarter" idx="10"/>
          </p:nvPr>
        </p:nvSpPr>
        <p:spPr/>
        <p:txBody>
          <a:bodyPr/>
          <a:lstStyle/>
          <a:p>
            <a:fld id="{F267CE48-F3B0-4932-B93F-8E112BAB3552}" type="slidenum">
              <a:rPr lang="tr-TR" smtClean="0"/>
              <a:t>47</a:t>
            </a:fld>
            <a:endParaRPr lang="tr-TR"/>
          </a:p>
        </p:txBody>
      </p:sp>
    </p:spTree>
    <p:extLst>
      <p:ext uri="{BB962C8B-B14F-4D97-AF65-F5344CB8AC3E}">
        <p14:creationId xmlns:p14="http://schemas.microsoft.com/office/powerpoint/2010/main" val="4113917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49</a:t>
            </a:fld>
            <a:endParaRPr lang="tr-TR"/>
          </a:p>
        </p:txBody>
      </p:sp>
    </p:spTree>
    <p:extLst>
      <p:ext uri="{BB962C8B-B14F-4D97-AF65-F5344CB8AC3E}">
        <p14:creationId xmlns:p14="http://schemas.microsoft.com/office/powerpoint/2010/main" val="2170401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50</a:t>
            </a:fld>
            <a:endParaRPr lang="tr-TR"/>
          </a:p>
        </p:txBody>
      </p:sp>
    </p:spTree>
    <p:extLst>
      <p:ext uri="{BB962C8B-B14F-4D97-AF65-F5344CB8AC3E}">
        <p14:creationId xmlns:p14="http://schemas.microsoft.com/office/powerpoint/2010/main" val="786281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51</a:t>
            </a:fld>
            <a:endParaRPr lang="tr-TR"/>
          </a:p>
        </p:txBody>
      </p:sp>
    </p:spTree>
    <p:extLst>
      <p:ext uri="{BB962C8B-B14F-4D97-AF65-F5344CB8AC3E}">
        <p14:creationId xmlns:p14="http://schemas.microsoft.com/office/powerpoint/2010/main" val="110234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9</a:t>
            </a:fld>
            <a:endParaRPr lang="tr-TR"/>
          </a:p>
        </p:txBody>
      </p:sp>
    </p:spTree>
    <p:extLst>
      <p:ext uri="{BB962C8B-B14F-4D97-AF65-F5344CB8AC3E}">
        <p14:creationId xmlns:p14="http://schemas.microsoft.com/office/powerpoint/2010/main" val="63363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10</a:t>
            </a:fld>
            <a:endParaRPr lang="tr-TR"/>
          </a:p>
        </p:txBody>
      </p:sp>
    </p:spTree>
    <p:extLst>
      <p:ext uri="{BB962C8B-B14F-4D97-AF65-F5344CB8AC3E}">
        <p14:creationId xmlns:p14="http://schemas.microsoft.com/office/powerpoint/2010/main" val="32895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Tüm</a:t>
            </a:r>
            <a:r>
              <a:rPr lang="tr-TR" baseline="0" dirty="0"/>
              <a:t> ışıklar için değil. Görünür ışık için saydamken, mor ve ötesi ve kızıl ötesi için değildir.</a:t>
            </a:r>
          </a:p>
          <a:p>
            <a:endParaRPr lang="tr-T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tr-TR" dirty="0"/>
              <a:t>Zarar görürdük. Ultraviole ışınlar, enerjisi yüksek ışınlardır. Sağlığımıza ciddi zarar verirler.</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11</a:t>
            </a:fld>
            <a:endParaRPr lang="tr-TR"/>
          </a:p>
        </p:txBody>
      </p:sp>
    </p:spTree>
    <p:extLst>
      <p:ext uri="{BB962C8B-B14F-4D97-AF65-F5344CB8AC3E}">
        <p14:creationId xmlns:p14="http://schemas.microsoft.com/office/powerpoint/2010/main" val="401919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13</a:t>
            </a:fld>
            <a:endParaRPr lang="tr-TR"/>
          </a:p>
        </p:txBody>
      </p:sp>
    </p:spTree>
    <p:extLst>
      <p:ext uri="{BB962C8B-B14F-4D97-AF65-F5344CB8AC3E}">
        <p14:creationId xmlns:p14="http://schemas.microsoft.com/office/powerpoint/2010/main" val="186844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Toptan</a:t>
            </a:r>
            <a:r>
              <a:rPr lang="en-US" dirty="0"/>
              <a:t> </a:t>
            </a:r>
            <a:r>
              <a:rPr lang="en-US" dirty="0" err="1"/>
              <a:t>ışık</a:t>
            </a:r>
            <a:r>
              <a:rPr lang="en-US" dirty="0"/>
              <a:t> </a:t>
            </a:r>
            <a:r>
              <a:rPr lang="en-US" dirty="0" err="1"/>
              <a:t>geri</a:t>
            </a:r>
            <a:r>
              <a:rPr lang="en-US" dirty="0"/>
              <a:t> </a:t>
            </a:r>
            <a:r>
              <a:rPr lang="en-US" dirty="0" err="1"/>
              <a:t>yansımakta</a:t>
            </a:r>
            <a:r>
              <a:rPr lang="en-US" dirty="0"/>
              <a:t>. Bu </a:t>
            </a:r>
            <a:r>
              <a:rPr lang="en-US" dirty="0" err="1"/>
              <a:t>şekilde</a:t>
            </a:r>
            <a:r>
              <a:rPr lang="en-US" dirty="0"/>
              <a:t> </a:t>
            </a:r>
            <a:r>
              <a:rPr lang="en-US" dirty="0" err="1"/>
              <a:t>topu</a:t>
            </a:r>
            <a:r>
              <a:rPr lang="en-US" dirty="0"/>
              <a:t> </a:t>
            </a:r>
            <a:r>
              <a:rPr lang="en-US" dirty="0" err="1"/>
              <a:t>görmekteyim</a:t>
            </a:r>
            <a:r>
              <a:rPr lang="en-US" dirty="0"/>
              <a:t>!</a:t>
            </a:r>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14</a:t>
            </a:fld>
            <a:endParaRPr lang="tr-TR"/>
          </a:p>
        </p:txBody>
      </p:sp>
    </p:spTree>
    <p:extLst>
      <p:ext uri="{BB962C8B-B14F-4D97-AF65-F5344CB8AC3E}">
        <p14:creationId xmlns:p14="http://schemas.microsoft.com/office/powerpoint/2010/main" val="335727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t>15</a:t>
            </a:fld>
            <a:endParaRPr lang="tr-TR"/>
          </a:p>
        </p:txBody>
      </p:sp>
    </p:spTree>
    <p:extLst>
      <p:ext uri="{BB962C8B-B14F-4D97-AF65-F5344CB8AC3E}">
        <p14:creationId xmlns:p14="http://schemas.microsoft.com/office/powerpoint/2010/main" val="2155397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A160B30-60EE-45FA-8251-617A49E60C36}" type="datetimeFigureOut">
              <a:rPr lang="tr-TR" smtClean="0"/>
              <a:t>7.03.2020</a:t>
            </a:fld>
            <a:endParaRPr lang="tr-TR"/>
          </a:p>
        </p:txBody>
      </p:sp>
      <p:sp>
        <p:nvSpPr>
          <p:cNvPr id="5" name="Footer Placeholder 4"/>
          <p:cNvSpPr>
            <a:spLocks noGrp="1"/>
          </p:cNvSpPr>
          <p:nvPr>
            <p:ph type="ftr" sz="quarter" idx="11"/>
          </p:nvPr>
        </p:nvSpPr>
        <p:spPr>
          <a:xfrm>
            <a:off x="1371600" y="4323849"/>
            <a:ext cx="6400800" cy="365125"/>
          </a:xfrm>
        </p:spPr>
        <p:txBody>
          <a:bodyPr/>
          <a:lstStyle/>
          <a:p>
            <a:endParaRPr lang="tr-TR"/>
          </a:p>
        </p:txBody>
      </p:sp>
      <p:sp>
        <p:nvSpPr>
          <p:cNvPr id="6" name="Slide Number Placeholder 5"/>
          <p:cNvSpPr>
            <a:spLocks noGrp="1"/>
          </p:cNvSpPr>
          <p:nvPr>
            <p:ph type="sldNum" sz="quarter" idx="12"/>
          </p:nvPr>
        </p:nvSpPr>
        <p:spPr>
          <a:xfrm>
            <a:off x="8077200" y="1430870"/>
            <a:ext cx="2743200"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28544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4"/>
            <a:ext cx="10822035"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43"/>
            <a:ext cx="10821840" cy="3478161"/>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9"/>
            <a:ext cx="10820400" cy="701969"/>
          </a:xfrm>
        </p:spPr>
        <p:txBody>
          <a:bodyPr/>
          <a:lstStyle>
            <a:lvl1pPr marL="0" indent="0" algn="l">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75133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6"/>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5"/>
            <a:ext cx="10130516" cy="999067"/>
          </a:xfrm>
        </p:spPr>
        <p:txBody>
          <a:bodyPr anchor="ct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50971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8" y="753534"/>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60"/>
            <a:ext cx="9592736" cy="444443"/>
          </a:xfrm>
        </p:spPr>
        <p:txBody>
          <a:bodyPr anchor="t">
            <a:normAutofit/>
          </a:bodyPr>
          <a:lstStyle>
            <a:lvl1pPr marL="0" indent="0">
              <a:buNone/>
              <a:defRPr sz="1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8" y="3959866"/>
            <a:ext cx="10151533" cy="679871"/>
          </a:xfrm>
        </p:spPr>
        <p:txBody>
          <a:bodyPr anchor="ctr">
            <a:normAutofit/>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a:xfrm>
            <a:off x="685802" y="379945"/>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
        <p:nvSpPr>
          <p:cNvPr id="9" name="TextBox 8"/>
          <p:cNvSpPr txBox="1"/>
          <p:nvPr/>
        </p:nvSpPr>
        <p:spPr>
          <a:xfrm>
            <a:off x="476251"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1"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754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6" y="1124705"/>
            <a:ext cx="10146187"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9" y="3648319"/>
            <a:ext cx="10144655" cy="999885"/>
          </a:xfrm>
        </p:spPr>
        <p:txBody>
          <a:bodyPr anchor="t"/>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7"/>
            <a:ext cx="2910840" cy="365125"/>
          </a:xfrm>
        </p:spPr>
        <p:txBody>
          <a:bodyPr/>
          <a:lstStyle>
            <a:lvl1pPr algn="r">
              <a:defRPr/>
            </a:lvl1p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a:xfrm>
            <a:off x="685802" y="378887"/>
            <a:ext cx="6991492" cy="365125"/>
          </a:xfrm>
        </p:spPr>
        <p:txBody>
          <a:bodyPr/>
          <a:lstStyle/>
          <a:p>
            <a:endParaRPr lang="tr-TR"/>
          </a:p>
        </p:txBody>
      </p:sp>
      <p:sp>
        <p:nvSpPr>
          <p:cNvPr id="7" name="Slide Number Placeholder 6"/>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91999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3" y="762003"/>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9" y="2904067"/>
            <a:ext cx="3456432" cy="331461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7.03.2020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0912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3"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9" y="4191004"/>
            <a:ext cx="3451583"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9" y="2362200"/>
            <a:ext cx="34515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9" y="4873768"/>
            <a:ext cx="3451583"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6" y="4191004"/>
            <a:ext cx="3448935"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7" y="4873767"/>
            <a:ext cx="344893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2" y="4191004"/>
            <a:ext cx="3456469" cy="682765"/>
          </a:xfrm>
        </p:spPr>
        <p:txBody>
          <a:bodyPr anchor="b">
            <a:noAutofit/>
          </a:bodyPr>
          <a:lstStyle>
            <a:lvl1pPr marL="0" indent="0">
              <a:buNone/>
              <a:defRPr sz="24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7" y="2362200"/>
            <a:ext cx="34478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2" y="4873765"/>
            <a:ext cx="3452445" cy="134492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160B30-60EE-45FA-8251-617A49E60C36}" type="datetimeFigureOut">
              <a:rPr lang="tr-TR" smtClean="0"/>
              <a:t>7.03.2020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00950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63"/>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7.03.2020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8578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70"/>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9" y="745071"/>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5"/>
            <a:ext cx="2910840" cy="365125"/>
          </a:xfrm>
        </p:spPr>
        <p:txBody>
          <a:bodyPr/>
          <a:lstStyle>
            <a:lvl1pPr algn="r">
              <a:defRPr/>
            </a:lvl1pPr>
          </a:lstStyle>
          <a:p>
            <a:fld id="{CA160B30-60EE-45FA-8251-617A49E60C36}" type="datetimeFigureOut">
              <a:rPr lang="tr-TR" smtClean="0"/>
              <a:t>7.03.2020</a:t>
            </a:fld>
            <a:endParaRPr lang="tr-TR"/>
          </a:p>
        </p:txBody>
      </p:sp>
      <p:sp>
        <p:nvSpPr>
          <p:cNvPr id="5" name="Footer Placeholder 4"/>
          <p:cNvSpPr>
            <a:spLocks noGrp="1"/>
          </p:cNvSpPr>
          <p:nvPr>
            <p:ph type="ftr" sz="quarter" idx="11"/>
          </p:nvPr>
        </p:nvSpPr>
        <p:spPr>
          <a:xfrm>
            <a:off x="685802" y="381004"/>
            <a:ext cx="6991492" cy="36512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22975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60B30-60EE-45FA-8251-617A49E60C36}" type="datetimeFigureOut">
              <a:rPr lang="tr-TR" smtClean="0"/>
              <a:t>7.03.2020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07248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3" y="753537"/>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6"/>
            <a:ext cx="10490200" cy="955675"/>
          </a:xfrm>
        </p:spPr>
        <p:txBody>
          <a:bodyPr>
            <a:normAutofit/>
          </a:bodyPr>
          <a:lstStyle>
            <a:lvl1pPr marL="0" indent="0" algn="r">
              <a:buNone/>
              <a:defRPr sz="22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4"/>
            <a:ext cx="2910840" cy="365125"/>
          </a:xfrm>
        </p:spPr>
        <p:txBody>
          <a:bodyPr/>
          <a:lstStyle>
            <a:lvl1pPr algn="r">
              <a:defRPr/>
            </a:lvl1pPr>
          </a:lstStyle>
          <a:p>
            <a:fld id="{CA160B30-60EE-45FA-8251-617A49E60C36}" type="datetimeFigureOut">
              <a:rPr lang="tr-TR" smtClean="0"/>
              <a:t>7.03.2020</a:t>
            </a:fld>
            <a:endParaRPr lang="tr-TR"/>
          </a:p>
        </p:txBody>
      </p:sp>
      <p:sp>
        <p:nvSpPr>
          <p:cNvPr id="5" name="Footer Placeholder 4"/>
          <p:cNvSpPr>
            <a:spLocks noGrp="1"/>
          </p:cNvSpPr>
          <p:nvPr>
            <p:ph type="ftr" sz="quarter" idx="11"/>
          </p:nvPr>
        </p:nvSpPr>
        <p:spPr>
          <a:xfrm>
            <a:off x="685802" y="381005"/>
            <a:ext cx="6991492" cy="364065"/>
          </a:xfrm>
        </p:spPr>
        <p:txBody>
          <a:bodyPr/>
          <a:lstStyle/>
          <a:p>
            <a:endParaRPr lang="tr-TR"/>
          </a:p>
        </p:txBody>
      </p:sp>
      <p:sp>
        <p:nvSpPr>
          <p:cNvPr id="6" name="Slide Number Placeholder 5"/>
          <p:cNvSpPr>
            <a:spLocks noGrp="1"/>
          </p:cNvSpPr>
          <p:nvPr>
            <p:ph type="sldNum" sz="quarter" idx="12"/>
          </p:nvPr>
        </p:nvSpPr>
        <p:spPr>
          <a:xfrm>
            <a:off x="10862454" y="381004"/>
            <a:ext cx="643748" cy="365125"/>
          </a:xfrm>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07176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3"/>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63"/>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523379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11" y="2183802"/>
            <a:ext cx="5079991"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3" y="3132670"/>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70"/>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160B30-60EE-45FA-8251-617A49E60C36}" type="datetimeFigureOut">
              <a:rPr lang="tr-TR" smtClean="0"/>
              <a:t>7.03.2020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41931332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160B30-60EE-45FA-8251-617A49E60C36}" type="datetimeFigureOut">
              <a:rPr lang="tr-TR" smtClean="0"/>
              <a:t>7.03.2020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72938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60B30-60EE-45FA-8251-617A49E60C36}" type="datetimeFigureOut">
              <a:rPr lang="tr-TR" smtClean="0"/>
              <a:t>7.03.2020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31151185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1" y="746763"/>
            <a:ext cx="6510619"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203"/>
            <a:ext cx="411480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26146808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7" y="751245"/>
            <a:ext cx="3644963" cy="5467443"/>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203"/>
            <a:ext cx="6873240" cy="309448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160B30-60EE-45FA-8251-617A49E60C36}" type="datetimeFigureOut">
              <a:rPr lang="tr-TR" smtClean="0"/>
              <a:t>7.03.2020</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0F24C0-A371-4D68-8B59-0EAC4F69D0D5}" type="slidenum">
              <a:rPr lang="tr-TR" smtClean="0"/>
              <a:t>‹#›</a:t>
            </a:fld>
            <a:endParaRPr lang="tr-TR"/>
          </a:p>
        </p:txBody>
      </p:sp>
    </p:spTree>
    <p:extLst>
      <p:ext uri="{BB962C8B-B14F-4D97-AF65-F5344CB8AC3E}">
        <p14:creationId xmlns:p14="http://schemas.microsoft.com/office/powerpoint/2010/main" val="1177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4"/>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4"/>
            <a:ext cx="291084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CA160B30-60EE-45FA-8251-617A49E60C36}" type="datetimeFigureOut">
              <a:rPr lang="tr-TR" smtClean="0"/>
              <a:t>7.03.2020</a:t>
            </a:fld>
            <a:endParaRPr lang="tr-TR"/>
          </a:p>
        </p:txBody>
      </p:sp>
      <p:sp>
        <p:nvSpPr>
          <p:cNvPr id="5" name="Footer Placeholder 4"/>
          <p:cNvSpPr>
            <a:spLocks noGrp="1"/>
          </p:cNvSpPr>
          <p:nvPr>
            <p:ph type="ftr" sz="quarter" idx="3"/>
          </p:nvPr>
        </p:nvSpPr>
        <p:spPr>
          <a:xfrm>
            <a:off x="685800" y="6355849"/>
            <a:ext cx="77724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4"/>
            <a:ext cx="27432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810F24C0-A371-4D68-8B59-0EAC4F69D0D5}" type="slidenum">
              <a:rPr lang="tr-TR" smtClean="0"/>
              <a:t>‹#›</a:t>
            </a:fld>
            <a:endParaRPr lang="tr-TR"/>
          </a:p>
        </p:txBody>
      </p:sp>
    </p:spTree>
    <p:extLst>
      <p:ext uri="{BB962C8B-B14F-4D97-AF65-F5344CB8AC3E}">
        <p14:creationId xmlns:p14="http://schemas.microsoft.com/office/powerpoint/2010/main" val="330449960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p:txStyles>
    <p:titleStyle>
      <a:lvl1pPr algn="r" defTabSz="914377"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lcRp1jKJmJ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44tuIey8f1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timeanddate.com/eclipse/lis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4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gif"/></Relationships>
</file>

<file path=ppt/slides/_rels/slide4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4608" y="1315725"/>
            <a:ext cx="9448800" cy="1825096"/>
          </a:xfrm>
        </p:spPr>
        <p:txBody>
          <a:bodyPr>
            <a:normAutofit/>
          </a:bodyPr>
          <a:lstStyle/>
          <a:p>
            <a:r>
              <a:rPr lang="tr-TR" sz="7200" dirty="0"/>
              <a:t>GÖLGE</a:t>
            </a:r>
          </a:p>
        </p:txBody>
      </p:sp>
      <p:sp>
        <p:nvSpPr>
          <p:cNvPr id="3" name="Subtitle 2"/>
          <p:cNvSpPr>
            <a:spLocks noGrp="1"/>
          </p:cNvSpPr>
          <p:nvPr>
            <p:ph type="subTitle" idx="1"/>
          </p:nvPr>
        </p:nvSpPr>
        <p:spPr>
          <a:xfrm>
            <a:off x="1200912" y="3851656"/>
            <a:ext cx="4066032" cy="1040977"/>
          </a:xfrm>
        </p:spPr>
        <p:txBody>
          <a:bodyPr>
            <a:normAutofit fontScale="92500" lnSpcReduction="10000"/>
          </a:bodyPr>
          <a:lstStyle/>
          <a:p>
            <a:r>
              <a:rPr lang="tr-TR" b="1" dirty="0">
                <a:solidFill>
                  <a:schemeClr val="accent6">
                    <a:lumMod val="60000"/>
                    <a:lumOff val="40000"/>
                  </a:schemeClr>
                </a:solidFill>
              </a:rPr>
              <a:t>Arş. Gör. Dilber DEMİRTAŞ</a:t>
            </a:r>
          </a:p>
          <a:p>
            <a:r>
              <a:rPr lang="tr-TR" b="1" dirty="0">
                <a:solidFill>
                  <a:schemeClr val="accent6">
                    <a:lumMod val="60000"/>
                    <a:lumOff val="40000"/>
                  </a:schemeClr>
                </a:solidFill>
              </a:rPr>
              <a:t>Arş.Gör. Belkıs GARİP</a:t>
            </a:r>
            <a:endParaRPr lang="en-US" b="1" dirty="0">
              <a:solidFill>
                <a:schemeClr val="accent6">
                  <a:lumMod val="60000"/>
                  <a:lumOff val="40000"/>
                </a:schemeClr>
              </a:solidFill>
            </a:endParaRPr>
          </a:p>
          <a:p>
            <a:r>
              <a:rPr lang="en-US" b="1" dirty="0" err="1">
                <a:solidFill>
                  <a:schemeClr val="accent6">
                    <a:lumMod val="60000"/>
                    <a:lumOff val="40000"/>
                  </a:schemeClr>
                </a:solidFill>
              </a:rPr>
              <a:t>Arş</a:t>
            </a:r>
            <a:r>
              <a:rPr lang="en-US" b="1" dirty="0">
                <a:solidFill>
                  <a:schemeClr val="accent6">
                    <a:lumMod val="60000"/>
                    <a:lumOff val="40000"/>
                  </a:schemeClr>
                </a:solidFill>
              </a:rPr>
              <a:t>. </a:t>
            </a:r>
            <a:r>
              <a:rPr lang="en-US" b="1" dirty="0" err="1">
                <a:solidFill>
                  <a:schemeClr val="accent6">
                    <a:lumMod val="60000"/>
                    <a:lumOff val="40000"/>
                  </a:schemeClr>
                </a:solidFill>
              </a:rPr>
              <a:t>Gör</a:t>
            </a:r>
            <a:r>
              <a:rPr lang="en-US" b="1" dirty="0">
                <a:solidFill>
                  <a:schemeClr val="accent6">
                    <a:lumMod val="60000"/>
                    <a:lumOff val="40000"/>
                  </a:schemeClr>
                </a:solidFill>
              </a:rPr>
              <a:t>. İrem KÜL</a:t>
            </a:r>
            <a:endParaRPr lang="tr-TR" b="1" dirty="0">
              <a:solidFill>
                <a:schemeClr val="accent6">
                  <a:lumMod val="60000"/>
                  <a:lumOff val="40000"/>
                </a:schemeClr>
              </a:solidFill>
            </a:endParaRPr>
          </a:p>
        </p:txBody>
      </p:sp>
    </p:spTree>
    <p:extLst>
      <p:ext uri="{BB962C8B-B14F-4D97-AF65-F5344CB8AC3E}">
        <p14:creationId xmlns:p14="http://schemas.microsoft.com/office/powerpoint/2010/main" val="2053054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9476" y="779318"/>
            <a:ext cx="8363712" cy="523220"/>
          </a:xfrm>
          <a:prstGeom prst="rect">
            <a:avLst/>
          </a:prstGeom>
          <a:noFill/>
        </p:spPr>
        <p:txBody>
          <a:bodyPr wrap="square" rtlCol="0">
            <a:spAutoFit/>
          </a:bodyPr>
          <a:lstStyle/>
          <a:p>
            <a:r>
              <a:rPr lang="tr-TR" sz="2800" b="1" dirty="0"/>
              <a:t>IŞIK GEÇİRME ÖZELLİKLERİNE GÖRE MADDELER</a:t>
            </a:r>
          </a:p>
        </p:txBody>
      </p:sp>
      <p:sp>
        <p:nvSpPr>
          <p:cNvPr id="6" name="TextBox 5"/>
          <p:cNvSpPr txBox="1"/>
          <p:nvPr/>
        </p:nvSpPr>
        <p:spPr>
          <a:xfrm>
            <a:off x="3633216" y="5495172"/>
            <a:ext cx="8363712" cy="923330"/>
          </a:xfrm>
          <a:prstGeom prst="rect">
            <a:avLst/>
          </a:prstGeom>
          <a:noFill/>
        </p:spPr>
        <p:txBody>
          <a:bodyPr wrap="square" rtlCol="0">
            <a:spAutoFit/>
          </a:bodyPr>
          <a:lstStyle/>
          <a:p>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Her madde ışığı farklı oranda geçirir.</a:t>
            </a:r>
          </a:p>
          <a:p>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Saydam maddeler üzerine düşen ışığın </a:t>
            </a:r>
            <a:r>
              <a:rPr lang="tr-TR" b="1" dirty="0">
                <a:latin typeface="Times New Roman" panose="02020603050405020304" pitchFamily="18" charset="0"/>
                <a:cs typeface="Times New Roman" panose="02020603050405020304" pitchFamily="18" charset="0"/>
              </a:rPr>
              <a:t>tamamını</a:t>
            </a:r>
            <a:r>
              <a:rPr lang="tr-TR" dirty="0">
                <a:latin typeface="Times New Roman" panose="02020603050405020304" pitchFamily="18" charset="0"/>
                <a:cs typeface="Times New Roman" panose="02020603050405020304" pitchFamily="18" charset="0"/>
              </a:rPr>
              <a:t> geçirir ya da opak maddeler üzerine düşen ışığı </a:t>
            </a:r>
            <a:r>
              <a:rPr lang="tr-TR" b="1" dirty="0">
                <a:latin typeface="Times New Roman" panose="02020603050405020304" pitchFamily="18" charset="0"/>
                <a:cs typeface="Times New Roman" panose="02020603050405020304" pitchFamily="18" charset="0"/>
              </a:rPr>
              <a:t>hiç</a:t>
            </a:r>
            <a:r>
              <a:rPr lang="tr-TR" dirty="0">
                <a:latin typeface="Times New Roman" panose="02020603050405020304" pitchFamily="18" charset="0"/>
                <a:cs typeface="Times New Roman" panose="02020603050405020304" pitchFamily="18" charset="0"/>
              </a:rPr>
              <a:t> geçirmez gibi genellemeler yapmak doğru olmaz.</a:t>
            </a:r>
          </a:p>
        </p:txBody>
      </p:sp>
      <p:pic>
        <p:nvPicPr>
          <p:cNvPr id="23" name="Picture 22"/>
          <p:cNvPicPr>
            <a:picLocks noChangeAspect="1"/>
          </p:cNvPicPr>
          <p:nvPr/>
        </p:nvPicPr>
        <p:blipFill rotWithShape="1">
          <a:blip r:embed="rId3"/>
          <a:srcRect l="20300" t="26594" r="29973" b="40063"/>
          <a:stretch/>
        </p:blipFill>
        <p:spPr>
          <a:xfrm>
            <a:off x="3739621" y="1714838"/>
            <a:ext cx="6485429" cy="3478954"/>
          </a:xfrm>
          <a:prstGeom prst="rect">
            <a:avLst/>
          </a:prstGeom>
        </p:spPr>
      </p:pic>
      <p:sp>
        <p:nvSpPr>
          <p:cNvPr id="8" name="TextBox 7"/>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240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5731" y="627932"/>
            <a:ext cx="8363712" cy="523220"/>
          </a:xfrm>
          <a:prstGeom prst="rect">
            <a:avLst/>
          </a:prstGeom>
          <a:noFill/>
        </p:spPr>
        <p:txBody>
          <a:bodyPr wrap="square" rtlCol="0">
            <a:spAutoFit/>
          </a:bodyPr>
          <a:lstStyle/>
          <a:p>
            <a:r>
              <a:rPr lang="tr-TR" sz="2800" b="1" dirty="0"/>
              <a:t>IŞIK GEÇİRME ÖZELLİKLERİNE GÖRE MADDELER</a:t>
            </a:r>
          </a:p>
        </p:txBody>
      </p:sp>
      <p:pic>
        <p:nvPicPr>
          <p:cNvPr id="2" name="Picture 1"/>
          <p:cNvPicPr>
            <a:picLocks noChangeAspect="1"/>
          </p:cNvPicPr>
          <p:nvPr/>
        </p:nvPicPr>
        <p:blipFill>
          <a:blip r:embed="rId3"/>
          <a:stretch>
            <a:fillRect/>
          </a:stretch>
        </p:blipFill>
        <p:spPr>
          <a:xfrm>
            <a:off x="3633216" y="1998898"/>
            <a:ext cx="6693198" cy="2560177"/>
          </a:xfrm>
          <a:prstGeom prst="rect">
            <a:avLst/>
          </a:prstGeom>
        </p:spPr>
      </p:pic>
      <p:sp>
        <p:nvSpPr>
          <p:cNvPr id="3" name="TextBox 2"/>
          <p:cNvSpPr txBox="1"/>
          <p:nvPr/>
        </p:nvSpPr>
        <p:spPr>
          <a:xfrm>
            <a:off x="3633216" y="1537233"/>
            <a:ext cx="6839712"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Sizce cam saydam mıdır?</a:t>
            </a: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8" name="TextBox 7"/>
          <p:cNvSpPr txBox="1"/>
          <p:nvPr/>
        </p:nvSpPr>
        <p:spPr>
          <a:xfrm>
            <a:off x="3633216" y="4559075"/>
            <a:ext cx="7664143" cy="1883657"/>
          </a:xfrm>
          <a:prstGeom prst="rect">
            <a:avLst/>
          </a:prstGeom>
          <a:noFill/>
        </p:spPr>
        <p:txBody>
          <a:bodyPr wrap="square" rtlCol="0">
            <a:spAutoFit/>
          </a:bodyPr>
          <a:lstStyle/>
          <a:p>
            <a:pPr>
              <a:lnSpc>
                <a:spcPct val="150000"/>
              </a:lnSpc>
            </a:pPr>
            <a:r>
              <a:rPr lang="tr-TR" sz="2000" dirty="0">
                <a:latin typeface="Times New Roman" panose="02020603050405020304" pitchFamily="18" charset="0"/>
                <a:cs typeface="Times New Roman" panose="02020603050405020304" pitchFamily="18" charset="0"/>
              </a:rPr>
              <a:t>Atmosfer görünür ışık için geçirgendir. Morötesi (ultraviyole) ışığın ise çok büyük bir kısmını geçirmez. </a:t>
            </a:r>
          </a:p>
          <a:p>
            <a:pPr>
              <a:lnSpc>
                <a:spcPct val="150000"/>
              </a:lnSpc>
            </a:pP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Atmosfer morötesi ışık için de geçirgen olsa ne olurdu?</a:t>
            </a:r>
          </a:p>
        </p:txBody>
      </p:sp>
    </p:spTree>
    <p:extLst>
      <p:ext uri="{BB962C8B-B14F-4D97-AF65-F5344CB8AC3E}">
        <p14:creationId xmlns:p14="http://schemas.microsoft.com/office/powerpoint/2010/main" val="10131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415930" y="1746685"/>
            <a:ext cx="3086003" cy="3810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ikdörtgen 5"/>
          <p:cNvSpPr/>
          <p:nvPr/>
        </p:nvSpPr>
        <p:spPr>
          <a:xfrm>
            <a:off x="6124505" y="3467503"/>
            <a:ext cx="4051169" cy="369332"/>
          </a:xfrm>
          <a:prstGeom prst="rect">
            <a:avLst/>
          </a:prstGeom>
        </p:spPr>
        <p:txBody>
          <a:bodyPr wrap="square">
            <a:spAutoFit/>
          </a:bodyPr>
          <a:lstStyle/>
          <a:p>
            <a:r>
              <a:rPr lang="tr-TR" dirty="0"/>
              <a:t>ANLAŞILMAYAN B</a:t>
            </a:r>
            <a:r>
              <a:rPr lang="en-US" dirty="0"/>
              <a:t>İ</a:t>
            </a:r>
            <a:r>
              <a:rPr lang="tr-TR" dirty="0"/>
              <a:t>R YER VAR MI?</a:t>
            </a:r>
          </a:p>
        </p:txBody>
      </p:sp>
    </p:spTree>
    <p:extLst>
      <p:ext uri="{BB962C8B-B14F-4D97-AF65-F5344CB8AC3E}">
        <p14:creationId xmlns:p14="http://schemas.microsoft.com/office/powerpoint/2010/main" val="149013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31980" y="782312"/>
            <a:ext cx="8363712" cy="523220"/>
          </a:xfrm>
          <a:prstGeom prst="rect">
            <a:avLst/>
          </a:prstGeom>
          <a:noFill/>
        </p:spPr>
        <p:txBody>
          <a:bodyPr wrap="square" rtlCol="0">
            <a:spAutoFit/>
          </a:bodyPr>
          <a:lstStyle/>
          <a:p>
            <a:r>
              <a:rPr lang="tr-TR" sz="2800" b="1" dirty="0"/>
              <a:t>GÖLGE VE YARI GÖLGE-</a:t>
            </a:r>
            <a:r>
              <a:rPr lang="tr-TR" sz="2400" b="1" dirty="0"/>
              <a:t>Aktivite</a:t>
            </a:r>
          </a:p>
        </p:txBody>
      </p:sp>
      <p:pic>
        <p:nvPicPr>
          <p:cNvPr id="3" name="Picture 2"/>
          <p:cNvPicPr>
            <a:picLocks noChangeAspect="1"/>
          </p:cNvPicPr>
          <p:nvPr/>
        </p:nvPicPr>
        <p:blipFill>
          <a:blip r:embed="rId3"/>
          <a:stretch>
            <a:fillRect/>
          </a:stretch>
        </p:blipFill>
        <p:spPr>
          <a:xfrm>
            <a:off x="3787595" y="1772514"/>
            <a:ext cx="7776632" cy="2585730"/>
          </a:xfrm>
          <a:prstGeom prst="rect">
            <a:avLst/>
          </a:prstGeom>
        </p:spPr>
      </p:pic>
      <p:sp>
        <p:nvSpPr>
          <p:cNvPr id="6" name="TextBox 5">
            <a:extLst>
              <a:ext uri="{FF2B5EF4-FFF2-40B4-BE49-F238E27FC236}">
                <a16:creationId xmlns:a16="http://schemas.microsoft.com/office/drawing/2014/main" id="{26333045-1068-41D7-9503-715E1BE75AAC}"/>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08534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Aktivitede neler gözlemledik?</a:t>
            </a:r>
          </a:p>
        </p:txBody>
      </p:sp>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a:t>GÖLGE VE YARI GÖLGE-</a:t>
            </a:r>
            <a:r>
              <a:rPr lang="tr-TR" sz="2400" b="1" dirty="0"/>
              <a:t>Noktasal Işık Kaynağı</a:t>
            </a:r>
          </a:p>
        </p:txBody>
      </p:sp>
      <p:sp>
        <p:nvSpPr>
          <p:cNvPr id="3" name="TextBox 2"/>
          <p:cNvSpPr txBox="1"/>
          <p:nvPr/>
        </p:nvSpPr>
        <p:spPr>
          <a:xfrm>
            <a:off x="3633216" y="5278272"/>
            <a:ext cx="7034783" cy="646331"/>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Tam gölge: </a:t>
            </a:r>
            <a:r>
              <a:rPr lang="tr-TR" dirty="0">
                <a:latin typeface="Times New Roman" panose="02020603050405020304" pitchFamily="18" charset="0"/>
                <a:cs typeface="Times New Roman" panose="02020603050405020304" pitchFamily="18" charset="0"/>
              </a:rPr>
              <a:t>Saydam olmayan cismin arkasındaki yüzeyde hiç ışık olmayan bölgeye denir.</a:t>
            </a:r>
          </a:p>
        </p:txBody>
      </p:sp>
      <p:pic>
        <p:nvPicPr>
          <p:cNvPr id="5" name="Picture 4"/>
          <p:cNvPicPr>
            <a:picLocks noChangeAspect="1"/>
          </p:cNvPicPr>
          <p:nvPr/>
        </p:nvPicPr>
        <p:blipFill>
          <a:blip r:embed="rId3"/>
          <a:stretch>
            <a:fillRect/>
          </a:stretch>
        </p:blipFill>
        <p:spPr>
          <a:xfrm>
            <a:off x="4712990" y="2550455"/>
            <a:ext cx="4875234" cy="2375113"/>
          </a:xfrm>
          <a:prstGeom prst="rect">
            <a:avLst/>
          </a:prstGeom>
        </p:spPr>
      </p:pic>
      <p:sp>
        <p:nvSpPr>
          <p:cNvPr id="8" name="TextBox 7">
            <a:extLst>
              <a:ext uri="{FF2B5EF4-FFF2-40B4-BE49-F238E27FC236}">
                <a16:creationId xmlns:a16="http://schemas.microsoft.com/office/drawing/2014/main" id="{A70F63D9-1477-4D3F-B0CD-73D49269D716}"/>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1629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33216" y="1868739"/>
            <a:ext cx="6283294" cy="523220"/>
          </a:xfrm>
          <a:prstGeom prst="rect">
            <a:avLst/>
          </a:prstGeom>
          <a:noFill/>
        </p:spPr>
        <p:txBody>
          <a:bodyPr wrap="square" rtlCol="0">
            <a:spAutoFit/>
          </a:bodyPr>
          <a:lstStyle/>
          <a:p>
            <a:r>
              <a:rPr lang="tr-TR" sz="2800" dirty="0">
                <a:latin typeface="Times New Roman" panose="02020603050405020304" pitchFamily="18" charset="0"/>
                <a:cs typeface="Times New Roman" panose="02020603050405020304" pitchFamily="18" charset="0"/>
              </a:rPr>
              <a:t>Aktivitede neler gözlemledik?</a:t>
            </a:r>
          </a:p>
        </p:txBody>
      </p:sp>
      <p:sp>
        <p:nvSpPr>
          <p:cNvPr id="9" name="TextBox 8"/>
          <p:cNvSpPr txBox="1"/>
          <p:nvPr/>
        </p:nvSpPr>
        <p:spPr>
          <a:xfrm>
            <a:off x="3941975" y="723854"/>
            <a:ext cx="8363712" cy="523220"/>
          </a:xfrm>
          <a:prstGeom prst="rect">
            <a:avLst/>
          </a:prstGeom>
          <a:noFill/>
        </p:spPr>
        <p:txBody>
          <a:bodyPr wrap="square" rtlCol="0">
            <a:spAutoFit/>
          </a:bodyPr>
          <a:lstStyle/>
          <a:p>
            <a:r>
              <a:rPr lang="tr-TR" sz="2800" b="1" dirty="0"/>
              <a:t>GÖLGE VE YARI GÖLGE-</a:t>
            </a:r>
            <a:r>
              <a:rPr lang="tr-TR" sz="2400" b="1" dirty="0"/>
              <a:t>Küresel Işık Kaynağı</a:t>
            </a:r>
            <a:endParaRPr lang="tr-TR" sz="2800" b="1" dirty="0"/>
          </a:p>
        </p:txBody>
      </p:sp>
      <p:sp>
        <p:nvSpPr>
          <p:cNvPr id="6" name="TextBox 5"/>
          <p:cNvSpPr txBox="1"/>
          <p:nvPr/>
        </p:nvSpPr>
        <p:spPr>
          <a:xfrm>
            <a:off x="3527439" y="5093553"/>
            <a:ext cx="7656576" cy="923330"/>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Yarı gölge: </a:t>
            </a:r>
            <a:r>
              <a:rPr lang="tr-TR" dirty="0">
                <a:latin typeface="Times New Roman" panose="02020603050405020304" pitchFamily="18" charset="0"/>
                <a:cs typeface="Times New Roman" panose="02020603050405020304" pitchFamily="18" charset="0"/>
              </a:rPr>
              <a:t>Saydam olmayan cismin arkasında yüzeyde küresel ışık kaynağının bir kısmından ışık ulaşıp bir kısmından ulaşmayan (ya da noktasak ışık kaynaklarından birinden ışık ulaşıp diğerinden ulaşmayan) bölgeye denir.</a:t>
            </a:r>
          </a:p>
        </p:txBody>
      </p:sp>
      <p:pic>
        <p:nvPicPr>
          <p:cNvPr id="3" name="Picture 2"/>
          <p:cNvPicPr>
            <a:picLocks noChangeAspect="1"/>
          </p:cNvPicPr>
          <p:nvPr/>
        </p:nvPicPr>
        <p:blipFill>
          <a:blip r:embed="rId3"/>
          <a:stretch>
            <a:fillRect/>
          </a:stretch>
        </p:blipFill>
        <p:spPr>
          <a:xfrm>
            <a:off x="3527439" y="2597871"/>
            <a:ext cx="4986528" cy="2289769"/>
          </a:xfrm>
          <a:prstGeom prst="rect">
            <a:avLst/>
          </a:prstGeom>
        </p:spPr>
      </p:pic>
      <p:pic>
        <p:nvPicPr>
          <p:cNvPr id="3074" name="Picture 2" descr="göl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453" y="2904556"/>
            <a:ext cx="3419475"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0F63D9-1477-4D3F-B0CD-73D49269D716}"/>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5596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33216" y="1007943"/>
            <a:ext cx="8363712" cy="523220"/>
          </a:xfrm>
          <a:prstGeom prst="rect">
            <a:avLst/>
          </a:prstGeom>
          <a:noFill/>
        </p:spPr>
        <p:txBody>
          <a:bodyPr wrap="square" rtlCol="0">
            <a:spAutoFit/>
          </a:bodyPr>
          <a:lstStyle/>
          <a:p>
            <a:r>
              <a:rPr lang="tr-TR" sz="2800" b="1" dirty="0"/>
              <a:t>GÖLGE VE YARI GÖLGE-</a:t>
            </a:r>
            <a:r>
              <a:rPr lang="tr-TR" sz="2400" b="1" dirty="0"/>
              <a:t>Noktasal Işık Kaynağı</a:t>
            </a:r>
          </a:p>
        </p:txBody>
      </p:sp>
      <p:sp>
        <p:nvSpPr>
          <p:cNvPr id="2" name="TextBox 1"/>
          <p:cNvSpPr txBox="1"/>
          <p:nvPr/>
        </p:nvSpPr>
        <p:spPr>
          <a:xfrm>
            <a:off x="3438144" y="1937317"/>
            <a:ext cx="8558784" cy="4001095"/>
          </a:xfrm>
          <a:prstGeom prst="rect">
            <a:avLst/>
          </a:prstGeom>
          <a:noFill/>
        </p:spPr>
        <p:txBody>
          <a:bodyPr wrap="square" rtlCol="0">
            <a:spAutoFit/>
          </a:bodyPr>
          <a:lstStyle/>
          <a:p>
            <a:endParaRPr lang="tr-TR" dirty="0">
              <a:latin typeface="Times New Roman" panose="02020603050405020304" pitchFamily="18" charset="0"/>
              <a:cs typeface="Times New Roman" panose="02020603050405020304" pitchFamily="18" charset="0"/>
            </a:endParaRPr>
          </a:p>
          <a:p>
            <a:pPr marL="285750" indent="-285750">
              <a:buFontTx/>
              <a:buChar char="-"/>
            </a:pPr>
            <a:r>
              <a:rPr lang="tr-TR" sz="2000" dirty="0">
                <a:latin typeface="Times New Roman" panose="02020603050405020304" pitchFamily="18" charset="0"/>
                <a:cs typeface="Times New Roman" panose="02020603050405020304" pitchFamily="18" charset="0"/>
              </a:rPr>
              <a:t>Engeli ve perdeyi sabit tutup ışık kaynağını engele yaklaştırdığımızda ne olur?</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Perdedeki tam gölge büyür, uzaklaştırdığımızda küçülür.</a:t>
            </a:r>
          </a:p>
          <a:p>
            <a:pPr lvl="1"/>
            <a:endParaRPr lang="tr-TR" sz="2000" dirty="0">
              <a:solidFill>
                <a:schemeClr val="accent2">
                  <a:lumMod val="60000"/>
                  <a:lumOff val="40000"/>
                </a:schemeClr>
              </a:solidFill>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285750" indent="-285750">
              <a:buFontTx/>
              <a:buChar char="-"/>
            </a:pPr>
            <a:r>
              <a:rPr lang="tr-TR" sz="2000" dirty="0">
                <a:latin typeface="Times New Roman" panose="02020603050405020304" pitchFamily="18" charset="0"/>
                <a:cs typeface="Times New Roman" panose="02020603050405020304" pitchFamily="18" charset="0"/>
              </a:rPr>
              <a:t>Işık kaynağını ve perdeyi sabit tutup engeli perdeye yaklaştırdığımızda ne olur? </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Tam gölge küçülür, uzaklaştırdığımızda büyür.</a:t>
            </a:r>
          </a:p>
          <a:p>
            <a:pPr lvl="1"/>
            <a:endParaRPr lang="tr-TR" sz="2000" dirty="0">
              <a:solidFill>
                <a:schemeClr val="accent2">
                  <a:lumMod val="60000"/>
                  <a:lumOff val="40000"/>
                </a:schemeClr>
              </a:solidFill>
              <a:latin typeface="Times New Roman" panose="02020603050405020304" pitchFamily="18" charset="0"/>
              <a:cs typeface="Times New Roman" panose="02020603050405020304" pitchFamily="18" charset="0"/>
            </a:endParaRPr>
          </a:p>
          <a:p>
            <a:pPr marL="285750" indent="-285750">
              <a:buFontTx/>
              <a:buChar char="-"/>
            </a:pPr>
            <a:endParaRPr lang="tr-TR" sz="2000" dirty="0">
              <a:latin typeface="Times New Roman" panose="02020603050405020304" pitchFamily="18" charset="0"/>
              <a:cs typeface="Times New Roman" panose="02020603050405020304" pitchFamily="18" charset="0"/>
            </a:endParaRPr>
          </a:p>
          <a:p>
            <a:pPr marL="285750" indent="-285750">
              <a:buFontTx/>
              <a:buChar char="-"/>
            </a:pPr>
            <a:r>
              <a:rPr lang="tr-TR" sz="2000" dirty="0">
                <a:latin typeface="Times New Roman" panose="02020603050405020304" pitchFamily="18" charset="0"/>
                <a:cs typeface="Times New Roman" panose="02020603050405020304" pitchFamily="18" charset="0"/>
              </a:rPr>
              <a:t>Işık kaynağını ve engeli sabit tutup perdeyi yaklaştırdığımızda ne olur? </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Tam gölge küçülür, uzaklaştırdığımızda büyür.</a:t>
            </a:r>
          </a:p>
          <a:p>
            <a:pPr marL="285750" indent="-285750">
              <a:buFontTx/>
              <a:buChar char="-"/>
            </a:pPr>
            <a:endParaRPr lang="tr-TR" dirty="0"/>
          </a:p>
          <a:p>
            <a:pPr marL="285750" indent="-285750">
              <a:buFontTx/>
              <a:buChar char="-"/>
            </a:pPr>
            <a:endParaRPr lang="tr-TR" dirty="0"/>
          </a:p>
        </p:txBody>
      </p:sp>
      <p:sp>
        <p:nvSpPr>
          <p:cNvPr id="5" name="TextBox 4">
            <a:extLst>
              <a:ext uri="{FF2B5EF4-FFF2-40B4-BE49-F238E27FC236}">
                <a16:creationId xmlns:a16="http://schemas.microsoft.com/office/drawing/2014/main" id="{A70F63D9-1477-4D3F-B0CD-73D49269D716}"/>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8646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30752" y="770436"/>
            <a:ext cx="8363712" cy="523220"/>
          </a:xfrm>
          <a:prstGeom prst="rect">
            <a:avLst/>
          </a:prstGeom>
          <a:noFill/>
        </p:spPr>
        <p:txBody>
          <a:bodyPr wrap="square" rtlCol="0">
            <a:spAutoFit/>
          </a:bodyPr>
          <a:lstStyle/>
          <a:p>
            <a:r>
              <a:rPr lang="tr-TR" sz="2800" b="1" dirty="0"/>
              <a:t>GÖLGE VE YARI GÖLGE-</a:t>
            </a:r>
            <a:r>
              <a:rPr lang="tr-TR" sz="2400" b="1" dirty="0"/>
              <a:t>Noktasal Işık Kaynağı</a:t>
            </a:r>
          </a:p>
        </p:txBody>
      </p:sp>
      <p:sp>
        <p:nvSpPr>
          <p:cNvPr id="2" name="TextBox 1"/>
          <p:cNvSpPr txBox="1"/>
          <p:nvPr/>
        </p:nvSpPr>
        <p:spPr>
          <a:xfrm>
            <a:off x="3633216" y="2312522"/>
            <a:ext cx="8558784" cy="2492990"/>
          </a:xfrm>
          <a:prstGeom prst="rect">
            <a:avLst/>
          </a:prstGeom>
          <a:noFill/>
        </p:spPr>
        <p:txBody>
          <a:bodyPr wrap="square" rtlCol="0">
            <a:spAutoFit/>
          </a:bodyPr>
          <a:lstStyle/>
          <a:p>
            <a:pPr marL="285750" indent="-285750">
              <a:buFontTx/>
              <a:buChar char="-"/>
            </a:pPr>
            <a:r>
              <a:rPr lang="tr-TR" sz="2000" dirty="0">
                <a:latin typeface="Times New Roman" panose="02020603050405020304" pitchFamily="18" charset="0"/>
                <a:cs typeface="Times New Roman" panose="02020603050405020304" pitchFamily="18" charset="0"/>
              </a:rPr>
              <a:t>Işık kaynağı-engel arasındaki uzaklığın ışık kaynağı-perde arasındaki uzaklığa oranını ve engelin büyüklüğünü kullanarak gölgenin büyüklüğünü nasıl bulabiliriz?</a:t>
            </a:r>
          </a:p>
          <a:p>
            <a:endParaRPr lang="tr-TR" sz="2000" dirty="0">
              <a:latin typeface="Times New Roman" panose="02020603050405020304" pitchFamily="18" charset="0"/>
              <a:cs typeface="Times New Roman" panose="02020603050405020304" pitchFamily="18" charset="0"/>
            </a:endParaRP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Uzaklıkla gölge büyüklüğü arasında doğru oran vardır. Üçgenlerde benzerlikten faydalanarak bulabiliriz.</a:t>
            </a:r>
          </a:p>
          <a:p>
            <a:endParaRPr lang="tr-TR" dirty="0"/>
          </a:p>
          <a:p>
            <a:pPr marL="285750" indent="-285750">
              <a:buFontTx/>
              <a:buChar char="-"/>
            </a:pPr>
            <a:endParaRPr lang="tr-TR" dirty="0"/>
          </a:p>
        </p:txBody>
      </p:sp>
      <p:sp>
        <p:nvSpPr>
          <p:cNvPr id="6" name="TextBox 5">
            <a:extLst>
              <a:ext uri="{FF2B5EF4-FFF2-40B4-BE49-F238E27FC236}">
                <a16:creationId xmlns:a16="http://schemas.microsoft.com/office/drawing/2014/main" id="{A70F63D9-1477-4D3F-B0CD-73D49269D716}"/>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90352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26764" y="781205"/>
            <a:ext cx="8363712" cy="523220"/>
          </a:xfrm>
          <a:prstGeom prst="rect">
            <a:avLst/>
          </a:prstGeom>
          <a:noFill/>
        </p:spPr>
        <p:txBody>
          <a:bodyPr wrap="square" rtlCol="0">
            <a:spAutoFit/>
          </a:bodyPr>
          <a:lstStyle/>
          <a:p>
            <a:r>
              <a:rPr lang="tr-TR" sz="2800" b="1" dirty="0"/>
              <a:t>GÖLGE VE YARI GÖLGE-</a:t>
            </a:r>
            <a:r>
              <a:rPr lang="tr-TR" sz="2400" b="1" dirty="0"/>
              <a:t>Küresel Işık Kaynağı</a:t>
            </a:r>
          </a:p>
        </p:txBody>
      </p:sp>
      <p:sp>
        <p:nvSpPr>
          <p:cNvPr id="2" name="TextBox 1"/>
          <p:cNvSpPr txBox="1"/>
          <p:nvPr/>
        </p:nvSpPr>
        <p:spPr>
          <a:xfrm>
            <a:off x="3668842" y="2132771"/>
            <a:ext cx="8034528" cy="4493538"/>
          </a:xfrm>
          <a:prstGeom prst="rect">
            <a:avLst/>
          </a:prstGeom>
          <a:noFill/>
        </p:spPr>
        <p:txBody>
          <a:bodyPr wrap="square" rtlCol="0">
            <a:spAutoFit/>
          </a:bodyPr>
          <a:lstStyle/>
          <a:p>
            <a:endParaRPr lang="tr-TR" dirty="0"/>
          </a:p>
          <a:p>
            <a:pPr marL="285750" indent="-285750">
              <a:buFontTx/>
              <a:buChar char="-"/>
            </a:pPr>
            <a:r>
              <a:rPr lang="tr-TR" sz="2000" dirty="0">
                <a:latin typeface="Times New Roman" panose="02020603050405020304" pitchFamily="18" charset="0"/>
                <a:cs typeface="Times New Roman" panose="02020603050405020304" pitchFamily="18" charset="0"/>
              </a:rPr>
              <a:t>Engel ve perdeyi sabit tutup küresel ışık kaynağını engelden uzaklaştırdığımızda ne olur?</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Yarı gölge miktarı azalır ve tam gölge miktarı artar, perdede oluşan gölgenin netliği artar.</a:t>
            </a:r>
          </a:p>
          <a:p>
            <a:pPr marL="285750" indent="-285750">
              <a:buFontTx/>
              <a:buChar char="-"/>
            </a:pPr>
            <a:endParaRPr lang="tr-TR" sz="2000" dirty="0">
              <a:latin typeface="Times New Roman" panose="02020603050405020304" pitchFamily="18" charset="0"/>
              <a:cs typeface="Times New Roman" panose="02020603050405020304" pitchFamily="18" charset="0"/>
            </a:endParaRPr>
          </a:p>
          <a:p>
            <a:pPr marL="285750" indent="-285750">
              <a:buFontTx/>
              <a:buChar char="-"/>
            </a:pPr>
            <a:endParaRPr lang="tr-TR" sz="2000" dirty="0">
              <a:latin typeface="Times New Roman" panose="02020603050405020304" pitchFamily="18" charset="0"/>
              <a:cs typeface="Times New Roman" panose="02020603050405020304" pitchFamily="18" charset="0"/>
            </a:endParaRPr>
          </a:p>
          <a:p>
            <a:pPr marL="285750" indent="-285750">
              <a:buFontTx/>
              <a:buChar char="-"/>
            </a:pPr>
            <a:r>
              <a:rPr lang="tr-TR" sz="2000" dirty="0">
                <a:latin typeface="Times New Roman" panose="02020603050405020304" pitchFamily="18" charset="0"/>
                <a:cs typeface="Times New Roman" panose="02020603050405020304" pitchFamily="18" charset="0"/>
              </a:rPr>
              <a:t>Engel ve perdeyi sabit tutup küresel ışık kaynağını engele yaklaştırdığımızda ne olur?</a:t>
            </a:r>
          </a:p>
          <a:p>
            <a:pPr lvl="1"/>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Yarı gölge miktarı artar ve tam gölge miktarı azalır.</a:t>
            </a:r>
          </a:p>
          <a:p>
            <a:pPr marL="285750" indent="-285750">
              <a:buFontTx/>
              <a:buChar char="-"/>
            </a:pPr>
            <a:endParaRPr lang="tr-TR" dirty="0"/>
          </a:p>
          <a:p>
            <a:pPr marL="285750" indent="-285750">
              <a:buFontTx/>
              <a:buChar char="-"/>
            </a:pPr>
            <a:endParaRPr lang="tr-TR" dirty="0"/>
          </a:p>
          <a:p>
            <a:pPr marL="285750" indent="-285750">
              <a:buFontTx/>
              <a:buChar char="-"/>
            </a:pPr>
            <a:endParaRPr lang="tr-TR" dirty="0"/>
          </a:p>
          <a:p>
            <a:pPr marL="285750" indent="-285750">
              <a:buFontTx/>
              <a:buChar char="-"/>
            </a:pPr>
            <a:endParaRPr lang="tr-TR" dirty="0"/>
          </a:p>
          <a:p>
            <a:pPr marL="285750" indent="-285750">
              <a:buFontTx/>
              <a:buChar char="-"/>
            </a:pPr>
            <a:endParaRPr lang="tr-TR" dirty="0"/>
          </a:p>
        </p:txBody>
      </p:sp>
      <p:sp>
        <p:nvSpPr>
          <p:cNvPr id="6" name="TextBox 5">
            <a:extLst>
              <a:ext uri="{FF2B5EF4-FFF2-40B4-BE49-F238E27FC236}">
                <a16:creationId xmlns:a16="http://schemas.microsoft.com/office/drawing/2014/main" id="{A70F63D9-1477-4D3F-B0CD-73D49269D716}"/>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8294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79481" y="651684"/>
            <a:ext cx="8363712" cy="523220"/>
          </a:xfrm>
          <a:prstGeom prst="rect">
            <a:avLst/>
          </a:prstGeom>
          <a:noFill/>
        </p:spPr>
        <p:txBody>
          <a:bodyPr wrap="square" rtlCol="0">
            <a:spAutoFit/>
          </a:bodyPr>
          <a:lstStyle/>
          <a:p>
            <a:r>
              <a:rPr lang="tr-TR" sz="2800" b="1" dirty="0"/>
              <a:t>GÖLGE VE YARI GÖLGE-</a:t>
            </a:r>
            <a:r>
              <a:rPr lang="tr-TR" sz="2400" b="1" dirty="0"/>
              <a:t>Renkli Gölge</a:t>
            </a:r>
          </a:p>
        </p:txBody>
      </p:sp>
      <p:sp>
        <p:nvSpPr>
          <p:cNvPr id="2" name="TextBox 1"/>
          <p:cNvSpPr txBox="1"/>
          <p:nvPr/>
        </p:nvSpPr>
        <p:spPr>
          <a:xfrm>
            <a:off x="3767958" y="1806713"/>
            <a:ext cx="4903076"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Renkli gölge olur mu?</a:t>
            </a:r>
          </a:p>
        </p:txBody>
      </p:sp>
      <p:pic>
        <p:nvPicPr>
          <p:cNvPr id="1026" name="Picture 2" descr="http://www.exploratorium.edu/sites/default/files/ColoredShadows_DSC_9965_H1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216" y="2731324"/>
            <a:ext cx="3551364" cy="33885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c2.staticflickr.com/4/3059/2395964207_46ddd9ebef.jpg"/>
          <p:cNvPicPr>
            <a:picLocks noChangeAspect="1" noChangeArrowheads="1"/>
          </p:cNvPicPr>
          <p:nvPr/>
        </p:nvPicPr>
        <p:blipFill rotWithShape="1">
          <a:blip r:embed="rId4">
            <a:extLst>
              <a:ext uri="{28A0092B-C50C-407E-A947-70E740481C1C}">
                <a14:useLocalDpi xmlns:a14="http://schemas.microsoft.com/office/drawing/2010/main" val="0"/>
              </a:ext>
            </a:extLst>
          </a:blip>
          <a:srcRect l="2165" t="2048" r="3490" b="2023"/>
          <a:stretch/>
        </p:blipFill>
        <p:spPr bwMode="auto">
          <a:xfrm>
            <a:off x="7472969" y="2731324"/>
            <a:ext cx="4355045" cy="2949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91743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11" y="1382764"/>
            <a:ext cx="6790944" cy="523220"/>
          </a:xfrm>
          <a:prstGeom prst="rect">
            <a:avLst/>
          </a:prstGeom>
          <a:noFill/>
        </p:spPr>
        <p:txBody>
          <a:bodyPr wrap="square" rtlCol="0">
            <a:spAutoFit/>
          </a:bodyPr>
          <a:lstStyle/>
          <a:p>
            <a:r>
              <a:rPr lang="tr-TR" sz="2800" b="1" dirty="0"/>
              <a:t>ÖĞRETİK PROGRAMINDAKİ KAZANIM</a:t>
            </a:r>
          </a:p>
        </p:txBody>
      </p:sp>
      <p:sp>
        <p:nvSpPr>
          <p:cNvPr id="7" name="Rectangle 6"/>
          <p:cNvSpPr/>
          <p:nvPr/>
        </p:nvSpPr>
        <p:spPr>
          <a:xfrm>
            <a:off x="597408" y="2250757"/>
            <a:ext cx="10716768" cy="2602636"/>
          </a:xfrm>
          <a:prstGeom prst="rect">
            <a:avLst/>
          </a:prstGeom>
        </p:spPr>
        <p:txBody>
          <a:bodyPr wrap="square">
            <a:spAutoFit/>
          </a:bodyPr>
          <a:lstStyle/>
          <a:p>
            <a:pPr>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10.4.2.1. Saydam, yarı saydam ve saydam olmayan maddelerin ışık geçirme özelliklerini açıklar.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a. Öğrencilerin gölge ve yarı gölge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alanlarını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çizmeleri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açıklamaları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sağlanır</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Gölge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yarı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gölge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ile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ilgili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matematiksel</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hesaplamalara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girilmez</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20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570310" y="1627930"/>
            <a:ext cx="3095619" cy="3822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ikdörtgen 5"/>
          <p:cNvSpPr/>
          <p:nvPr/>
        </p:nvSpPr>
        <p:spPr>
          <a:xfrm>
            <a:off x="6005752" y="3354685"/>
            <a:ext cx="4002273" cy="369332"/>
          </a:xfrm>
          <a:prstGeom prst="rect">
            <a:avLst/>
          </a:prstGeom>
        </p:spPr>
        <p:txBody>
          <a:bodyPr wrap="square">
            <a:spAutoFit/>
          </a:bodyPr>
          <a:lstStyle/>
          <a:p>
            <a:r>
              <a:rPr lang="tr-TR" dirty="0"/>
              <a:t>ANLAŞILMAYAN B</a:t>
            </a:r>
            <a:r>
              <a:rPr lang="en-US" dirty="0"/>
              <a:t>İ</a:t>
            </a:r>
            <a:r>
              <a:rPr lang="tr-TR" dirty="0"/>
              <a:t>R YER VAR MI?</a:t>
            </a:r>
          </a:p>
        </p:txBody>
      </p:sp>
    </p:spTree>
    <p:extLst>
      <p:ext uri="{BB962C8B-B14F-4D97-AF65-F5344CB8AC3E}">
        <p14:creationId xmlns:p14="http://schemas.microsoft.com/office/powerpoint/2010/main" val="3439365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5906"/>
            <a:ext cx="8610600" cy="1293028"/>
          </a:xfrm>
        </p:spPr>
        <p:txBody>
          <a:bodyPr/>
          <a:lstStyle/>
          <a:p>
            <a:r>
              <a:rPr lang="tr-TR"/>
              <a:t>Dünya’nın şeklini nasıl kanıtlarsın</a:t>
            </a:r>
            <a:r>
              <a:rPr lang="en-US"/>
              <a:t>?</a:t>
            </a:r>
            <a:endParaRPr lang="en-US" dirty="0"/>
          </a:p>
        </p:txBody>
      </p:sp>
      <p:sp>
        <p:nvSpPr>
          <p:cNvPr id="5" name="TextBox 4">
            <a:extLst>
              <a:ext uri="{FF2B5EF4-FFF2-40B4-BE49-F238E27FC236}">
                <a16:creationId xmlns:a16="http://schemas.microsoft.com/office/drawing/2014/main" id="{734CCA35-F8DB-4179-8242-AF06CF5CC62F}"/>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a:solidFill>
                  <a:schemeClr val="tx1"/>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a:latin typeface="Times New Roman" panose="02020603050405020304" pitchFamily="18" charset="0"/>
                <a:ea typeface="Tahoma" panose="020B0604030504040204" pitchFamily="34" charset="0"/>
                <a:cs typeface="Times New Roman" panose="02020603050405020304" pitchFamily="18" charset="0"/>
              </a:rPr>
              <a:t>Ay tutulması</a:t>
            </a:r>
            <a:endParaRPr lang="en-US">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a:latin typeface="Times New Roman" panose="02020603050405020304" pitchFamily="18" charset="0"/>
                <a:ea typeface="Tahoma" panose="020B0604030504040204" pitchFamily="34" charset="0"/>
                <a:cs typeface="Times New Roman" panose="02020603050405020304" pitchFamily="18" charset="0"/>
              </a:rPr>
              <a:t>Soru çözümü</a:t>
            </a:r>
            <a:endParaRPr lang="tr-T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3236521" y="5436017"/>
            <a:ext cx="8556994" cy="646331"/>
          </a:xfrm>
          <a:prstGeom prst="rect">
            <a:avLst/>
          </a:prstGeom>
          <a:noFill/>
        </p:spPr>
        <p:txBody>
          <a:bodyPr wrap="square" rtlCol="0">
            <a:spAutoFit/>
          </a:bodyPr>
          <a:lstStyle/>
          <a:p>
            <a:pPr marL="285750" indent="-285750">
              <a:buFont typeface="Arial" panose="020B0604020202020204" pitchFamily="34" charset="0"/>
              <a:buChar char="•"/>
            </a:pPr>
            <a:r>
              <a:rPr lang="en-US"/>
              <a:t>2000 yıl önce, Antik Yunan felsefecisi olan Aristo Dünya’nın yuvarlak olduğunu</a:t>
            </a:r>
            <a:r>
              <a:rPr lang="tr-TR"/>
              <a:t> gölgeyi kullanarak açıkladı. </a:t>
            </a:r>
            <a:endParaRPr lang="en-US" dirty="0"/>
          </a:p>
        </p:txBody>
      </p:sp>
      <p:pic>
        <p:nvPicPr>
          <p:cNvPr id="11" name="Picture 2" descr="earth nas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3790" y="1885266"/>
            <a:ext cx="3464419" cy="34644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6521" y="6082348"/>
            <a:ext cx="8062356" cy="923330"/>
          </a:xfrm>
          <a:prstGeom prst="rect">
            <a:avLst/>
          </a:prstGeom>
          <a:noFill/>
        </p:spPr>
        <p:txBody>
          <a:bodyPr wrap="square" rtlCol="0">
            <a:spAutoFit/>
          </a:bodyPr>
          <a:lstStyle/>
          <a:p>
            <a:pPr marL="285750" indent="-285750">
              <a:buFont typeface="Arial" panose="020B0604020202020204" pitchFamily="34" charset="0"/>
              <a:buChar char="•"/>
            </a:pPr>
            <a:r>
              <a:rPr lang="en-US"/>
              <a:t>Peki, sizce Aristo gölgeyi nasıl kullanmış olabilir?</a:t>
            </a:r>
          </a:p>
          <a:p>
            <a:pPr marL="285750" indent="-285750">
              <a:buFont typeface="Arial" panose="020B0604020202020204" pitchFamily="34" charset="0"/>
              <a:buChar char="•"/>
            </a:pPr>
            <a:r>
              <a:rPr lang="en-US"/>
              <a:t>Aristo (MÖ. 384- 322), neyi gözlemlemiş olabilir?</a:t>
            </a:r>
            <a:endParaRPr lang="tr-TR"/>
          </a:p>
          <a:p>
            <a:endParaRPr lang="en-US" dirty="0"/>
          </a:p>
        </p:txBody>
      </p:sp>
      <p:pic>
        <p:nvPicPr>
          <p:cNvPr id="1026" name="Picture 2" descr="aristo ile ilgili görsel sonucu">
            <a:extLst>
              <a:ext uri="{FF2B5EF4-FFF2-40B4-BE49-F238E27FC236}">
                <a16:creationId xmlns:a16="http://schemas.microsoft.com/office/drawing/2014/main" id="{323E6657-B453-4CFE-A9EF-3A5F1EF9C9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05" r="21405"/>
          <a:stretch/>
        </p:blipFill>
        <p:spPr bwMode="auto">
          <a:xfrm>
            <a:off x="7937004" y="1885266"/>
            <a:ext cx="3559335" cy="34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1000"/>
                                        <p:tgtEl>
                                          <p:spTgt spid="8">
                                            <p:txEl>
                                              <p:pRg st="1" end="1"/>
                                            </p:txEl>
                                          </p:spTgt>
                                        </p:tgtEl>
                                      </p:cBhvr>
                                    </p:animEffect>
                                    <p:anim calcmode="lin" valueType="num">
                                      <p:cBhvr>
                                        <p:cTn id="2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 TUTULMASI</a:t>
            </a:r>
          </a:p>
        </p:txBody>
      </p:sp>
      <p:sp>
        <p:nvSpPr>
          <p:cNvPr id="3" name="Content Placeholder 2"/>
          <p:cNvSpPr>
            <a:spLocks noGrp="1"/>
          </p:cNvSpPr>
          <p:nvPr>
            <p:ph idx="1"/>
          </p:nvPr>
        </p:nvSpPr>
        <p:spPr>
          <a:xfrm>
            <a:off x="3090040" y="5438899"/>
            <a:ext cx="8416159" cy="779790"/>
          </a:xfrm>
        </p:spPr>
        <p:txBody>
          <a:bodyPr>
            <a:normAutofit fontScale="77500" lnSpcReduction="20000"/>
          </a:bodyPr>
          <a:lstStyle/>
          <a:p>
            <a:r>
              <a:rPr lang="en-US" dirty="0"/>
              <a:t>Ay </a:t>
            </a:r>
            <a:r>
              <a:rPr lang="en-US" dirty="0" err="1"/>
              <a:t>tutulması</a:t>
            </a:r>
            <a:r>
              <a:rPr lang="en-US" dirty="0"/>
              <a:t> </a:t>
            </a:r>
            <a:r>
              <a:rPr lang="en-US" dirty="0" err="1"/>
              <a:t>sırasında</a:t>
            </a:r>
            <a:r>
              <a:rPr lang="en-US" dirty="0"/>
              <a:t>, </a:t>
            </a:r>
            <a:r>
              <a:rPr lang="en-US" dirty="0" err="1"/>
              <a:t>Ay’ın</a:t>
            </a:r>
            <a:r>
              <a:rPr lang="en-US" dirty="0"/>
              <a:t> </a:t>
            </a:r>
            <a:r>
              <a:rPr lang="tr-TR" dirty="0"/>
              <a:t>üzerinde oluşan gölge nedir?</a:t>
            </a:r>
          </a:p>
          <a:p>
            <a:r>
              <a:rPr lang="en-US" dirty="0"/>
              <a:t>Aristo, </a:t>
            </a:r>
            <a:r>
              <a:rPr lang="en-US" dirty="0" err="1"/>
              <a:t>Dünya</a:t>
            </a:r>
            <a:r>
              <a:rPr lang="en-US" dirty="0"/>
              <a:t>’ </a:t>
            </a:r>
            <a:r>
              <a:rPr lang="en-US" dirty="0" err="1"/>
              <a:t>nın</a:t>
            </a:r>
            <a:r>
              <a:rPr lang="en-US" dirty="0"/>
              <a:t> </a:t>
            </a:r>
            <a:r>
              <a:rPr lang="en-US" dirty="0" err="1"/>
              <a:t>şekli</a:t>
            </a:r>
            <a:r>
              <a:rPr lang="en-US" dirty="0"/>
              <a:t> </a:t>
            </a:r>
            <a:r>
              <a:rPr lang="en-US" dirty="0" err="1"/>
              <a:t>hakkındaki</a:t>
            </a:r>
            <a:r>
              <a:rPr lang="en-US" dirty="0"/>
              <a:t> </a:t>
            </a:r>
            <a:r>
              <a:rPr lang="en-US" dirty="0" err="1"/>
              <a:t>görüşlerini</a:t>
            </a:r>
            <a:r>
              <a:rPr lang="en-US" dirty="0"/>
              <a:t> </a:t>
            </a:r>
            <a:r>
              <a:rPr lang="en-US" b="1" dirty="0"/>
              <a:t>Ay </a:t>
            </a:r>
            <a:r>
              <a:rPr lang="en-US" b="1" dirty="0" err="1"/>
              <a:t>tutulmaları</a:t>
            </a:r>
            <a:r>
              <a:rPr lang="en-US" dirty="0" err="1"/>
              <a:t>ndaki</a:t>
            </a:r>
            <a:r>
              <a:rPr lang="en-US" dirty="0"/>
              <a:t> </a:t>
            </a:r>
            <a:r>
              <a:rPr lang="en-US" dirty="0" err="1"/>
              <a:t>gözlemlerine</a:t>
            </a:r>
            <a:r>
              <a:rPr lang="en-US" dirty="0"/>
              <a:t> </a:t>
            </a:r>
            <a:r>
              <a:rPr lang="en-US" dirty="0" err="1"/>
              <a:t>dayanarak</a:t>
            </a:r>
            <a:r>
              <a:rPr lang="en-US" dirty="0"/>
              <a:t> </a:t>
            </a:r>
            <a:r>
              <a:rPr lang="en-US" dirty="0" err="1"/>
              <a:t>ortaya</a:t>
            </a:r>
            <a:r>
              <a:rPr lang="en-US" dirty="0"/>
              <a:t> </a:t>
            </a:r>
            <a:r>
              <a:rPr lang="en-US" dirty="0" err="1"/>
              <a:t>koymuştur</a:t>
            </a:r>
            <a:r>
              <a:rPr lang="en-US" dirty="0"/>
              <a:t>.</a:t>
            </a:r>
          </a:p>
        </p:txBody>
      </p:sp>
      <p:sp>
        <p:nvSpPr>
          <p:cNvPr id="4" name="TextBox 3">
            <a:extLst>
              <a:ext uri="{FF2B5EF4-FFF2-40B4-BE49-F238E27FC236}">
                <a16:creationId xmlns:a16="http://schemas.microsoft.com/office/drawing/2014/main" id="{56DF64BB-2855-4E8B-B598-771BF17F1182}"/>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pic>
        <p:nvPicPr>
          <p:cNvPr id="2052" name="Picture 4" descr="lunar eclips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3982" y="1875571"/>
            <a:ext cx="5768274" cy="3245114"/>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Movie 5">
            <a:hlinkClick r:id="rId4" highlightClick="1"/>
          </p:cNvPr>
          <p:cNvSpPr/>
          <p:nvPr/>
        </p:nvSpPr>
        <p:spPr>
          <a:xfrm>
            <a:off x="10865922" y="5557652"/>
            <a:ext cx="902525" cy="866899"/>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7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AY TUTULMASI</a:t>
            </a:r>
          </a:p>
        </p:txBody>
      </p:sp>
      <p:pic>
        <p:nvPicPr>
          <p:cNvPr id="3" name="Picture 2"/>
          <p:cNvPicPr>
            <a:picLocks noChangeAspect="1"/>
          </p:cNvPicPr>
          <p:nvPr/>
        </p:nvPicPr>
        <p:blipFill>
          <a:blip r:embed="rId3"/>
          <a:stretch>
            <a:fillRect/>
          </a:stretch>
        </p:blipFill>
        <p:spPr>
          <a:xfrm>
            <a:off x="3735166" y="2338899"/>
            <a:ext cx="6646709" cy="3542132"/>
          </a:xfrm>
          <a:prstGeom prst="rect">
            <a:avLst/>
          </a:prstGeom>
        </p:spPr>
      </p:pic>
      <p:sp>
        <p:nvSpPr>
          <p:cNvPr id="7" name="TextBox 6"/>
          <p:cNvSpPr txBox="1"/>
          <p:nvPr/>
        </p:nvSpPr>
        <p:spPr>
          <a:xfrm>
            <a:off x="3735166" y="1877234"/>
            <a:ext cx="3971536" cy="461665"/>
          </a:xfrm>
          <a:prstGeom prst="rect">
            <a:avLst/>
          </a:prstGeom>
          <a:noFill/>
        </p:spPr>
        <p:txBody>
          <a:bodyPr wrap="none" rtlCol="0">
            <a:spAutoFit/>
          </a:bodyPr>
          <a:lstStyle/>
          <a:p>
            <a:r>
              <a:rPr lang="tr-TR" sz="2400" dirty="0">
                <a:latin typeface="Times New Roman" panose="02020603050405020304" pitchFamily="18" charset="0"/>
                <a:cs typeface="Times New Roman" panose="02020603050405020304" pitchFamily="18" charset="0"/>
              </a:rPr>
              <a:t>Ay tutulması nasıl gerçekleşir?</a:t>
            </a:r>
          </a:p>
        </p:txBody>
      </p:sp>
      <p:sp>
        <p:nvSpPr>
          <p:cNvPr id="8" name="TextBox 7">
            <a:extLst>
              <a:ext uri="{FF2B5EF4-FFF2-40B4-BE49-F238E27FC236}">
                <a16:creationId xmlns:a16="http://schemas.microsoft.com/office/drawing/2014/main" id="{3E9ACC3C-E34F-4E7F-993D-3D244131C8CD}"/>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2" name="TextBox 1"/>
          <p:cNvSpPr txBox="1"/>
          <p:nvPr/>
        </p:nvSpPr>
        <p:spPr>
          <a:xfrm>
            <a:off x="3608832" y="5919458"/>
            <a:ext cx="7118881" cy="646331"/>
          </a:xfrm>
          <a:prstGeom prst="rect">
            <a:avLst/>
          </a:prstGeom>
          <a:noFill/>
        </p:spPr>
        <p:txBody>
          <a:bodyPr wrap="square" rtlCol="0">
            <a:spAutoFit/>
          </a:bodyPr>
          <a:lstStyle/>
          <a:p>
            <a:pPr marL="285750" indent="-285750">
              <a:buFont typeface="Arial" panose="020B0604020202020204" pitchFamily="34" charset="0"/>
              <a:buChar char="•"/>
            </a:pPr>
            <a:r>
              <a:rPr lang="tr-TR" dirty="0"/>
              <a:t>Dünya’nın gölgesi Ay’ın üzerine </a:t>
            </a:r>
            <a:r>
              <a:rPr lang="tr-TR" u="sng" dirty="0"/>
              <a:t>düştüğünde Ay Tutulması</a:t>
            </a:r>
            <a:r>
              <a:rPr lang="tr-TR" dirty="0"/>
              <a:t> gerçekleşir.</a:t>
            </a:r>
            <a:endParaRPr lang="en-US" dirty="0"/>
          </a:p>
        </p:txBody>
      </p:sp>
    </p:spTree>
    <p:extLst>
      <p:ext uri="{BB962C8B-B14F-4D97-AF65-F5344CB8AC3E}">
        <p14:creationId xmlns:p14="http://schemas.microsoft.com/office/powerpoint/2010/main" val="13738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832" y="2104621"/>
            <a:ext cx="4442819" cy="1107996"/>
          </a:xfrm>
          <a:prstGeom prst="rect">
            <a:avLst/>
          </a:prstGeom>
          <a:noFill/>
        </p:spPr>
        <p:txBody>
          <a:bodyPr wrap="none" rtlCol="0">
            <a:spAutoFit/>
          </a:bodyPr>
          <a:lstStyle/>
          <a:p>
            <a:r>
              <a:rPr lang="tr-TR" sz="2400" dirty="0">
                <a:latin typeface="Times New Roman" panose="02020603050405020304" pitchFamily="18" charset="0"/>
                <a:cs typeface="Times New Roman" panose="02020603050405020304" pitchFamily="18" charset="0"/>
              </a:rPr>
              <a:t>Ay tutulmasında ayı görür müyüz?</a:t>
            </a:r>
          </a:p>
          <a:p>
            <a:endParaRPr lang="tr-TR" sz="2400" dirty="0"/>
          </a:p>
          <a:p>
            <a:endParaRPr lang="tr-TR" dirty="0"/>
          </a:p>
        </p:txBody>
      </p:sp>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AY TUTULMASI</a:t>
            </a:r>
          </a:p>
        </p:txBody>
      </p:sp>
      <p:pic>
        <p:nvPicPr>
          <p:cNvPr id="4098" name="Picture 2" descr="ay tutulma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336" y="2658619"/>
            <a:ext cx="6367936" cy="35624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D0B276-8432-4BAB-9DCD-651A4F9448B9}"/>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437" y="2567150"/>
            <a:ext cx="4398963" cy="3748136"/>
          </a:xfrm>
          <a:prstGeom prst="rect">
            <a:avLst/>
          </a:prstGeom>
        </p:spPr>
      </p:pic>
    </p:spTree>
    <p:extLst>
      <p:ext uri="{BB962C8B-B14F-4D97-AF65-F5344CB8AC3E}">
        <p14:creationId xmlns:p14="http://schemas.microsoft.com/office/powerpoint/2010/main" val="30053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098"/>
                                        </p:tgtEl>
                                      </p:cBhvr>
                                    </p:animEffect>
                                    <p:anim calcmode="lin" valueType="num">
                                      <p:cBhvr>
                                        <p:cTn id="7" dur="1000"/>
                                        <p:tgtEl>
                                          <p:spTgt spid="4098"/>
                                        </p:tgtEl>
                                        <p:attrNameLst>
                                          <p:attrName>ppt_x</p:attrName>
                                        </p:attrNameLst>
                                      </p:cBhvr>
                                      <p:tavLst>
                                        <p:tav tm="0">
                                          <p:val>
                                            <p:strVal val="ppt_x"/>
                                          </p:val>
                                        </p:tav>
                                        <p:tav tm="100000">
                                          <p:val>
                                            <p:strVal val="ppt_x"/>
                                          </p:val>
                                        </p:tav>
                                      </p:tavLst>
                                    </p:anim>
                                    <p:anim calcmode="lin" valueType="num">
                                      <p:cBhvr>
                                        <p:cTn id="8" dur="1000"/>
                                        <p:tgtEl>
                                          <p:spTgt spid="4098"/>
                                        </p:tgtEl>
                                        <p:attrNameLst>
                                          <p:attrName>ppt_y</p:attrName>
                                        </p:attrNameLst>
                                      </p:cBhvr>
                                      <p:tavLst>
                                        <p:tav tm="0">
                                          <p:val>
                                            <p:strVal val="ppt_y"/>
                                          </p:val>
                                        </p:tav>
                                        <p:tav tm="100000">
                                          <p:val>
                                            <p:strVal val="ppt_y+.1"/>
                                          </p:val>
                                        </p:tav>
                                      </p:tavLst>
                                    </p:anim>
                                    <p:set>
                                      <p:cBhvr>
                                        <p:cTn id="9" dur="1" fill="hold">
                                          <p:stCondLst>
                                            <p:cond delay="999"/>
                                          </p:stCondLst>
                                        </p:cTn>
                                        <p:tgtEl>
                                          <p:spTgt spid="409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AY TUTULMASI</a:t>
            </a:r>
          </a:p>
        </p:txBody>
      </p:sp>
      <p:sp>
        <p:nvSpPr>
          <p:cNvPr id="2" name="TextBox 1"/>
          <p:cNvSpPr txBox="1"/>
          <p:nvPr/>
        </p:nvSpPr>
        <p:spPr>
          <a:xfrm>
            <a:off x="3735166" y="1877234"/>
            <a:ext cx="2665089" cy="461665"/>
          </a:xfrm>
          <a:prstGeom prst="rect">
            <a:avLst/>
          </a:prstGeom>
          <a:noFill/>
        </p:spPr>
        <p:txBody>
          <a:bodyPr wrap="none" rtlCol="0">
            <a:spAutoFit/>
          </a:bodyPr>
          <a:lstStyle/>
          <a:p>
            <a:r>
              <a:rPr lang="tr-TR" sz="2400" dirty="0">
                <a:latin typeface="Times New Roman" panose="02020603050405020304" pitchFamily="18" charset="0"/>
                <a:cs typeface="Times New Roman" panose="02020603050405020304" pitchFamily="18" charset="0"/>
              </a:rPr>
              <a:t>Ay tutulması türleri:</a:t>
            </a:r>
          </a:p>
        </p:txBody>
      </p:sp>
      <p:pic>
        <p:nvPicPr>
          <p:cNvPr id="17" name="Picture 16" descr="http://asart.science.ankara.edu.tr/figure/tutulmalar/golgeli_ay.jpg"/>
          <p:cNvPicPr/>
          <p:nvPr/>
        </p:nvPicPr>
        <p:blipFill rotWithShape="1">
          <a:blip r:embed="rId3">
            <a:extLst>
              <a:ext uri="{28A0092B-C50C-407E-A947-70E740481C1C}">
                <a14:useLocalDpi xmlns:a14="http://schemas.microsoft.com/office/drawing/2010/main" val="0"/>
              </a:ext>
            </a:extLst>
          </a:blip>
          <a:srcRect t="5481" r="6947" b="13679"/>
          <a:stretch/>
        </p:blipFill>
        <p:spPr bwMode="auto">
          <a:xfrm>
            <a:off x="3947061" y="2709420"/>
            <a:ext cx="1753096" cy="1797265"/>
          </a:xfrm>
          <a:prstGeom prst="rect">
            <a:avLst/>
          </a:prstGeom>
          <a:noFill/>
          <a:ln>
            <a:noFill/>
          </a:ln>
          <a:extLst>
            <a:ext uri="{53640926-AAD7-44D8-BBD7-CCE9431645EC}">
              <a14:shadowObscured xmlns:a14="http://schemas.microsoft.com/office/drawing/2010/main"/>
            </a:ext>
          </a:extLst>
        </p:spPr>
      </p:pic>
      <p:sp>
        <p:nvSpPr>
          <p:cNvPr id="18" name="Text Box 58"/>
          <p:cNvSpPr txBox="1"/>
          <p:nvPr/>
        </p:nvSpPr>
        <p:spPr>
          <a:xfrm>
            <a:off x="3832761" y="4506686"/>
            <a:ext cx="167640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Yarı Gölgeli Ay Tutulması</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pic>
        <p:nvPicPr>
          <p:cNvPr id="19" name="Picture 18" descr="http://asart.science.ankara.edu.tr/figure/tutulmalar/tam_ay.jpg"/>
          <p:cNvPicPr/>
          <p:nvPr/>
        </p:nvPicPr>
        <p:blipFill>
          <a:blip r:embed="rId4">
            <a:extLst>
              <a:ext uri="{28A0092B-C50C-407E-A947-70E740481C1C}">
                <a14:useLocalDpi xmlns:a14="http://schemas.microsoft.com/office/drawing/2010/main" val="0"/>
              </a:ext>
            </a:extLst>
          </a:blip>
          <a:srcRect/>
          <a:stretch>
            <a:fillRect/>
          </a:stretch>
        </p:blipFill>
        <p:spPr bwMode="auto">
          <a:xfrm>
            <a:off x="6519609" y="2709419"/>
            <a:ext cx="1769368" cy="1797265"/>
          </a:xfrm>
          <a:prstGeom prst="rect">
            <a:avLst/>
          </a:prstGeom>
          <a:noFill/>
          <a:ln>
            <a:noFill/>
          </a:ln>
        </p:spPr>
      </p:pic>
      <p:sp>
        <p:nvSpPr>
          <p:cNvPr id="20" name="Text Box 59"/>
          <p:cNvSpPr txBox="1"/>
          <p:nvPr/>
        </p:nvSpPr>
        <p:spPr>
          <a:xfrm>
            <a:off x="6566093" y="4506686"/>
            <a:ext cx="167640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Tam Ay Tutulması</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pic>
        <p:nvPicPr>
          <p:cNvPr id="21" name="Picture 20" descr="http://asart.science.ankara.edu.tr/figure/tutulmalar/parcali_ay.jpg"/>
          <p:cNvPicPr/>
          <p:nvPr/>
        </p:nvPicPr>
        <p:blipFill rotWithShape="1">
          <a:blip r:embed="rId5">
            <a:extLst>
              <a:ext uri="{28A0092B-C50C-407E-A947-70E740481C1C}">
                <a14:useLocalDpi xmlns:a14="http://schemas.microsoft.com/office/drawing/2010/main" val="0"/>
              </a:ext>
            </a:extLst>
          </a:blip>
          <a:srcRect l="9622" r="5540"/>
          <a:stretch/>
        </p:blipFill>
        <p:spPr bwMode="auto">
          <a:xfrm>
            <a:off x="8958077" y="2723137"/>
            <a:ext cx="1931596" cy="1783547"/>
          </a:xfrm>
          <a:prstGeom prst="rect">
            <a:avLst/>
          </a:prstGeom>
          <a:noFill/>
          <a:ln>
            <a:noFill/>
          </a:ln>
          <a:extLst>
            <a:ext uri="{53640926-AAD7-44D8-BBD7-CCE9431645EC}">
              <a14:shadowObscured xmlns:a14="http://schemas.microsoft.com/office/drawing/2010/main"/>
            </a:ext>
          </a:extLst>
        </p:spPr>
      </p:pic>
      <p:sp>
        <p:nvSpPr>
          <p:cNvPr id="22" name="Text Box 60"/>
          <p:cNvSpPr txBox="1"/>
          <p:nvPr/>
        </p:nvSpPr>
        <p:spPr>
          <a:xfrm>
            <a:off x="9085675" y="4506686"/>
            <a:ext cx="1676400"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Parçalı Ay  Tutulması</a:t>
            </a:r>
            <a:endParaRPr lang="tr-TR" sz="11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4BC09B21-DF4A-4B42-B18C-7D85701E5DB7}"/>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9169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08832" y="1182625"/>
            <a:ext cx="6790944" cy="523220"/>
          </a:xfrm>
          <a:prstGeom prst="rect">
            <a:avLst/>
          </a:prstGeom>
          <a:noFill/>
        </p:spPr>
        <p:txBody>
          <a:bodyPr wrap="square" rtlCol="0">
            <a:spAutoFit/>
          </a:bodyPr>
          <a:lstStyle/>
          <a:p>
            <a:r>
              <a:rPr lang="tr-TR" sz="2800" b="1" dirty="0"/>
              <a:t>AY TUTULMASI</a:t>
            </a:r>
          </a:p>
        </p:txBody>
      </p:sp>
      <p:sp>
        <p:nvSpPr>
          <p:cNvPr id="7" name="Rectangle 3"/>
          <p:cNvSpPr>
            <a:spLocks noChangeArrowheads="1"/>
          </p:cNvSpPr>
          <p:nvPr/>
        </p:nvSpPr>
        <p:spPr bwMode="auto">
          <a:xfrm>
            <a:off x="3706368" y="1705845"/>
            <a:ext cx="745046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neş, D</a:t>
            </a:r>
            <a:r>
              <a:rPr kumimoji="0" 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nya ve Ay</a:t>
            </a:r>
            <a:r>
              <a:rPr kumimoji="0" 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ın pozisyonları bu sıralamada olduğunda Ay, Dolunay evresindedir.Ay, en az ayda 1 kez dolunay evresinde olmasına rağmen, neden her ay,</a:t>
            </a:r>
            <a:r>
              <a:rPr kumimoji="0" lang="tr-TR" sz="2000" b="0" i="0" u="sng" strike="noStrike" cap="none" normalizeH="0" baseline="0" dirty="0">
                <a:ln>
                  <a:noFill/>
                </a:ln>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Ay tutulması g</a:t>
            </a:r>
            <a:r>
              <a:rPr kumimoji="0" lang="tr-T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r>
              <a:rPr kumimoji="0" lang="tr-T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zlemlemiyoruz?</a:t>
            </a:r>
            <a:r>
              <a:rPr kumimoji="0" lang="tr-TR" sz="2000" b="0" i="0" u="sng" strike="noStrike" cap="none" normalizeH="0" baseline="0" dirty="0">
                <a:ln>
                  <a:noFill/>
                </a:ln>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tr-TR" sz="3200" b="0" i="0" u="none" strike="noStrike" cap="none" normalizeH="0" baseline="0" dirty="0">
              <a:ln>
                <a:noFill/>
              </a:ln>
              <a:solidFill>
                <a:schemeClr val="tx1"/>
              </a:solidFill>
              <a:effectLst/>
              <a:latin typeface="Arial" panose="020B0604020202020204" pitchFamily="34" charset="0"/>
            </a:endParaRPr>
          </a:p>
        </p:txBody>
      </p:sp>
      <p:pic>
        <p:nvPicPr>
          <p:cNvPr id="11" name="Picture 2" descr="http://www.tcaa.us/Images/EclipseNo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396" y="2721508"/>
            <a:ext cx="5288205" cy="27955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3706368" y="5703802"/>
            <a:ext cx="74504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Sıralama aynı olsada, Ay’ın eksen eğikliğinden kaynaklı olarak </a:t>
            </a:r>
            <a:r>
              <a:rPr lang="tr-TR" sz="2000" b="1" dirty="0">
                <a:solidFill>
                  <a:schemeClr val="accent2">
                    <a:lumMod val="60000"/>
                    <a:lumOff val="40000"/>
                  </a:schemeClr>
                </a:solidFill>
                <a:latin typeface="Times New Roman" panose="02020603050405020304" pitchFamily="18" charset="0"/>
                <a:cs typeface="Times New Roman" panose="02020603050405020304" pitchFamily="18" charset="0"/>
              </a:rPr>
              <a:t>aynı</a:t>
            </a:r>
            <a:r>
              <a:rPr lang="tr-TR" sz="2000" dirty="0">
                <a:solidFill>
                  <a:schemeClr val="accent2">
                    <a:lumMod val="60000"/>
                    <a:lumOff val="40000"/>
                  </a:schemeClr>
                </a:solidFill>
                <a:latin typeface="Times New Roman" panose="02020603050405020304" pitchFamily="18" charset="0"/>
                <a:cs typeface="Times New Roman" panose="02020603050405020304" pitchFamily="18" charset="0"/>
              </a:rPr>
              <a:t> doğrultuda olmuyorlar.</a:t>
            </a:r>
            <a:endParaRPr kumimoji="0" lang="tr-TR" sz="3200" b="0" i="0" u="none" strike="noStrike" cap="none" normalizeH="0" baseline="0" dirty="0">
              <a:ln>
                <a:noFill/>
              </a:ln>
              <a:solidFill>
                <a:schemeClr val="accent2">
                  <a:lumMod val="60000"/>
                  <a:lumOff val="40000"/>
                </a:schemeClr>
              </a:solidFill>
              <a:effectLst/>
              <a:latin typeface="Arial" panose="020B0604020202020204" pitchFamily="34" charset="0"/>
            </a:endParaRPr>
          </a:p>
        </p:txBody>
      </p:sp>
      <p:sp>
        <p:nvSpPr>
          <p:cNvPr id="9" name="TextBox 8">
            <a:extLst>
              <a:ext uri="{FF2B5EF4-FFF2-40B4-BE49-F238E27FC236}">
                <a16:creationId xmlns:a16="http://schemas.microsoft.com/office/drawing/2014/main" id="{FCEA6348-DD92-4B0E-B4FA-9D28B97E43BF}"/>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
        <p:nvSpPr>
          <p:cNvPr id="2" name="Action Button: Video 1">
            <a:hlinkClick r:id="rId4" highlightClick="1"/>
            <a:extLst>
              <a:ext uri="{FF2B5EF4-FFF2-40B4-BE49-F238E27FC236}">
                <a16:creationId xmlns:a16="http://schemas.microsoft.com/office/drawing/2014/main" id="{E92DD7D3-006C-4785-B6B6-3D6473EF2EE9}"/>
              </a:ext>
            </a:extLst>
          </p:cNvPr>
          <p:cNvSpPr/>
          <p:nvPr/>
        </p:nvSpPr>
        <p:spPr>
          <a:xfrm>
            <a:off x="11156833" y="6057745"/>
            <a:ext cx="1035167" cy="70788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9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TUTULMASI</a:t>
            </a:r>
          </a:p>
        </p:txBody>
      </p:sp>
      <p:pic>
        <p:nvPicPr>
          <p:cNvPr id="4" name="Picture 3"/>
          <p:cNvPicPr>
            <a:picLocks noChangeAspect="1"/>
          </p:cNvPicPr>
          <p:nvPr/>
        </p:nvPicPr>
        <p:blipFill>
          <a:blip r:embed="rId3"/>
          <a:stretch>
            <a:fillRect/>
          </a:stretch>
        </p:blipFill>
        <p:spPr>
          <a:xfrm>
            <a:off x="3735166" y="2510288"/>
            <a:ext cx="6548865" cy="3471505"/>
          </a:xfrm>
          <a:prstGeom prst="rect">
            <a:avLst/>
          </a:prstGeom>
        </p:spPr>
      </p:pic>
      <p:sp>
        <p:nvSpPr>
          <p:cNvPr id="7" name="TextBox 6"/>
          <p:cNvSpPr txBox="1"/>
          <p:nvPr/>
        </p:nvSpPr>
        <p:spPr>
          <a:xfrm>
            <a:off x="3735166" y="1877234"/>
            <a:ext cx="4410182" cy="461665"/>
          </a:xfrm>
          <a:prstGeom prst="rect">
            <a:avLst/>
          </a:prstGeom>
          <a:noFill/>
        </p:spPr>
        <p:txBody>
          <a:bodyPr wrap="none" rtlCol="0">
            <a:spAutoFit/>
          </a:bodyPr>
          <a:lstStyle/>
          <a:p>
            <a:r>
              <a:rPr lang="tr-TR" sz="2400" dirty="0">
                <a:latin typeface="Times New Roman" panose="02020603050405020304" pitchFamily="18" charset="0"/>
                <a:cs typeface="Times New Roman" panose="02020603050405020304" pitchFamily="18" charset="0"/>
              </a:rPr>
              <a:t>Güneş tutulması nasıl gerçekleşir?</a:t>
            </a:r>
          </a:p>
        </p:txBody>
      </p:sp>
      <p:sp>
        <p:nvSpPr>
          <p:cNvPr id="8" name="TextBox 7">
            <a:extLst>
              <a:ext uri="{FF2B5EF4-FFF2-40B4-BE49-F238E27FC236}">
                <a16:creationId xmlns:a16="http://schemas.microsoft.com/office/drawing/2014/main" id="{8B55A927-BB06-4CED-83A5-28D8CFA50A7B}"/>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5955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TUTULMASI</a:t>
            </a:r>
          </a:p>
        </p:txBody>
      </p:sp>
      <p:pic>
        <p:nvPicPr>
          <p:cNvPr id="5" name="Picture 4"/>
          <p:cNvPicPr>
            <a:picLocks noChangeAspect="1"/>
          </p:cNvPicPr>
          <p:nvPr/>
        </p:nvPicPr>
        <p:blipFill rotWithShape="1">
          <a:blip r:embed="rId3"/>
          <a:srcRect l="27555" t="1247" b="11696"/>
          <a:stretch/>
        </p:blipFill>
        <p:spPr>
          <a:xfrm>
            <a:off x="6902798" y="1705845"/>
            <a:ext cx="3760983" cy="4902678"/>
          </a:xfrm>
          <a:prstGeom prst="rect">
            <a:avLst/>
          </a:prstGeom>
        </p:spPr>
      </p:pic>
      <p:pic>
        <p:nvPicPr>
          <p:cNvPr id="2" name="Picture 1"/>
          <p:cNvPicPr>
            <a:picLocks noChangeAspect="1"/>
          </p:cNvPicPr>
          <p:nvPr/>
        </p:nvPicPr>
        <p:blipFill>
          <a:blip r:embed="rId4"/>
          <a:stretch>
            <a:fillRect/>
          </a:stretch>
        </p:blipFill>
        <p:spPr>
          <a:xfrm>
            <a:off x="4750551" y="2251563"/>
            <a:ext cx="1190905" cy="1171696"/>
          </a:xfrm>
          <a:prstGeom prst="rect">
            <a:avLst/>
          </a:prstGeom>
        </p:spPr>
      </p:pic>
      <p:pic>
        <p:nvPicPr>
          <p:cNvPr id="3" name="Picture 2"/>
          <p:cNvPicPr>
            <a:picLocks noChangeAspect="1"/>
          </p:cNvPicPr>
          <p:nvPr/>
        </p:nvPicPr>
        <p:blipFill>
          <a:blip r:embed="rId5"/>
          <a:stretch>
            <a:fillRect/>
          </a:stretch>
        </p:blipFill>
        <p:spPr>
          <a:xfrm>
            <a:off x="4750551" y="3575608"/>
            <a:ext cx="1190905" cy="1262216"/>
          </a:xfrm>
          <a:prstGeom prst="rect">
            <a:avLst/>
          </a:prstGeom>
        </p:spPr>
      </p:pic>
      <p:pic>
        <p:nvPicPr>
          <p:cNvPr id="4" name="Picture 3"/>
          <p:cNvPicPr>
            <a:picLocks noChangeAspect="1"/>
          </p:cNvPicPr>
          <p:nvPr/>
        </p:nvPicPr>
        <p:blipFill>
          <a:blip r:embed="rId6"/>
          <a:stretch>
            <a:fillRect/>
          </a:stretch>
        </p:blipFill>
        <p:spPr>
          <a:xfrm>
            <a:off x="4732797" y="4990173"/>
            <a:ext cx="1226412" cy="1219818"/>
          </a:xfrm>
          <a:prstGeom prst="rect">
            <a:avLst/>
          </a:prstGeom>
        </p:spPr>
      </p:pic>
      <p:grpSp>
        <p:nvGrpSpPr>
          <p:cNvPr id="9" name="Group 8"/>
          <p:cNvGrpSpPr/>
          <p:nvPr/>
        </p:nvGrpSpPr>
        <p:grpSpPr>
          <a:xfrm>
            <a:off x="9875901" y="2549615"/>
            <a:ext cx="656021" cy="632497"/>
            <a:chOff x="0" y="0"/>
            <a:chExt cx="523875" cy="523875"/>
          </a:xfrm>
        </p:grpSpPr>
        <p:sp>
          <p:nvSpPr>
            <p:cNvPr id="10" name="Oval 9"/>
            <p:cNvSpPr/>
            <p:nvPr/>
          </p:nvSpPr>
          <p:spPr>
            <a:xfrm>
              <a:off x="0" y="0"/>
              <a:ext cx="523875" cy="523875"/>
            </a:xfrm>
            <a:prstGeom prst="ellipse">
              <a:avLst/>
            </a:prstGeom>
            <a:solidFill>
              <a:srgbClr val="0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1" name="Oval 10"/>
            <p:cNvSpPr/>
            <p:nvPr/>
          </p:nvSpPr>
          <p:spPr>
            <a:xfrm>
              <a:off x="142875" y="142875"/>
              <a:ext cx="238125" cy="238125"/>
            </a:xfrm>
            <a:prstGeom prst="ellipse">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grpSp>
      <p:grpSp>
        <p:nvGrpSpPr>
          <p:cNvPr id="12" name="Group 11"/>
          <p:cNvGrpSpPr/>
          <p:nvPr/>
        </p:nvGrpSpPr>
        <p:grpSpPr>
          <a:xfrm>
            <a:off x="9875901" y="4819019"/>
            <a:ext cx="656021" cy="643309"/>
            <a:chOff x="0" y="0"/>
            <a:chExt cx="523875" cy="523875"/>
          </a:xfrm>
        </p:grpSpPr>
        <p:sp>
          <p:nvSpPr>
            <p:cNvPr id="13" name="Oval 12"/>
            <p:cNvSpPr/>
            <p:nvPr/>
          </p:nvSpPr>
          <p:spPr>
            <a:xfrm>
              <a:off x="0" y="0"/>
              <a:ext cx="523875" cy="523875"/>
            </a:xfrm>
            <a:prstGeom prst="ellipse">
              <a:avLst/>
            </a:prstGeom>
            <a:solidFill>
              <a:srgbClr val="0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4" name="Oval 13"/>
            <p:cNvSpPr/>
            <p:nvPr/>
          </p:nvSpPr>
          <p:spPr>
            <a:xfrm>
              <a:off x="142875" y="142875"/>
              <a:ext cx="238125" cy="238125"/>
            </a:xfrm>
            <a:prstGeom prst="ellipse">
              <a:avLst/>
            </a:prstGeom>
            <a:solidFill>
              <a:srgbClr val="000000">
                <a:alpha val="40000"/>
              </a:srgbClr>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grpSp>
      <p:sp>
        <p:nvSpPr>
          <p:cNvPr id="16" name="TextBox 15">
            <a:extLst>
              <a:ext uri="{FF2B5EF4-FFF2-40B4-BE49-F238E27FC236}">
                <a16:creationId xmlns:a16="http://schemas.microsoft.com/office/drawing/2014/main" id="{8B55A927-BB06-4CED-83A5-28D8CFA50A7B}"/>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92109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8832" y="2240949"/>
            <a:ext cx="4666691" cy="1200329"/>
          </a:xfrm>
          <a:prstGeom prst="rect">
            <a:avLst/>
          </a:prstGeom>
        </p:spPr>
        <p:txBody>
          <a:bodyPr wrap="square">
            <a:spAutoFit/>
          </a:bodyPr>
          <a:lstStyle/>
          <a:p>
            <a:r>
              <a:rPr lang="tr-TR" sz="2400" dirty="0">
                <a:latin typeface="Times New Roman" panose="02020603050405020304" pitchFamily="18" charset="0"/>
                <a:cs typeface="Times New Roman" panose="02020603050405020304" pitchFamily="18" charset="0"/>
              </a:rPr>
              <a:t>Türkiye’den izlenebilen son tam </a:t>
            </a:r>
            <a:r>
              <a:rPr lang="fi-FI" sz="2400" dirty="0">
                <a:latin typeface="Times New Roman" panose="02020603050405020304" pitchFamily="18" charset="0"/>
                <a:cs typeface="Times New Roman" panose="02020603050405020304" pitchFamily="18" charset="0"/>
              </a:rPr>
              <a:t>G</a:t>
            </a:r>
            <a:r>
              <a:rPr lang="tr-TR" sz="2400" dirty="0">
                <a:latin typeface="Times New Roman" panose="02020603050405020304" pitchFamily="18" charset="0"/>
                <a:cs typeface="Times New Roman" panose="02020603050405020304" pitchFamily="18" charset="0"/>
              </a:rPr>
              <a:t>ü</a:t>
            </a:r>
            <a:r>
              <a:rPr lang="fi-FI" sz="2400" dirty="0">
                <a:latin typeface="Times New Roman" panose="02020603050405020304" pitchFamily="18" charset="0"/>
                <a:cs typeface="Times New Roman" panose="02020603050405020304" pitchFamily="18" charset="0"/>
              </a:rPr>
              <a:t>neş tutulması 29 Mart 2006</a:t>
            </a:r>
            <a:r>
              <a:rPr lang="tr-TR" sz="2400" dirty="0">
                <a:latin typeface="Times New Roman" panose="02020603050405020304" pitchFamily="18" charset="0"/>
                <a:cs typeface="Times New Roman" panose="02020603050405020304" pitchFamily="18" charset="0"/>
              </a:rPr>
              <a:t> tarihinde gerçekleşmiştir. </a:t>
            </a:r>
          </a:p>
        </p:txBody>
      </p:sp>
      <p:pic>
        <p:nvPicPr>
          <p:cNvPr id="4" name="Picture 2" descr="http://i2.wp.com/www.astrobilgi.org/wp-content/uploads/2016/03/OGRSEM200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371" y="2240949"/>
            <a:ext cx="3822395" cy="1263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08832" y="1182625"/>
            <a:ext cx="6790944" cy="523220"/>
          </a:xfrm>
          <a:prstGeom prst="rect">
            <a:avLst/>
          </a:prstGeom>
          <a:noFill/>
        </p:spPr>
        <p:txBody>
          <a:bodyPr wrap="square" rtlCol="0">
            <a:spAutoFit/>
          </a:bodyPr>
          <a:lstStyle/>
          <a:p>
            <a:r>
              <a:rPr lang="tr-TR" sz="2800" b="1" dirty="0"/>
              <a:t>GÜNEŞ TUTULMASI</a:t>
            </a:r>
          </a:p>
        </p:txBody>
      </p:sp>
      <p:sp>
        <p:nvSpPr>
          <p:cNvPr id="2" name="TextBox 1"/>
          <p:cNvSpPr txBox="1"/>
          <p:nvPr/>
        </p:nvSpPr>
        <p:spPr>
          <a:xfrm>
            <a:off x="3608832" y="4413504"/>
            <a:ext cx="8083296" cy="1107996"/>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Türkiye’den izlenebilecek bir sonraki tam </a:t>
            </a:r>
            <a:r>
              <a:rPr lang="fi-FI" sz="2400" dirty="0">
                <a:latin typeface="Times New Roman" panose="02020603050405020304" pitchFamily="18" charset="0"/>
                <a:cs typeface="Times New Roman" panose="02020603050405020304" pitchFamily="18" charset="0"/>
              </a:rPr>
              <a:t>G</a:t>
            </a:r>
            <a:r>
              <a:rPr lang="tr-TR" sz="2400" dirty="0">
                <a:latin typeface="Times New Roman" panose="02020603050405020304" pitchFamily="18" charset="0"/>
                <a:cs typeface="Times New Roman" panose="02020603050405020304" pitchFamily="18" charset="0"/>
              </a:rPr>
              <a:t>ü</a:t>
            </a:r>
            <a:r>
              <a:rPr lang="fi-FI" sz="2400" dirty="0">
                <a:latin typeface="Times New Roman" panose="02020603050405020304" pitchFamily="18" charset="0"/>
                <a:cs typeface="Times New Roman" panose="02020603050405020304" pitchFamily="18" charset="0"/>
              </a:rPr>
              <a:t>neş tutulması </a:t>
            </a:r>
            <a:r>
              <a:rPr lang="fi-FI" sz="2400" b="1" dirty="0">
                <a:latin typeface="Times New Roman" panose="02020603050405020304" pitchFamily="18" charset="0"/>
                <a:cs typeface="Times New Roman" panose="02020603050405020304" pitchFamily="18" charset="0"/>
              </a:rPr>
              <a:t>30 Nisan 2060</a:t>
            </a:r>
            <a:r>
              <a:rPr lang="tr-TR" sz="2400" b="1" dirty="0">
                <a:latin typeface="Times New Roman" panose="02020603050405020304" pitchFamily="18" charset="0"/>
                <a:cs typeface="Times New Roman" panose="02020603050405020304" pitchFamily="18" charset="0"/>
              </a:rPr>
              <a:t> </a:t>
            </a:r>
            <a:r>
              <a:rPr lang="sv-SE" sz="2400" dirty="0">
                <a:latin typeface="Times New Roman" panose="02020603050405020304" pitchFamily="18" charset="0"/>
                <a:cs typeface="Times New Roman" panose="02020603050405020304" pitchFamily="18" charset="0"/>
              </a:rPr>
              <a:t>tarihinde</a:t>
            </a:r>
            <a:r>
              <a:rPr lang="tr-TR" sz="2400" dirty="0">
                <a:latin typeface="Times New Roman" panose="02020603050405020304" pitchFamily="18" charset="0"/>
                <a:cs typeface="Times New Roman" panose="02020603050405020304" pitchFamily="18" charset="0"/>
              </a:rPr>
              <a:t> gerçekleşecektir.</a:t>
            </a:r>
          </a:p>
          <a:p>
            <a:endParaRPr lang="tr-TR" dirty="0"/>
          </a:p>
        </p:txBody>
      </p:sp>
      <p:sp>
        <p:nvSpPr>
          <p:cNvPr id="3" name="TextBox 2"/>
          <p:cNvSpPr txBox="1"/>
          <p:nvPr/>
        </p:nvSpPr>
        <p:spPr>
          <a:xfrm>
            <a:off x="3608832" y="6061003"/>
            <a:ext cx="7394028" cy="369332"/>
          </a:xfrm>
          <a:prstGeom prst="rect">
            <a:avLst/>
          </a:prstGeom>
          <a:noFill/>
        </p:spPr>
        <p:txBody>
          <a:bodyPr wrap="square" rtlCol="0">
            <a:spAutoFit/>
          </a:bodyPr>
          <a:lstStyle/>
          <a:p>
            <a:r>
              <a:rPr lang="tr-TR" dirty="0">
                <a:hlinkClick r:id="rId4"/>
              </a:rPr>
              <a:t>http://www.timeanddate.com/eclipse/list.html</a:t>
            </a:r>
            <a:r>
              <a:rPr lang="tr-TR" dirty="0"/>
              <a:t> </a:t>
            </a:r>
          </a:p>
        </p:txBody>
      </p:sp>
      <p:sp>
        <p:nvSpPr>
          <p:cNvPr id="8" name="TextBox 7">
            <a:extLst>
              <a:ext uri="{FF2B5EF4-FFF2-40B4-BE49-F238E27FC236}">
                <a16:creationId xmlns:a16="http://schemas.microsoft.com/office/drawing/2014/main" id="{B085E10C-2EFE-41AC-BA86-342D73EAEB6C}"/>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44201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9664" y="585216"/>
            <a:ext cx="6790944" cy="523220"/>
          </a:xfrm>
          <a:prstGeom prst="rect">
            <a:avLst/>
          </a:prstGeom>
          <a:noFill/>
        </p:spPr>
        <p:txBody>
          <a:bodyPr wrap="square" rtlCol="0">
            <a:spAutoFit/>
          </a:bodyPr>
          <a:lstStyle/>
          <a:p>
            <a:r>
              <a:rPr lang="tr-TR" sz="2800" b="1" dirty="0"/>
              <a:t>NELER YAPACAĞIZ?</a:t>
            </a:r>
          </a:p>
        </p:txBody>
      </p:sp>
      <p:sp>
        <p:nvSpPr>
          <p:cNvPr id="2" name="TextBox 1"/>
          <p:cNvSpPr txBox="1"/>
          <p:nvPr/>
        </p:nvSpPr>
        <p:spPr>
          <a:xfrm>
            <a:off x="2584704" y="1108436"/>
            <a:ext cx="7595616" cy="5011949"/>
          </a:xfrm>
          <a:prstGeom prst="rect">
            <a:avLst/>
          </a:prstGeom>
          <a:noFill/>
        </p:spPr>
        <p:txBody>
          <a:bodyPr wrap="square" rtlCol="0">
            <a:spAutoFit/>
          </a:bodyPr>
          <a:lstStyle/>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sz="2400"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39143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523220"/>
          </a:xfrm>
          <a:prstGeom prst="rect">
            <a:avLst/>
          </a:prstGeom>
          <a:noFill/>
        </p:spPr>
        <p:txBody>
          <a:bodyPr wrap="square" rtlCol="0">
            <a:spAutoFit/>
          </a:bodyPr>
          <a:lstStyle/>
          <a:p>
            <a:r>
              <a:rPr lang="tr-TR" sz="2800" b="1" dirty="0"/>
              <a:t>GÖLGE VE YARI GÖLGE-Örnekler</a:t>
            </a:r>
          </a:p>
        </p:txBody>
      </p:sp>
      <p:sp>
        <p:nvSpPr>
          <p:cNvPr id="2" name="TextBox 1"/>
          <p:cNvSpPr txBox="1"/>
          <p:nvPr/>
        </p:nvSpPr>
        <p:spPr>
          <a:xfrm>
            <a:off x="3633216" y="2375838"/>
            <a:ext cx="8343953" cy="830997"/>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Gökyüzünde sürekli uçakların geçtiğini gözlemliyoruz ama gölgesinin dünyaya düştüğünü gözlemlemiyoruz. Neden? </a:t>
            </a:r>
            <a:endParaRPr lang="tr-TR" dirty="0">
              <a:latin typeface="Times New Roman" panose="02020603050405020304" pitchFamily="18" charset="0"/>
              <a:cs typeface="Times New Roman" panose="02020603050405020304" pitchFamily="18" charset="0"/>
            </a:endParaRPr>
          </a:p>
        </p:txBody>
      </p:sp>
      <p:sp>
        <p:nvSpPr>
          <p:cNvPr id="4" name="Rectangle 3"/>
          <p:cNvSpPr/>
          <p:nvPr/>
        </p:nvSpPr>
        <p:spPr>
          <a:xfrm>
            <a:off x="3633216" y="4051511"/>
            <a:ext cx="7815072" cy="619272"/>
          </a:xfrm>
          <a:prstGeom prst="rect">
            <a:avLst/>
          </a:prstGeom>
        </p:spPr>
        <p:txBody>
          <a:bodyPr wrap="square">
            <a:spAutoFit/>
          </a:bodyPr>
          <a:lstStyle/>
          <a:p>
            <a:pPr>
              <a:lnSpc>
                <a:spcPct val="107000"/>
              </a:lnSpc>
              <a:spcAft>
                <a:spcPts val="800"/>
              </a:spcAft>
            </a:pPr>
            <a:r>
              <a:rPr lang="tr-TR" sz="16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Halkalı güneş tutulması ile aynı durum olur. Kaynak çok büyük, engel küçük. Dünya üzerine sadece yarı gölge düşer. </a:t>
            </a:r>
            <a:endParaRPr lang="tr-TR" sz="16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09C33C1-14E9-4CE6-98D1-28AF2B05E675}"/>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3230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523220"/>
          </a:xfrm>
          <a:prstGeom prst="rect">
            <a:avLst/>
          </a:prstGeom>
          <a:noFill/>
        </p:spPr>
        <p:txBody>
          <a:bodyPr wrap="square" rtlCol="0">
            <a:spAutoFit/>
          </a:bodyPr>
          <a:lstStyle/>
          <a:p>
            <a:r>
              <a:rPr lang="tr-TR" sz="2800" b="1" dirty="0"/>
              <a:t>GÖLGE VE YARI GÖLGE-Örnekler</a:t>
            </a:r>
          </a:p>
        </p:txBody>
      </p:sp>
      <p:sp>
        <p:nvSpPr>
          <p:cNvPr id="2" name="TextBox 1"/>
          <p:cNvSpPr txBox="1"/>
          <p:nvPr/>
        </p:nvSpPr>
        <p:spPr>
          <a:xfrm>
            <a:off x="3633216" y="1852726"/>
            <a:ext cx="8343953" cy="1200329"/>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Gölgenin boyundan ve konmundan faydalanılarak yapılan güneş saati eski  Mısır ve Mezopotamya’da zamanı ölçmek için kullanılırdı</a:t>
            </a:r>
            <a:r>
              <a:rPr lang="tr-TR" dirty="0">
                <a:latin typeface="Times New Roman" panose="02020603050405020304" pitchFamily="18" charset="0"/>
                <a:cs typeface="Times New Roman" panose="02020603050405020304" pitchFamily="18" charset="0"/>
              </a:rPr>
              <a:t>. </a:t>
            </a:r>
          </a:p>
        </p:txBody>
      </p:sp>
      <p:pic>
        <p:nvPicPr>
          <p:cNvPr id="1028" name="Picture 4" descr="http://thumbs.dreamstime.com/x/sun-clock-13533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64" y="3343631"/>
            <a:ext cx="3810000" cy="28003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05192" y="3374618"/>
            <a:ext cx="3581281" cy="2260362"/>
          </a:xfrm>
          <a:prstGeom prst="rect">
            <a:avLst/>
          </a:prstGeom>
        </p:spPr>
        <p:txBody>
          <a:bodyPr wrap="square">
            <a:spAutoFit/>
          </a:bodyPr>
          <a:lstStyle/>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Güneş küresel bir ışık kaynağı olmasına rağmen neden çubuğun sadece tam gölgesi vardır, yarı gölgesi yoktur?</a:t>
            </a:r>
          </a:p>
          <a:p>
            <a:pPr>
              <a:lnSpc>
                <a:spcPct val="107000"/>
              </a:lnSpc>
              <a:spcAft>
                <a:spcPts val="80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tr-TR" sz="1600" dirty="0">
                <a:solidFill>
                  <a:schemeClr val="accent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Güneş, çok uzakta olduğu için noktasal ışık kaynağı gibi davranır.</a:t>
            </a:r>
            <a:endParaRPr lang="tr-TR" sz="1600" dirty="0">
              <a:solidFill>
                <a:schemeClr val="accent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6193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8"/>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570310" y="1627930"/>
            <a:ext cx="3095619" cy="3822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Dikdörtgen 5"/>
          <p:cNvSpPr/>
          <p:nvPr/>
        </p:nvSpPr>
        <p:spPr>
          <a:xfrm>
            <a:off x="6005752" y="3354685"/>
            <a:ext cx="4002273" cy="369332"/>
          </a:xfrm>
          <a:prstGeom prst="rect">
            <a:avLst/>
          </a:prstGeom>
        </p:spPr>
        <p:txBody>
          <a:bodyPr wrap="square">
            <a:spAutoFit/>
          </a:bodyPr>
          <a:lstStyle/>
          <a:p>
            <a:r>
              <a:rPr lang="tr-TR" dirty="0"/>
              <a:t>ANLAŞILMAYAN B</a:t>
            </a:r>
            <a:r>
              <a:rPr lang="en-US" dirty="0"/>
              <a:t>İ</a:t>
            </a:r>
            <a:r>
              <a:rPr lang="tr-TR" dirty="0"/>
              <a:t>R YER VAR MI?</a:t>
            </a:r>
          </a:p>
        </p:txBody>
      </p:sp>
    </p:spTree>
    <p:extLst>
      <p:ext uri="{BB962C8B-B14F-4D97-AF65-F5344CB8AC3E}">
        <p14:creationId xmlns:p14="http://schemas.microsoft.com/office/powerpoint/2010/main" val="1721997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12" y="1182625"/>
            <a:ext cx="4754880" cy="523220"/>
          </a:xfrm>
          <a:prstGeom prst="rect">
            <a:avLst/>
          </a:prstGeom>
          <a:noFill/>
        </p:spPr>
        <p:txBody>
          <a:bodyPr wrap="square" rtlCol="0">
            <a:spAutoFit/>
          </a:bodyPr>
          <a:lstStyle/>
          <a:p>
            <a:r>
              <a:rPr lang="tr-TR" sz="2800" b="1" dirty="0"/>
              <a:t>BUGÜN NELER ÖĞRENDİK?</a:t>
            </a:r>
          </a:p>
        </p:txBody>
      </p:sp>
      <p:sp>
        <p:nvSpPr>
          <p:cNvPr id="3" name="TextBox 2"/>
          <p:cNvSpPr txBox="1"/>
          <p:nvPr/>
        </p:nvSpPr>
        <p:spPr>
          <a:xfrm>
            <a:off x="3511296" y="1998897"/>
            <a:ext cx="8314944" cy="4154984"/>
          </a:xfrm>
          <a:prstGeom prst="rect">
            <a:avLst/>
          </a:prstGeom>
          <a:noFill/>
        </p:spPr>
        <p:txBody>
          <a:bodyPr wrap="square" rtlCol="0">
            <a:spAutoFit/>
          </a:bodyPr>
          <a:lstStyle/>
          <a:p>
            <a:pPr marL="285750" indent="-28575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Işık geçirme özelliklerine göre maddeler: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 saydam</a:t>
            </a:r>
          </a:p>
          <a:p>
            <a:r>
              <a:rPr lang="tr-TR" dirty="0">
                <a:latin typeface="Times New Roman" panose="02020603050405020304" pitchFamily="18" charset="0"/>
                <a:cs typeface="Times New Roman" panose="02020603050405020304" pitchFamily="18" charset="0"/>
              </a:rPr>
              <a:t>     - yarı saydam</a:t>
            </a:r>
          </a:p>
          <a:p>
            <a:r>
              <a:rPr lang="tr-TR" dirty="0">
                <a:latin typeface="Times New Roman" panose="02020603050405020304" pitchFamily="18" charset="0"/>
                <a:cs typeface="Times New Roman" panose="02020603050405020304" pitchFamily="18" charset="0"/>
              </a:rPr>
              <a:t>     - saydam olmayan (opak)</a:t>
            </a:r>
          </a:p>
          <a:p>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Gölge, yarı gölge:</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450850" indent="-450850"/>
            <a:r>
              <a:rPr lang="tr-TR" dirty="0">
                <a:latin typeface="Times New Roman" panose="02020603050405020304" pitchFamily="18" charset="0"/>
                <a:cs typeface="Times New Roman" panose="02020603050405020304" pitchFamily="18" charset="0"/>
              </a:rPr>
              <a:t>     - noktasal ve büyük ışık kaynağında gölge, yarı gölge oluşumu</a:t>
            </a:r>
          </a:p>
          <a:p>
            <a:pPr marL="450850" indent="-450850"/>
            <a:r>
              <a:rPr lang="tr-TR" dirty="0">
                <a:latin typeface="Times New Roman" panose="02020603050405020304" pitchFamily="18" charset="0"/>
                <a:cs typeface="Times New Roman" panose="02020603050405020304" pitchFamily="18" charset="0"/>
              </a:rPr>
              <a:t>     - cisim, perde, ışık kaynağı arasındaki uzaklıkların gölgeyi nasıl etkilediği</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a:t>
            </a:r>
          </a:p>
          <a:p>
            <a:endParaRPr lang="tr-TR"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8460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12" y="1182625"/>
            <a:ext cx="4754880" cy="523220"/>
          </a:xfrm>
          <a:prstGeom prst="rect">
            <a:avLst/>
          </a:prstGeom>
          <a:noFill/>
        </p:spPr>
        <p:txBody>
          <a:bodyPr wrap="square" rtlCol="0">
            <a:spAutoFit/>
          </a:bodyPr>
          <a:lstStyle/>
          <a:p>
            <a:r>
              <a:rPr lang="tr-TR" sz="2800" b="1" dirty="0"/>
              <a:t>BUGÜN NELER ÖĞRENDİK?</a:t>
            </a:r>
          </a:p>
        </p:txBody>
      </p:sp>
      <p:sp>
        <p:nvSpPr>
          <p:cNvPr id="3" name="TextBox 2"/>
          <p:cNvSpPr txBox="1"/>
          <p:nvPr/>
        </p:nvSpPr>
        <p:spPr>
          <a:xfrm>
            <a:off x="3791712" y="2389632"/>
            <a:ext cx="4754880" cy="3139321"/>
          </a:xfrm>
          <a:prstGeom prst="rect">
            <a:avLst/>
          </a:prstGeom>
          <a:noFill/>
        </p:spPr>
        <p:txBody>
          <a:bodyPr wrap="square" rtlCol="0">
            <a:spAutoFit/>
          </a:bodyPr>
          <a:lstStyle/>
          <a:p>
            <a:endParaRPr lang="tr-TR" dirty="0"/>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Güneş tutulması</a:t>
            </a:r>
          </a:p>
          <a:p>
            <a:endParaRPr lang="tr-TR" dirty="0"/>
          </a:p>
          <a:p>
            <a:endParaRPr lang="tr-TR" dirty="0"/>
          </a:p>
          <a:p>
            <a:endParaRPr lang="tr-TR" dirty="0"/>
          </a:p>
          <a:p>
            <a:endParaRPr lang="tr-TR" dirty="0"/>
          </a:p>
          <a:p>
            <a:endParaRPr lang="tr-TR" dirty="0"/>
          </a:p>
          <a:p>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Ay tutulması</a:t>
            </a:r>
          </a:p>
        </p:txBody>
      </p:sp>
      <p:pic>
        <p:nvPicPr>
          <p:cNvPr id="4" name="Picture 3"/>
          <p:cNvPicPr>
            <a:picLocks noChangeAspect="1"/>
          </p:cNvPicPr>
          <p:nvPr/>
        </p:nvPicPr>
        <p:blipFill>
          <a:blip r:embed="rId2"/>
          <a:stretch>
            <a:fillRect/>
          </a:stretch>
        </p:blipFill>
        <p:spPr>
          <a:xfrm>
            <a:off x="7534656" y="1974036"/>
            <a:ext cx="4074988" cy="2160121"/>
          </a:xfrm>
          <a:prstGeom prst="rect">
            <a:avLst/>
          </a:prstGeom>
        </p:spPr>
      </p:pic>
      <p:cxnSp>
        <p:nvCxnSpPr>
          <p:cNvPr id="8" name="Straight Arrow Connector 7"/>
          <p:cNvCxnSpPr/>
          <p:nvPr/>
        </p:nvCxnSpPr>
        <p:spPr>
          <a:xfrm>
            <a:off x="6132576" y="2877312"/>
            <a:ext cx="1267968" cy="2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2576" y="5297424"/>
            <a:ext cx="1267968" cy="2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7633815" y="4469563"/>
            <a:ext cx="3975829" cy="2118779"/>
          </a:xfrm>
          <a:prstGeom prst="rect">
            <a:avLst/>
          </a:prstGeom>
        </p:spPr>
      </p:pic>
      <p:sp>
        <p:nvSpPr>
          <p:cNvPr id="11" name="TextBox 10"/>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4059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11" y="1382764"/>
            <a:ext cx="6790944" cy="523220"/>
          </a:xfrm>
          <a:prstGeom prst="rect">
            <a:avLst/>
          </a:prstGeom>
          <a:noFill/>
        </p:spPr>
        <p:txBody>
          <a:bodyPr wrap="square" rtlCol="0">
            <a:spAutoFit/>
          </a:bodyPr>
          <a:lstStyle/>
          <a:p>
            <a:r>
              <a:rPr lang="tr-TR" sz="2800" b="1" dirty="0"/>
              <a:t>ÖĞRETİK PROGRAMINDAKİ KAZANIM</a:t>
            </a:r>
          </a:p>
        </p:txBody>
      </p:sp>
      <p:sp>
        <p:nvSpPr>
          <p:cNvPr id="7" name="Rectangle 6"/>
          <p:cNvSpPr/>
          <p:nvPr/>
        </p:nvSpPr>
        <p:spPr>
          <a:xfrm>
            <a:off x="597408" y="2250757"/>
            <a:ext cx="10716768" cy="2602636"/>
          </a:xfrm>
          <a:prstGeom prst="rect">
            <a:avLst/>
          </a:prstGeom>
        </p:spPr>
        <p:txBody>
          <a:bodyPr wrap="square">
            <a:spAutoFit/>
          </a:bodyPr>
          <a:lstStyle/>
          <a:p>
            <a:pPr>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10.4.2.1. Saydam, yarı saydam ve saydam olmayan maddelerin ışık geçirme özelliklerini açıklar.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a. Öğrencilerin gölge ve yarı gölge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alanlarını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çizmeleri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açıklamaları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sağlanır</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07000"/>
              </a:lnSpc>
              <a:spcAft>
                <a:spcPts val="800"/>
              </a:spcAft>
            </a:pPr>
            <a:r>
              <a:rPr lang="tr-TR" sz="2800" i="1" dirty="0">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Gölge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yarı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gölge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ile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ilgili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matematiksel</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hesaplamalara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girilmez</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598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408" y="1572769"/>
            <a:ext cx="6790944" cy="523220"/>
          </a:xfrm>
          <a:prstGeom prst="rect">
            <a:avLst/>
          </a:prstGeom>
          <a:noFill/>
        </p:spPr>
        <p:txBody>
          <a:bodyPr wrap="square" rtlCol="0">
            <a:spAutoFit/>
          </a:bodyPr>
          <a:lstStyle/>
          <a:p>
            <a:r>
              <a:rPr lang="tr-TR" sz="2800" b="1" dirty="0"/>
              <a:t>GELECEK DERS</a:t>
            </a:r>
          </a:p>
        </p:txBody>
      </p:sp>
      <p:sp>
        <p:nvSpPr>
          <p:cNvPr id="6" name="Text Box 7"/>
          <p:cNvSpPr txBox="1"/>
          <p:nvPr/>
        </p:nvSpPr>
        <p:spPr>
          <a:xfrm>
            <a:off x="597408" y="2400300"/>
            <a:ext cx="10753344" cy="41224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10.4.3.1. Işığın yansıma</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sını</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dalgalarında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yansıma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olayıyla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ilişkilendirir</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tr-TR" sz="2800" i="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Yansıma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Kanunları</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üzerinde</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durulur</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i="1" dirty="0">
                <a:latin typeface="Times New Roman" panose="02020603050405020304" pitchFamily="18" charset="0"/>
                <a:ea typeface="Calibri" panose="020F0502020204030204" pitchFamily="34" charset="0"/>
                <a:cs typeface="Times New Roman" panose="02020603050405020304" pitchFamily="18" charset="0"/>
              </a:rPr>
              <a:t>      b.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Işığın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düzgün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yansıma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dağınık</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yansımasının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çizilerek</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gösterilmesini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sağlar</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Görme</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olayında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yansımanın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rolü</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vurgulanır</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24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92989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Ygs - 2012</a:t>
            </a:r>
          </a:p>
        </p:txBody>
      </p:sp>
      <p:pic>
        <p:nvPicPr>
          <p:cNvPr id="2" name="Picture 1"/>
          <p:cNvPicPr>
            <a:picLocks noChangeAspect="1"/>
          </p:cNvPicPr>
          <p:nvPr/>
        </p:nvPicPr>
        <p:blipFill rotWithShape="1">
          <a:blip r:embed="rId3"/>
          <a:srcRect l="51100" t="28344" r="24000" b="21031"/>
          <a:stretch/>
        </p:blipFill>
        <p:spPr>
          <a:xfrm>
            <a:off x="4593132" y="800770"/>
            <a:ext cx="3640831" cy="5921833"/>
          </a:xfrm>
          <a:prstGeom prst="rect">
            <a:avLst/>
          </a:prstGeom>
        </p:spPr>
      </p:pic>
      <p:sp>
        <p:nvSpPr>
          <p:cNvPr id="7" name="Oval 6"/>
          <p:cNvSpPr/>
          <p:nvPr/>
        </p:nvSpPr>
        <p:spPr>
          <a:xfrm>
            <a:off x="4593132" y="5644896"/>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a:extLst>
              <a:ext uri="{FF2B5EF4-FFF2-40B4-BE49-F238E27FC236}">
                <a16:creationId xmlns:a16="http://schemas.microsoft.com/office/drawing/2014/main" id="{935AE068-70CC-4CFC-9AB7-9FA58DA4FA6D}"/>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2876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Ygs - 2011</a:t>
            </a:r>
          </a:p>
        </p:txBody>
      </p:sp>
      <p:pic>
        <p:nvPicPr>
          <p:cNvPr id="2" name="Picture 1"/>
          <p:cNvPicPr>
            <a:picLocks noChangeAspect="1"/>
          </p:cNvPicPr>
          <p:nvPr/>
        </p:nvPicPr>
        <p:blipFill rotWithShape="1">
          <a:blip r:embed="rId3"/>
          <a:srcRect l="51000" t="20719" r="23947" b="38195"/>
          <a:stretch/>
        </p:blipFill>
        <p:spPr>
          <a:xfrm>
            <a:off x="3765718" y="728208"/>
            <a:ext cx="4569010" cy="5994395"/>
          </a:xfrm>
          <a:prstGeom prst="rect">
            <a:avLst/>
          </a:prstGeom>
        </p:spPr>
      </p:pic>
      <p:pic>
        <p:nvPicPr>
          <p:cNvPr id="8" name="Picture 7"/>
          <p:cNvPicPr>
            <a:picLocks noChangeAspect="1"/>
          </p:cNvPicPr>
          <p:nvPr/>
        </p:nvPicPr>
        <p:blipFill rotWithShape="1">
          <a:blip r:embed="rId3"/>
          <a:srcRect l="51000" t="62497" r="26854" b="17031"/>
          <a:stretch/>
        </p:blipFill>
        <p:spPr>
          <a:xfrm>
            <a:off x="8299762" y="3110931"/>
            <a:ext cx="3892238" cy="2878236"/>
          </a:xfrm>
          <a:prstGeom prst="rect">
            <a:avLst/>
          </a:prstGeom>
        </p:spPr>
      </p:pic>
      <p:cxnSp>
        <p:nvCxnSpPr>
          <p:cNvPr id="9" name="Straight Connector 8"/>
          <p:cNvCxnSpPr/>
          <p:nvPr/>
        </p:nvCxnSpPr>
        <p:spPr>
          <a:xfrm>
            <a:off x="8299763"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299761" y="4550049"/>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a:extLst>
              <a:ext uri="{FF2B5EF4-FFF2-40B4-BE49-F238E27FC236}">
                <a16:creationId xmlns:a16="http://schemas.microsoft.com/office/drawing/2014/main" id="{86E089A8-1B20-43AC-8E1E-97D9F54A3D0D}"/>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36489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80576" y="6257020"/>
            <a:ext cx="2182368" cy="369332"/>
          </a:xfrm>
          <a:prstGeom prst="rect">
            <a:avLst/>
          </a:prstGeom>
          <a:noFill/>
        </p:spPr>
        <p:txBody>
          <a:bodyPr wrap="square" rtlCol="0">
            <a:spAutoFit/>
          </a:bodyPr>
          <a:lstStyle/>
          <a:p>
            <a:r>
              <a:rPr lang="tr-TR" dirty="0"/>
              <a:t>Öss – Fen 1 - 2008</a:t>
            </a:r>
          </a:p>
        </p:txBody>
      </p:sp>
      <p:pic>
        <p:nvPicPr>
          <p:cNvPr id="5" name="Picture 4"/>
          <p:cNvPicPr>
            <a:picLocks noChangeAspect="1"/>
          </p:cNvPicPr>
          <p:nvPr/>
        </p:nvPicPr>
        <p:blipFill rotWithShape="1">
          <a:blip r:embed="rId3"/>
          <a:srcRect l="25700" t="28500" r="51300" b="27049"/>
          <a:stretch/>
        </p:blipFill>
        <p:spPr>
          <a:xfrm>
            <a:off x="4206240" y="707395"/>
            <a:ext cx="3877056" cy="5994357"/>
          </a:xfrm>
          <a:prstGeom prst="rect">
            <a:avLst/>
          </a:prstGeom>
        </p:spPr>
      </p:pic>
      <p:sp>
        <p:nvSpPr>
          <p:cNvPr id="9" name="Oval 8"/>
          <p:cNvSpPr/>
          <p:nvPr/>
        </p:nvSpPr>
        <p:spPr>
          <a:xfrm>
            <a:off x="6144768" y="6365610"/>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a:extLst>
              <a:ext uri="{FF2B5EF4-FFF2-40B4-BE49-F238E27FC236}">
                <a16:creationId xmlns:a16="http://schemas.microsoft.com/office/drawing/2014/main" id="{488AF26A-0D84-42FA-9DC7-5030746C2DBD}"/>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5218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3879" y="1014013"/>
            <a:ext cx="5620512" cy="523220"/>
          </a:xfrm>
          <a:prstGeom prst="rect">
            <a:avLst/>
          </a:prstGeom>
          <a:noFill/>
        </p:spPr>
        <p:txBody>
          <a:bodyPr wrap="square" rtlCol="0">
            <a:spAutoFit/>
          </a:bodyPr>
          <a:lstStyle/>
          <a:p>
            <a:r>
              <a:rPr lang="tr-TR" sz="2800" b="1" dirty="0"/>
              <a:t>Geçen Hafta Neler Öğrendik?</a:t>
            </a:r>
          </a:p>
        </p:txBody>
      </p:sp>
      <p:sp>
        <p:nvSpPr>
          <p:cNvPr id="6" name="Rectangle 5"/>
          <p:cNvSpPr/>
          <p:nvPr/>
        </p:nvSpPr>
        <p:spPr>
          <a:xfrm>
            <a:off x="3693590" y="1872700"/>
            <a:ext cx="7463622" cy="1754326"/>
          </a:xfrm>
          <a:prstGeom prst="rect">
            <a:avLst/>
          </a:prstGeom>
        </p:spPr>
        <p:txBody>
          <a:bodyPr wrap="square">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Bazen tanecik gibi davranır.</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Bazen enine ve elektromanyetik dalga gibi davranır.</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Dalga-tanecik ikiliği. </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Yalnızca ışık süratinde var olabilir.</a:t>
            </a:r>
          </a:p>
          <a:p>
            <a:endParaRPr lang="tr-TR" dirty="0"/>
          </a:p>
          <a:p>
            <a:endParaRPr lang="tr-TR" dirty="0"/>
          </a:p>
        </p:txBody>
      </p:sp>
      <p:pic>
        <p:nvPicPr>
          <p:cNvPr id="8" name="Picture 2" descr="https://upload.wikimedia.org/wikipedia/commons/6/6a/Eletromanyetik_dalga_tayf%C4%B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591" y="3294888"/>
            <a:ext cx="6206837" cy="3320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F56EDE-E561-4C3E-B332-187BF7AF3D51}"/>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3043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- 2005</a:t>
            </a:r>
          </a:p>
        </p:txBody>
      </p:sp>
      <p:pic>
        <p:nvPicPr>
          <p:cNvPr id="4" name="Picture 3"/>
          <p:cNvPicPr>
            <a:picLocks noChangeAspect="1"/>
          </p:cNvPicPr>
          <p:nvPr/>
        </p:nvPicPr>
        <p:blipFill rotWithShape="1">
          <a:blip r:embed="rId3"/>
          <a:srcRect l="13300" t="30719" r="49100" b="22656"/>
          <a:stretch/>
        </p:blipFill>
        <p:spPr>
          <a:xfrm>
            <a:off x="3797824" y="1049751"/>
            <a:ext cx="5346176" cy="5303520"/>
          </a:xfrm>
          <a:prstGeom prst="rect">
            <a:avLst/>
          </a:prstGeom>
        </p:spPr>
      </p:pic>
      <p:sp>
        <p:nvSpPr>
          <p:cNvPr id="7" name="Oval 6"/>
          <p:cNvSpPr/>
          <p:nvPr/>
        </p:nvSpPr>
        <p:spPr>
          <a:xfrm>
            <a:off x="7766724" y="5522976"/>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a:extLst>
              <a:ext uri="{FF2B5EF4-FFF2-40B4-BE49-F238E27FC236}">
                <a16:creationId xmlns:a16="http://schemas.microsoft.com/office/drawing/2014/main" id="{2A171F8C-E12F-4A20-A2BD-713795CC4CD0}"/>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519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- 2003</a:t>
            </a:r>
          </a:p>
        </p:txBody>
      </p:sp>
      <p:pic>
        <p:nvPicPr>
          <p:cNvPr id="2" name="Picture 1"/>
          <p:cNvPicPr>
            <a:picLocks noChangeAspect="1"/>
          </p:cNvPicPr>
          <p:nvPr/>
        </p:nvPicPr>
        <p:blipFill rotWithShape="1">
          <a:blip r:embed="rId3"/>
          <a:srcRect l="13200" t="27094" r="49000" b="19138"/>
          <a:stretch/>
        </p:blipFill>
        <p:spPr>
          <a:xfrm>
            <a:off x="3928263" y="851631"/>
            <a:ext cx="4834657" cy="5501640"/>
          </a:xfrm>
          <a:prstGeom prst="rect">
            <a:avLst/>
          </a:prstGeom>
        </p:spPr>
      </p:pic>
      <p:sp>
        <p:nvSpPr>
          <p:cNvPr id="7" name="Oval 6"/>
          <p:cNvSpPr/>
          <p:nvPr/>
        </p:nvSpPr>
        <p:spPr>
          <a:xfrm>
            <a:off x="7535076" y="3826453"/>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a:extLst>
              <a:ext uri="{FF2B5EF4-FFF2-40B4-BE49-F238E27FC236}">
                <a16:creationId xmlns:a16="http://schemas.microsoft.com/office/drawing/2014/main" id="{D53F666D-9E4F-4771-91B0-AE20AA33B9A0}"/>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8410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- 2002</a:t>
            </a:r>
          </a:p>
        </p:txBody>
      </p:sp>
      <p:pic>
        <p:nvPicPr>
          <p:cNvPr id="2" name="Picture 1"/>
          <p:cNvPicPr>
            <a:picLocks noChangeAspect="1"/>
          </p:cNvPicPr>
          <p:nvPr/>
        </p:nvPicPr>
        <p:blipFill rotWithShape="1">
          <a:blip r:embed="rId3"/>
          <a:srcRect l="13900" t="17344" r="49165" b="29031"/>
          <a:stretch/>
        </p:blipFill>
        <p:spPr>
          <a:xfrm>
            <a:off x="3864864" y="816864"/>
            <a:ext cx="4937760" cy="5735176"/>
          </a:xfrm>
          <a:prstGeom prst="rect">
            <a:avLst/>
          </a:prstGeom>
        </p:spPr>
      </p:pic>
      <p:sp>
        <p:nvSpPr>
          <p:cNvPr id="7" name="Oval 6"/>
          <p:cNvSpPr/>
          <p:nvPr/>
        </p:nvSpPr>
        <p:spPr>
          <a:xfrm>
            <a:off x="3767748" y="6115674"/>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a:extLst>
              <a:ext uri="{FF2B5EF4-FFF2-40B4-BE49-F238E27FC236}">
                <a16:creationId xmlns:a16="http://schemas.microsoft.com/office/drawing/2014/main" id="{48219293-F8AE-4276-814C-432A409BFE6A}"/>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1999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- 1997</a:t>
            </a:r>
          </a:p>
        </p:txBody>
      </p:sp>
      <p:pic>
        <p:nvPicPr>
          <p:cNvPr id="2" name="Picture 1"/>
          <p:cNvPicPr>
            <a:picLocks noChangeAspect="1"/>
          </p:cNvPicPr>
          <p:nvPr/>
        </p:nvPicPr>
        <p:blipFill rotWithShape="1">
          <a:blip r:embed="rId3"/>
          <a:srcRect l="13500" t="33625" r="48901" b="10437"/>
          <a:stretch/>
        </p:blipFill>
        <p:spPr>
          <a:xfrm>
            <a:off x="3872783" y="867937"/>
            <a:ext cx="4901756" cy="5833872"/>
          </a:xfrm>
          <a:prstGeom prst="rect">
            <a:avLst/>
          </a:prstGeom>
        </p:spPr>
      </p:pic>
      <p:sp>
        <p:nvSpPr>
          <p:cNvPr id="7" name="Oval 6"/>
          <p:cNvSpPr/>
          <p:nvPr/>
        </p:nvSpPr>
        <p:spPr>
          <a:xfrm>
            <a:off x="6669444" y="5352288"/>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a:extLst>
              <a:ext uri="{FF2B5EF4-FFF2-40B4-BE49-F238E27FC236}">
                <a16:creationId xmlns:a16="http://schemas.microsoft.com/office/drawing/2014/main" id="{FB2C818F-A7E0-4306-AF2E-75AD9F52AE86}"/>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7088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- 1999</a:t>
            </a:r>
          </a:p>
        </p:txBody>
      </p:sp>
      <p:pic>
        <p:nvPicPr>
          <p:cNvPr id="2" name="Picture 1"/>
          <p:cNvPicPr>
            <a:picLocks noChangeAspect="1"/>
          </p:cNvPicPr>
          <p:nvPr/>
        </p:nvPicPr>
        <p:blipFill rotWithShape="1">
          <a:blip r:embed="rId3"/>
          <a:srcRect l="12801" t="28844" r="49000" b="23531"/>
          <a:stretch/>
        </p:blipFill>
        <p:spPr>
          <a:xfrm>
            <a:off x="3936160" y="755904"/>
            <a:ext cx="5366336" cy="5352288"/>
          </a:xfrm>
          <a:prstGeom prst="rect">
            <a:avLst/>
          </a:prstGeom>
        </p:spPr>
      </p:pic>
      <p:sp>
        <p:nvSpPr>
          <p:cNvPr id="7" name="Oval 6"/>
          <p:cNvSpPr/>
          <p:nvPr/>
        </p:nvSpPr>
        <p:spPr>
          <a:xfrm>
            <a:off x="4706532" y="5730860"/>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7">
            <a:extLst>
              <a:ext uri="{FF2B5EF4-FFF2-40B4-BE49-F238E27FC236}">
                <a16:creationId xmlns:a16="http://schemas.microsoft.com/office/drawing/2014/main" id="{756C2E16-CC28-4BFF-8267-2F46166211BE}"/>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099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- 1993</a:t>
            </a:r>
          </a:p>
        </p:txBody>
      </p:sp>
      <p:pic>
        <p:nvPicPr>
          <p:cNvPr id="10242" name="Picture 2" descr="http://www.lysmat.com/ossmat/snv/fizik/1993_oss_fizik/15.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013" y="658367"/>
            <a:ext cx="4998957" cy="311159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lysmat.com/ossmat/snv/fizik/1993_oss_fizik/15_.gif?ps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158" y="3769965"/>
            <a:ext cx="3306954" cy="2952638"/>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462436" y="3576517"/>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a:extLst>
              <a:ext uri="{FF2B5EF4-FFF2-40B4-BE49-F238E27FC236}">
                <a16:creationId xmlns:a16="http://schemas.microsoft.com/office/drawing/2014/main" id="{50FB90BD-1F64-4EF9-B5AE-5DCF582FBD3C}"/>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93802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75520" y="6353271"/>
            <a:ext cx="1316736" cy="369332"/>
          </a:xfrm>
          <a:prstGeom prst="rect">
            <a:avLst/>
          </a:prstGeom>
          <a:noFill/>
        </p:spPr>
        <p:txBody>
          <a:bodyPr wrap="square" rtlCol="0">
            <a:spAutoFit/>
          </a:bodyPr>
          <a:lstStyle/>
          <a:p>
            <a:r>
              <a:rPr lang="tr-TR" dirty="0"/>
              <a:t>Öss - 1992</a:t>
            </a:r>
          </a:p>
        </p:txBody>
      </p:sp>
      <p:pic>
        <p:nvPicPr>
          <p:cNvPr id="11266" name="Picture 2" descr="http://www.lysmat.com/ossmat/snv/fizik/1992_oss_fizik/15.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935" y="661733"/>
            <a:ext cx="4257004" cy="31493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lysmat.com/ossmat/snv/fizik/1992_oss_fizik/15_.gif?ps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935" y="3811048"/>
            <a:ext cx="3733800" cy="287655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072548" y="3826453"/>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a:extLst>
              <a:ext uri="{FF2B5EF4-FFF2-40B4-BE49-F238E27FC236}">
                <a16:creationId xmlns:a16="http://schemas.microsoft.com/office/drawing/2014/main" id="{6AD30DA0-F8ED-436E-8F0D-0986CCCC5343}"/>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6214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ysmat.com/ossmat/snv/fizik/1991_oss_fizik/13.gif?ps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71" y="753173"/>
            <a:ext cx="5038218" cy="33675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ysmat.com/ossmat/snv/fizik/1991_oss_fizik/13_.gif?ps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009" y="4120688"/>
            <a:ext cx="3775710" cy="2601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02496" y="6353271"/>
            <a:ext cx="1316736" cy="369332"/>
          </a:xfrm>
          <a:prstGeom prst="rect">
            <a:avLst/>
          </a:prstGeom>
          <a:noFill/>
        </p:spPr>
        <p:txBody>
          <a:bodyPr wrap="square" rtlCol="0">
            <a:spAutoFit/>
          </a:bodyPr>
          <a:lstStyle/>
          <a:p>
            <a:r>
              <a:rPr lang="tr-TR" dirty="0"/>
              <a:t>Öss - 1991</a:t>
            </a:r>
          </a:p>
        </p:txBody>
      </p:sp>
      <p:sp>
        <p:nvSpPr>
          <p:cNvPr id="8" name="Oval 7"/>
          <p:cNvSpPr/>
          <p:nvPr/>
        </p:nvSpPr>
        <p:spPr>
          <a:xfrm>
            <a:off x="6766980" y="4076389"/>
            <a:ext cx="414108" cy="499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a:extLst>
              <a:ext uri="{FF2B5EF4-FFF2-40B4-BE49-F238E27FC236}">
                <a16:creationId xmlns:a16="http://schemas.microsoft.com/office/drawing/2014/main" id="{DD6984F3-15F3-43CF-A19A-F490C5F5586A}"/>
              </a:ext>
            </a:extLst>
          </p:cNvPr>
          <p:cNvSpPr txBox="1"/>
          <p:nvPr/>
        </p:nvSpPr>
        <p:spPr>
          <a:xfrm>
            <a:off x="220717" y="1537233"/>
            <a:ext cx="2754131" cy="502855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3334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fra3-1.xx.fbcdn.net/hphotos-xaf1/v/t1.0-9/386702_10150435234763521_775416415_n.jpg?oh=bb830a461b0d767c1cd1a2dcd73a5fd1&amp;oe=578893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885" y="1349318"/>
            <a:ext cx="6412484" cy="457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7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954107"/>
          </a:xfrm>
          <a:prstGeom prst="rect">
            <a:avLst/>
          </a:prstGeom>
          <a:noFill/>
        </p:spPr>
        <p:txBody>
          <a:bodyPr wrap="square" rtlCol="0">
            <a:spAutoFit/>
          </a:bodyPr>
          <a:lstStyle/>
          <a:p>
            <a:r>
              <a:rPr lang="tr-TR" sz="2800" b="1" dirty="0"/>
              <a:t>GÖLGE VE YARI GÖLGE-Örnekler</a:t>
            </a:r>
          </a:p>
          <a:p>
            <a:endParaRPr lang="tr-TR" sz="2800" b="1" dirty="0"/>
          </a:p>
        </p:txBody>
      </p:sp>
      <p:pic>
        <p:nvPicPr>
          <p:cNvPr id="7" name="Picture 6" descr="http://solar-center.stanford.edu/images/solar-analemma-140000-UTC.jpg"/>
          <p:cNvPicPr/>
          <p:nvPr/>
        </p:nvPicPr>
        <p:blipFill>
          <a:blip r:embed="rId3">
            <a:extLst>
              <a:ext uri="{28A0092B-C50C-407E-A947-70E740481C1C}">
                <a14:useLocalDpi xmlns:a14="http://schemas.microsoft.com/office/drawing/2010/main" val="0"/>
              </a:ext>
            </a:extLst>
          </a:blip>
          <a:srcRect/>
          <a:stretch>
            <a:fillRect/>
          </a:stretch>
        </p:blipFill>
        <p:spPr bwMode="auto">
          <a:xfrm>
            <a:off x="3794261" y="1773072"/>
            <a:ext cx="3473438" cy="4402097"/>
          </a:xfrm>
          <a:prstGeom prst="rect">
            <a:avLst/>
          </a:prstGeom>
          <a:noFill/>
          <a:ln>
            <a:noFill/>
          </a:ln>
        </p:spPr>
      </p:pic>
      <p:sp>
        <p:nvSpPr>
          <p:cNvPr id="3" name="Rectangle 2"/>
          <p:cNvSpPr/>
          <p:nvPr/>
        </p:nvSpPr>
        <p:spPr>
          <a:xfrm>
            <a:off x="7418120" y="1773072"/>
            <a:ext cx="4338451" cy="3477875"/>
          </a:xfrm>
          <a:prstGeom prst="rect">
            <a:avLst/>
          </a:prstGeom>
        </p:spPr>
        <p:txBody>
          <a:bodyPr wrap="square">
            <a:spAutoFit/>
          </a:bodyPr>
          <a:lstStyle/>
          <a:p>
            <a:r>
              <a:rPr lang="tr-TR" sz="2000" dirty="0">
                <a:latin typeface="Times New Roman" panose="02020603050405020304" pitchFamily="18" charset="0"/>
                <a:ea typeface="Calibri" panose="020F0502020204030204" pitchFamily="34" charset="0"/>
              </a:rPr>
              <a:t>Her gün, aynı saatte, aynı yerden Güneş’e bakarsanız ya da Güneş’i fotoğraflarsanız, gökyüzünde ‘8’ şeklini çizdiğini gözlemleyebilirsiniz. Güneşin çizdiği bu şekle </a:t>
            </a:r>
            <a:r>
              <a:rPr lang="tr-TR" sz="2000" i="1" dirty="0">
                <a:latin typeface="Times New Roman" panose="02020603050405020304" pitchFamily="18" charset="0"/>
                <a:ea typeface="Calibri" panose="020F0502020204030204" pitchFamily="34" charset="0"/>
              </a:rPr>
              <a:t>analemma</a:t>
            </a:r>
            <a:r>
              <a:rPr lang="tr-TR" sz="2000" dirty="0">
                <a:latin typeface="Times New Roman" panose="02020603050405020304" pitchFamily="18" charset="0"/>
                <a:ea typeface="Calibri" panose="020F0502020204030204" pitchFamily="34" charset="0"/>
              </a:rPr>
              <a:t> ya da </a:t>
            </a:r>
            <a:r>
              <a:rPr lang="tr-TR" sz="2000" i="1" dirty="0">
                <a:latin typeface="Times New Roman" panose="02020603050405020304" pitchFamily="18" charset="0"/>
                <a:ea typeface="Calibri" panose="020F0502020204030204" pitchFamily="34" charset="0"/>
              </a:rPr>
              <a:t>günizi</a:t>
            </a:r>
            <a:r>
              <a:rPr lang="tr-TR" sz="2000" dirty="0">
                <a:latin typeface="Times New Roman" panose="02020603050405020304" pitchFamily="18" charset="0"/>
                <a:ea typeface="Calibri" panose="020F0502020204030204" pitchFamily="34" charset="0"/>
              </a:rPr>
              <a:t> denir. </a:t>
            </a:r>
          </a:p>
          <a:p>
            <a:endParaRPr lang="tr-TR" sz="2000" dirty="0">
              <a:latin typeface="Times New Roman" panose="02020603050405020304" pitchFamily="18" charset="0"/>
            </a:endParaRPr>
          </a:p>
          <a:p>
            <a:r>
              <a:rPr lang="tr-TR" sz="2000" dirty="0">
                <a:latin typeface="Times New Roman" panose="02020603050405020304" pitchFamily="18" charset="0"/>
                <a:ea typeface="Calibri" panose="020F0502020204030204" pitchFamily="34" charset="0"/>
              </a:rPr>
              <a:t>Her gün, aynı saatte, aynı yerdeki bir direğin ucunun gölgesini yere işaretlerseniz yerde oluşan şeklin </a:t>
            </a:r>
            <a:r>
              <a:rPr lang="tr-TR" sz="2000" i="1" dirty="0">
                <a:latin typeface="Times New Roman" panose="02020603050405020304" pitchFamily="18" charset="0"/>
                <a:ea typeface="Calibri" panose="020F0502020204030204" pitchFamily="34" charset="0"/>
              </a:rPr>
              <a:t>analemma</a:t>
            </a:r>
            <a:r>
              <a:rPr lang="tr-TR" sz="2000" dirty="0">
                <a:latin typeface="Times New Roman" panose="02020603050405020304" pitchFamily="18" charset="0"/>
                <a:ea typeface="Calibri" panose="020F0502020204030204" pitchFamily="34" charset="0"/>
              </a:rPr>
              <a:t> olduğunu görürsünüz.</a:t>
            </a: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72788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3879" y="1014013"/>
            <a:ext cx="5620512" cy="523220"/>
          </a:xfrm>
          <a:prstGeom prst="rect">
            <a:avLst/>
          </a:prstGeom>
          <a:noFill/>
        </p:spPr>
        <p:txBody>
          <a:bodyPr wrap="square" rtlCol="0">
            <a:spAutoFit/>
          </a:bodyPr>
          <a:lstStyle/>
          <a:p>
            <a:r>
              <a:rPr lang="tr-TR" sz="2800" b="1" dirty="0"/>
              <a:t>Geçen Hafta Neler Öğrendik?</a:t>
            </a:r>
          </a:p>
        </p:txBody>
      </p:sp>
      <p:pic>
        <p:nvPicPr>
          <p:cNvPr id="3" name="Picture 2"/>
          <p:cNvPicPr>
            <a:picLocks noChangeAspect="1"/>
          </p:cNvPicPr>
          <p:nvPr/>
        </p:nvPicPr>
        <p:blipFill>
          <a:blip r:embed="rId2"/>
          <a:stretch>
            <a:fillRect/>
          </a:stretch>
        </p:blipFill>
        <p:spPr>
          <a:xfrm>
            <a:off x="3803904" y="2034053"/>
            <a:ext cx="8022336" cy="2371438"/>
          </a:xfrm>
          <a:prstGeom prst="rect">
            <a:avLst/>
          </a:prstGeom>
        </p:spPr>
      </p:pic>
      <p:pic>
        <p:nvPicPr>
          <p:cNvPr id="5" name="Picture 4"/>
          <p:cNvPicPr>
            <a:picLocks noChangeAspect="1"/>
          </p:cNvPicPr>
          <p:nvPr/>
        </p:nvPicPr>
        <p:blipFill>
          <a:blip r:embed="rId3"/>
          <a:stretch>
            <a:fillRect/>
          </a:stretch>
        </p:blipFill>
        <p:spPr>
          <a:xfrm>
            <a:off x="4888670" y="4775001"/>
            <a:ext cx="5182243" cy="1932878"/>
          </a:xfrm>
          <a:prstGeom prst="rect">
            <a:avLst/>
          </a:prstGeom>
        </p:spPr>
      </p:pic>
      <p:sp>
        <p:nvSpPr>
          <p:cNvPr id="7" name="TextBox 6">
            <a:extLst>
              <a:ext uri="{FF2B5EF4-FFF2-40B4-BE49-F238E27FC236}">
                <a16:creationId xmlns:a16="http://schemas.microsoft.com/office/drawing/2014/main" id="{68F56EDE-E561-4C3E-B332-187BF7AF3D51}"/>
              </a:ext>
            </a:extLst>
          </p:cNvPr>
          <p:cNvSpPr txBox="1"/>
          <p:nvPr/>
        </p:nvSpPr>
        <p:spPr>
          <a:xfrm>
            <a:off x="373117" y="16896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739559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954107"/>
          </a:xfrm>
          <a:prstGeom prst="rect">
            <a:avLst/>
          </a:prstGeom>
          <a:noFill/>
        </p:spPr>
        <p:txBody>
          <a:bodyPr wrap="square" rtlCol="0">
            <a:spAutoFit/>
          </a:bodyPr>
          <a:lstStyle/>
          <a:p>
            <a:r>
              <a:rPr lang="tr-TR" sz="2800" b="1" dirty="0"/>
              <a:t>GÖLGE VE YARI GÖLGE-Örnekler</a:t>
            </a:r>
          </a:p>
          <a:p>
            <a:endParaRPr lang="tr-TR" sz="2800" b="1" dirty="0"/>
          </a:p>
        </p:txBody>
      </p:sp>
      <p:pic>
        <p:nvPicPr>
          <p:cNvPr id="7" name="Picture 6" descr="https://scontent.fsaw1-9.fna.fbcdn.net/v/t35.0-12/19840229_1391967320902429_603399597_o.jpg?oh=13e8561ee2372b3ba2435c2f5bf38afd&amp;oe=596F5B0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216" y="1531163"/>
            <a:ext cx="5162550" cy="3929380"/>
          </a:xfrm>
          <a:prstGeom prst="rect">
            <a:avLst/>
          </a:prstGeom>
          <a:noFill/>
          <a:ln>
            <a:noFill/>
          </a:ln>
        </p:spPr>
      </p:pic>
      <p:sp>
        <p:nvSpPr>
          <p:cNvPr id="2" name="Rectangle 1"/>
          <p:cNvSpPr/>
          <p:nvPr/>
        </p:nvSpPr>
        <p:spPr>
          <a:xfrm>
            <a:off x="8890660" y="1531163"/>
            <a:ext cx="3198421" cy="2759602"/>
          </a:xfrm>
          <a:prstGeom prst="rect">
            <a:avLst/>
          </a:prstGeom>
        </p:spPr>
        <p:txBody>
          <a:bodyPr wrap="square">
            <a:spAutoFit/>
          </a:bodyPr>
          <a:lstStyle/>
          <a:p>
            <a:pPr>
              <a:lnSpc>
                <a:spcPct val="107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Eğer analemma fotoğrafındaki güneşlerden biri tutulma anında ise, bu şeklin/olayın adı tutulemma olur. Şekilde 2005-2006 yıllarında Tunç Tezel tarafından Türkiye’den çekilmiş olan ilk tutulemma fotoğrafını görmektesiniz. Tam Tutulma tarihi 29 Mart 2006’dır.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1699814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33216" y="1007943"/>
            <a:ext cx="8363712" cy="954107"/>
          </a:xfrm>
          <a:prstGeom prst="rect">
            <a:avLst/>
          </a:prstGeom>
          <a:noFill/>
        </p:spPr>
        <p:txBody>
          <a:bodyPr wrap="square" rtlCol="0">
            <a:spAutoFit/>
          </a:bodyPr>
          <a:lstStyle/>
          <a:p>
            <a:r>
              <a:rPr lang="tr-TR" sz="2800" b="1" dirty="0"/>
              <a:t>GÖLGE VE YARI GÖLGE-Örnekler</a:t>
            </a:r>
          </a:p>
          <a:p>
            <a:endParaRPr lang="tr-TR" sz="2800" b="1" dirty="0"/>
          </a:p>
        </p:txBody>
      </p:sp>
      <p:sp>
        <p:nvSpPr>
          <p:cNvPr id="3" name="Rectangle 2"/>
          <p:cNvSpPr/>
          <p:nvPr/>
        </p:nvSpPr>
        <p:spPr>
          <a:xfrm>
            <a:off x="3882554" y="4919717"/>
            <a:ext cx="7358469" cy="1600438"/>
          </a:xfrm>
          <a:prstGeom prst="rect">
            <a:avLst/>
          </a:prstGeom>
        </p:spPr>
        <p:txBody>
          <a:bodyPr wrap="square">
            <a:spAutoFit/>
          </a:bodyPr>
          <a:lstStyle/>
          <a:p>
            <a:r>
              <a:rPr lang="tr-TR" sz="2000" dirty="0">
                <a:latin typeface="Times New Roman" panose="02020603050405020304" pitchFamily="18" charset="0"/>
                <a:cs typeface="Times New Roman" panose="02020603050405020304" pitchFamily="18" charset="0"/>
              </a:rPr>
              <a:t>Dünya’nın farklı yaşam alanlarında fotoğraflarsanız, çok az farkla benzer görüntüyü elde edersiniz. Lakin, farklı bir gezegenden fotoğraflarsanız, elde edeceğiniz görüntü çok farklı olur. Mars’tan çekilen güneş fotoğraflarıyla oluşturulan analemmayı görebilirsiniz.</a:t>
            </a:r>
          </a:p>
          <a:p>
            <a:endParaRPr lang="tr-TR" dirty="0"/>
          </a:p>
        </p:txBody>
      </p:sp>
      <p:pic>
        <p:nvPicPr>
          <p:cNvPr id="6" name="Picture 5" descr="See Explanation.  Clicking on the picture will download&#10; the highest resolution version available."/>
          <p:cNvPicPr/>
          <p:nvPr/>
        </p:nvPicPr>
        <p:blipFill>
          <a:blip r:embed="rId3">
            <a:extLst>
              <a:ext uri="{28A0092B-C50C-407E-A947-70E740481C1C}">
                <a14:useLocalDpi xmlns:a14="http://schemas.microsoft.com/office/drawing/2010/main" val="0"/>
              </a:ext>
            </a:extLst>
          </a:blip>
          <a:srcRect/>
          <a:stretch>
            <a:fillRect/>
          </a:stretch>
        </p:blipFill>
        <p:spPr bwMode="auto">
          <a:xfrm>
            <a:off x="3882555" y="1531163"/>
            <a:ext cx="4712805" cy="3260293"/>
          </a:xfrm>
          <a:prstGeom prst="rect">
            <a:avLst/>
          </a:prstGeom>
          <a:noFill/>
          <a:ln>
            <a:noFill/>
          </a:ln>
        </p:spPr>
      </p:pic>
      <p:sp>
        <p:nvSpPr>
          <p:cNvPr id="7" name="TextBox 6"/>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 </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Ay tutulması</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322537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34802"/>
            <a:ext cx="8610600" cy="1293028"/>
          </a:xfrm>
        </p:spPr>
        <p:txBody>
          <a:bodyPr/>
          <a:lstStyle/>
          <a:p>
            <a:r>
              <a:rPr lang="tr-TR" dirty="0"/>
              <a:t>DÜNYA’NIN ŞEKLİNİ nasıl Kanıtlarsın?</a:t>
            </a:r>
            <a:endParaRPr lang="en-US" dirty="0"/>
          </a:p>
        </p:txBody>
      </p:sp>
      <p:sp>
        <p:nvSpPr>
          <p:cNvPr id="3" name="Content Placeholder 2"/>
          <p:cNvSpPr>
            <a:spLocks noGrp="1"/>
          </p:cNvSpPr>
          <p:nvPr>
            <p:ph idx="1"/>
          </p:nvPr>
        </p:nvSpPr>
        <p:spPr>
          <a:xfrm>
            <a:off x="3279228" y="5904586"/>
            <a:ext cx="8226972" cy="601660"/>
          </a:xfrm>
        </p:spPr>
        <p:txBody>
          <a:bodyPr/>
          <a:lstStyle/>
          <a:p>
            <a:r>
              <a:rPr lang="en-US" dirty="0"/>
              <a:t>Ç</a:t>
            </a:r>
            <a:r>
              <a:rPr lang="tr-TR" dirty="0"/>
              <a:t>ılgın</a:t>
            </a:r>
            <a:r>
              <a:rPr lang="en-US" dirty="0"/>
              <a:t> M</a:t>
            </a:r>
            <a:r>
              <a:rPr lang="tr-TR" dirty="0" err="1"/>
              <a:t>ike</a:t>
            </a:r>
            <a:endParaRPr lang="en-US" dirty="0"/>
          </a:p>
        </p:txBody>
      </p:sp>
      <p:pic>
        <p:nvPicPr>
          <p:cNvPr id="1026" name="Picture 2" descr="https://pbs.twimg.com/card_img/1234078076759347200/lPGfl7R-?format=jpg&amp;name=600x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066" y="2057400"/>
            <a:ext cx="8094449" cy="37127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F56EDE-E561-4C3E-B332-187BF7AF3D51}"/>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2"/>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5386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5906"/>
            <a:ext cx="8610600" cy="1293028"/>
          </a:xfrm>
        </p:spPr>
        <p:txBody>
          <a:bodyPr/>
          <a:lstStyle/>
          <a:p>
            <a:r>
              <a:rPr lang="tr-TR" dirty="0"/>
              <a:t>Dünya’nın şeklini nasıl kanıtlarsın</a:t>
            </a:r>
            <a:r>
              <a:rPr lang="en-US" dirty="0"/>
              <a:t>?</a:t>
            </a:r>
          </a:p>
        </p:txBody>
      </p:sp>
      <p:sp>
        <p:nvSpPr>
          <p:cNvPr id="5" name="TextBox 4">
            <a:extLst>
              <a:ext uri="{FF2B5EF4-FFF2-40B4-BE49-F238E27FC236}">
                <a16:creationId xmlns:a16="http://schemas.microsoft.com/office/drawing/2014/main" id="{734CCA35-F8DB-4179-8242-AF06CF5CC62F}"/>
              </a:ext>
            </a:extLst>
          </p:cNvPr>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pic>
        <p:nvPicPr>
          <p:cNvPr id="1028" name="Picture 4" descr="flat earth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513" y="1853344"/>
            <a:ext cx="3514186" cy="3514188"/>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3318331" y="1960212"/>
            <a:ext cx="4384550" cy="3407320"/>
          </a:xfrm>
          <a:prstGeom prst="mathMultiply">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3318331" y="5569527"/>
            <a:ext cx="8556994" cy="646331"/>
          </a:xfrm>
          <a:prstGeom prst="rect">
            <a:avLst/>
          </a:prstGeom>
          <a:noFill/>
        </p:spPr>
        <p:txBody>
          <a:bodyPr wrap="square" rtlCol="0">
            <a:spAutoFit/>
          </a:bodyPr>
          <a:lstStyle/>
          <a:p>
            <a:pPr marL="285750" indent="-285750">
              <a:buFont typeface="Arial" panose="020B0604020202020204" pitchFamily="34" charset="0"/>
              <a:buChar char="•"/>
            </a:pPr>
            <a:r>
              <a:rPr lang="en-US" dirty="0"/>
              <a:t>2000 </a:t>
            </a:r>
            <a:r>
              <a:rPr lang="en-US" dirty="0" err="1"/>
              <a:t>yıl</a:t>
            </a:r>
            <a:r>
              <a:rPr lang="en-US" dirty="0"/>
              <a:t> </a:t>
            </a:r>
            <a:r>
              <a:rPr lang="en-US" dirty="0" err="1"/>
              <a:t>önce</a:t>
            </a:r>
            <a:r>
              <a:rPr lang="en-US" dirty="0"/>
              <a:t>, </a:t>
            </a:r>
            <a:r>
              <a:rPr lang="en-US" dirty="0" err="1"/>
              <a:t>Antik</a:t>
            </a:r>
            <a:r>
              <a:rPr lang="en-US" dirty="0"/>
              <a:t> </a:t>
            </a:r>
            <a:r>
              <a:rPr lang="en-US" dirty="0" err="1"/>
              <a:t>Yunan</a:t>
            </a:r>
            <a:r>
              <a:rPr lang="en-US" dirty="0"/>
              <a:t> </a:t>
            </a:r>
            <a:r>
              <a:rPr lang="en-US" dirty="0" err="1"/>
              <a:t>felsefecisi</a:t>
            </a:r>
            <a:r>
              <a:rPr lang="en-US" dirty="0"/>
              <a:t> </a:t>
            </a:r>
            <a:r>
              <a:rPr lang="en-US" dirty="0" err="1"/>
              <a:t>olan</a:t>
            </a:r>
            <a:r>
              <a:rPr lang="en-US" dirty="0"/>
              <a:t> Aristo </a:t>
            </a:r>
            <a:r>
              <a:rPr lang="en-US" dirty="0" err="1"/>
              <a:t>Dünya’nın</a:t>
            </a:r>
            <a:r>
              <a:rPr lang="en-US" dirty="0"/>
              <a:t> </a:t>
            </a:r>
            <a:r>
              <a:rPr lang="en-US" dirty="0" err="1"/>
              <a:t>yuvarlak</a:t>
            </a:r>
            <a:r>
              <a:rPr lang="en-US" dirty="0"/>
              <a:t> </a:t>
            </a:r>
            <a:r>
              <a:rPr lang="en-US" dirty="0" err="1"/>
              <a:t>olduğunu</a:t>
            </a:r>
            <a:r>
              <a:rPr lang="tr-TR" dirty="0"/>
              <a:t> gölgeyi kullanarak açıkladı. </a:t>
            </a:r>
            <a:endParaRPr lang="en-US" dirty="0"/>
          </a:p>
        </p:txBody>
      </p:sp>
      <p:pic>
        <p:nvPicPr>
          <p:cNvPr id="11" name="Picture 2" descr="earth nasa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5164" y="1886496"/>
            <a:ext cx="3481036" cy="34810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36521" y="6211669"/>
            <a:ext cx="8062356" cy="646331"/>
          </a:xfrm>
          <a:prstGeom prst="rect">
            <a:avLst/>
          </a:prstGeom>
          <a:noFill/>
        </p:spPr>
        <p:txBody>
          <a:bodyPr wrap="square" rtlCol="0">
            <a:spAutoFit/>
          </a:bodyPr>
          <a:lstStyle/>
          <a:p>
            <a:pPr marL="285750" indent="-285750">
              <a:buFont typeface="Arial" panose="020B0604020202020204" pitchFamily="34" charset="0"/>
              <a:buChar char="•"/>
            </a:pPr>
            <a:r>
              <a:rPr lang="en-US" dirty="0" err="1"/>
              <a:t>Peki</a:t>
            </a:r>
            <a:r>
              <a:rPr lang="en-US" dirty="0"/>
              <a:t>, </a:t>
            </a:r>
            <a:r>
              <a:rPr lang="en-US" dirty="0" err="1"/>
              <a:t>sizce</a:t>
            </a:r>
            <a:r>
              <a:rPr lang="en-US" dirty="0"/>
              <a:t> Aristo </a:t>
            </a:r>
            <a:r>
              <a:rPr lang="en-US" dirty="0" err="1"/>
              <a:t>gölgeyi</a:t>
            </a:r>
            <a:r>
              <a:rPr lang="en-US" dirty="0"/>
              <a:t> </a:t>
            </a:r>
            <a:r>
              <a:rPr lang="en-US" dirty="0" err="1"/>
              <a:t>nasıl</a:t>
            </a:r>
            <a:r>
              <a:rPr lang="en-US" dirty="0"/>
              <a:t> </a:t>
            </a:r>
            <a:r>
              <a:rPr lang="en-US" dirty="0" err="1"/>
              <a:t>kullanmış</a:t>
            </a:r>
            <a:r>
              <a:rPr lang="en-US" dirty="0"/>
              <a:t> </a:t>
            </a:r>
            <a:r>
              <a:rPr lang="en-US" dirty="0" err="1"/>
              <a:t>olabilir</a:t>
            </a:r>
            <a:r>
              <a:rPr lang="en-US" dirty="0"/>
              <a:t>?</a:t>
            </a:r>
            <a:endParaRPr lang="tr-TR" dirty="0"/>
          </a:p>
          <a:p>
            <a:endParaRPr lang="en-US" dirty="0"/>
          </a:p>
        </p:txBody>
      </p:sp>
    </p:spTree>
    <p:extLst>
      <p:ext uri="{BB962C8B-B14F-4D97-AF65-F5344CB8AC3E}">
        <p14:creationId xmlns:p14="http://schemas.microsoft.com/office/powerpoint/2010/main" val="399705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anim calcmode="lin" valueType="num">
                                      <p:cBhvr>
                                        <p:cTn id="2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kbilim.com/wp-content/uploads/2013/1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603" y="2208531"/>
            <a:ext cx="8699397" cy="4011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28288" y="687309"/>
            <a:ext cx="8363712" cy="523220"/>
          </a:xfrm>
          <a:prstGeom prst="rect">
            <a:avLst/>
          </a:prstGeom>
          <a:noFill/>
        </p:spPr>
        <p:txBody>
          <a:bodyPr wrap="square" rtlCol="0">
            <a:spAutoFit/>
          </a:bodyPr>
          <a:lstStyle/>
          <a:p>
            <a:r>
              <a:rPr lang="tr-TR" sz="2800" b="1" dirty="0"/>
              <a:t>IŞIK GEÇİRME ÖZELLİKLERİNE GÖRE MADDELER</a:t>
            </a:r>
          </a:p>
        </p:txBody>
      </p:sp>
      <p:sp>
        <p:nvSpPr>
          <p:cNvPr id="5" name="TextBox 4"/>
          <p:cNvSpPr txBox="1"/>
          <p:nvPr/>
        </p:nvSpPr>
        <p:spPr>
          <a:xfrm>
            <a:off x="3633216" y="1890358"/>
            <a:ext cx="4572000" cy="461665"/>
          </a:xfrm>
          <a:prstGeom prst="rect">
            <a:avLst/>
          </a:prstGeom>
          <a:noFill/>
        </p:spPr>
        <p:txBody>
          <a:bodyPr wrap="square" rtlCol="0">
            <a:spAutoFit/>
          </a:bodyPr>
          <a:lstStyle/>
          <a:p>
            <a:r>
              <a:rPr lang="tr-TR" sz="2400" b="1" dirty="0"/>
              <a:t>Elektomanyetik Spektrum</a:t>
            </a:r>
          </a:p>
        </p:txBody>
      </p:sp>
      <p:sp>
        <p:nvSpPr>
          <p:cNvPr id="6" name="TextBox 5"/>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spTree>
    <p:extLst>
      <p:ext uri="{BB962C8B-B14F-4D97-AF65-F5344CB8AC3E}">
        <p14:creationId xmlns:p14="http://schemas.microsoft.com/office/powerpoint/2010/main" val="290394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1777" y="568615"/>
            <a:ext cx="8363712" cy="523220"/>
          </a:xfrm>
          <a:prstGeom prst="rect">
            <a:avLst/>
          </a:prstGeom>
          <a:noFill/>
        </p:spPr>
        <p:txBody>
          <a:bodyPr wrap="square" rtlCol="0">
            <a:spAutoFit/>
          </a:bodyPr>
          <a:lstStyle/>
          <a:p>
            <a:r>
              <a:rPr lang="tr-TR" sz="2800" b="1" dirty="0"/>
              <a:t>IŞIK GEÇİRME ÖZELLİKLERİNE GÖRE MADDELER</a:t>
            </a:r>
          </a:p>
        </p:txBody>
      </p:sp>
      <p:sp>
        <p:nvSpPr>
          <p:cNvPr id="3" name="TextBox 2"/>
          <p:cNvSpPr txBox="1"/>
          <p:nvPr/>
        </p:nvSpPr>
        <p:spPr>
          <a:xfrm>
            <a:off x="4376928" y="2108781"/>
            <a:ext cx="2364447"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Saydam maddeler</a:t>
            </a:r>
            <a:r>
              <a:rPr lang="tr-TR"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4376928" y="3463683"/>
            <a:ext cx="3223570"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Yarı saydam maddeler:</a:t>
            </a:r>
          </a:p>
        </p:txBody>
      </p:sp>
      <p:sp>
        <p:nvSpPr>
          <p:cNvPr id="8" name="TextBox 7"/>
          <p:cNvSpPr txBox="1"/>
          <p:nvPr/>
        </p:nvSpPr>
        <p:spPr>
          <a:xfrm>
            <a:off x="4376928" y="5171838"/>
            <a:ext cx="4528114"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Saydam olmayan maddeler (opak):</a:t>
            </a:r>
          </a:p>
        </p:txBody>
      </p:sp>
      <p:cxnSp>
        <p:nvCxnSpPr>
          <p:cNvPr id="23" name="Elbow Connector 22"/>
          <p:cNvCxnSpPr/>
          <p:nvPr/>
        </p:nvCxnSpPr>
        <p:spPr>
          <a:xfrm rot="16200000" flipH="1">
            <a:off x="3732056" y="1697800"/>
            <a:ext cx="652915" cy="6368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6200000" flipH="1">
            <a:off x="3345963" y="2683762"/>
            <a:ext cx="1423676" cy="63825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93633" y="2478113"/>
            <a:ext cx="7235142" cy="923330"/>
          </a:xfrm>
          <a:prstGeom prst="rect">
            <a:avLst/>
          </a:prstGeom>
          <a:noFill/>
        </p:spPr>
        <p:txBody>
          <a:bodyPr wrap="square" rtlCol="0">
            <a:spAutoFit/>
          </a:bodyPr>
          <a:lstStyle/>
          <a:p>
            <a:r>
              <a:rPr lang="tr-TR" dirty="0">
                <a:latin typeface="Times New Roman" panose="02020603050405020304" pitchFamily="18" charset="0"/>
                <a:ea typeface="Tahoma" panose="020B0604030504040204" pitchFamily="34" charset="0"/>
                <a:cs typeface="Times New Roman" panose="02020603050405020304" pitchFamily="18" charset="0"/>
              </a:rPr>
              <a:t>Üzerine düşen ışığı geçiren maddelerdir. Bu maddelerin önünden bakıldığında arkadakı kısım net bir şekilde görülebilir. Örneğin cam görünür ışığa göre saydam maddedir.</a:t>
            </a:r>
          </a:p>
        </p:txBody>
      </p:sp>
      <p:sp>
        <p:nvSpPr>
          <p:cNvPr id="39" name="TextBox 38"/>
          <p:cNvSpPr txBox="1"/>
          <p:nvPr/>
        </p:nvSpPr>
        <p:spPr>
          <a:xfrm>
            <a:off x="4393633" y="3740552"/>
            <a:ext cx="7620000" cy="1200329"/>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Üzerine düşen ışığın büyük bir kısmını geçiren maddelerdir. Bu maddelerin önünden bakıldığında arkadakı kısım buğulu bir şekilde görülebilir. Yarı saydam maddeler ışığın yayılarak geçmesine izin verir. Örneğin buzlu cam ve yağlı kâğıt görünür ışığa göre yarı saydam maddelerdir.</a:t>
            </a:r>
          </a:p>
        </p:txBody>
      </p:sp>
      <p:sp>
        <p:nvSpPr>
          <p:cNvPr id="40" name="TextBox 39"/>
          <p:cNvSpPr txBox="1"/>
          <p:nvPr/>
        </p:nvSpPr>
        <p:spPr>
          <a:xfrm>
            <a:off x="4376928" y="5504028"/>
            <a:ext cx="7235142" cy="646331"/>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Üzerine düşen ışığı geçirmeyen maddelerdir . Bu </a:t>
            </a:r>
            <a:r>
              <a:rPr lang="tr-TR" dirty="0" smtClean="0">
                <a:latin typeface="Times New Roman" panose="02020603050405020304" pitchFamily="18" charset="0"/>
                <a:cs typeface="Times New Roman" panose="02020603050405020304" pitchFamily="18" charset="0"/>
              </a:rPr>
              <a:t>madd</a:t>
            </a:r>
            <a:r>
              <a:rPr lang="en-US" dirty="0" smtClean="0">
                <a:latin typeface="Times New Roman" panose="02020603050405020304" pitchFamily="18" charset="0"/>
                <a:cs typeface="Times New Roman" panose="02020603050405020304" pitchFamily="18" charset="0"/>
              </a:rPr>
              <a:t>e</a:t>
            </a:r>
            <a:r>
              <a:rPr lang="tr-TR" dirty="0" smtClean="0">
                <a:latin typeface="Times New Roman" panose="02020603050405020304" pitchFamily="18" charset="0"/>
                <a:cs typeface="Times New Roman" panose="02020603050405020304" pitchFamily="18" charset="0"/>
              </a:rPr>
              <a:t>lerin </a:t>
            </a:r>
            <a:r>
              <a:rPr lang="tr-TR" dirty="0">
                <a:latin typeface="Times New Roman" panose="02020603050405020304" pitchFamily="18" charset="0"/>
                <a:cs typeface="Times New Roman" panose="02020603050405020304" pitchFamily="18" charset="0"/>
              </a:rPr>
              <a:t>önünden bakıldığında arkadakı kısım görülmez. Örneğin duvar.</a:t>
            </a:r>
          </a:p>
        </p:txBody>
      </p:sp>
      <p:cxnSp>
        <p:nvCxnSpPr>
          <p:cNvPr id="49" name="Elbow Connector 48"/>
          <p:cNvCxnSpPr>
            <a:endCxn id="8" idx="1"/>
          </p:cNvCxnSpPr>
          <p:nvPr/>
        </p:nvCxnSpPr>
        <p:spPr>
          <a:xfrm rot="16200000" flipH="1">
            <a:off x="3224028" y="4203604"/>
            <a:ext cx="1669800" cy="6359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717" y="1537233"/>
            <a:ext cx="2754131"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Geçen haftanın özeti</a:t>
            </a:r>
          </a:p>
          <a:p>
            <a:pPr marL="285744" indent="-285744">
              <a:lnSpc>
                <a:spcPct val="150000"/>
              </a:lnSpc>
              <a:buFont typeface="Arial" panose="020B0604020202020204" pitchFamily="34" charset="0"/>
              <a:buChar char="•"/>
            </a:pPr>
            <a:r>
              <a:rPr lang="tr-TR" dirty="0">
                <a:solidFill>
                  <a:schemeClr val="bg1">
                    <a:lumMod val="75000"/>
                  </a:schemeClr>
                </a:solidFill>
                <a:latin typeface="Times New Roman" panose="02020603050405020304" pitchFamily="18" charset="0"/>
                <a:ea typeface="Tahoma" panose="020B0604030504040204" pitchFamily="34" charset="0"/>
                <a:cs typeface="Times New Roman" panose="02020603050405020304" pitchFamily="18" charset="0"/>
              </a:rPr>
              <a:t>Dünya’nın Şeklini Nasıl Kanıtlarsın?</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Işık geçirme özelliklerine göre maddeler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Gölge-Yarı gölge</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Ay tutulması</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Güneş tutulması</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Örnekler</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Günün özeti</a:t>
            </a:r>
          </a:p>
          <a:p>
            <a:pPr marL="285744" indent="-285744">
              <a:lnSpc>
                <a:spcPct val="150000"/>
              </a:lnSpc>
              <a:buFont typeface="Arial" panose="020B0604020202020204" pitchFamily="34" charset="0"/>
              <a:buChar char="•"/>
            </a:pPr>
            <a:r>
              <a:rPr lang="tr-TR" dirty="0">
                <a:latin typeface="Times New Roman" panose="02020603050405020304" pitchFamily="18" charset="0"/>
                <a:ea typeface="Tahoma" panose="020B0604030504040204" pitchFamily="34" charset="0"/>
                <a:cs typeface="Times New Roman" panose="02020603050405020304" pitchFamily="18" charset="0"/>
              </a:rPr>
              <a:t>Soru çözümü</a:t>
            </a:r>
          </a:p>
        </p:txBody>
      </p:sp>
      <p:pic>
        <p:nvPicPr>
          <p:cNvPr id="16" name="Picture 15">
            <a:extLst>
              <a:ext uri="{FF2B5EF4-FFF2-40B4-BE49-F238E27FC236}">
                <a16:creationId xmlns:a16="http://schemas.microsoft.com/office/drawing/2014/main" id="{7EC59ACD-1BEA-4285-8EDA-91E0DF7221B8}"/>
              </a:ext>
            </a:extLst>
          </p:cNvPr>
          <p:cNvPicPr/>
          <p:nvPr/>
        </p:nvPicPr>
        <p:blipFill rotWithShape="1">
          <a:blip r:embed="rId3">
            <a:extLst>
              <a:ext uri="{28A0092B-C50C-407E-A947-70E740481C1C}">
                <a14:useLocalDpi xmlns:a14="http://schemas.microsoft.com/office/drawing/2010/main" val="0"/>
              </a:ext>
            </a:extLst>
          </a:blip>
          <a:srcRect l="17000" t="8757" r="2000" b="9322"/>
          <a:stretch/>
        </p:blipFill>
        <p:spPr bwMode="auto">
          <a:xfrm>
            <a:off x="2991553" y="1689757"/>
            <a:ext cx="1402079" cy="48148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42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0"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2682</TotalTime>
  <Words>3015</Words>
  <Application>Microsoft Office PowerPoint</Application>
  <PresentationFormat>Widescreen</PresentationFormat>
  <Paragraphs>647</Paragraphs>
  <Slides>51</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Century Gothic</vt:lpstr>
      <vt:lpstr>Tahoma</vt:lpstr>
      <vt:lpstr>Times New Roman</vt:lpstr>
      <vt:lpstr>Vapor Trail</vt:lpstr>
      <vt:lpstr>GÖLGE</vt:lpstr>
      <vt:lpstr>PowerPoint Presentation</vt:lpstr>
      <vt:lpstr>PowerPoint Presentation</vt:lpstr>
      <vt:lpstr>PowerPoint Presentation</vt:lpstr>
      <vt:lpstr>PowerPoint Presentation</vt:lpstr>
      <vt:lpstr>DÜNYA’NIN ŞEKLİNİ nasıl Kanıtlarsın?</vt:lpstr>
      <vt:lpstr>Dünya’nın şeklini nasıl kanıtlarsın?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Dünya’nın şeklini nasıl kanıtlarsın?</vt:lpstr>
      <vt:lpstr>AY TUTULMASI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İrem KÜL</cp:lastModifiedBy>
  <cp:revision>180</cp:revision>
  <dcterms:created xsi:type="dcterms:W3CDTF">2016-04-01T12:40:28Z</dcterms:created>
  <dcterms:modified xsi:type="dcterms:W3CDTF">2020-03-07T12:30:53Z</dcterms:modified>
</cp:coreProperties>
</file>