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27"/>
  </p:notesMasterIdLst>
  <p:handoutMasterIdLst>
    <p:handoutMasterId r:id="rId28"/>
  </p:handoutMasterIdLst>
  <p:sldIdLst>
    <p:sldId id="365" r:id="rId2"/>
    <p:sldId id="366" r:id="rId3"/>
    <p:sldId id="367" r:id="rId4"/>
    <p:sldId id="542" r:id="rId5"/>
    <p:sldId id="565" r:id="rId6"/>
    <p:sldId id="583" r:id="rId7"/>
    <p:sldId id="567" r:id="rId8"/>
    <p:sldId id="568" r:id="rId9"/>
    <p:sldId id="569" r:id="rId10"/>
    <p:sldId id="570" r:id="rId11"/>
    <p:sldId id="571" r:id="rId12"/>
    <p:sldId id="581" r:id="rId13"/>
    <p:sldId id="572" r:id="rId14"/>
    <p:sldId id="573" r:id="rId15"/>
    <p:sldId id="577" r:id="rId16"/>
    <p:sldId id="584" r:id="rId17"/>
    <p:sldId id="578" r:id="rId18"/>
    <p:sldId id="566" r:id="rId19"/>
    <p:sldId id="582" r:id="rId20"/>
    <p:sldId id="580" r:id="rId21"/>
    <p:sldId id="576" r:id="rId22"/>
    <p:sldId id="429" r:id="rId23"/>
    <p:sldId id="371" r:id="rId24"/>
    <p:sldId id="370" r:id="rId25"/>
    <p:sldId id="579" r:id="rId26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  <p:cmAuthor id="2" name="Ali Eryılmaz" initials="a" lastIdx="2" clrIdx="1">
    <p:extLst>
      <p:ext uri="{19B8F6BF-5375-455C-9EA6-DF929625EA0E}">
        <p15:presenceInfo xmlns:p15="http://schemas.microsoft.com/office/powerpoint/2012/main" userId="Ali Eryılm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3" autoAdjust="0"/>
    <p:restoredTop sz="88078" autoAdjust="0"/>
  </p:normalViewPr>
  <p:slideViewPr>
    <p:cSldViewPr snapToObjects="1">
      <p:cViewPr varScale="1">
        <p:scale>
          <a:sx n="96" d="100"/>
          <a:sy n="96" d="100"/>
        </p:scale>
        <p:origin x="10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29.04.2017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akımın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devrede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gösterimi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şekillerdeki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gibidir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Doğru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devreye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yön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verirken</a:t>
            </a:r>
            <a:r>
              <a:rPr lang="en-US" baseline="0" dirty="0" smtClean="0"/>
              <a:t> alternative </a:t>
            </a:r>
            <a:r>
              <a:rPr lang="en-US" baseline="0" dirty="0" err="1" smtClean="0"/>
              <a:t>akım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devreye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yönde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akım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verir</a:t>
            </a:r>
            <a:r>
              <a:rPr lang="en-US" baseline="0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0218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RMS </a:t>
            </a:r>
            <a:r>
              <a:rPr lang="en-US" dirty="0" err="1" smtClean="0"/>
              <a:t>değer</a:t>
            </a:r>
            <a:r>
              <a:rPr lang="en-US" dirty="0" smtClean="0"/>
              <a:t> ortalama </a:t>
            </a:r>
            <a:r>
              <a:rPr lang="en-US" dirty="0" err="1" smtClean="0"/>
              <a:t>değer</a:t>
            </a:r>
            <a:r>
              <a:rPr lang="en-US" dirty="0" smtClean="0"/>
              <a:t> mi? </a:t>
            </a:r>
            <a:r>
              <a:rPr lang="en-US" dirty="0" err="1" smtClean="0"/>
              <a:t>rms</a:t>
            </a:r>
            <a:r>
              <a:rPr lang="en-US" dirty="0" smtClean="0"/>
              <a:t> (root mean square) </a:t>
            </a:r>
            <a:r>
              <a:rPr lang="en-US" dirty="0" err="1" smtClean="0"/>
              <a:t>değeri</a:t>
            </a:r>
            <a:r>
              <a:rPr lang="en-US" dirty="0" smtClean="0"/>
              <a:t> (</a:t>
            </a:r>
            <a:r>
              <a:rPr lang="en-US" dirty="0" err="1" smtClean="0"/>
              <a:t>etkin</a:t>
            </a:r>
            <a:r>
              <a:rPr lang="en-US" dirty="0" smtClean="0"/>
              <a:t> </a:t>
            </a:r>
            <a:r>
              <a:rPr lang="en-US" dirty="0" err="1" smtClean="0"/>
              <a:t>değeri</a:t>
            </a:r>
            <a:r>
              <a:rPr lang="en-US" dirty="0" smtClean="0"/>
              <a:t>), </a:t>
            </a:r>
            <a:r>
              <a:rPr lang="en-US" dirty="0" err="1" smtClean="0"/>
              <a:t>ampermetre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voltmetrenin</a:t>
            </a:r>
            <a:r>
              <a:rPr lang="en-US" dirty="0" smtClean="0"/>
              <a:t> </a:t>
            </a:r>
            <a:r>
              <a:rPr lang="en-US" dirty="0" err="1" smtClean="0"/>
              <a:t>ölçtüğü</a:t>
            </a:r>
            <a:r>
              <a:rPr lang="en-US" dirty="0" smtClean="0"/>
              <a:t> </a:t>
            </a:r>
            <a:r>
              <a:rPr lang="en-US" dirty="0" err="1" smtClean="0"/>
              <a:t>değerdir</a:t>
            </a:r>
            <a:r>
              <a:rPr lang="en-US" dirty="0" smtClean="0"/>
              <a:t>.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Değişken bir akımın bir dirençte enerji olarak ortaya çıkaracağı etkinin aynısını doğru akım ile çıkaran değerdir.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/>
              <a:t>Sinüs</a:t>
            </a:r>
            <a:r>
              <a:rPr lang="en-US" dirty="0" smtClean="0"/>
              <a:t> </a:t>
            </a:r>
            <a:r>
              <a:rPr lang="en-US" dirty="0" err="1" smtClean="0"/>
              <a:t>şeklindeki</a:t>
            </a:r>
            <a:r>
              <a:rPr lang="en-US" dirty="0" smtClean="0"/>
              <a:t> </a:t>
            </a:r>
            <a:r>
              <a:rPr lang="en-US" dirty="0" err="1" smtClean="0"/>
              <a:t>voltaj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akım</a:t>
            </a:r>
            <a:r>
              <a:rPr lang="en-US" dirty="0" smtClean="0"/>
              <a:t> </a:t>
            </a:r>
            <a:r>
              <a:rPr lang="en-US" dirty="0" err="1" smtClean="0"/>
              <a:t>değerleri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değerin</a:t>
            </a:r>
            <a:r>
              <a:rPr lang="en-US" dirty="0" smtClean="0"/>
              <a:t> </a:t>
            </a:r>
            <a:r>
              <a:rPr lang="en-US" dirty="0" err="1" smtClean="0"/>
              <a:t>kök</a:t>
            </a:r>
            <a:r>
              <a:rPr lang="en-US" dirty="0" smtClean="0"/>
              <a:t> </a:t>
            </a:r>
            <a:r>
              <a:rPr lang="en-US" dirty="0" err="1" smtClean="0"/>
              <a:t>ikiye</a:t>
            </a:r>
            <a:r>
              <a:rPr lang="en-US" dirty="0" smtClean="0"/>
              <a:t> </a:t>
            </a:r>
            <a:r>
              <a:rPr lang="en-US" dirty="0" err="1" smtClean="0"/>
              <a:t>bölümüdür</a:t>
            </a:r>
            <a:r>
              <a:rPr lang="en-US" dirty="0" smtClean="0"/>
              <a:t>.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değişim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şekillerinde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sinüs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dışı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etkin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formülü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farklıdır</a:t>
            </a:r>
            <a:r>
              <a:rPr lang="en-US" baseline="0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148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294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Üretim sesini düşürdü</a:t>
            </a:r>
            <a:r>
              <a:rPr lang="en-US" dirty="0" smtClean="0"/>
              <a:t> (</a:t>
            </a:r>
            <a:r>
              <a:rPr lang="en-US" dirty="0" err="1" smtClean="0"/>
              <a:t>Kommutatöre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kalmadığından</a:t>
            </a:r>
            <a:r>
              <a:rPr lang="en-US" dirty="0" smtClean="0"/>
              <a:t>)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Transferde ısı ile kaybı düşürdü</a:t>
            </a:r>
            <a:r>
              <a:rPr lang="en-US" dirty="0" smtClean="0"/>
              <a:t> (</a:t>
            </a:r>
            <a:r>
              <a:rPr lang="en-US" dirty="0" err="1" smtClean="0"/>
              <a:t>Elektrik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taşıma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hatlarında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yüksek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taşınırsa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ısı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kaybı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olacaktır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Güç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aynı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kalacak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şekilde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voltaj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değerlerinden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oynayabiliyor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olmak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getiriyor</a:t>
            </a:r>
            <a:r>
              <a:rPr lang="en-US" baseline="0" dirty="0" smtClean="0"/>
              <a:t>.)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Maliyeti düşürdü</a:t>
            </a:r>
            <a:r>
              <a:rPr lang="en-US" dirty="0" smtClean="0"/>
              <a:t> (hem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kalın</a:t>
            </a:r>
            <a:r>
              <a:rPr lang="en-US" dirty="0" smtClean="0"/>
              <a:t> </a:t>
            </a:r>
            <a:r>
              <a:rPr lang="en-US" dirty="0" err="1" smtClean="0"/>
              <a:t>tellerle</a:t>
            </a:r>
            <a:r>
              <a:rPr lang="en-US" dirty="0" smtClean="0"/>
              <a:t> </a:t>
            </a:r>
            <a:r>
              <a:rPr lang="en-US" dirty="0" err="1" smtClean="0"/>
              <a:t>taşımak</a:t>
            </a:r>
            <a:r>
              <a:rPr lang="en-US" dirty="0" smtClean="0"/>
              <a:t> </a:t>
            </a:r>
            <a:r>
              <a:rPr lang="en-US" dirty="0" err="1" smtClean="0"/>
              <a:t>gerekecekti</a:t>
            </a:r>
            <a:r>
              <a:rPr lang="en-US" dirty="0" smtClean="0"/>
              <a:t> hem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parçalar</a:t>
            </a:r>
            <a:r>
              <a:rPr lang="en-US" dirty="0" smtClean="0"/>
              <a:t> </a:t>
            </a:r>
            <a:r>
              <a:rPr lang="en-US" dirty="0" err="1" smtClean="0"/>
              <a:t>gerektirecekti</a:t>
            </a:r>
            <a:r>
              <a:rPr lang="en-US" dirty="0" smtClean="0"/>
              <a:t>.)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Verimi artırdı.</a:t>
            </a:r>
            <a:r>
              <a:rPr lang="en-US" dirty="0" smtClean="0"/>
              <a:t> (</a:t>
            </a:r>
            <a:r>
              <a:rPr lang="en-US" dirty="0" err="1" smtClean="0"/>
              <a:t>sürtünmeleri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gereksiz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parçaları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azaltarak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yaptı</a:t>
            </a:r>
            <a:r>
              <a:rPr lang="en-US" baseline="0" dirty="0" smtClean="0"/>
              <a:t>)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450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Hangileri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kullanışlı</a:t>
            </a:r>
            <a:r>
              <a:rPr lang="en-US" dirty="0" smtClean="0"/>
              <a:t>? </a:t>
            </a:r>
            <a:r>
              <a:rPr lang="en-US" dirty="0" err="1" smtClean="0"/>
              <a:t>Duruma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(</a:t>
            </a:r>
            <a:r>
              <a:rPr lang="en-US" dirty="0" err="1" smtClean="0"/>
              <a:t>Elektriği</a:t>
            </a:r>
            <a:r>
              <a:rPr lang="en-US" dirty="0" smtClean="0"/>
              <a:t> ne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kullanıyorsunuz</a:t>
            </a:r>
            <a:r>
              <a:rPr lang="en-US" dirty="0" smtClean="0"/>
              <a:t>? </a:t>
            </a:r>
            <a:r>
              <a:rPr lang="en-US" dirty="0" err="1" smtClean="0"/>
              <a:t>Taşırken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, </a:t>
            </a:r>
            <a:r>
              <a:rPr lang="en-US" dirty="0" err="1" smtClean="0"/>
              <a:t>kullanırken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) </a:t>
            </a:r>
            <a:r>
              <a:rPr lang="en-US" dirty="0" err="1" smtClean="0"/>
              <a:t>değişebilir</a:t>
            </a:r>
            <a:r>
              <a:rPr lang="en-US" dirty="0" smtClean="0"/>
              <a:t> </a:t>
            </a:r>
            <a:r>
              <a:rPr lang="en-US" dirty="0" err="1" smtClean="0"/>
              <a:t>ama</a:t>
            </a:r>
            <a:r>
              <a:rPr lang="en-US" dirty="0" smtClean="0"/>
              <a:t> </a:t>
            </a:r>
            <a:r>
              <a:rPr lang="en-US" dirty="0" err="1" smtClean="0"/>
              <a:t>yaygın</a:t>
            </a:r>
            <a:r>
              <a:rPr lang="en-US" dirty="0" smtClean="0"/>
              <a:t> </a:t>
            </a:r>
            <a:r>
              <a:rPr lang="en-US" dirty="0" err="1" smtClean="0"/>
              <a:t>kullanıma</a:t>
            </a:r>
            <a:r>
              <a:rPr lang="en-US" dirty="0" smtClean="0"/>
              <a:t> </a:t>
            </a:r>
            <a:r>
              <a:rPr lang="en-US" dirty="0" err="1" smtClean="0"/>
              <a:t>dikkat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7864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yönü</a:t>
            </a:r>
            <a:r>
              <a:rPr lang="en-US" dirty="0" smtClean="0"/>
              <a:t> yok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yönde</a:t>
            </a:r>
            <a:r>
              <a:rPr lang="en-US" dirty="0" smtClean="0"/>
              <a:t> de </a:t>
            </a:r>
            <a:r>
              <a:rPr lang="en-US" dirty="0" err="1" smtClean="0"/>
              <a:t>çalışıyor</a:t>
            </a:r>
            <a:r>
              <a:rPr lang="en-US" dirty="0" smtClean="0"/>
              <a:t>! </a:t>
            </a:r>
            <a:r>
              <a:rPr lang="en-US" dirty="0" err="1" smtClean="0"/>
              <a:t>Yani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yönü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saniyede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frekans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değişiyor</a:t>
            </a:r>
            <a:r>
              <a:rPr lang="en-US" baseline="0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506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287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2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136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Pillerde</a:t>
            </a:r>
            <a:r>
              <a:rPr lang="en-US" dirty="0" smtClean="0"/>
              <a:t> </a:t>
            </a:r>
            <a:r>
              <a:rPr lang="en-US" dirty="0" err="1" smtClean="0"/>
              <a:t>pozitif</a:t>
            </a:r>
            <a:r>
              <a:rPr lang="en-US" dirty="0" smtClean="0"/>
              <a:t> </a:t>
            </a:r>
            <a:r>
              <a:rPr lang="en-US" dirty="0" err="1" smtClean="0"/>
              <a:t>kutup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iken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prizlerde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yoktur</a:t>
            </a:r>
            <a:r>
              <a:rPr lang="en-US" baseline="0" dirty="0" smtClean="0"/>
              <a:t>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187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05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Manyetik</a:t>
            </a:r>
            <a:r>
              <a:rPr lang="en-US" dirty="0" smtClean="0"/>
              <a:t> </a:t>
            </a:r>
            <a:r>
              <a:rPr lang="en-US" dirty="0" err="1" smtClean="0"/>
              <a:t>alanda</a:t>
            </a:r>
            <a:r>
              <a:rPr lang="en-US" dirty="0" smtClean="0"/>
              <a:t> w </a:t>
            </a:r>
            <a:r>
              <a:rPr lang="en-US" dirty="0" err="1" smtClean="0"/>
              <a:t>açısal</a:t>
            </a:r>
            <a:r>
              <a:rPr lang="en-US" dirty="0" smtClean="0"/>
              <a:t> </a:t>
            </a:r>
            <a:r>
              <a:rPr lang="en-US" dirty="0" err="1" smtClean="0"/>
              <a:t>hızıyla</a:t>
            </a:r>
            <a:r>
              <a:rPr lang="en-US" dirty="0" smtClean="0"/>
              <a:t> </a:t>
            </a:r>
            <a:r>
              <a:rPr lang="en-US" dirty="0" err="1" smtClean="0"/>
              <a:t>dönen</a:t>
            </a:r>
            <a:r>
              <a:rPr lang="en-US" dirty="0" smtClean="0"/>
              <a:t> </a:t>
            </a:r>
            <a:r>
              <a:rPr lang="en-US" dirty="0" err="1" smtClean="0"/>
              <a:t>tel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çerçevede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manyetik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değişiminden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dolayı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indüksiyon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oluştuğunu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bulmuştuk</a:t>
            </a:r>
            <a:r>
              <a:rPr lang="en-US" baseline="0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523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 </a:t>
            </a:r>
            <a:r>
              <a:rPr lang="en-US" dirty="0" err="1" smtClean="0"/>
              <a:t>akım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yöne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dirty="0" err="1" smtClean="0"/>
              <a:t>artıp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büyüklüğe</a:t>
            </a:r>
            <a:r>
              <a:rPr lang="en-US" dirty="0" smtClean="0"/>
              <a:t> </a:t>
            </a:r>
            <a:r>
              <a:rPr lang="en-US" dirty="0" err="1" smtClean="0"/>
              <a:t>vardıktan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azalarak</a:t>
            </a:r>
            <a:r>
              <a:rPr lang="en-US" dirty="0" smtClean="0"/>
              <a:t> </a:t>
            </a:r>
            <a:r>
              <a:rPr lang="en-US" dirty="0" err="1" smtClean="0"/>
              <a:t>sıfır</a:t>
            </a:r>
            <a:r>
              <a:rPr lang="en-US" dirty="0" smtClean="0"/>
              <a:t> </a:t>
            </a:r>
            <a:r>
              <a:rPr lang="en-US" dirty="0" err="1" smtClean="0"/>
              <a:t>oluyor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ters</a:t>
            </a:r>
            <a:r>
              <a:rPr lang="en-US" dirty="0" smtClean="0"/>
              <a:t> </a:t>
            </a:r>
            <a:r>
              <a:rPr lang="en-US" dirty="0" err="1" smtClean="0"/>
              <a:t>yöne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değişimi</a:t>
            </a:r>
            <a:r>
              <a:rPr lang="en-US" dirty="0" smtClean="0"/>
              <a:t> </a:t>
            </a:r>
            <a:r>
              <a:rPr lang="en-US" dirty="0" err="1" smtClean="0"/>
              <a:t>gerçekleştiriyor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209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Voltajın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değişimi</a:t>
            </a:r>
            <a:r>
              <a:rPr lang="en-US" baseline="0" dirty="0" smtClean="0"/>
              <a:t> sinus </a:t>
            </a:r>
            <a:r>
              <a:rPr lang="en-US" baseline="0" dirty="0" err="1" smtClean="0"/>
              <a:t>dalgasının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değerlerine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benzer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Sinüs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dalgası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cinsinden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formüldeki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gibi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yazılabilir</a:t>
            </a:r>
            <a:r>
              <a:rPr lang="en-US" baseline="0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44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29.04.2017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zlesene.com/video/yildirimlarin-efendisi-nikola-tesla-master-of-lightning/360271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448" y="1412776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11.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ELEKTRİK 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MANYETİZMA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ÜNİTESİ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Alternatif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Akım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1</a:t>
            </a:r>
            <a:endParaRPr lang="tr-TR" sz="3100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176" y="4365104"/>
            <a:ext cx="4104456" cy="849835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Doç.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Ali ERYILMAZ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</a:rPr>
              <a:t>Alternatif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(AC)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ve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Doğru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Akım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(DC)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2708920"/>
            <a:ext cx="7032959" cy="2121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431704" y="404664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Alternatif Akımın Etkin ve Maksimum Değerleri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1" y="1547665"/>
            <a:ext cx="3540106" cy="2745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4075717"/>
            <a:ext cx="3168352" cy="2164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91744" y="4883498"/>
                <a:ext cx="835357" cy="553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4883498"/>
                <a:ext cx="835357" cy="5535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33251" y="5963145"/>
                <a:ext cx="851772" cy="555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251" y="5963145"/>
                <a:ext cx="851772" cy="5554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431704" y="404664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Alternatif Akımın Etkin ve Maksimum Değerleri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: </a:t>
            </a:r>
            <a:r>
              <a:rPr lang="en-US" sz="3100" b="0" dirty="0" err="1" smtClean="0">
                <a:solidFill>
                  <a:schemeClr val="tx1"/>
                </a:solidFill>
                <a:effectLst/>
              </a:rPr>
              <a:t>Örnek</a:t>
            </a:r>
            <a:r>
              <a:rPr lang="en-US" sz="31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  <a:effectLst/>
              </a:rPr>
              <a:t>Çözelim</a:t>
            </a:r>
            <a:endParaRPr lang="tr-TR" sz="31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1628800"/>
            <a:ext cx="8499830" cy="1820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460" y="3746483"/>
            <a:ext cx="8439636" cy="2418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431704" y="404664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Alternatif Akım ve Doğru Akımın Avantaj ve Dezavantajları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3658" y="1547664"/>
            <a:ext cx="8504990" cy="503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dirty="0" smtClean="0"/>
              <a:t>Alternatif Akım;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 smtClean="0"/>
              <a:t>Üretimdeki komütatörden gelen  sesi düşürdü.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 smtClean="0"/>
              <a:t>Elektrik transfer</a:t>
            </a:r>
            <a:r>
              <a:rPr lang="tr-TR" sz="2200" dirty="0" smtClean="0"/>
              <a:t>i</a:t>
            </a:r>
            <a:r>
              <a:rPr lang="tr-TR" sz="2200" dirty="0" smtClean="0"/>
              <a:t>nde ısı ile kaybı düşürdü.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 smtClean="0"/>
              <a:t>Elektrik transferinde daha ince kablolarla taşınabildiği için maliyeti düşürdü.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 smtClean="0"/>
              <a:t>Gerilim yükseltilmesi ve düşürülmesini </a:t>
            </a:r>
            <a:r>
              <a:rPr lang="tr-TR" sz="2200" dirty="0" smtClean="0"/>
              <a:t>ucuzlattı ve </a:t>
            </a:r>
            <a:r>
              <a:rPr lang="tr-TR" sz="2200" dirty="0" smtClean="0"/>
              <a:t>kolaylaştırdı.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 smtClean="0"/>
              <a:t>Elektrik transferinde, motorlarında ve transformatörlerde verimi artırdı.</a:t>
            </a:r>
            <a:endParaRPr lang="tr-TR" sz="2200" dirty="0"/>
          </a:p>
        </p:txBody>
      </p:sp>
      <p:sp>
        <p:nvSpPr>
          <p:cNvPr id="5" name="Rectangle 4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431704" y="404664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Alternatif Akım ve Doğru Akımın Avantaj ve Dezavantajları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Image result for ülkelerin voltajı ve frekans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844824"/>
            <a:ext cx="8454699" cy="461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Elektrik Prizlerinin Pozitif ve Negatif Uçları Neresidir?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8" name="Picture 4" descr="Image result for pr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293096"/>
            <a:ext cx="4297660" cy="21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attery ho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484784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772193"/>
            <a:ext cx="4464496" cy="608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Ampul Sürekli Işık Veriyor mu?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384" y="4938250"/>
            <a:ext cx="4368663" cy="131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19736" y="5305933"/>
                <a:ext cx="835357" cy="553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5305933"/>
                <a:ext cx="835357" cy="5535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53343" y="5319382"/>
                <a:ext cx="851772" cy="555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343" y="5319382"/>
                <a:ext cx="851772" cy="555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65133" y="3546292"/>
                <a:ext cx="2061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Ꜫ</a:t>
                </a:r>
                <a:r>
                  <a:rPr lang="en-US" i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sin(wt) </a:t>
                </a: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33" y="3546292"/>
                <a:ext cx="2061334" cy="276999"/>
              </a:xfrm>
              <a:prstGeom prst="rect">
                <a:avLst/>
              </a:prstGeom>
              <a:blipFill>
                <a:blip r:embed="rId6"/>
                <a:stretch>
                  <a:fillRect l="-7101" t="-31111" r="-5917" b="-5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50293" y="4288111"/>
                <a:ext cx="15991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sin(wt) </a:t>
                </a: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293" y="4288111"/>
                <a:ext cx="1599156" cy="276999"/>
              </a:xfrm>
              <a:prstGeom prst="rect">
                <a:avLst/>
              </a:prstGeom>
              <a:blipFill>
                <a:blip r:embed="rId7"/>
                <a:stretch>
                  <a:fillRect l="-8745" t="-30435" r="-7985" b="-478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75920" y="3823291"/>
                <a:ext cx="166321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3823291"/>
                <a:ext cx="1663211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104" y="1268760"/>
            <a:ext cx="4392488" cy="215534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574036"/>
            <a:ext cx="7790997" cy="451926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3744363" y="4804358"/>
            <a:ext cx="1080120" cy="556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2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436950"/>
            <a:ext cx="6009754" cy="530441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6893574" y="5805264"/>
            <a:ext cx="2010737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6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5" name="Rectangle 2"/>
          <p:cNvSpPr/>
          <p:nvPr/>
        </p:nvSpPr>
        <p:spPr>
          <a:xfrm>
            <a:off x="695400" y="1787880"/>
            <a:ext cx="9505056" cy="387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710" indent="-219710">
              <a:lnSpc>
                <a:spcPct val="115000"/>
              </a:lnSpc>
            </a:pPr>
            <a:r>
              <a:rPr lang="tr-TR" b="1" dirty="0" smtClean="0">
                <a:latin typeface="Bookman Old Style" panose="02050604050505020204" pitchFamily="18" charset="0"/>
              </a:rPr>
              <a:t>11.2.</a:t>
            </a:r>
            <a:r>
              <a:rPr lang="en-US" b="1" dirty="0" smtClean="0">
                <a:latin typeface="Bookman Old Style" panose="02050604050505020204" pitchFamily="18" charset="0"/>
              </a:rPr>
              <a:t>5</a:t>
            </a:r>
            <a:r>
              <a:rPr lang="tr-TR" b="1" dirty="0" smtClean="0">
                <a:latin typeface="Bookman Old Style" panose="02050604050505020204" pitchFamily="18" charset="0"/>
              </a:rPr>
              <a:t>. </a:t>
            </a:r>
            <a:r>
              <a:rPr lang="tr-TR" b="1" dirty="0">
                <a:latin typeface="Bookman Old Style" panose="02050604050505020204" pitchFamily="18" charset="0"/>
              </a:rPr>
              <a:t>Alternatif Akım</a:t>
            </a:r>
          </a:p>
          <a:p>
            <a:pPr marL="219710" indent="-219710">
              <a:lnSpc>
                <a:spcPct val="115000"/>
              </a:lnSpc>
            </a:pPr>
            <a:endParaRPr lang="tr-TR" b="1" dirty="0">
              <a:latin typeface="Bookman Old Style" panose="02050604050505020204" pitchFamily="18" charset="0"/>
            </a:endParaRPr>
          </a:p>
          <a:p>
            <a:pPr marL="219710" indent="-219710">
              <a:lnSpc>
                <a:spcPct val="115000"/>
              </a:lnSpc>
            </a:pPr>
            <a:r>
              <a:rPr lang="tr-TR" dirty="0">
                <a:latin typeface="Calibri" pitchFamily="34" charset="0"/>
              </a:rPr>
              <a:t>11.2.5.1. Alternatif akımı açıklar.</a:t>
            </a:r>
          </a:p>
          <a:p>
            <a:endParaRPr lang="tr-TR" dirty="0">
              <a:latin typeface="Calibri" pitchFamily="34" charset="0"/>
            </a:endParaRPr>
          </a:p>
          <a:p>
            <a:r>
              <a:rPr lang="tr-TR" dirty="0">
                <a:latin typeface="Calibri" pitchFamily="34" charset="0"/>
              </a:rPr>
              <a:t>11.2.5.2. Alternatif ve doğru akım arasındaki benzerlik ve farklılıkları tartışır.</a:t>
            </a:r>
          </a:p>
          <a:p>
            <a:endParaRPr lang="tr-TR" dirty="0">
              <a:latin typeface="Calibri" pitchFamily="34" charset="0"/>
            </a:endParaRPr>
          </a:p>
          <a:p>
            <a:r>
              <a:rPr lang="tr-TR" dirty="0">
                <a:latin typeface="Calibri" pitchFamily="34" charset="0"/>
              </a:rPr>
              <a:t>11.2.5.3. Alternatif akımın etkin ve maksimum değerlerini birbirleri ile ilişkilendirir.</a:t>
            </a:r>
          </a:p>
          <a:p>
            <a:endParaRPr lang="tr-TR" dirty="0">
              <a:latin typeface="Calibri" pitchFamily="34" charset="0"/>
            </a:endParaRPr>
          </a:p>
          <a:p>
            <a:r>
              <a:rPr lang="tr-TR" dirty="0">
                <a:latin typeface="Calibri" pitchFamily="34" charset="0"/>
              </a:rPr>
              <a:t>11.2.5.4. Alternatif akım ve doğru akımın avantaj ve dezavantajlarını karşılaştırır. </a:t>
            </a:r>
          </a:p>
          <a:p>
            <a:pPr marL="854075" indent="-228600"/>
            <a:r>
              <a:rPr lang="tr-TR" dirty="0">
                <a:latin typeface="Calibri" pitchFamily="34" charset="0"/>
              </a:rPr>
              <a:t>a. Öğrencilerin alternatif akımının kullanılabilirliği ile ilgili bilim tarihinde yer alan tartışmaları incelemeleri sağlanır. </a:t>
            </a:r>
          </a:p>
          <a:p>
            <a:pPr marL="854075" indent="-228600"/>
            <a:r>
              <a:rPr lang="tr-TR" dirty="0">
                <a:latin typeface="Calibri" pitchFamily="34" charset="0"/>
              </a:rPr>
              <a:t>b. Öğrencilerin farklı ülkelerin elektrik şebekelerinde kullanılan gerilim değerlerine örnekler vermeleri ve sebeplerini tartışmaları sağlanır. </a:t>
            </a:r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118" y="1556792"/>
            <a:ext cx="7127230" cy="4438829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6096000" y="4365104"/>
            <a:ext cx="1224136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736" y="2661045"/>
            <a:ext cx="7336684" cy="2607480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6497826" y="3919760"/>
            <a:ext cx="1038333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88257" y="2060848"/>
            <a:ext cx="9505056" cy="381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710" indent="-219710">
              <a:lnSpc>
                <a:spcPct val="115000"/>
              </a:lnSpc>
            </a:pPr>
            <a:r>
              <a:rPr lang="tr-TR" b="1" dirty="0" smtClean="0">
                <a:latin typeface="Bookman Old Style" panose="02050604050505020204" pitchFamily="18" charset="0"/>
              </a:rPr>
              <a:t>11.2.</a:t>
            </a:r>
            <a:r>
              <a:rPr lang="en-US" b="1" dirty="0" smtClean="0">
                <a:latin typeface="Bookman Old Style" panose="02050604050505020204" pitchFamily="18" charset="0"/>
              </a:rPr>
              <a:t>5</a:t>
            </a:r>
            <a:r>
              <a:rPr lang="tr-TR" b="1" dirty="0" smtClean="0">
                <a:latin typeface="Bookman Old Style" panose="02050604050505020204" pitchFamily="18" charset="0"/>
              </a:rPr>
              <a:t>. Alternatif Akım</a:t>
            </a:r>
          </a:p>
          <a:p>
            <a:pPr marL="219710" indent="-219710">
              <a:lnSpc>
                <a:spcPct val="115000"/>
              </a:lnSpc>
            </a:pPr>
            <a:endParaRPr lang="tr-TR" b="1" dirty="0" smtClean="0">
              <a:latin typeface="Bookman Old Style" panose="02050604050505020204" pitchFamily="18" charset="0"/>
            </a:endParaRPr>
          </a:p>
          <a:p>
            <a:pPr marL="219710" indent="-219710">
              <a:lnSpc>
                <a:spcPct val="115000"/>
              </a:lnSpc>
            </a:pPr>
            <a:r>
              <a:rPr lang="tr-TR" dirty="0" smtClean="0">
                <a:latin typeface="Calibri" pitchFamily="34" charset="0"/>
              </a:rPr>
              <a:t>11.2.5.1. Alternatif akımı açıklar.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11.2.5.2. Alternatif ve doğru akım arasındaki benzerlik ve farklılıkları tartışır.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11.2.5.3. Alternatif akımın etkin ve maksimum değerlerini birbirleri ile ilişkilendirir.</a:t>
            </a:r>
          </a:p>
          <a:p>
            <a:endParaRPr lang="tr-TR" dirty="0">
              <a:latin typeface="Calibri" pitchFamily="34" charset="0"/>
            </a:endParaRPr>
          </a:p>
          <a:p>
            <a:r>
              <a:rPr lang="tr-TR" dirty="0">
                <a:latin typeface="Calibri" pitchFamily="34" charset="0"/>
              </a:rPr>
              <a:t>11.2.5.4. Alternatif akım ve doğru akımın avantaj ve dezavantajlarını karşılaştırır. </a:t>
            </a:r>
          </a:p>
          <a:p>
            <a:pPr marL="854075" indent="-228600"/>
            <a:r>
              <a:rPr lang="tr-TR" dirty="0">
                <a:latin typeface="Calibri" pitchFamily="34" charset="0"/>
              </a:rPr>
              <a:t>a. Öğrencilerin alternatif akımının kullanılabilirliği ile ilgili bilim tarihinde yer alan tartışmaları incelemeleri sağlanır. </a:t>
            </a:r>
          </a:p>
          <a:p>
            <a:pPr marL="854075" indent="-228600"/>
            <a:r>
              <a:rPr lang="tr-TR" dirty="0">
                <a:latin typeface="Calibri" pitchFamily="34" charset="0"/>
              </a:rPr>
              <a:t>b. Öğrencilerin farklı ülkelerin elektrik şebekelerinde kullanılan gerilim değerlerine örnekler vermeleri ve sebeplerini tartışmaları sağlanır. </a:t>
            </a:r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407" y="836712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07211" y="1628800"/>
            <a:ext cx="11017224" cy="415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710" indent="-219710">
              <a:lnSpc>
                <a:spcPct val="115000"/>
              </a:lnSpc>
            </a:pPr>
            <a:r>
              <a:rPr lang="tr-TR" b="1" dirty="0" smtClean="0">
                <a:latin typeface="Bookman Old Style" panose="02050604050505020204" pitchFamily="18" charset="0"/>
              </a:rPr>
              <a:t>11.2.</a:t>
            </a:r>
            <a:r>
              <a:rPr lang="en-US" b="1" dirty="0" smtClean="0">
                <a:latin typeface="Bookman Old Style" panose="02050604050505020204" pitchFamily="18" charset="0"/>
              </a:rPr>
              <a:t>5</a:t>
            </a:r>
            <a:r>
              <a:rPr lang="tr-TR" b="1" dirty="0" smtClean="0">
                <a:latin typeface="Bookman Old Style" panose="02050604050505020204" pitchFamily="18" charset="0"/>
              </a:rPr>
              <a:t>. Alternatif Akım</a:t>
            </a: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11.2.5.5. Alternatif akım devrelerinde devre direncini etkileyen değişkenleri belirler. </a:t>
            </a: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11.2.5.6.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İndüktans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kapasitans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empedans kavramlarını açıklar.</a:t>
            </a:r>
          </a:p>
          <a:p>
            <a:pPr marL="854075" marR="0" indent="-2190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Vektörel ve matematiksel işlemlere girilmez. </a:t>
            </a: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11.2.5.7. Değişken ve doğru akım devrelerinde bobinin ve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sığacın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davranışını açıklar. </a:t>
            </a:r>
          </a:p>
          <a:p>
            <a:pPr marL="854075" marR="0" indent="-2190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RLC devre işlemlerine girilmez. </a:t>
            </a: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11.2.5.8. Bir alternatif akım devresinin rezonans halini açıklar. </a:t>
            </a:r>
          </a:p>
          <a:p>
            <a:pPr marL="854075" indent="-228600"/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Öğrenciler bobinlerin ve kondansatörlerin elektronik devrelerde kullanım alanlarına örnekler verir ve rezonans durumunu açıklamaları sağlanır.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/>
          </p:cNvPr>
          <p:cNvSpPr/>
          <p:nvPr/>
        </p:nvSpPr>
        <p:spPr>
          <a:xfrm>
            <a:off x="3359696" y="56612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https://www.izlesene.com/video/yildirimlarin-efendisi-nikola-tesla-master-of-lightning/3602719</a:t>
            </a: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3359696" y="5053826"/>
            <a:ext cx="608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Yıldırımların</a:t>
            </a:r>
            <a:r>
              <a:rPr lang="en-US" dirty="0" smtClean="0"/>
              <a:t> </a:t>
            </a:r>
            <a:r>
              <a:rPr lang="en-US" dirty="0" err="1" smtClean="0"/>
              <a:t>Efendisi</a:t>
            </a:r>
            <a:r>
              <a:rPr lang="en-US" dirty="0" smtClean="0"/>
              <a:t> – Nikola Tesla, 2000 </a:t>
            </a:r>
            <a:r>
              <a:rPr lang="en-US" dirty="0" err="1" smtClean="0"/>
              <a:t>yılı</a:t>
            </a:r>
            <a:r>
              <a:rPr lang="en-US" dirty="0" smtClean="0"/>
              <a:t> </a:t>
            </a:r>
            <a:r>
              <a:rPr lang="en-US" dirty="0" err="1" smtClean="0"/>
              <a:t>yapımı</a:t>
            </a:r>
            <a:endParaRPr lang="tr-TR" dirty="0"/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696" y="252150"/>
            <a:ext cx="6629216" cy="44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596330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3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649" y="24030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314077" y="1484784"/>
            <a:ext cx="6096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78775" y="237439"/>
            <a:ext cx="529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Geçen</a:t>
            </a:r>
            <a:r>
              <a:rPr lang="en-US" sz="2800" b="1" dirty="0"/>
              <a:t> </a:t>
            </a:r>
            <a:r>
              <a:rPr lang="en-US" sz="2800" b="1" dirty="0" err="1"/>
              <a:t>Hafta</a:t>
            </a:r>
            <a:r>
              <a:rPr lang="en-US" sz="2800" b="1" dirty="0"/>
              <a:t> </a:t>
            </a:r>
            <a:r>
              <a:rPr lang="en-US" sz="2800" b="1" dirty="0" err="1"/>
              <a:t>Neler</a:t>
            </a:r>
            <a:r>
              <a:rPr lang="en-US" sz="2800" b="1" dirty="0"/>
              <a:t> </a:t>
            </a:r>
            <a:r>
              <a:rPr lang="en-US" sz="2800" b="1" dirty="0" err="1" smtClean="0"/>
              <a:t>Öğrendik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35" y="1095590"/>
            <a:ext cx="26098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22" y="3775819"/>
            <a:ext cx="13620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1" y="1345117"/>
            <a:ext cx="252370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719179"/>
            <a:ext cx="2067411" cy="141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72" y="4294550"/>
            <a:ext cx="4670091" cy="202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 descr="C:\Users\mehmet mutlu\Desktop\Kredi-Kartı-Temassız-Ödeme-Nedir-Nasıl-Kullanılı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56" y="4149801"/>
            <a:ext cx="2905000" cy="18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Elektrik Prizlerinin Pozitif ve Negatif Uçları Neresidir?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8" name="Picture 4" descr="Image result for pr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293096"/>
            <a:ext cx="4297660" cy="21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attery ho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484784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2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772193"/>
            <a:ext cx="4464496" cy="608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Ampul Sürekli Işık Veriyor mu?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Alternatif (Değiş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k</a:t>
            </a:r>
            <a:r>
              <a:rPr lang="tr-TR" b="0" dirty="0" smtClean="0">
                <a:solidFill>
                  <a:schemeClr val="tx1"/>
                </a:solidFill>
                <a:effectLst/>
              </a:rPr>
              <a:t>en) Akım (AC)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1988840"/>
            <a:ext cx="8167101" cy="3546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</a:rPr>
              <a:t>Alternatif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(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Değişken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)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Akım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(AC)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1196752"/>
            <a:ext cx="6408712" cy="55161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en-US" b="0" dirty="0" err="1" smtClean="0">
                <a:solidFill>
                  <a:schemeClr val="tx1"/>
                </a:solidFill>
                <a:effectLst/>
              </a:rPr>
              <a:t>Alternatif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(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Değişken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) </a:t>
            </a:r>
            <a:r>
              <a:rPr lang="en-US" b="0" dirty="0" err="1" smtClean="0">
                <a:solidFill>
                  <a:schemeClr val="tx1"/>
                </a:solidFill>
                <a:effectLst/>
              </a:rPr>
              <a:t>Akım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(AC)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95800" y="4780929"/>
                <a:ext cx="2061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Ꜫ</a:t>
                </a:r>
                <a:r>
                  <a:rPr lang="en-US" i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sin(wt) </a:t>
                </a: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00" y="4780929"/>
                <a:ext cx="2061334" cy="276999"/>
              </a:xfrm>
              <a:prstGeom prst="rect">
                <a:avLst/>
              </a:prstGeom>
              <a:blipFill>
                <a:blip r:embed="rId4"/>
                <a:stretch>
                  <a:fillRect l="-7101" t="-30435" r="-5917" b="-521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0960" y="5522748"/>
                <a:ext cx="15991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sin(wt) </a:t>
                </a: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960" y="5522748"/>
                <a:ext cx="1599156" cy="276999"/>
              </a:xfrm>
              <a:prstGeom prst="rect">
                <a:avLst/>
              </a:prstGeom>
              <a:blipFill>
                <a:blip r:embed="rId5"/>
                <a:stretch>
                  <a:fillRect l="-8745" t="-31111" r="-7985" b="-48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22390" y="5057928"/>
                <a:ext cx="166321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390" y="5057928"/>
                <a:ext cx="1663211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9736" y="1347008"/>
            <a:ext cx="6150744" cy="3018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23756</TotalTime>
  <Words>1952</Words>
  <Application>Microsoft Office PowerPoint</Application>
  <PresentationFormat>Widescreen</PresentationFormat>
  <Paragraphs>320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Bookman Old Style</vt:lpstr>
      <vt:lpstr>Calibri</vt:lpstr>
      <vt:lpstr>Cambria Math</vt:lpstr>
      <vt:lpstr>Lucida Sans Unicode</vt:lpstr>
      <vt:lpstr>Times New Roman</vt:lpstr>
      <vt:lpstr>Verdana</vt:lpstr>
      <vt:lpstr>Wingdings</vt:lpstr>
      <vt:lpstr>Wingdings 2</vt:lpstr>
      <vt:lpstr>Wingdings 3</vt:lpstr>
      <vt:lpstr>Kalabalık</vt:lpstr>
      <vt:lpstr>11. SINIF: ELEKTRİK ve MANYETİZMA ÜNİTESİ   Alternatif Akım 1</vt:lpstr>
      <vt:lpstr>PowerPoint Presentation</vt:lpstr>
      <vt:lpstr>PowerPoint Presentation</vt:lpstr>
      <vt:lpstr>PowerPoint Presentation</vt:lpstr>
      <vt:lpstr>Elektrik Prizlerinin Pozitif ve Negatif Uçları Neresidir?</vt:lpstr>
      <vt:lpstr>Ampul Sürekli Işık Veriyor mu?</vt:lpstr>
      <vt:lpstr>Alternatif (Değişken) Akım (AC)</vt:lpstr>
      <vt:lpstr>Alternatif (Değişken) Akım (AC)</vt:lpstr>
      <vt:lpstr>Alternatif (Değişken) Akım (AC)</vt:lpstr>
      <vt:lpstr>Alternatif (AC) ve Doğru Akım (DC)</vt:lpstr>
      <vt:lpstr>Alternatif Akımın Etkin ve Maksimum Değerleri</vt:lpstr>
      <vt:lpstr>Alternatif Akımın Etkin ve Maksimum Değerleri: Örnek Çözelim</vt:lpstr>
      <vt:lpstr>Alternatif Akım ve Doğru Akımın Avantaj ve Dezavantajları</vt:lpstr>
      <vt:lpstr>Alternatif Akım ve Doğru Akımın Avantaj ve Dezavantajları</vt:lpstr>
      <vt:lpstr>Elektrik Prizlerinin Pozitif ve Negatif Uçları Neresidir?</vt:lpstr>
      <vt:lpstr>Ampul Sürekli Işık Veriyor mu?</vt:lpstr>
      <vt:lpstr>Günün Özeti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760</cp:revision>
  <cp:lastPrinted>2017-04-14T22:28:32Z</cp:lastPrinted>
  <dcterms:created xsi:type="dcterms:W3CDTF">2016-04-01T12:40:28Z</dcterms:created>
  <dcterms:modified xsi:type="dcterms:W3CDTF">2017-04-29T11:50:16Z</dcterms:modified>
</cp:coreProperties>
</file>