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57" r:id="rId3"/>
    <p:sldId id="266" r:id="rId4"/>
    <p:sldId id="258" r:id="rId5"/>
    <p:sldId id="279" r:id="rId6"/>
    <p:sldId id="259" r:id="rId7"/>
    <p:sldId id="278" r:id="rId8"/>
    <p:sldId id="341" r:id="rId9"/>
    <p:sldId id="339" r:id="rId10"/>
    <p:sldId id="334" r:id="rId11"/>
    <p:sldId id="313" r:id="rId12"/>
    <p:sldId id="336" r:id="rId13"/>
    <p:sldId id="314" r:id="rId14"/>
    <p:sldId id="335" r:id="rId15"/>
    <p:sldId id="315" r:id="rId16"/>
    <p:sldId id="347" r:id="rId17"/>
    <p:sldId id="342" r:id="rId18"/>
    <p:sldId id="349" r:id="rId19"/>
    <p:sldId id="348" r:id="rId20"/>
    <p:sldId id="350" r:id="rId21"/>
    <p:sldId id="306" r:id="rId22"/>
    <p:sldId id="310" r:id="rId23"/>
    <p:sldId id="311" r:id="rId24"/>
    <p:sldId id="271" r:id="rId25"/>
    <p:sldId id="277" r:id="rId26"/>
    <p:sldId id="273" r:id="rId27"/>
    <p:sldId id="274" r:id="rId28"/>
    <p:sldId id="282" r:id="rId29"/>
    <p:sldId id="265" r:id="rId30"/>
    <p:sldId id="343" r:id="rId31"/>
    <p:sldId id="344" r:id="rId32"/>
    <p:sldId id="345" r:id="rId33"/>
    <p:sldId id="346" r:id="rId34"/>
    <p:sldId id="283" r:id="rId35"/>
    <p:sldId id="312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23" autoAdjust="0"/>
    <p:restoredTop sz="94660"/>
  </p:normalViewPr>
  <p:slideViewPr>
    <p:cSldViewPr>
      <p:cViewPr varScale="1">
        <p:scale>
          <a:sx n="106" d="100"/>
          <a:sy n="106" d="100"/>
        </p:scale>
        <p:origin x="582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13-Nov-18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13-Nov-18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13-Nov-18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13-Nov-18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13-Nov-18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13-Nov-18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13-Nov-18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13-Nov-18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13-Nov-18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13-Nov-18</a:t>
            </a:fld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13-Nov-18</a:t>
            </a:fld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13-Nov-18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gif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21.png"/><Relationship Id="rId7" Type="http://schemas.openxmlformats.org/officeDocument/2006/relationships/image" Target="../media/image4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27.jpeg"/><Relationship Id="rId9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0.png"/><Relationship Id="rId3" Type="http://schemas.openxmlformats.org/officeDocument/2006/relationships/image" Target="../media/image21.png"/><Relationship Id="rId7" Type="http://schemas.openxmlformats.org/officeDocument/2006/relationships/image" Target="../media/image45.png"/><Relationship Id="rId12" Type="http://schemas.openxmlformats.org/officeDocument/2006/relationships/image" Target="../media/image4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11" Type="http://schemas.openxmlformats.org/officeDocument/2006/relationships/image" Target="../media/image48.png"/><Relationship Id="rId5" Type="http://schemas.openxmlformats.org/officeDocument/2006/relationships/image" Target="../media/image43.png"/><Relationship Id="rId15" Type="http://schemas.openxmlformats.org/officeDocument/2006/relationships/image" Target="../media/image52.png"/><Relationship Id="rId10" Type="http://schemas.openxmlformats.org/officeDocument/2006/relationships/image" Target="../media/image47.png"/><Relationship Id="rId4" Type="http://schemas.openxmlformats.org/officeDocument/2006/relationships/image" Target="../media/image27.jpeg"/><Relationship Id="rId9" Type="http://schemas.openxmlformats.org/officeDocument/2006/relationships/image" Target="../media/image460.png"/><Relationship Id="rId1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hyperlink" Target="https://www.youtube.com/watch?v=E43-CfukEgs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youtube.com/watch?v=3UMkZ8ukwf8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youtube.com/watch?v=3UMkZ8ukwf8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81200" y="1219200"/>
            <a:ext cx="6553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800" dirty="0"/>
              <a:t>Bir Boyutta Sabit İvmeli Hareket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0" y="4267200"/>
            <a:ext cx="4267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Nazmie</a:t>
            </a:r>
            <a:r>
              <a:rPr lang="en-US" sz="2800" dirty="0"/>
              <a:t> </a:t>
            </a:r>
            <a:r>
              <a:rPr lang="en-US" sz="2800" dirty="0" err="1"/>
              <a:t>Garip</a:t>
            </a:r>
            <a:endParaRPr lang="en-US" sz="2800" dirty="0"/>
          </a:p>
          <a:p>
            <a:r>
              <a:rPr lang="tr-TR" sz="2800" smtClean="0"/>
              <a:t>Ali </a:t>
            </a:r>
            <a:r>
              <a:rPr lang="tr-TR" sz="2800" dirty="0"/>
              <a:t>ERYILMAZ</a:t>
            </a:r>
          </a:p>
          <a:p>
            <a:endParaRPr lang="tr-TR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685800"/>
            <a:ext cx="95250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124200" y="228600"/>
            <a:ext cx="434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/>
              <a:t>Grafik Dönüşümleri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38400" y="838200"/>
            <a:ext cx="480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10 m/s ilk hız ile aşağıya doğru dik bir şekilde fırlatılan topun hareketi süresince konum-zaman, hız-zaman ve ivme-zaman grafiklerini çiziniz. </a:t>
            </a: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2438399"/>
            <a:ext cx="2569462" cy="2057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7400" y="2479720"/>
            <a:ext cx="2517858" cy="2016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96004" y="4613035"/>
            <a:ext cx="2399792" cy="1921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5600" y="685800"/>
            <a:ext cx="1990531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124200" y="228600"/>
            <a:ext cx="434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/>
              <a:t>Grafik Dönüşümleri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14600" y="838200"/>
            <a:ext cx="4267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Bir top yerden yukaruya doğru dik bir şekilde 30 m/s hız ile atılıyor. Topun hareketi süresince konum-zaman, hız-zaman ve ivme-zaman grafiklerini çiziniz. </a:t>
            </a: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2438400"/>
            <a:ext cx="2362200" cy="1891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82008" y="4648200"/>
            <a:ext cx="2399792" cy="1921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9800" y="2316405"/>
            <a:ext cx="2362581" cy="1891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/>
          </a:p>
        </p:txBody>
      </p:sp>
      <p:sp>
        <p:nvSpPr>
          <p:cNvPr id="3" name="Rectangle 2"/>
          <p:cNvSpPr/>
          <p:nvPr/>
        </p:nvSpPr>
        <p:spPr>
          <a:xfrm>
            <a:off x="2438400" y="838200"/>
            <a:ext cx="533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Durmakta olan bir bisikletli 1 m/s</a:t>
            </a:r>
            <a:r>
              <a:rPr lang="tr-TR" baseline="30000" dirty="0"/>
              <a:t>2</a:t>
            </a:r>
            <a:r>
              <a:rPr lang="tr-TR" dirty="0"/>
              <a:t> sabit ivme ile batıya doğru hareket etmektedir. Bisikletlinin hareketi süresince konum-zaman, hız-zaman ve ivme-zaman grafiklerini çiziniz.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24200" y="228600"/>
            <a:ext cx="434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/>
              <a:t>Grafik Dönüşümleri </a:t>
            </a:r>
          </a:p>
        </p:txBody>
      </p:sp>
      <p:pic>
        <p:nvPicPr>
          <p:cNvPr id="5" name="Picture 2" descr="sola giden bisikletli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457200"/>
            <a:ext cx="1235676" cy="838200"/>
          </a:xfrm>
          <a:prstGeom prst="rect">
            <a:avLst/>
          </a:prstGeom>
          <a:noFill/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2453585"/>
            <a:ext cx="2514600" cy="2013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4692" y="2401909"/>
            <a:ext cx="2555663" cy="204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96004" y="4815650"/>
            <a:ext cx="2380996" cy="1906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3124200" y="228600"/>
            <a:ext cx="434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/>
              <a:t>Grafik Dönüşümleri </a:t>
            </a:r>
          </a:p>
        </p:txBody>
      </p:sp>
      <p:sp>
        <p:nvSpPr>
          <p:cNvPr id="5" name="Rectangle 4"/>
          <p:cNvSpPr/>
          <p:nvPr/>
        </p:nvSpPr>
        <p:spPr>
          <a:xfrm>
            <a:off x="2362200" y="838200"/>
            <a:ext cx="5105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12 m/s hızla batıya doğru hareket etmekte olan bisikletli eve yaklaşırken 2 m/s</a:t>
            </a:r>
            <a:r>
              <a:rPr lang="tr-TR" baseline="30000" dirty="0"/>
              <a:t>2</a:t>
            </a:r>
            <a:r>
              <a:rPr lang="tr-TR" dirty="0"/>
              <a:t> sabit ivme ile yavaşlayıp duruyor. Bisikletlinin hareketi süresince konum-zaman, hız-zaman ve ivme-zaman grafiklerini çiziniz. </a:t>
            </a:r>
          </a:p>
        </p:txBody>
      </p:sp>
      <p:pic>
        <p:nvPicPr>
          <p:cNvPr id="6" name="Picture 2" descr="sola giden bisikletli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457200"/>
            <a:ext cx="1235676" cy="838200"/>
          </a:xfrm>
          <a:prstGeom prst="rect">
            <a:avLst/>
          </a:prstGeom>
          <a:noFill/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2590799"/>
            <a:ext cx="2667000" cy="2135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7827" y="2678906"/>
            <a:ext cx="2425791" cy="1942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81500" y="4739179"/>
            <a:ext cx="2476500" cy="198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/>
          </a:p>
        </p:txBody>
      </p:sp>
      <p:sp>
        <p:nvSpPr>
          <p:cNvPr id="3" name="TextBox 2"/>
          <p:cNvSpPr txBox="1"/>
          <p:nvPr/>
        </p:nvSpPr>
        <p:spPr>
          <a:xfrm>
            <a:off x="3124200" y="228600"/>
            <a:ext cx="434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/>
              <a:t>Grafik Dönüşümleri </a:t>
            </a:r>
          </a:p>
        </p:txBody>
      </p:sp>
      <p:sp>
        <p:nvSpPr>
          <p:cNvPr id="4" name="Rectangle 3"/>
          <p:cNvSpPr/>
          <p:nvPr/>
        </p:nvSpPr>
        <p:spPr>
          <a:xfrm>
            <a:off x="2362200" y="914400"/>
            <a:ext cx="6096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Durmakta olan bir bisikletli 1 m/s</a:t>
            </a:r>
            <a:r>
              <a:rPr lang="tr-TR" baseline="30000" dirty="0"/>
              <a:t>2</a:t>
            </a:r>
            <a:r>
              <a:rPr lang="tr-TR" dirty="0"/>
              <a:t> sabit ivme ile doğuya doğru hareket etmektedir. 3. saniyede yorulur ve hızını sabitleyerek hareketini sürdürür. 6. saniyede durmaya karar verir ve 2 m/s</a:t>
            </a:r>
            <a:r>
              <a:rPr lang="tr-TR" baseline="30000" dirty="0"/>
              <a:t>2</a:t>
            </a:r>
            <a:r>
              <a:rPr lang="tr-TR" dirty="0"/>
              <a:t> sabit ivme ile yavaşlayarak durur. Hareketlinin hareketi süresince konum-zaman, hız-zaman ve ivme-zaman grafiklerini çiziniz. </a:t>
            </a: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7200" y="533400"/>
            <a:ext cx="666750" cy="696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2971800"/>
            <a:ext cx="2438400" cy="1952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24600" y="2979458"/>
            <a:ext cx="2408788" cy="1928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5800" y="4966558"/>
            <a:ext cx="2362200" cy="1891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/>
          </a:p>
        </p:txBody>
      </p:sp>
      <p:sp>
        <p:nvSpPr>
          <p:cNvPr id="3" name="TextBox 2"/>
          <p:cNvSpPr txBox="1"/>
          <p:nvPr/>
        </p:nvSpPr>
        <p:spPr>
          <a:xfrm>
            <a:off x="1447800" y="304800"/>
            <a:ext cx="716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/>
              <a:t>Etkinlik: Hareket</a:t>
            </a:r>
            <a:r>
              <a:rPr lang="en-US" sz="2800" dirty="0"/>
              <a:t>in </a:t>
            </a:r>
            <a:r>
              <a:rPr lang="en-US" sz="2800" dirty="0" err="1"/>
              <a:t>Grafiğini</a:t>
            </a:r>
            <a:r>
              <a:rPr lang="en-US" sz="2800" dirty="0"/>
              <a:t> </a:t>
            </a:r>
            <a:r>
              <a:rPr lang="en-US" sz="2800" dirty="0" err="1"/>
              <a:t>Çizelim</a:t>
            </a:r>
            <a:endParaRPr lang="tr-TR" sz="2800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399" y="1219200"/>
            <a:ext cx="3140455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8879" y="2438400"/>
            <a:ext cx="3084509" cy="2469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61786" y="4191000"/>
            <a:ext cx="3028357" cy="242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/>
          </a:p>
        </p:txBody>
      </p:sp>
      <p:sp>
        <p:nvSpPr>
          <p:cNvPr id="3" name="TextBox 2"/>
          <p:cNvSpPr txBox="1"/>
          <p:nvPr/>
        </p:nvSpPr>
        <p:spPr>
          <a:xfrm>
            <a:off x="1447800" y="304800"/>
            <a:ext cx="716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/>
              <a:t>Etkinlik: Grafiğe Göre Hareket Edelim</a:t>
            </a: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985510"/>
            <a:ext cx="2070517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3" descr="konum zaman grafiği özellikleri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5100" y="3886200"/>
            <a:ext cx="1485900" cy="1409700"/>
          </a:xfrm>
          <a:prstGeom prst="rect">
            <a:avLst/>
          </a:prstGeom>
          <a:noFill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7400" y="952314"/>
            <a:ext cx="2162175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5632" y="3581400"/>
            <a:ext cx="2209800" cy="186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Image result for hız zaman grafiği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5181600"/>
            <a:ext cx="1943100" cy="1495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9882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200400" y="381000"/>
            <a:ext cx="525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/>
              <a:t>Hareket Denklemleri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/>
          </a:p>
        </p:txBody>
      </p:sp>
      <p:pic>
        <p:nvPicPr>
          <p:cNvPr id="1026" name="Picture 2" descr="Image result for hız zaman grafiğ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66355"/>
          <a:stretch/>
        </p:blipFill>
        <p:spPr bwMode="auto">
          <a:xfrm>
            <a:off x="2743200" y="1371600"/>
            <a:ext cx="1371600" cy="1314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hız zaman grafiğ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01" t="1" r="33658" b="-4348"/>
          <a:stretch/>
        </p:blipFill>
        <p:spPr bwMode="auto">
          <a:xfrm>
            <a:off x="2743200" y="2790169"/>
            <a:ext cx="141732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hız zaman grafiğ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19" r="-1309"/>
          <a:stretch/>
        </p:blipFill>
        <p:spPr bwMode="auto">
          <a:xfrm>
            <a:off x="2697480" y="4572000"/>
            <a:ext cx="1463040" cy="1314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641112" y="3097579"/>
                <a:ext cx="4343400" cy="120141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tr-TR" sz="320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num>
                      <m:den>
                        <m:r>
                          <a:rPr lang="tr-TR" sz="320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𝑡</m:t>
                        </m:r>
                      </m:num>
                      <m:den>
                        <m:r>
                          <a:rPr lang="tr-TR" sz="32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2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tr-TR" sz="32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/>
                  <a:t>a.t</a:t>
                </a:r>
                <a:r>
                  <a:rPr lang="en-US" sz="2400" baseline="30000" dirty="0"/>
                  <a:t>2</a:t>
                </a:r>
                <a:endParaRPr lang="tr-TR" sz="2400" baseline="30000" dirty="0"/>
              </a:p>
              <a:p>
                <a:r>
                  <a:rPr lang="en-US" sz="3200" dirty="0"/>
                  <a:t> </a:t>
                </a:r>
                <a:endParaRPr lang="tr-TR" sz="32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1112" y="3097579"/>
                <a:ext cx="4343400" cy="1201419"/>
              </a:xfrm>
              <a:prstGeom prst="rect">
                <a:avLst/>
              </a:prstGeom>
              <a:blipFill>
                <a:blip r:embed="rId3"/>
                <a:stretch>
                  <a:fillRect t="-203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822212" y="4963350"/>
                <a:ext cx="1981200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/>
                  <a:t> a.t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endParaRPr lang="tr-TR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2212" y="4963350"/>
                <a:ext cx="1981200" cy="369332"/>
              </a:xfrm>
              <a:prstGeom prst="rect">
                <a:avLst/>
              </a:prstGeom>
              <a:blipFill>
                <a:blip r:embed="rId4"/>
                <a:stretch>
                  <a:fillRect l="-4000" t="-26230" b="-4754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200400" y="381000"/>
            <a:ext cx="525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/>
              <a:t>Hareket Denklemleri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/>
          </a:p>
        </p:txBody>
      </p:sp>
      <p:grpSp>
        <p:nvGrpSpPr>
          <p:cNvPr id="3" name="Group 2"/>
          <p:cNvGrpSpPr/>
          <p:nvPr/>
        </p:nvGrpSpPr>
        <p:grpSpPr>
          <a:xfrm>
            <a:off x="2667000" y="1085661"/>
            <a:ext cx="6501470" cy="1676399"/>
            <a:chOff x="2697480" y="1371600"/>
            <a:chExt cx="7388659" cy="4514851"/>
          </a:xfrm>
        </p:grpSpPr>
        <p:pic>
          <p:nvPicPr>
            <p:cNvPr id="1026" name="Picture 2" descr="Image result for hız zaman grafiği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66355"/>
            <a:stretch/>
          </p:blipFill>
          <p:spPr bwMode="auto">
            <a:xfrm>
              <a:off x="2743200" y="1371600"/>
              <a:ext cx="1371600" cy="13144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Image result for hız zaman grafiği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401" t="1" r="33658" b="-4348"/>
            <a:stretch/>
          </p:blipFill>
          <p:spPr bwMode="auto">
            <a:xfrm>
              <a:off x="2743200" y="2790169"/>
              <a:ext cx="1417320" cy="1371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Image result for hız zaman grafiği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419" r="-1309"/>
            <a:stretch/>
          </p:blipFill>
          <p:spPr bwMode="auto">
            <a:xfrm>
              <a:off x="2697480" y="4572000"/>
              <a:ext cx="1463040" cy="13144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TextBox 1"/>
                <p:cNvSpPr txBox="1"/>
                <p:nvPr/>
              </p:nvSpPr>
              <p:spPr>
                <a:xfrm>
                  <a:off x="5581316" y="3662024"/>
                  <a:ext cx="4504823" cy="181995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tr-TR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num>
                        <m:den>
                          <m:r>
                            <a:rPr lang="tr-TR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US" dirty="0"/>
                    <a:t> </a:t>
                  </a:r>
                  <a14:m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US" dirty="0"/>
                    <a:t>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US" dirty="0"/>
                    <a:t>a.t</a:t>
                  </a:r>
                  <a:r>
                    <a:rPr lang="en-US" baseline="30000" dirty="0"/>
                    <a:t>2</a:t>
                  </a:r>
                  <a:endParaRPr lang="tr-TR" baseline="30000" dirty="0"/>
                </a:p>
                <a:p>
                  <a:r>
                    <a:rPr lang="en-US" dirty="0"/>
                    <a:t> </a:t>
                  </a:r>
                  <a:endParaRPr lang="tr-TR" dirty="0"/>
                </a:p>
              </p:txBody>
            </p:sp>
          </mc:Choice>
          <mc:Fallback xmlns="">
            <p:sp>
              <p:nvSpPr>
                <p:cNvPr id="2" name="TextBox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81316" y="3662024"/>
                  <a:ext cx="4504823" cy="1819951"/>
                </a:xfrm>
                <a:prstGeom prst="rect">
                  <a:avLst/>
                </a:prstGeom>
                <a:blipFill>
                  <a:blip r:embed="rId3"/>
                  <a:stretch>
                    <a:fillRect l="-2154" t="-3636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5696536" y="1706266"/>
                  <a:ext cx="1981200" cy="74600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a14:m>
                  <a:r>
                    <a:rPr lang="en-US" dirty="0"/>
                    <a:t> a.t</a:t>
                  </a:r>
                  <a14:m>
                    <m:oMath xmlns:m="http://schemas.openxmlformats.org/officeDocument/2006/math"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𝑣</m:t>
                      </m:r>
                    </m:oMath>
                  </a14:m>
                  <a:endParaRPr lang="tr-TR" dirty="0"/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96536" y="1706266"/>
                  <a:ext cx="1981200" cy="746009"/>
                </a:xfrm>
                <a:prstGeom prst="rect">
                  <a:avLst/>
                </a:prstGeom>
                <a:blipFill>
                  <a:blip r:embed="rId4"/>
                  <a:stretch>
                    <a:fillRect l="-3497" t="-28261" b="-50000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667000" y="3277661"/>
                <a:ext cx="99931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a.t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7000" y="3277661"/>
                <a:ext cx="999313" cy="369332"/>
              </a:xfrm>
              <a:prstGeom prst="rect">
                <a:avLst/>
              </a:prstGeom>
              <a:blipFill>
                <a:blip r:embed="rId5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667000" y="4038600"/>
                <a:ext cx="143821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baseline="3000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a</a:t>
                </a:r>
                <a:r>
                  <a:rPr lang="en-US" baseline="30000" dirty="0"/>
                  <a:t>2</a:t>
                </a:r>
                <a:r>
                  <a:rPr lang="en-US" dirty="0"/>
                  <a:t>.t</a:t>
                </a:r>
                <a:r>
                  <a:rPr lang="en-US" baseline="30000" dirty="0"/>
                  <a:t>2  ,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7000" y="4038600"/>
                <a:ext cx="1438214" cy="369332"/>
              </a:xfrm>
              <a:prstGeom prst="rect">
                <a:avLst/>
              </a:prstGeom>
              <a:blipFill>
                <a:blip r:embed="rId6"/>
                <a:stretch>
                  <a:fillRect t="-10000" b="-250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2667000" y="4614873"/>
                <a:ext cx="1064394" cy="4934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t</a:t>
                </a:r>
                <a:r>
                  <a:rPr lang="en-US" baseline="30000" dirty="0"/>
                  <a:t>2 </a:t>
                </a:r>
                <a:r>
                  <a:rPr lang="en-US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l-GR" b="0" i="1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7000" y="4614873"/>
                <a:ext cx="1064394" cy="493468"/>
              </a:xfrm>
              <a:prstGeom prst="rect">
                <a:avLst/>
              </a:prstGeom>
              <a:blipFill>
                <a:blip r:embed="rId7"/>
                <a:stretch>
                  <a:fillRect l="-5172" b="-493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2591338" y="5563920"/>
                <a:ext cx="14318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baseline="3000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2a.</a:t>
                </a:r>
                <a:r>
                  <a:rPr lang="el-GR" dirty="0"/>
                  <a:t>Δ</a:t>
                </a:r>
                <a:r>
                  <a:rPr lang="en-US" dirty="0"/>
                  <a:t>x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1338" y="5563920"/>
                <a:ext cx="1431802" cy="369332"/>
              </a:xfrm>
              <a:prstGeom prst="rect">
                <a:avLst/>
              </a:prstGeom>
              <a:blipFill>
                <a:blip r:embed="rId8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5902658" y="3277661"/>
                <a:ext cx="17526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E</a:t>
                </a:r>
                <a:r>
                  <a:rPr lang="en-US" baseline="-25000" dirty="0"/>
                  <a:t>0</a:t>
                </a:r>
                <a:r>
                  <a:rPr lang="en-US" dirty="0"/>
                  <a:t> = E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2658" y="3277661"/>
                <a:ext cx="1752600" cy="369332"/>
              </a:xfrm>
              <a:prstGeom prst="rect">
                <a:avLst/>
              </a:prstGeom>
              <a:blipFill>
                <a:blip r:embed="rId9"/>
                <a:stretch>
                  <a:fillRect l="-2778" t="-10000" b="-26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>
          <a:xfrm>
            <a:off x="5955671" y="4038600"/>
            <a:ext cx="15210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P</a:t>
            </a:r>
            <a:r>
              <a:rPr lang="en-US" baseline="-25000" dirty="0"/>
              <a:t>0</a:t>
            </a:r>
            <a:r>
              <a:rPr lang="en-US" baseline="30000" dirty="0"/>
              <a:t> </a:t>
            </a:r>
            <a:r>
              <a:rPr lang="en-US" dirty="0"/>
              <a:t>= P + K</a:t>
            </a:r>
            <a:endParaRPr lang="tr-TR" baseline="-25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5437951" y="4535403"/>
                <a:ext cx="2763898" cy="4834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m.g.x</a:t>
                </a:r>
                <a:r>
                  <a:rPr lang="en-US" baseline="-25000" dirty="0"/>
                  <a:t>0</a:t>
                </a:r>
                <a:r>
                  <a:rPr lang="en-US" baseline="30000" dirty="0"/>
                  <a:t> </a:t>
                </a:r>
                <a:r>
                  <a:rPr lang="en-US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mv</m:t>
                    </m:r>
                    <m:r>
                      <a:rPr lang="en-US" b="0" i="0" baseline="3000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g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x</m:t>
                    </m:r>
                  </m:oMath>
                </a14:m>
                <a:endParaRPr lang="tr-TR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7951" y="4535403"/>
                <a:ext cx="2763898" cy="483466"/>
              </a:xfrm>
              <a:prstGeom prst="rect">
                <a:avLst/>
              </a:prstGeom>
              <a:blipFill>
                <a:blip r:embed="rId10"/>
                <a:stretch>
                  <a:fillRect l="-1766" b="-632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5942845" y="5563920"/>
                <a:ext cx="143821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baseline="3000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2g.</a:t>
                </a:r>
                <a:r>
                  <a:rPr lang="el-GR" dirty="0"/>
                  <a:t>Δ</a:t>
                </a:r>
                <a:r>
                  <a:rPr lang="en-US" dirty="0"/>
                  <a:t>x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2845" y="5563920"/>
                <a:ext cx="1438214" cy="369332"/>
              </a:xfrm>
              <a:prstGeom prst="rect">
                <a:avLst/>
              </a:prstGeom>
              <a:blipFill>
                <a:blip r:embed="rId11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24B565A-F3C7-4864-933C-50B7F3F93266}"/>
                  </a:ext>
                </a:extLst>
              </p:cNvPr>
              <p:cNvSpPr txBox="1"/>
              <p:nvPr/>
            </p:nvSpPr>
            <p:spPr>
              <a:xfrm>
                <a:off x="4023079" y="4060875"/>
                <a:ext cx="3963909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dirty="0">
                    <a:ea typeface="Cambria Math" panose="02040503050406030204" pitchFamily="18" charset="0"/>
                  </a:rPr>
                  <a:t>2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tr-TR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a.t</a:t>
                </a:r>
                <a:r>
                  <a:rPr lang="en-US" baseline="30000" dirty="0"/>
                  <a:t>2</a:t>
                </a:r>
                <a:endParaRPr lang="tr-TR" baseline="30000" dirty="0"/>
              </a:p>
              <a:p>
                <a:r>
                  <a:rPr lang="en-US" dirty="0"/>
                  <a:t> </a:t>
                </a:r>
                <a:endParaRPr lang="tr-TR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24B565A-F3C7-4864-933C-50B7F3F932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3079" y="4060875"/>
                <a:ext cx="3963909" cy="553998"/>
              </a:xfrm>
              <a:prstGeom prst="rect">
                <a:avLst/>
              </a:prstGeom>
              <a:blipFill>
                <a:blip r:embed="rId12"/>
                <a:stretch>
                  <a:fillRect l="-3692" t="-1428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2087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400" y="4419600"/>
            <a:ext cx="2209800" cy="186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5600" y="762000"/>
            <a:ext cx="2070517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3200400" y="381000"/>
            <a:ext cx="525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/>
              <a:t>Hareket Denklemleri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/>
          </a:p>
        </p:txBody>
      </p:sp>
      <p:pic>
        <p:nvPicPr>
          <p:cNvPr id="3076" name="Picture 4" descr="Image result for hız zaman grafiğ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509" y="2711302"/>
            <a:ext cx="260985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334000" y="5013066"/>
                <a:ext cx="3314700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tr-T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400" b="0" i="1" baseline="-2500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/>
                  <a:t> a.t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tr-TR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0" y="5013066"/>
                <a:ext cx="3314700" cy="369332"/>
              </a:xfrm>
              <a:prstGeom prst="rect">
                <a:avLst/>
              </a:prstGeom>
              <a:blipFill>
                <a:blip r:embed="rId5"/>
                <a:stretch>
                  <a:fillRect l="-3125" t="-26230" b="-4754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829300" y="5535166"/>
                <a:ext cx="1981200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400" b="0" i="1" baseline="-2500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/>
                  <a:t> a.t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tr-TR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9300" y="5535166"/>
                <a:ext cx="1981200" cy="369332"/>
              </a:xfrm>
              <a:prstGeom prst="rect">
                <a:avLst/>
              </a:prstGeom>
              <a:blipFill>
                <a:blip r:embed="rId6"/>
                <a:stretch>
                  <a:fillRect l="-4000" t="-26230" b="-4590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263957" y="1817608"/>
                <a:ext cx="3048000" cy="8066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2800" b="0" i="1" baseline="-25000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num>
                        <m:den>
                          <m:r>
                            <a:rPr lang="tr-TR" sz="280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3957" y="1817608"/>
                <a:ext cx="3048000" cy="8066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595419" y="3746134"/>
                <a:ext cx="3048000" cy="60837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tr-TR" sz="280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800" b="0" i="1" baseline="-2500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tr-TR" sz="280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/>
                  <a:t>a.t</a:t>
                </a:r>
                <a:r>
                  <a:rPr lang="en-US" sz="2800" baseline="30000" dirty="0"/>
                  <a:t>2</a:t>
                </a:r>
                <a:endParaRPr lang="tr-TR" sz="2800" baseline="300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5419" y="3746134"/>
                <a:ext cx="3048000" cy="608372"/>
              </a:xfrm>
              <a:prstGeom prst="rect">
                <a:avLst/>
              </a:prstGeom>
              <a:blipFill>
                <a:blip r:embed="rId8"/>
                <a:stretch>
                  <a:fillRect t="-6061" b="-1818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FF608B5-9748-41B3-A4BD-E3C43C43363C}"/>
                  </a:ext>
                </a:extLst>
              </p:cNvPr>
              <p:cNvSpPr txBox="1"/>
              <p:nvPr/>
            </p:nvSpPr>
            <p:spPr>
              <a:xfrm>
                <a:off x="5651917" y="1416416"/>
                <a:ext cx="1743309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a.t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FF608B5-9748-41B3-A4BD-E3C43C4336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1917" y="1416416"/>
                <a:ext cx="1743309" cy="276999"/>
              </a:xfrm>
              <a:prstGeom prst="rect">
                <a:avLst/>
              </a:prstGeom>
              <a:blipFill>
                <a:blip r:embed="rId9"/>
                <a:stretch>
                  <a:fillRect l="-3497" t="-28261" b="-500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696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09600" y="1379577"/>
            <a:ext cx="662940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925" indent="-288925">
              <a:lnSpc>
                <a:spcPct val="150000"/>
              </a:lnSpc>
              <a:buFont typeface="Courier New" pitchFamily="49" charset="0"/>
              <a:buChar char="o"/>
            </a:pPr>
            <a:r>
              <a:rPr lang="tr-TR" sz="2000" dirty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288925" indent="-288925">
              <a:lnSpc>
                <a:spcPct val="150000"/>
              </a:lnSpc>
              <a:buFont typeface="Courier New" pitchFamily="49" charset="0"/>
              <a:buChar char="o"/>
            </a:pPr>
            <a:r>
              <a:rPr lang="tr-TR" sz="20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288925" indent="-288925">
              <a:lnSpc>
                <a:spcPct val="150000"/>
              </a:lnSpc>
              <a:buFont typeface="Courier New" pitchFamily="49" charset="0"/>
              <a:buChar char="o"/>
            </a:pPr>
            <a:r>
              <a:rPr lang="tr-TR" sz="2000" dirty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288925" indent="-288925">
              <a:lnSpc>
                <a:spcPct val="150000"/>
              </a:lnSpc>
              <a:buFont typeface="Courier New" pitchFamily="49" charset="0"/>
              <a:buChar char="o"/>
            </a:pPr>
            <a:r>
              <a:rPr lang="tr-TR" sz="2000" dirty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288925" indent="-288925">
              <a:lnSpc>
                <a:spcPct val="150000"/>
              </a:lnSpc>
              <a:buFont typeface="Courier New" pitchFamily="49" charset="0"/>
              <a:buChar char="o"/>
            </a:pPr>
            <a:r>
              <a:rPr lang="tr-TR" sz="2000" dirty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288925" indent="-288925">
              <a:lnSpc>
                <a:spcPct val="150000"/>
              </a:lnSpc>
              <a:buFont typeface="Courier New" pitchFamily="49" charset="0"/>
              <a:buChar char="o"/>
            </a:pPr>
            <a:r>
              <a:rPr lang="tr-TR" sz="2000" dirty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288925" indent="-288925">
              <a:lnSpc>
                <a:spcPct val="150000"/>
              </a:lnSpc>
              <a:buFont typeface="Courier New" pitchFamily="49" charset="0"/>
              <a:buChar char="o"/>
            </a:pPr>
            <a:r>
              <a:rPr lang="tr-TR" sz="2000" dirty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288925" indent="-288925">
              <a:lnSpc>
                <a:spcPct val="150000"/>
              </a:lnSpc>
              <a:buFont typeface="Courier New" pitchFamily="49" charset="0"/>
              <a:buChar char="o"/>
            </a:pPr>
            <a:r>
              <a:rPr lang="tr-TR" sz="2000" dirty="0"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288925" indent="-288925">
              <a:lnSpc>
                <a:spcPct val="150000"/>
              </a:lnSpc>
              <a:buFont typeface="Courier New" pitchFamily="49" charset="0"/>
              <a:buChar char="o"/>
            </a:pPr>
            <a:r>
              <a:rPr lang="tr-TR" sz="20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288925" indent="-288925">
              <a:lnSpc>
                <a:spcPct val="150000"/>
              </a:lnSpc>
              <a:buFont typeface="Courier New" pitchFamily="49" charset="0"/>
              <a:buChar char="o"/>
            </a:pPr>
            <a:r>
              <a:rPr lang="tr-TR" sz="2000" dirty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288925" indent="-288925">
              <a:lnSpc>
                <a:spcPct val="150000"/>
              </a:lnSpc>
              <a:buFont typeface="Courier New" pitchFamily="49" charset="0"/>
              <a:buChar char="o"/>
            </a:pPr>
            <a:r>
              <a:rPr lang="tr-TR" sz="2000" dirty="0"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457200"/>
            <a:ext cx="662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/>
              <a:t>Bugün Neler Öğreneceğiz?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200400" y="381000"/>
            <a:ext cx="525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/>
              <a:t>Hareket Denklemleri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/>
          </a:p>
        </p:txBody>
      </p:sp>
      <p:grpSp>
        <p:nvGrpSpPr>
          <p:cNvPr id="2" name="Group 1"/>
          <p:cNvGrpSpPr/>
          <p:nvPr/>
        </p:nvGrpSpPr>
        <p:grpSpPr>
          <a:xfrm>
            <a:off x="2447934" y="921715"/>
            <a:ext cx="6035761" cy="2362200"/>
            <a:chOff x="2654509" y="762000"/>
            <a:chExt cx="6489491" cy="5519400"/>
          </a:xfrm>
        </p:grpSpPr>
        <p:pic>
          <p:nvPicPr>
            <p:cNvPr id="44035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19400" y="4419600"/>
              <a:ext cx="2209800" cy="1861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037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95600" y="762000"/>
              <a:ext cx="2070517" cy="198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6" name="Picture 4" descr="Image result for hız zaman grafiği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4509" y="2711302"/>
              <a:ext cx="2609850" cy="1676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5829300" y="4419599"/>
                  <a:ext cx="3314700" cy="64722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b="0" i="1" baseline="-25000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</m:oMath>
                  </a14:m>
                  <a:r>
                    <a:rPr lang="en-US" dirty="0"/>
                    <a:t> a.t</a:t>
                  </a:r>
                  <a14:m>
                    <m:oMath xmlns:m="http://schemas.openxmlformats.org/officeDocument/2006/math">
                      <m:r>
                        <a:rPr lang="en-US"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endParaRPr lang="tr-TR" dirty="0"/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29300" y="4419599"/>
                  <a:ext cx="3314700" cy="647222"/>
                </a:xfrm>
                <a:prstGeom prst="rect">
                  <a:avLst/>
                </a:prstGeom>
                <a:blipFill>
                  <a:blip r:embed="rId5"/>
                  <a:stretch>
                    <a:fillRect l="-2767" t="-28889" b="-51111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5947429" y="5488847"/>
                  <a:ext cx="1981200" cy="64722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a14:m>
                  <a:r>
                    <a:rPr lang="en-US" dirty="0"/>
                    <a:t> </a:t>
                  </a:r>
                  <a14:m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b="0" i="1" baseline="-25000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a14:m>
                  <a:r>
                    <a:rPr lang="en-US" dirty="0"/>
                    <a:t> a.t</a:t>
                  </a:r>
                  <a14:m>
                    <m:oMath xmlns:m="http://schemas.openxmlformats.org/officeDocument/2006/math"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endParaRPr lang="tr-TR" dirty="0"/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47429" y="5488847"/>
                  <a:ext cx="1981200" cy="647222"/>
                </a:xfrm>
                <a:prstGeom prst="rect">
                  <a:avLst/>
                </a:prstGeom>
                <a:blipFill>
                  <a:blip r:embed="rId6"/>
                  <a:stretch>
                    <a:fillRect l="-3311" t="-28889" b="-53333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5264358" y="1621449"/>
                  <a:ext cx="3048000" cy="121174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tr-T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tr-TR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b="0" i="1" baseline="-25000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tr-TR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tr-TR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∆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num>
                          <m:den>
                            <m:r>
                              <a:rPr lang="tr-TR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oMath>
                    </m:oMathPara>
                  </a14:m>
                  <a:endParaRPr lang="tr-TR" dirty="0"/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64358" y="1621449"/>
                  <a:ext cx="3048000" cy="1211745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5884675" y="3276568"/>
                  <a:ext cx="3048000" cy="91390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tr-TR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b="0" i="1" baseline="-25000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tr-TR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US" dirty="0"/>
                    <a:t>a.t</a:t>
                  </a:r>
                  <a:r>
                    <a:rPr lang="en-US" baseline="30000" dirty="0"/>
                    <a:t>2</a:t>
                  </a:r>
                  <a:endParaRPr lang="tr-TR" baseline="30000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84675" y="3276568"/>
                  <a:ext cx="3048000" cy="913902"/>
                </a:xfrm>
                <a:prstGeom prst="rect">
                  <a:avLst/>
                </a:prstGeom>
                <a:blipFill>
                  <a:blip r:embed="rId8"/>
                  <a:stretch>
                    <a:fillRect l="-2796" t="-7813" b="-18750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2667000" y="3821409"/>
                <a:ext cx="156196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 baseline="-2500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/>
                  <a:t> + a.t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7000" y="3821409"/>
                <a:ext cx="1561966" cy="369332"/>
              </a:xfrm>
              <a:prstGeom prst="rect">
                <a:avLst/>
              </a:prstGeom>
              <a:blipFill>
                <a:blip r:embed="rId9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2209800" y="4582348"/>
                <a:ext cx="281519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baseline="3000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 baseline="-2500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baseline="30000">
                        <a:latin typeface="Cambria Math" panose="02040503050406030204" pitchFamily="18" charset="0"/>
                      </a:rPr>
                      <m:t>2 </m:t>
                    </m:r>
                  </m:oMath>
                </a14:m>
                <a:r>
                  <a:rPr lang="en-US" dirty="0"/>
                  <a:t>+2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 baseline="-2500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/>
                  <a:t>.a.t+a</a:t>
                </a:r>
                <a:r>
                  <a:rPr lang="en-US" baseline="30000" dirty="0"/>
                  <a:t>2</a:t>
                </a:r>
                <a:r>
                  <a:rPr lang="en-US" dirty="0"/>
                  <a:t>.t</a:t>
                </a:r>
                <a:r>
                  <a:rPr lang="en-US" baseline="30000" dirty="0"/>
                  <a:t>2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9800" y="4582348"/>
                <a:ext cx="2815194" cy="369332"/>
              </a:xfrm>
              <a:prstGeom prst="rect">
                <a:avLst/>
              </a:prstGeom>
              <a:blipFill>
                <a:blip r:embed="rId10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2654509" y="6336268"/>
                <a:ext cx="211307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baseline="3000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 baseline="-2500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baseline="30000">
                        <a:latin typeface="Cambria Math" panose="02040503050406030204" pitchFamily="18" charset="0"/>
                      </a:rPr>
                      <m:t>2 </m:t>
                    </m:r>
                  </m:oMath>
                </a14:m>
                <a:r>
                  <a:rPr lang="en-US" dirty="0"/>
                  <a:t> + 2a.</a:t>
                </a:r>
                <a:r>
                  <a:rPr lang="el-GR" dirty="0"/>
                  <a:t>Δ</a:t>
                </a:r>
                <a:r>
                  <a:rPr lang="en-US" dirty="0"/>
                  <a:t>x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4509" y="6336268"/>
                <a:ext cx="2113079" cy="369332"/>
              </a:xfrm>
              <a:prstGeom prst="rect">
                <a:avLst/>
              </a:prstGeom>
              <a:blipFill>
                <a:blip r:embed="rId11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/>
          <p:cNvSpPr/>
          <p:nvPr/>
        </p:nvSpPr>
        <p:spPr>
          <a:xfrm>
            <a:off x="6477000" y="3821409"/>
            <a:ext cx="1752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E</a:t>
            </a:r>
            <a:r>
              <a:rPr lang="en-US" baseline="-25000" dirty="0"/>
              <a:t>0</a:t>
            </a:r>
            <a:r>
              <a:rPr lang="en-US" dirty="0"/>
              <a:t> = E</a:t>
            </a:r>
            <a:endParaRPr lang="tr-TR" dirty="0"/>
          </a:p>
        </p:txBody>
      </p:sp>
      <p:sp>
        <p:nvSpPr>
          <p:cNvPr id="22" name="Rectangle 21"/>
          <p:cNvSpPr/>
          <p:nvPr/>
        </p:nvSpPr>
        <p:spPr>
          <a:xfrm>
            <a:off x="6019800" y="4554622"/>
            <a:ext cx="21427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P</a:t>
            </a:r>
            <a:r>
              <a:rPr lang="en-US" baseline="-25000" dirty="0"/>
              <a:t>0</a:t>
            </a:r>
            <a:r>
              <a:rPr lang="en-US" baseline="30000" dirty="0"/>
              <a:t> + </a:t>
            </a:r>
            <a:r>
              <a:rPr lang="en-US" dirty="0"/>
              <a:t>K</a:t>
            </a:r>
            <a:r>
              <a:rPr lang="en-US" baseline="-25000" dirty="0"/>
              <a:t>0 </a:t>
            </a:r>
            <a:r>
              <a:rPr lang="en-US" dirty="0"/>
              <a:t>= P + K</a:t>
            </a:r>
            <a:endParaRPr lang="tr-TR" baseline="-25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5155922" y="5158621"/>
                <a:ext cx="3607078" cy="4834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mtClean="0"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 smtClean="0"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US" smtClean="0">
                        <a:latin typeface="Cambria Math" panose="02040503050406030204" pitchFamily="18" charset="0"/>
                      </a:rPr>
                      <m:t>g</m:t>
                    </m:r>
                    <m:r>
                      <a:rPr lang="en-US" smtClean="0"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US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b="0" i="0" baseline="-25000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baseline="30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en-US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mv</m:t>
                    </m:r>
                    <m:r>
                      <a:rPr lang="en-US" b="0" i="0" baseline="-2500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aseline="3000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mv</m:t>
                    </m:r>
                    <m:r>
                      <a:rPr lang="en-US" b="0" i="0" baseline="3000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g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x</m:t>
                    </m:r>
                  </m:oMath>
                </a14:m>
                <a:endParaRPr lang="tr-TR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5922" y="5158621"/>
                <a:ext cx="3607078" cy="483466"/>
              </a:xfrm>
              <a:prstGeom prst="rect">
                <a:avLst/>
              </a:prstGeom>
              <a:blipFill>
                <a:blip r:embed="rId12"/>
                <a:stretch>
                  <a:fillRect b="-50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6248400" y="6336268"/>
                <a:ext cx="216277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baseline="3000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baseline="-2500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baseline="30000">
                        <a:latin typeface="Cambria Math" panose="02040503050406030204" pitchFamily="18" charset="0"/>
                      </a:rPr>
                      <m:t>2 </m:t>
                    </m:r>
                  </m:oMath>
                </a14:m>
                <a:r>
                  <a:rPr lang="en-US" dirty="0"/>
                  <a:t> + 2g.</a:t>
                </a:r>
                <a:r>
                  <a:rPr lang="el-GR" dirty="0"/>
                  <a:t>Δ</a:t>
                </a:r>
                <a:r>
                  <a:rPr lang="en-US" dirty="0"/>
                  <a:t>x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8400" y="6336268"/>
                <a:ext cx="2162772" cy="369332"/>
              </a:xfrm>
              <a:prstGeom prst="rect">
                <a:avLst/>
              </a:prstGeom>
              <a:blipFill>
                <a:blip r:embed="rId13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2221871" y="5181600"/>
                <a:ext cx="2850460" cy="4834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baseline="3000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 baseline="-2500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baseline="30000">
                        <a:latin typeface="Cambria Math" panose="02040503050406030204" pitchFamily="18" charset="0"/>
                      </a:rPr>
                      <m:t>2 </m:t>
                    </m:r>
                  </m:oMath>
                </a14:m>
                <a:r>
                  <a:rPr lang="en-US" dirty="0"/>
                  <a:t>+2a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 baseline="-2500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/>
                  <a:t>.t+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/>
                  <a:t>a.t</a:t>
                </a:r>
                <a:r>
                  <a:rPr lang="en-US" baseline="30000" dirty="0"/>
                  <a:t>2</a:t>
                </a:r>
                <a:r>
                  <a:rPr lang="en-US" dirty="0"/>
                  <a:t>)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1871" y="5181600"/>
                <a:ext cx="2850460" cy="483466"/>
              </a:xfrm>
              <a:prstGeom prst="rect">
                <a:avLst/>
              </a:prstGeom>
              <a:blipFill>
                <a:blip r:embed="rId14"/>
                <a:stretch>
                  <a:fillRect b="-632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74FF3D2-9F43-49EF-9922-948874A3DA04}"/>
                  </a:ext>
                </a:extLst>
              </p:cNvPr>
              <p:cNvSpPr txBox="1"/>
              <p:nvPr/>
            </p:nvSpPr>
            <p:spPr>
              <a:xfrm>
                <a:off x="5510621" y="931299"/>
                <a:ext cx="1743309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a.t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74FF3D2-9F43-49EF-9922-948874A3DA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0621" y="931299"/>
                <a:ext cx="1743309" cy="276999"/>
              </a:xfrm>
              <a:prstGeom prst="rect">
                <a:avLst/>
              </a:prstGeom>
              <a:blipFill>
                <a:blip r:embed="rId15"/>
                <a:stretch>
                  <a:fillRect l="-3497" t="-28889" b="-5111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8667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9" name="Picture 3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2800" y="990600"/>
            <a:ext cx="5105400" cy="2853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352800" y="41910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>
                <a:hlinkClick r:id="rId2"/>
              </a:rPr>
              <a:t>https://www.youtube.com/watch?v=E43-CfukEgs</a:t>
            </a:r>
            <a:r>
              <a:rPr lang="tr-TR" dirty="0"/>
              <a:t> </a:t>
            </a:r>
          </a:p>
          <a:p>
            <a:endParaRPr lang="tr-TR" dirty="0"/>
          </a:p>
        </p:txBody>
      </p:sp>
      <p:sp>
        <p:nvSpPr>
          <p:cNvPr id="6" name="Rectangle 5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57600" y="381000"/>
            <a:ext cx="487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/>
              <a:t>Siz Yarışsaydınız? </a:t>
            </a:r>
          </a:p>
        </p:txBody>
      </p:sp>
      <p:pic>
        <p:nvPicPr>
          <p:cNvPr id="35843" name="Picture 3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1066800"/>
            <a:ext cx="6016571" cy="3354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2743200" y="4572000"/>
            <a:ext cx="5638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hlinkClick r:id="rId2"/>
              </a:rPr>
              <a:t>https://www.youtube.com/watch?v=3UMkZ8ukwf8</a:t>
            </a:r>
            <a:r>
              <a:rPr lang="tr-TR" dirty="0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05200" y="5486400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39.30 – 40.42 arası  </a:t>
            </a:r>
          </a:p>
        </p:txBody>
      </p:sp>
      <p:sp>
        <p:nvSpPr>
          <p:cNvPr id="8" name="Rectangle 7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7000" y="762000"/>
            <a:ext cx="6126126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/>
              <a:t>Düşünelim </a:t>
            </a:r>
          </a:p>
          <a:p>
            <a:endParaRPr lang="tr-TR" dirty="0"/>
          </a:p>
          <a:p>
            <a:pPr>
              <a:buFontTx/>
              <a:buChar char="-"/>
            </a:pPr>
            <a:endParaRPr lang="en-US" dirty="0"/>
          </a:p>
          <a:p>
            <a:pPr>
              <a:buFontTx/>
              <a:buChar char="-"/>
            </a:pPr>
            <a:endParaRPr lang="en-US" dirty="0"/>
          </a:p>
          <a:p>
            <a:pPr>
              <a:buFontTx/>
              <a:buChar char="-"/>
            </a:pPr>
            <a:endParaRPr lang="en-US" dirty="0"/>
          </a:p>
          <a:p>
            <a:pPr>
              <a:buFontTx/>
              <a:buChar char="-"/>
            </a:pPr>
            <a:endParaRPr lang="tr-TR" dirty="0"/>
          </a:p>
          <a:p>
            <a:pPr marL="288925" indent="-288925">
              <a:buFontTx/>
              <a:buChar char="-"/>
            </a:pPr>
            <a:r>
              <a:rPr lang="tr-TR" dirty="0"/>
              <a:t>Hız sıfır iken ivme farklı bir değer alabilir mi? </a:t>
            </a:r>
          </a:p>
          <a:p>
            <a:pPr marL="288925" indent="-288925">
              <a:buFontTx/>
              <a:buChar char="-"/>
            </a:pPr>
            <a:endParaRPr lang="tr-TR" dirty="0"/>
          </a:p>
          <a:p>
            <a:pPr marL="288925" indent="-288925">
              <a:buFontTx/>
              <a:buChar char="-"/>
            </a:pPr>
            <a:r>
              <a:rPr lang="tr-TR" dirty="0"/>
              <a:t>İki cisimden önde olan daha mı hızlıdır? </a:t>
            </a:r>
          </a:p>
          <a:p>
            <a:pPr marL="288925" indent="-288925">
              <a:buFontTx/>
              <a:buChar char="-"/>
            </a:pPr>
            <a:endParaRPr lang="tr-TR" dirty="0"/>
          </a:p>
          <a:p>
            <a:pPr marL="288925" indent="-288925">
              <a:buFontTx/>
              <a:buChar char="-"/>
            </a:pPr>
            <a:r>
              <a:rPr lang="tr-TR" dirty="0"/>
              <a:t>İvme ve hız farklı </a:t>
            </a:r>
            <a:r>
              <a:rPr lang="en-US" dirty="0" err="1"/>
              <a:t>yönde</a:t>
            </a:r>
            <a:r>
              <a:rPr lang="tr-TR" dirty="0"/>
              <a:t> olabilir mi? </a:t>
            </a:r>
          </a:p>
          <a:p>
            <a:pPr marL="288925" indent="-288925">
              <a:buFontTx/>
              <a:buChar char="-"/>
            </a:pPr>
            <a:endParaRPr lang="tr-TR" dirty="0"/>
          </a:p>
          <a:p>
            <a:pPr marL="288925" indent="-288925">
              <a:buFontTx/>
              <a:buChar char="-"/>
            </a:pPr>
            <a:r>
              <a:rPr lang="tr-TR" dirty="0"/>
              <a:t>Boşlukta yer çekimi ivmesi var mıdır? </a:t>
            </a:r>
          </a:p>
          <a:p>
            <a:pPr marL="288925" indent="-288925">
              <a:buFontTx/>
              <a:buChar char="-"/>
            </a:pPr>
            <a:endParaRPr lang="tr-TR" dirty="0"/>
          </a:p>
          <a:p>
            <a:pPr marL="288925" indent="-288925">
              <a:buFontTx/>
              <a:buChar char="-"/>
            </a:pPr>
            <a:r>
              <a:rPr lang="tr-TR" dirty="0"/>
              <a:t>Yer çekimi kuvveti sadece düşen cisimlere mi etki eder? </a:t>
            </a:r>
          </a:p>
          <a:p>
            <a:endParaRPr lang="tr-TR" dirty="0"/>
          </a:p>
          <a:p>
            <a:endParaRPr lang="tr-T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0" y="609600"/>
            <a:ext cx="9715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895600" y="1600200"/>
            <a:ext cx="52578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buFont typeface="Wingdings" pitchFamily="2" charset="2"/>
              <a:buChar char="ü"/>
            </a:pPr>
            <a:r>
              <a:rPr lang="tr-TR" dirty="0">
                <a:latin typeface="Calibri" pitchFamily="34" charset="0"/>
                <a:cs typeface="Calibri" pitchFamily="34" charset="0"/>
              </a:rPr>
              <a:t>Konum, Hız, İvme: Hatırlatma </a:t>
            </a:r>
          </a:p>
          <a:p>
            <a:pPr>
              <a:lnSpc>
                <a:spcPct val="200000"/>
              </a:lnSpc>
              <a:buFont typeface="Wingdings" pitchFamily="2" charset="2"/>
              <a:buChar char="ü"/>
            </a:pPr>
            <a:r>
              <a:rPr lang="tr-TR" dirty="0">
                <a:latin typeface="Calibri" pitchFamily="34" charset="0"/>
                <a:cs typeface="Calibri" pitchFamily="34" charset="0"/>
              </a:rPr>
              <a:t> Bir Boyutta Sabit İvmeli Hareket </a:t>
            </a:r>
          </a:p>
          <a:p>
            <a:pPr>
              <a:lnSpc>
                <a:spcPct val="200000"/>
              </a:lnSpc>
              <a:buFont typeface="Wingdings" pitchFamily="2" charset="2"/>
              <a:buChar char="ü"/>
            </a:pPr>
            <a:r>
              <a:rPr lang="tr-TR" dirty="0">
                <a:latin typeface="Calibri" pitchFamily="34" charset="0"/>
                <a:cs typeface="Calibri" pitchFamily="34" charset="0"/>
              </a:rPr>
              <a:t> Havasız Ortamda Serbest Düşme </a:t>
            </a:r>
          </a:p>
          <a:p>
            <a:pPr>
              <a:lnSpc>
                <a:spcPct val="200000"/>
              </a:lnSpc>
              <a:buFont typeface="Wingdings" pitchFamily="2" charset="2"/>
              <a:buChar char="ü"/>
            </a:pPr>
            <a:r>
              <a:rPr lang="tr-TR" dirty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>
              <a:lnSpc>
                <a:spcPct val="200000"/>
              </a:lnSpc>
              <a:buFont typeface="Wingdings" pitchFamily="2" charset="2"/>
              <a:buChar char="ü"/>
            </a:pPr>
            <a:r>
              <a:rPr lang="tr-TR" dirty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>
              <a:lnSpc>
                <a:spcPct val="200000"/>
              </a:lnSpc>
              <a:buFont typeface="Wingdings" pitchFamily="2" charset="2"/>
              <a:buChar char="ü"/>
            </a:pPr>
            <a:r>
              <a:rPr lang="tr-TR" dirty="0">
                <a:latin typeface="Calibri" pitchFamily="34" charset="0"/>
                <a:cs typeface="Calibri" pitchFamily="34" charset="0"/>
              </a:rPr>
              <a:t> Ha</a:t>
            </a:r>
            <a:r>
              <a:rPr lang="en-US" dirty="0">
                <a:latin typeface="Calibri" pitchFamily="34" charset="0"/>
                <a:cs typeface="Calibri" pitchFamily="34" charset="0"/>
              </a:rPr>
              <a:t>r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eket</a:t>
            </a:r>
            <a:r>
              <a:rPr lang="tr-TR" dirty="0">
                <a:latin typeface="Calibri" pitchFamily="34" charset="0"/>
                <a:cs typeface="Calibri" pitchFamily="34" charset="0"/>
              </a:rPr>
              <a:t> Denklemleri </a:t>
            </a:r>
          </a:p>
          <a:p>
            <a:pPr>
              <a:lnSpc>
                <a:spcPct val="200000"/>
              </a:lnSpc>
            </a:pPr>
            <a:endParaRPr lang="tr-TR" dirty="0"/>
          </a:p>
        </p:txBody>
      </p:sp>
      <p:sp>
        <p:nvSpPr>
          <p:cNvPr id="4" name="TextBox 3"/>
          <p:cNvSpPr txBox="1"/>
          <p:nvPr/>
        </p:nvSpPr>
        <p:spPr>
          <a:xfrm>
            <a:off x="3581400" y="457200"/>
            <a:ext cx="3886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/>
              <a:t>Günün Özeti </a:t>
            </a:r>
          </a:p>
        </p:txBody>
      </p:sp>
      <p:sp>
        <p:nvSpPr>
          <p:cNvPr id="5" name="Rectangle 4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457200"/>
            <a:ext cx="5667281" cy="4560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val 4"/>
          <p:cNvSpPr/>
          <p:nvPr/>
        </p:nvSpPr>
        <p:spPr>
          <a:xfrm>
            <a:off x="3352800" y="4495800"/>
            <a:ext cx="3810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609600"/>
            <a:ext cx="5257800" cy="5556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val 4"/>
          <p:cNvSpPr/>
          <p:nvPr/>
        </p:nvSpPr>
        <p:spPr>
          <a:xfrm>
            <a:off x="4953000" y="2743200"/>
            <a:ext cx="304800" cy="304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Rectangle 5"/>
          <p:cNvSpPr/>
          <p:nvPr/>
        </p:nvSpPr>
        <p:spPr>
          <a:xfrm>
            <a:off x="5334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1143000"/>
            <a:ext cx="577596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val 3"/>
          <p:cNvSpPr/>
          <p:nvPr/>
        </p:nvSpPr>
        <p:spPr>
          <a:xfrm>
            <a:off x="3581400" y="3657600"/>
            <a:ext cx="533400" cy="457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Rectangle 4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78349" y="914400"/>
            <a:ext cx="5982511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val 3"/>
          <p:cNvSpPr/>
          <p:nvPr/>
        </p:nvSpPr>
        <p:spPr>
          <a:xfrm>
            <a:off x="3505200" y="4191000"/>
            <a:ext cx="3048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Rectangle 4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533400"/>
            <a:ext cx="4953000" cy="5615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val 3"/>
          <p:cNvSpPr/>
          <p:nvPr/>
        </p:nvSpPr>
        <p:spPr>
          <a:xfrm>
            <a:off x="2590800" y="1905000"/>
            <a:ext cx="3048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Rectangle 4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52400"/>
            <a:ext cx="7848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/>
              <a:t>Kazanımlar </a:t>
            </a:r>
            <a:endParaRPr lang="en-US" sz="3200" dirty="0"/>
          </a:p>
          <a:p>
            <a:endParaRPr lang="tr-TR" sz="3200" dirty="0"/>
          </a:p>
          <a:p>
            <a:endParaRPr lang="tr-TR" sz="2000" dirty="0"/>
          </a:p>
        </p:txBody>
      </p:sp>
      <p:sp>
        <p:nvSpPr>
          <p:cNvPr id="4" name="Rectangle 3"/>
          <p:cNvSpPr/>
          <p:nvPr/>
        </p:nvSpPr>
        <p:spPr>
          <a:xfrm>
            <a:off x="609600" y="1371600"/>
            <a:ext cx="7467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latin typeface="Calibri" pitchFamily="34" charset="0"/>
                <a:cs typeface="Calibri" pitchFamily="34" charset="0"/>
              </a:rPr>
              <a:t>11.1.4.1. Bir boyutta sabit ivmeli hareketi analiz eder</a:t>
            </a:r>
            <a:r>
              <a:rPr lang="tr-TR" dirty="0">
                <a:latin typeface="Calibri" pitchFamily="34" charset="0"/>
                <a:cs typeface="Calibri" pitchFamily="34" charset="0"/>
              </a:rPr>
              <a:t>. </a:t>
            </a:r>
          </a:p>
          <a:p>
            <a:r>
              <a:rPr lang="tr-TR" dirty="0">
                <a:latin typeface="Calibri" pitchFamily="34" charset="0"/>
                <a:cs typeface="Calibri" pitchFamily="34" charset="0"/>
              </a:rPr>
              <a:t>a) Hareket denklemleri verilir. </a:t>
            </a:r>
          </a:p>
          <a:p>
            <a:endParaRPr lang="tr-TR" dirty="0">
              <a:latin typeface="Calibri" pitchFamily="34" charset="0"/>
              <a:cs typeface="Calibri" pitchFamily="34" charset="0"/>
            </a:endParaRPr>
          </a:p>
          <a:p>
            <a:r>
              <a:rPr lang="tr-TR" dirty="0">
                <a:latin typeface="Calibri" pitchFamily="34" charset="0"/>
                <a:cs typeface="Calibri" pitchFamily="34" charset="0"/>
              </a:rPr>
              <a:t>b) Öğrencilerin sabit ivmeli hareket ile ilgili konum-zaman, hız-zaman ve ivme-zaman grafiklerini çizmeleri, yorumlamaları ve grafikler arasında dönüşüm yapmaları sağlanır. </a:t>
            </a:r>
            <a:endParaRPr lang="en-US" dirty="0">
              <a:latin typeface="Calibri" pitchFamily="34" charset="0"/>
              <a:cs typeface="Calibri" pitchFamily="34" charset="0"/>
            </a:endParaRPr>
          </a:p>
          <a:p>
            <a:endParaRPr lang="tr-TR" dirty="0">
              <a:latin typeface="Calibri" pitchFamily="34" charset="0"/>
              <a:cs typeface="Calibri" pitchFamily="34" charset="0"/>
            </a:endParaRPr>
          </a:p>
          <a:p>
            <a:r>
              <a:rPr lang="tr-TR" b="1" dirty="0">
                <a:latin typeface="Calibri" pitchFamily="34" charset="0"/>
                <a:cs typeface="Calibri" pitchFamily="34" charset="0"/>
              </a:rPr>
              <a:t>11.1.4.2. Bir boyutta sabit ivmeli hareket ile ilgili hesaplamalar yapar. </a:t>
            </a:r>
          </a:p>
          <a:p>
            <a:r>
              <a:rPr lang="tr-TR" b="1" dirty="0">
                <a:latin typeface="Calibri" pitchFamily="34" charset="0"/>
                <a:cs typeface="Calibri" pitchFamily="34" charset="0"/>
              </a:rPr>
              <a:t>11.1.4.3. Hava direncinin ihmal edildiği ortamda düşen cisimlerin hareketlerini analiz eder. </a:t>
            </a:r>
          </a:p>
          <a:p>
            <a:endParaRPr lang="tr-TR" dirty="0">
              <a:latin typeface="Calibri" pitchFamily="34" charset="0"/>
              <a:cs typeface="Calibri" pitchFamily="34" charset="0"/>
            </a:endParaRPr>
          </a:p>
          <a:p>
            <a:r>
              <a:rPr lang="tr-TR" dirty="0">
                <a:latin typeface="Calibri" pitchFamily="34" charset="0"/>
                <a:cs typeface="Calibri" pitchFamily="34" charset="0"/>
              </a:rPr>
              <a:t>İlk hızsız bırakılan cisimler için hareket denklemleri, konum-zaman, hız-zaman ve ivme-zaman grafikleri verilerek matematiksel hesaplamalar yapılması sağlanır.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/>
          </a:p>
        </p:txBody>
      </p:sp>
      <p:pic>
        <p:nvPicPr>
          <p:cNvPr id="9218" name="Picture 2" descr="C:\Users\Nazz\Dropbox\kişisel\20161110_020437~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1066800"/>
            <a:ext cx="5261747" cy="4343400"/>
          </a:xfrm>
          <a:prstGeom prst="rect">
            <a:avLst/>
          </a:prstGeom>
          <a:noFill/>
        </p:spPr>
      </p:pic>
      <p:sp>
        <p:nvSpPr>
          <p:cNvPr id="4" name="Oval 3"/>
          <p:cNvSpPr/>
          <p:nvPr/>
        </p:nvSpPr>
        <p:spPr>
          <a:xfrm>
            <a:off x="3352800" y="4572000"/>
            <a:ext cx="3810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/>
          </a:p>
        </p:txBody>
      </p:sp>
      <p:pic>
        <p:nvPicPr>
          <p:cNvPr id="10242" name="Picture 2" descr="C:\Users\Nazz\Dropbox\kişisel\20161110_020518~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762000"/>
            <a:ext cx="5181600" cy="4873062"/>
          </a:xfrm>
          <a:prstGeom prst="rect">
            <a:avLst/>
          </a:prstGeom>
          <a:noFill/>
        </p:spPr>
      </p:pic>
      <p:sp>
        <p:nvSpPr>
          <p:cNvPr id="4" name="Oval 3"/>
          <p:cNvSpPr/>
          <p:nvPr/>
        </p:nvSpPr>
        <p:spPr>
          <a:xfrm>
            <a:off x="3429000" y="4876800"/>
            <a:ext cx="5334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/>
          </a:p>
        </p:txBody>
      </p:sp>
      <p:pic>
        <p:nvPicPr>
          <p:cNvPr id="11266" name="Picture 2" descr="C:\Users\Nazz\Dropbox\kişisel\20161110_020328~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533400"/>
            <a:ext cx="5000339" cy="5715000"/>
          </a:xfrm>
          <a:prstGeom prst="rect">
            <a:avLst/>
          </a:prstGeom>
          <a:noFill/>
        </p:spPr>
      </p:pic>
      <p:sp>
        <p:nvSpPr>
          <p:cNvPr id="4" name="Oval 3"/>
          <p:cNvSpPr/>
          <p:nvPr/>
        </p:nvSpPr>
        <p:spPr>
          <a:xfrm>
            <a:off x="4343400" y="3733800"/>
            <a:ext cx="4572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/>
          </a:p>
        </p:txBody>
      </p:sp>
      <p:pic>
        <p:nvPicPr>
          <p:cNvPr id="12290" name="Picture 2" descr="C:\Users\Nazz\Dropbox\kişisel\20161110_020403~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1066800"/>
            <a:ext cx="4912854" cy="5029200"/>
          </a:xfrm>
          <a:prstGeom prst="rect">
            <a:avLst/>
          </a:prstGeom>
          <a:noFill/>
        </p:spPr>
      </p:pic>
      <p:sp>
        <p:nvSpPr>
          <p:cNvPr id="5" name="Oval 4"/>
          <p:cNvSpPr/>
          <p:nvPr/>
        </p:nvSpPr>
        <p:spPr>
          <a:xfrm>
            <a:off x="2819400" y="5181600"/>
            <a:ext cx="381000" cy="457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19200" y="533400"/>
            <a:ext cx="594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/>
              <a:t>Kazanımlar: Öğrendik mi? </a:t>
            </a:r>
          </a:p>
        </p:txBody>
      </p:sp>
      <p:sp>
        <p:nvSpPr>
          <p:cNvPr id="4" name="Rectangle 3"/>
          <p:cNvSpPr/>
          <p:nvPr/>
        </p:nvSpPr>
        <p:spPr>
          <a:xfrm>
            <a:off x="609600" y="1371600"/>
            <a:ext cx="7467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latin typeface="Calibri" pitchFamily="34" charset="0"/>
                <a:cs typeface="Calibri" pitchFamily="34" charset="0"/>
              </a:rPr>
              <a:t>11.1.4.1. Bir boyutta sabit ivmeli hareketi analiz eder</a:t>
            </a:r>
            <a:r>
              <a:rPr lang="tr-TR" dirty="0">
                <a:latin typeface="Calibri" pitchFamily="34" charset="0"/>
                <a:cs typeface="Calibri" pitchFamily="34" charset="0"/>
              </a:rPr>
              <a:t>. </a:t>
            </a:r>
          </a:p>
          <a:p>
            <a:r>
              <a:rPr lang="tr-TR" dirty="0">
                <a:latin typeface="Calibri" pitchFamily="34" charset="0"/>
                <a:cs typeface="Calibri" pitchFamily="34" charset="0"/>
              </a:rPr>
              <a:t>a) Hareket denklemleri verilir. </a:t>
            </a:r>
          </a:p>
          <a:p>
            <a:endParaRPr lang="tr-TR" dirty="0">
              <a:latin typeface="Calibri" pitchFamily="34" charset="0"/>
              <a:cs typeface="Calibri" pitchFamily="34" charset="0"/>
            </a:endParaRPr>
          </a:p>
          <a:p>
            <a:r>
              <a:rPr lang="tr-TR" dirty="0">
                <a:latin typeface="Calibri" pitchFamily="34" charset="0"/>
                <a:cs typeface="Calibri" pitchFamily="34" charset="0"/>
              </a:rPr>
              <a:t>b) Öğrencilerin sabit ivmeli hareket ile ilgili konum-zaman, hız-zaman ve ivme-zaman grafiklerini çizmeleri, yorumlamaları ve grafikler arasında dönüşüm yapmaları sağlanır. </a:t>
            </a:r>
            <a:endParaRPr lang="en-US" dirty="0">
              <a:latin typeface="Calibri" pitchFamily="34" charset="0"/>
              <a:cs typeface="Calibri" pitchFamily="34" charset="0"/>
            </a:endParaRPr>
          </a:p>
          <a:p>
            <a:endParaRPr lang="tr-TR" dirty="0">
              <a:latin typeface="Calibri" pitchFamily="34" charset="0"/>
              <a:cs typeface="Calibri" pitchFamily="34" charset="0"/>
            </a:endParaRPr>
          </a:p>
          <a:p>
            <a:r>
              <a:rPr lang="tr-TR" b="1" dirty="0">
                <a:latin typeface="Calibri" pitchFamily="34" charset="0"/>
                <a:cs typeface="Calibri" pitchFamily="34" charset="0"/>
              </a:rPr>
              <a:t>11.1.4.2. Bir boyutta sabit ivmeli hareket ile ilgili hesaplamalar yapar. </a:t>
            </a:r>
          </a:p>
          <a:p>
            <a:r>
              <a:rPr lang="tr-TR" b="1" dirty="0">
                <a:latin typeface="Calibri" pitchFamily="34" charset="0"/>
                <a:cs typeface="Calibri" pitchFamily="34" charset="0"/>
              </a:rPr>
              <a:t>11.1.4.3. Hava direncinin ihmal edildiği ortamda düşen cisimlerin hareketlerini analiz eder. </a:t>
            </a:r>
          </a:p>
          <a:p>
            <a:endParaRPr lang="tr-TR" dirty="0">
              <a:latin typeface="Calibri" pitchFamily="34" charset="0"/>
              <a:cs typeface="Calibri" pitchFamily="34" charset="0"/>
            </a:endParaRPr>
          </a:p>
          <a:p>
            <a:r>
              <a:rPr lang="tr-TR" dirty="0">
                <a:latin typeface="Calibri" pitchFamily="34" charset="0"/>
                <a:cs typeface="Calibri" pitchFamily="34" charset="0"/>
              </a:rPr>
              <a:t>İlk hızsız bırakılan cisimler için hareket denklemleri, konum-zaman, hız-zaman ve ivme-zaman grafikleri verilerek matematiksel hesaplamalar yapılması sağlanır. 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0" y="457200"/>
            <a:ext cx="7620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/>
              <a:t>Önümüzdeki Hafta:  </a:t>
            </a:r>
            <a:endParaRPr lang="en-US" sz="3200" dirty="0"/>
          </a:p>
          <a:p>
            <a:r>
              <a:rPr lang="tr-TR" sz="3200" dirty="0"/>
              <a:t>Bir Boyutta Sabit İvmeli Hareket </a:t>
            </a:r>
          </a:p>
        </p:txBody>
      </p:sp>
      <p:sp>
        <p:nvSpPr>
          <p:cNvPr id="4" name="Rectangle 3"/>
          <p:cNvSpPr/>
          <p:nvPr/>
        </p:nvSpPr>
        <p:spPr>
          <a:xfrm>
            <a:off x="762000" y="1322487"/>
            <a:ext cx="75438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dirty="0"/>
          </a:p>
          <a:p>
            <a:r>
              <a:rPr lang="tr-TR" b="1" dirty="0">
                <a:latin typeface="Calibri" pitchFamily="34" charset="0"/>
                <a:cs typeface="Calibri" pitchFamily="34" charset="0"/>
              </a:rPr>
              <a:t>11.1.4.4. Düşen cisimlere etki eden hava direnç kuvvetinin bağlı olduğu değişkenleri analiz eder. </a:t>
            </a:r>
          </a:p>
          <a:p>
            <a:r>
              <a:rPr lang="tr-TR" dirty="0">
                <a:latin typeface="Calibri" pitchFamily="34" charset="0"/>
                <a:cs typeface="Calibri" pitchFamily="34" charset="0"/>
              </a:rPr>
              <a:t>Öğrencilerin değişkenleri deney yaparak veya simülasyonlar kullanarak belirlemeleri sağlanır. </a:t>
            </a:r>
            <a:endParaRPr lang="en-US" dirty="0">
              <a:latin typeface="Calibri" pitchFamily="34" charset="0"/>
              <a:cs typeface="Calibri" pitchFamily="34" charset="0"/>
            </a:endParaRPr>
          </a:p>
          <a:p>
            <a:endParaRPr lang="tr-TR" dirty="0">
              <a:latin typeface="Calibri" pitchFamily="34" charset="0"/>
              <a:cs typeface="Calibri" pitchFamily="34" charset="0"/>
            </a:endParaRPr>
          </a:p>
          <a:p>
            <a:r>
              <a:rPr lang="tr-TR" b="1" dirty="0">
                <a:latin typeface="Calibri" pitchFamily="34" charset="0"/>
                <a:cs typeface="Calibri" pitchFamily="34" charset="0"/>
              </a:rPr>
              <a:t>11.1.4.5. Limit hız kavramını açıklar. </a:t>
            </a:r>
          </a:p>
          <a:p>
            <a:r>
              <a:rPr lang="tr-TR" dirty="0">
                <a:latin typeface="Calibri" pitchFamily="34" charset="0"/>
                <a:cs typeface="Calibri" pitchFamily="34" charset="0"/>
              </a:rPr>
              <a:t>a) Limit hız kavramı günlük hayattan örneklerle (yağmur damlalarının canımızı acıtmaması vb.) açıklanır. </a:t>
            </a:r>
          </a:p>
          <a:p>
            <a:r>
              <a:rPr lang="tr-TR" dirty="0">
                <a:latin typeface="Calibri" pitchFamily="34" charset="0"/>
                <a:cs typeface="Calibri" pitchFamily="34" charset="0"/>
              </a:rPr>
              <a:t>b) Limit hızın matematiksel modeli verilir. Matematiksel hesaplamalara girilmez. </a:t>
            </a:r>
            <a:endParaRPr lang="en-US" dirty="0">
              <a:latin typeface="Calibri" pitchFamily="34" charset="0"/>
              <a:cs typeface="Calibri" pitchFamily="34" charset="0"/>
            </a:endParaRPr>
          </a:p>
          <a:p>
            <a:endParaRPr lang="tr-TR" dirty="0">
              <a:latin typeface="Calibri" pitchFamily="34" charset="0"/>
              <a:cs typeface="Calibri" pitchFamily="34" charset="0"/>
            </a:endParaRPr>
          </a:p>
          <a:p>
            <a:r>
              <a:rPr lang="tr-TR" b="1" dirty="0">
                <a:latin typeface="Calibri" pitchFamily="34" charset="0"/>
                <a:cs typeface="Calibri" pitchFamily="34" charset="0"/>
              </a:rPr>
              <a:t>11.1.4.6. Düşey doğrultuda ilk hızı olan ve sabit ivmeli hareket yapan cisimlerin hareketlerini analiz eder. </a:t>
            </a:r>
            <a:endParaRPr lang="en-US" b="1" dirty="0">
              <a:latin typeface="Calibri" pitchFamily="34" charset="0"/>
              <a:cs typeface="Calibri" pitchFamily="34" charset="0"/>
            </a:endParaRPr>
          </a:p>
          <a:p>
            <a:r>
              <a:rPr lang="tr-TR" dirty="0">
                <a:latin typeface="Calibri" pitchFamily="34" charset="0"/>
                <a:cs typeface="Calibri" pitchFamily="34" charset="0"/>
              </a:rPr>
              <a:t>Düşey doğrultuda (yukarıdan aşağıya ve aşağıdan yukarıya) atış hareket denklemleri, konum-zaman, hız-zaman ve ivme-zaman grafikleri verilerek matematiksel hesaplamalar yapılması sağlanır.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9200" y="381000"/>
            <a:ext cx="647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/>
              <a:t>Önceki Ders Neler Öğrendik ? </a:t>
            </a:r>
          </a:p>
        </p:txBody>
      </p:sp>
      <p:sp>
        <p:nvSpPr>
          <p:cNvPr id="6" name="Rectangle 5"/>
          <p:cNvSpPr/>
          <p:nvPr/>
        </p:nvSpPr>
        <p:spPr>
          <a:xfrm>
            <a:off x="304800" y="1600200"/>
            <a:ext cx="1828800" cy="418576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4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4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400" dirty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400" dirty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400" dirty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400" dirty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400" dirty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400" dirty="0"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4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400" dirty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400" dirty="0"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400" dirty="0"/>
          </a:p>
        </p:txBody>
      </p:sp>
      <p:sp>
        <p:nvSpPr>
          <p:cNvPr id="7" name="2 İçerik Yer Tutucusu"/>
          <p:cNvSpPr>
            <a:spLocks noGrp="1"/>
          </p:cNvSpPr>
          <p:nvPr>
            <p:ph idx="1"/>
          </p:nvPr>
        </p:nvSpPr>
        <p:spPr>
          <a:xfrm>
            <a:off x="2743200" y="1219200"/>
            <a:ext cx="5040560" cy="52578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sz="2000" dirty="0">
                <a:latin typeface="Calibri" pitchFamily="34" charset="0"/>
                <a:cs typeface="Calibri" pitchFamily="34" charset="0"/>
              </a:rPr>
              <a:t>Aynı Zamanda mı Düşerler?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sz="2000" dirty="0">
                <a:latin typeface="Calibri" pitchFamily="34" charset="0"/>
                <a:cs typeface="Calibri" pitchFamily="34" charset="0"/>
              </a:rPr>
              <a:t>Çekebilir mi?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sz="2000" dirty="0">
                <a:latin typeface="Calibri" pitchFamily="34" charset="0"/>
                <a:cs typeface="Calibri" pitchFamily="34" charset="0"/>
              </a:rPr>
              <a:t>Newton’un Hareket Kanunları: Hatırlatma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sz="2000" dirty="0">
                <a:latin typeface="Calibri" pitchFamily="34" charset="0"/>
                <a:cs typeface="Calibri" pitchFamily="34" charset="0"/>
              </a:rPr>
              <a:t>Sürtünme Kuvveti: Hatırlatma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sz="2000" dirty="0">
                <a:latin typeface="Calibri" pitchFamily="34" charset="0"/>
                <a:cs typeface="Calibri" pitchFamily="34" charset="0"/>
              </a:rPr>
              <a:t>Soru Çözme Stratejisi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sz="2000" dirty="0">
                <a:latin typeface="Calibri" pitchFamily="34" charset="0"/>
                <a:cs typeface="Calibri" pitchFamily="34" charset="0"/>
              </a:rPr>
              <a:t>Serbest Cisim Diyagramı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sz="2000" dirty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sz="2000" dirty="0">
                <a:latin typeface="Calibri" pitchFamily="34" charset="0"/>
                <a:cs typeface="Calibri" pitchFamily="34" charset="0"/>
              </a:rPr>
              <a:t>Soru Çözümü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tr-TR" dirty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tr-TR" dirty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tr-TR" dirty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tr-TR" dirty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tr-TR" dirty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tr-TR" dirty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tr-TR" dirty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tr-TR" dirty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24200" y="381000"/>
            <a:ext cx="487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/>
              <a:t>Siz Yarışsaydınız? </a:t>
            </a:r>
          </a:p>
        </p:txBody>
      </p:sp>
      <p:pic>
        <p:nvPicPr>
          <p:cNvPr id="35843" name="Picture 3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9400" y="1066800"/>
            <a:ext cx="5330771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1509" y="1983463"/>
            <a:ext cx="2381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8600" y="1983463"/>
            <a:ext cx="2381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43412" y="1983463"/>
            <a:ext cx="2381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1828800" y="381000"/>
            <a:ext cx="66034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3200" dirty="0">
                <a:latin typeface="+mj-lt"/>
                <a:cs typeface="Calibri" pitchFamily="34" charset="0"/>
              </a:rPr>
              <a:t>Konum, Hız, İvme: Hatırlatma </a:t>
            </a:r>
            <a:endParaRPr lang="tr-TR" sz="3200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0" y="1066800"/>
            <a:ext cx="632460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>
                <a:latin typeface="Calibri" pitchFamily="34" charset="0"/>
              </a:rPr>
              <a:t>Konum</a:t>
            </a:r>
            <a:r>
              <a:rPr lang="tr-TR" sz="2000" dirty="0">
                <a:latin typeface="Calibri" pitchFamily="34" charset="0"/>
              </a:rPr>
              <a:t>: Cismin </a:t>
            </a:r>
            <a:r>
              <a:rPr lang="tr-TR" sz="2000" u="sng" dirty="0">
                <a:latin typeface="Calibri" pitchFamily="34" charset="0"/>
              </a:rPr>
              <a:t>seçilen bir referans noktasına göre</a:t>
            </a:r>
            <a:r>
              <a:rPr lang="tr-TR" sz="2000" dirty="0">
                <a:latin typeface="Calibri" pitchFamily="34" charset="0"/>
              </a:rPr>
              <a:t> yönlü uzaklığıdır. </a:t>
            </a:r>
            <a:r>
              <a:rPr lang="tr-TR" sz="2000" b="1" dirty="0">
                <a:latin typeface="Calibri" pitchFamily="34" charset="0"/>
              </a:rPr>
              <a:t>Vektörel</a:t>
            </a:r>
            <a:r>
              <a:rPr lang="tr-TR" sz="2000" dirty="0">
                <a:latin typeface="Calibri" pitchFamily="34" charset="0"/>
              </a:rPr>
              <a:t> bir büyüklüktür, birimi metredir.        harfi ile gösterilir.</a:t>
            </a:r>
          </a:p>
          <a:p>
            <a:r>
              <a:rPr lang="en-US" sz="2000" b="1" dirty="0">
                <a:latin typeface="Calibri" pitchFamily="34" charset="0"/>
              </a:rPr>
              <a:t>Yerdeğiştirme</a:t>
            </a:r>
            <a:r>
              <a:rPr lang="en-US" sz="2000" dirty="0">
                <a:latin typeface="Calibri" pitchFamily="34" charset="0"/>
              </a:rPr>
              <a:t>:</a:t>
            </a:r>
            <a:r>
              <a:rPr lang="el-GR" sz="2000" dirty="0">
                <a:latin typeface="Calibri" pitchFamily="34" charset="0"/>
              </a:rPr>
              <a:t>Δ</a:t>
            </a:r>
            <a:r>
              <a:rPr lang="en-US" sz="2000" dirty="0">
                <a:latin typeface="Calibri" pitchFamily="34" charset="0"/>
              </a:rPr>
              <a:t>     =    -   </a:t>
            </a:r>
            <a:r>
              <a:rPr lang="en-US" sz="2000" baseline="-25000" dirty="0">
                <a:latin typeface="Calibri" pitchFamily="34" charset="0"/>
              </a:rPr>
              <a:t>0</a:t>
            </a:r>
            <a:endParaRPr lang="tr-TR" sz="2000" baseline="-25000" dirty="0">
              <a:latin typeface="Calibri" pitchFamily="34" charset="0"/>
            </a:endParaRPr>
          </a:p>
          <a:p>
            <a:endParaRPr lang="en-US" sz="2000" b="1" dirty="0">
              <a:latin typeface="Calibri" pitchFamily="34" charset="0"/>
            </a:endParaRPr>
          </a:p>
          <a:p>
            <a:endParaRPr lang="tr-TR" sz="2000" b="1" dirty="0">
              <a:latin typeface="Calibri" pitchFamily="34" charset="0"/>
            </a:endParaRPr>
          </a:p>
          <a:p>
            <a:r>
              <a:rPr lang="tr-TR" sz="2000" b="1" dirty="0">
                <a:latin typeface="Calibri" pitchFamily="34" charset="0"/>
              </a:rPr>
              <a:t>Hız</a:t>
            </a:r>
            <a:r>
              <a:rPr lang="tr-TR" sz="2000" dirty="0">
                <a:latin typeface="Calibri" pitchFamily="34" charset="0"/>
              </a:rPr>
              <a:t>: Hareketli bir cismin birim zamandaki yer değiştirmesine </a:t>
            </a:r>
            <a:r>
              <a:rPr lang="tr-TR" sz="2000" b="1" dirty="0">
                <a:latin typeface="Calibri" pitchFamily="34" charset="0"/>
              </a:rPr>
              <a:t>hız</a:t>
            </a:r>
            <a:r>
              <a:rPr lang="tr-TR" sz="2000" dirty="0">
                <a:latin typeface="Calibri" pitchFamily="34" charset="0"/>
              </a:rPr>
              <a:t> denir.  </a:t>
            </a:r>
            <a:r>
              <a:rPr lang="tr-TR" sz="2000" b="1" dirty="0">
                <a:latin typeface="Calibri" pitchFamily="34" charset="0"/>
              </a:rPr>
              <a:t>Vektörel</a:t>
            </a:r>
            <a:r>
              <a:rPr lang="tr-TR" sz="2000" dirty="0">
                <a:latin typeface="Calibri" pitchFamily="34" charset="0"/>
              </a:rPr>
              <a:t> bir büyüklüktür, birimi m/s’dir. </a:t>
            </a:r>
            <a:br>
              <a:rPr lang="tr-TR" sz="2000" dirty="0">
                <a:latin typeface="Calibri" pitchFamily="34" charset="0"/>
              </a:rPr>
            </a:br>
            <a:endParaRPr lang="tr-TR" sz="2000" dirty="0">
              <a:latin typeface="Calibri" pitchFamily="34" charset="0"/>
            </a:endParaRPr>
          </a:p>
          <a:p>
            <a:endParaRPr lang="tr-TR" sz="2000" dirty="0">
              <a:latin typeface="Calibri" pitchFamily="34" charset="0"/>
            </a:endParaRPr>
          </a:p>
          <a:p>
            <a:endParaRPr lang="tr-TR" sz="2000" b="1" dirty="0">
              <a:latin typeface="Calibri" pitchFamily="34" charset="0"/>
            </a:endParaRPr>
          </a:p>
          <a:p>
            <a:endParaRPr lang="tr-TR" sz="2000" b="1" dirty="0">
              <a:latin typeface="Calibri" pitchFamily="34" charset="0"/>
            </a:endParaRPr>
          </a:p>
          <a:p>
            <a:r>
              <a:rPr lang="tr-TR" sz="2000" b="1" dirty="0">
                <a:latin typeface="Calibri" pitchFamily="34" charset="0"/>
              </a:rPr>
              <a:t>İvme</a:t>
            </a:r>
            <a:r>
              <a:rPr lang="tr-TR" sz="2000" dirty="0">
                <a:latin typeface="Calibri" pitchFamily="34" charset="0"/>
              </a:rPr>
              <a:t>: Hareket eden cismin birim zamanda hızında meydana gelen değişikliğe </a:t>
            </a:r>
            <a:r>
              <a:rPr lang="tr-TR" sz="2000" b="1" dirty="0">
                <a:latin typeface="Calibri" pitchFamily="34" charset="0"/>
              </a:rPr>
              <a:t>ivme</a:t>
            </a:r>
            <a:r>
              <a:rPr lang="tr-TR" sz="2000" dirty="0">
                <a:latin typeface="Calibri" pitchFamily="34" charset="0"/>
              </a:rPr>
              <a:t> denir.  Birimi m/</a:t>
            </a:r>
            <a:r>
              <a:rPr lang="en-US" sz="2000" dirty="0">
                <a:latin typeface="Calibri" pitchFamily="34" charset="0"/>
              </a:rPr>
              <a:t>s</a:t>
            </a:r>
            <a:r>
              <a:rPr lang="tr-TR" sz="2000" baseline="30000" dirty="0">
                <a:latin typeface="Calibri" pitchFamily="34" charset="0"/>
              </a:rPr>
              <a:t>2</a:t>
            </a:r>
            <a:r>
              <a:rPr lang="tr-TR" sz="2000" dirty="0">
                <a:latin typeface="Calibri" pitchFamily="34" charset="0"/>
              </a:rPr>
              <a:t>’dir. </a:t>
            </a:r>
            <a:br>
              <a:rPr lang="tr-TR" sz="2000" dirty="0">
                <a:latin typeface="Calibri" pitchFamily="34" charset="0"/>
              </a:rPr>
            </a:br>
            <a:r>
              <a:rPr lang="tr-TR" sz="2000" dirty="0">
                <a:latin typeface="Calibri" pitchFamily="34" charset="0"/>
              </a:rPr>
              <a:t/>
            </a:r>
            <a:br>
              <a:rPr lang="tr-TR" sz="2000" dirty="0">
                <a:latin typeface="Calibri" pitchFamily="34" charset="0"/>
              </a:rPr>
            </a:br>
            <a:endParaRPr lang="tr-TR" sz="2000" dirty="0">
              <a:latin typeface="Calibri" pitchFamily="34" charset="0"/>
            </a:endParaRPr>
          </a:p>
          <a:p>
            <a:r>
              <a:rPr lang="tr-TR" sz="2000" dirty="0">
                <a:latin typeface="Calibri" pitchFamily="34" charset="0"/>
              </a:rPr>
              <a:t/>
            </a:r>
            <a:br>
              <a:rPr lang="tr-TR" sz="2000" dirty="0">
                <a:latin typeface="Calibri" pitchFamily="34" charset="0"/>
              </a:rPr>
            </a:br>
            <a:endParaRPr lang="tr-TR" sz="2000" dirty="0">
              <a:latin typeface="Calibri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1676400"/>
            <a:ext cx="2381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3581400"/>
            <a:ext cx="141922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4600" y="5867400"/>
            <a:ext cx="1524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8625" y="3608559"/>
            <a:ext cx="160322" cy="23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4628" y="5993292"/>
            <a:ext cx="169797" cy="140807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38400" y="533400"/>
            <a:ext cx="6096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/>
              <a:t>Günlük hayattan bir boyutta sabit ivmeli harekete örnekler verebilir misiniz? </a:t>
            </a:r>
          </a:p>
          <a:p>
            <a:endParaRPr lang="tr-TR" sz="1600" dirty="0"/>
          </a:p>
          <a:p>
            <a:endParaRPr lang="tr-TR" sz="1600" dirty="0"/>
          </a:p>
          <a:p>
            <a:endParaRPr lang="tr-TR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1828800"/>
            <a:ext cx="4419600" cy="1099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iniş yapan uçak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2800" y="4343400"/>
            <a:ext cx="3869267" cy="2176463"/>
          </a:xfrm>
          <a:prstGeom prst="rect">
            <a:avLst/>
          </a:prstGeom>
          <a:noFill/>
        </p:spPr>
      </p:pic>
      <p:pic>
        <p:nvPicPr>
          <p:cNvPr id="1030" name="Picture 6" descr="newton pisa tower ile ilgili görsel sonuc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29400" y="2819400"/>
            <a:ext cx="1905000" cy="2105359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38400" y="304800"/>
            <a:ext cx="624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/>
              <a:t>Havasız Ortamda Serbest Düşme</a:t>
            </a:r>
          </a:p>
        </p:txBody>
      </p:sp>
      <p:sp>
        <p:nvSpPr>
          <p:cNvPr id="9" name="Rectangle 8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/>
          </a:p>
        </p:txBody>
      </p:sp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400" y="3103353"/>
            <a:ext cx="4846394" cy="3160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2362200" y="914400"/>
            <a:ext cx="4114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Cisimlerin yalnızca yerçekimi etkisi ile yaptıkları harekettir.</a:t>
            </a:r>
          </a:p>
          <a:p>
            <a:endParaRPr lang="tr-TR" dirty="0"/>
          </a:p>
          <a:p>
            <a:r>
              <a:rPr lang="tr-TR" dirty="0"/>
              <a:t>Burada harekete sebep olan kuvvet cismin ağırlığıdır.  </a:t>
            </a:r>
          </a:p>
        </p:txBody>
      </p:sp>
      <p:pic>
        <p:nvPicPr>
          <p:cNvPr id="8" name="Picture 6" descr="newton pisa tower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87562" y="913007"/>
            <a:ext cx="1905000" cy="21053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9471024"/>
              </p:ext>
            </p:extLst>
          </p:nvPr>
        </p:nvGraphicFramePr>
        <p:xfrm>
          <a:off x="2362200" y="1305887"/>
          <a:ext cx="6095999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8579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Zaman (s)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Konum (m)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125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/>
          </a:p>
        </p:txBody>
      </p:sp>
      <p:sp>
        <p:nvSpPr>
          <p:cNvPr id="8" name="Rectangle 7"/>
          <p:cNvSpPr/>
          <p:nvPr/>
        </p:nvSpPr>
        <p:spPr>
          <a:xfrm>
            <a:off x="2217345" y="112693"/>
            <a:ext cx="53339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800" dirty="0"/>
              <a:t>Konum-Zaman, Hız-Zaman, İvme-Zaman Grafikleri </a:t>
            </a: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2133600"/>
            <a:ext cx="3276600" cy="2512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84356" y="2061147"/>
            <a:ext cx="2296240" cy="258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83637" y="4639624"/>
            <a:ext cx="2453124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1832</TotalTime>
  <Words>2425</Words>
  <Application>Microsoft Office PowerPoint</Application>
  <PresentationFormat>On-screen Show (4:3)</PresentationFormat>
  <Paragraphs>502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Calibri</vt:lpstr>
      <vt:lpstr>Cambria Math</vt:lpstr>
      <vt:lpstr>Courier New</vt:lpstr>
      <vt:lpstr>Verdana</vt:lpstr>
      <vt:lpstr>Wingdings</vt:lpstr>
      <vt:lpstr>Wingdings 2</vt:lpstr>
      <vt:lpstr>Oriel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Bir Boyutta Sabit İvmeli Hareket</dc:title>
  <dc:creator>Nazz</dc:creator>
  <cp:lastModifiedBy>Reviewer</cp:lastModifiedBy>
  <cp:revision>150</cp:revision>
  <dcterms:created xsi:type="dcterms:W3CDTF">2006-08-16T00:00:00Z</dcterms:created>
  <dcterms:modified xsi:type="dcterms:W3CDTF">2018-11-13T12:31:42Z</dcterms:modified>
</cp:coreProperties>
</file>