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34"/>
  </p:notesMasterIdLst>
  <p:sldIdLst>
    <p:sldId id="275" r:id="rId2"/>
    <p:sldId id="276" r:id="rId3"/>
    <p:sldId id="289" r:id="rId4"/>
    <p:sldId id="256" r:id="rId5"/>
    <p:sldId id="259" r:id="rId6"/>
    <p:sldId id="278" r:id="rId7"/>
    <p:sldId id="295" r:id="rId8"/>
    <p:sldId id="286" r:id="rId9"/>
    <p:sldId id="296" r:id="rId10"/>
    <p:sldId id="260" r:id="rId11"/>
    <p:sldId id="261" r:id="rId12"/>
    <p:sldId id="262" r:id="rId13"/>
    <p:sldId id="288" r:id="rId14"/>
    <p:sldId id="291" r:id="rId15"/>
    <p:sldId id="287" r:id="rId16"/>
    <p:sldId id="263" r:id="rId17"/>
    <p:sldId id="264" r:id="rId18"/>
    <p:sldId id="284" r:id="rId19"/>
    <p:sldId id="273" r:id="rId20"/>
    <p:sldId id="265" r:id="rId21"/>
    <p:sldId id="267" r:id="rId22"/>
    <p:sldId id="282" r:id="rId23"/>
    <p:sldId id="281" r:id="rId24"/>
    <p:sldId id="280" r:id="rId25"/>
    <p:sldId id="269" r:id="rId26"/>
    <p:sldId id="292" r:id="rId27"/>
    <p:sldId id="293" r:id="rId28"/>
    <p:sldId id="270" r:id="rId29"/>
    <p:sldId id="283" r:id="rId30"/>
    <p:sldId id="274" r:id="rId31"/>
    <p:sldId id="285" r:id="rId32"/>
    <p:sldId id="294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001C54"/>
    <a:srgbClr val="F3F8D8"/>
    <a:srgbClr val="EAF0B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076" autoAdjust="0"/>
    <p:restoredTop sz="94660"/>
  </p:normalViewPr>
  <p:slideViewPr>
    <p:cSldViewPr>
      <p:cViewPr varScale="1">
        <p:scale>
          <a:sx n="69" d="100"/>
          <a:sy n="69" d="100"/>
        </p:scale>
        <p:origin x="-12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E3D8E-8545-498C-A242-A93ACA425CF4}" type="datetimeFigureOut">
              <a:rPr lang="tr-TR" smtClean="0"/>
              <a:pPr/>
              <a:t>18.06.2016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7442B-E2BF-4814-9206-B5C2E7EAD26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41411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7442B-E2BF-4814-9206-B5C2E7EAD269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787878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7442B-E2BF-4814-9206-B5C2E7EAD269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389648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7442B-E2BF-4814-9206-B5C2E7EAD269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39424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7442B-E2BF-4814-9206-B5C2E7EAD269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6787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7442B-E2BF-4814-9206-B5C2E7EAD269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139424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7442B-E2BF-4814-9206-B5C2E7EAD269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934298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7442B-E2BF-4814-9206-B5C2E7EAD269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8964858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7442B-E2BF-4814-9206-B5C2E7EAD269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561566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7442B-E2BF-4814-9206-B5C2E7EAD269}" type="slidenum">
              <a:rPr lang="tr-TR" smtClean="0"/>
              <a:pPr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1853297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7442B-E2BF-4814-9206-B5C2E7EAD269}" type="slidenum">
              <a:rPr lang="tr-TR" smtClean="0"/>
              <a:pPr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470259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7442B-E2BF-4814-9206-B5C2E7EAD269}" type="slidenum">
              <a:rPr lang="tr-TR" smtClean="0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33605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7442B-E2BF-4814-9206-B5C2E7EAD269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6070137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7442B-E2BF-4814-9206-B5C2E7EAD269}" type="slidenum">
              <a:rPr lang="tr-TR" smtClean="0"/>
              <a:pPr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5596881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7442B-E2BF-4814-9206-B5C2E7EAD269}" type="slidenum">
              <a:rPr lang="tr-TR" smtClean="0"/>
              <a:pPr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1458143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7442B-E2BF-4814-9206-B5C2E7EAD269}" type="slidenum">
              <a:rPr lang="tr-TR" smtClean="0"/>
              <a:pPr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5928624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7442B-E2BF-4814-9206-B5C2E7EAD269}" type="slidenum">
              <a:rPr lang="tr-TR" smtClean="0"/>
              <a:pPr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864484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7442B-E2BF-4814-9206-B5C2E7EAD269}" type="slidenum">
              <a:rPr lang="tr-TR" smtClean="0"/>
              <a:pPr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0779943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7442B-E2BF-4814-9206-B5C2E7EAD269}" type="slidenum">
              <a:rPr lang="tr-TR" smtClean="0"/>
              <a:pPr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794883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7442B-E2BF-4814-9206-B5C2E7EAD269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607013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7442B-E2BF-4814-9206-B5C2E7EAD269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203670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7442B-E2BF-4814-9206-B5C2E7EAD269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203670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7442B-E2BF-4814-9206-B5C2E7EAD269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43695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7442B-E2BF-4814-9206-B5C2E7EAD269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993265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7442B-E2BF-4814-9206-B5C2E7EAD269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327271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7442B-E2BF-4814-9206-B5C2E7EAD269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76947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3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2147483646 w 8042"/>
              <a:gd name="T1" fmla="*/ 2147483646 h 10000"/>
              <a:gd name="T2" fmla="*/ 2147483646 w 8042"/>
              <a:gd name="T3" fmla="*/ 2147483646 h 10000"/>
              <a:gd name="T4" fmla="*/ 2147483646 w 8042"/>
              <a:gd name="T5" fmla="*/ 2147483646 h 10000"/>
              <a:gd name="T6" fmla="*/ 2147483646 w 8042"/>
              <a:gd name="T7" fmla="*/ 2147483646 h 10000"/>
              <a:gd name="T8" fmla="*/ 2147483646 w 8042"/>
              <a:gd name="T9" fmla="*/ 2147483646 h 10000"/>
              <a:gd name="T10" fmla="*/ 2147483646 w 8042"/>
              <a:gd name="T11" fmla="*/ 2147483646 h 10000"/>
              <a:gd name="T12" fmla="*/ 2147483646 w 8042"/>
              <a:gd name="T13" fmla="*/ 2147483646 h 10000"/>
              <a:gd name="T14" fmla="*/ 2147483646 w 8042"/>
              <a:gd name="T15" fmla="*/ 2147483646 h 10000"/>
              <a:gd name="T16" fmla="*/ 2147483646 w 8042"/>
              <a:gd name="T17" fmla="*/ 0 h 10000"/>
              <a:gd name="T18" fmla="*/ 0 w 8042"/>
              <a:gd name="T19" fmla="*/ 2147483646 h 10000"/>
              <a:gd name="T20" fmla="*/ 2147483646 w 8042"/>
              <a:gd name="T21" fmla="*/ 2147483646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fld id="{49E8C1DA-AEBD-4C68-8EEE-068D46F224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413C5474-07D0-4A6E-8F8D-C7532DED97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ja-JP" alt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  <a:endParaRPr lang="en-US" sz="8000" smtClean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ja-JP" alt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  <a:endParaRPr lang="en-US" sz="8000" smtClean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2179AFA5-A3C6-4ADA-ABD2-3C0C5585B3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48BFB4A8-E3C9-4DC6-B4E8-7E88874E09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ja-JP" alt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  <a:endParaRPr lang="en-US" sz="8000" smtClean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ja-JP" alt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  <a:endParaRPr lang="en-US" sz="8000" smtClean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55FA705E-6C6C-478B-A8A1-34DF73698E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003FCC36-36EE-48D7-B3AB-B7E2AC5EDB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5BB149-0490-4CAF-BE96-958F7899EF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A4597-81F5-4EEC-843A-F681E768D8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07B79-CEA7-49C3-B7F0-EDBA2EDAA3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B61F32F7-78C0-4EDE-ACDF-669B38309A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7ED2D-15CA-4833-91E1-C7B91710B0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BD7F81-2752-4589-B955-40CB1D46B9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E09B6-B068-4074-AF4B-1D63E909A2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8459C-97B0-427E-9E21-A3E8B11654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ADF73E-5B74-4663-AE9C-8DFBDFC1F4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F306D21D-3FA7-406E-98D8-EC666B6163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147483646 w 22"/>
                <a:gd name="T1" fmla="*/ 2147483646 h 136"/>
                <a:gd name="T2" fmla="*/ 2147483646 w 22"/>
                <a:gd name="T3" fmla="*/ 2147483646 h 136"/>
                <a:gd name="T4" fmla="*/ 0 w 22"/>
                <a:gd name="T5" fmla="*/ 0 h 136"/>
                <a:gd name="T6" fmla="*/ 0 w 22"/>
                <a:gd name="T7" fmla="*/ 2147483646 h 136"/>
                <a:gd name="T8" fmla="*/ 2147483646 w 22"/>
                <a:gd name="T9" fmla="*/ 2147483646 h 136"/>
                <a:gd name="T10" fmla="*/ 2147483646 w 22"/>
                <a:gd name="T11" fmla="*/ 214748364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2147483646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2147483646 w 140"/>
                <a:gd name="T7" fmla="*/ 2147483646 h 504"/>
                <a:gd name="T8" fmla="*/ 0 w 140"/>
                <a:gd name="T9" fmla="*/ 0 h 504"/>
                <a:gd name="T10" fmla="*/ 2147483646 w 140"/>
                <a:gd name="T11" fmla="*/ 2147483646 h 504"/>
                <a:gd name="T12" fmla="*/ 2147483646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2147483646 w 132"/>
                <a:gd name="T1" fmla="*/ 2147483646 h 308"/>
                <a:gd name="T2" fmla="*/ 0 w 132"/>
                <a:gd name="T3" fmla="*/ 0 h 308"/>
                <a:gd name="T4" fmla="*/ 0 w 132"/>
                <a:gd name="T5" fmla="*/ 2147483646 h 308"/>
                <a:gd name="T6" fmla="*/ 2147483646 w 132"/>
                <a:gd name="T7" fmla="*/ 2147483646 h 308"/>
                <a:gd name="T8" fmla="*/ 2147483646 w 132"/>
                <a:gd name="T9" fmla="*/ 2147483646 h 308"/>
                <a:gd name="T10" fmla="*/ 2147483646 w 132"/>
                <a:gd name="T11" fmla="*/ 2147483646 h 308"/>
                <a:gd name="T12" fmla="*/ 2147483646 w 132"/>
                <a:gd name="T13" fmla="*/ 2147483646 h 308"/>
                <a:gd name="T14" fmla="*/ 2147483646 w 132"/>
                <a:gd name="T15" fmla="*/ 2147483646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147483646 w 37"/>
                <a:gd name="T1" fmla="*/ 2147483646 h 79"/>
                <a:gd name="T2" fmla="*/ 2147483646 w 37"/>
                <a:gd name="T3" fmla="*/ 2147483646 h 79"/>
                <a:gd name="T4" fmla="*/ 0 w 37"/>
                <a:gd name="T5" fmla="*/ 0 h 79"/>
                <a:gd name="T6" fmla="*/ 2147483646 w 37"/>
                <a:gd name="T7" fmla="*/ 2147483646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2147483646 w 178"/>
                <a:gd name="T1" fmla="*/ 2147483646 h 722"/>
                <a:gd name="T2" fmla="*/ 2147483646 w 178"/>
                <a:gd name="T3" fmla="*/ 2147483646 h 722"/>
                <a:gd name="T4" fmla="*/ 2147483646 w 178"/>
                <a:gd name="T5" fmla="*/ 2147483646 h 722"/>
                <a:gd name="T6" fmla="*/ 2147483646 w 178"/>
                <a:gd name="T7" fmla="*/ 2147483646 h 722"/>
                <a:gd name="T8" fmla="*/ 0 w 178"/>
                <a:gd name="T9" fmla="*/ 0 h 722"/>
                <a:gd name="T10" fmla="*/ 2147483646 w 178"/>
                <a:gd name="T11" fmla="*/ 2147483646 h 722"/>
                <a:gd name="T12" fmla="*/ 2147483646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2147483646 w 23"/>
                <a:gd name="T1" fmla="*/ 2147483646 h 635"/>
                <a:gd name="T2" fmla="*/ 2147483646 w 23"/>
                <a:gd name="T3" fmla="*/ 2147483646 h 635"/>
                <a:gd name="T4" fmla="*/ 2147483646 w 23"/>
                <a:gd name="T5" fmla="*/ 2147483646 h 635"/>
                <a:gd name="T6" fmla="*/ 2147483646 w 23"/>
                <a:gd name="T7" fmla="*/ 2147483646 h 635"/>
                <a:gd name="T8" fmla="*/ 2147483646 w 23"/>
                <a:gd name="T9" fmla="*/ 2147483646 h 635"/>
                <a:gd name="T10" fmla="*/ 2147483646 w 23"/>
                <a:gd name="T11" fmla="*/ 2147483646 h 635"/>
                <a:gd name="T12" fmla="*/ 2147483646 w 23"/>
                <a:gd name="T13" fmla="*/ 0 h 635"/>
                <a:gd name="T14" fmla="*/ 2147483646 w 23"/>
                <a:gd name="T15" fmla="*/ 0 h 635"/>
                <a:gd name="T16" fmla="*/ 2147483646 w 23"/>
                <a:gd name="T17" fmla="*/ 2147483646 h 635"/>
                <a:gd name="T18" fmla="*/ 2147483646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2147483646 w 17"/>
                <a:gd name="T9" fmla="*/ 2147483646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2147483646 w 41"/>
                <a:gd name="T3" fmla="*/ 2147483646 h 222"/>
                <a:gd name="T4" fmla="*/ 2147483646 w 41"/>
                <a:gd name="T5" fmla="*/ 2147483646 h 222"/>
                <a:gd name="T6" fmla="*/ 2147483646 w 41"/>
                <a:gd name="T7" fmla="*/ 2147483646 h 222"/>
                <a:gd name="T8" fmla="*/ 2147483646 w 41"/>
                <a:gd name="T9" fmla="*/ 2147483646 h 222"/>
                <a:gd name="T10" fmla="*/ 2147483646 w 41"/>
                <a:gd name="T11" fmla="*/ 2147483646 h 222"/>
                <a:gd name="T12" fmla="*/ 2147483646 w 41"/>
                <a:gd name="T13" fmla="*/ 2147483646 h 222"/>
                <a:gd name="T14" fmla="*/ 2147483646 w 41"/>
                <a:gd name="T15" fmla="*/ 2147483646 h 222"/>
                <a:gd name="T16" fmla="*/ 2147483646 w 41"/>
                <a:gd name="T17" fmla="*/ 2147483646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147483646 w 450"/>
                <a:gd name="T1" fmla="*/ 2147483646 h 878"/>
                <a:gd name="T2" fmla="*/ 2147483646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2147483646 h 878"/>
                <a:gd name="T10" fmla="*/ 2147483646 w 450"/>
                <a:gd name="T11" fmla="*/ 2147483646 h 878"/>
                <a:gd name="T12" fmla="*/ 2147483646 w 450"/>
                <a:gd name="T13" fmla="*/ 2147483646 h 878"/>
                <a:gd name="T14" fmla="*/ 2147483646 w 450"/>
                <a:gd name="T15" fmla="*/ 0 h 878"/>
                <a:gd name="T16" fmla="*/ 2147483646 w 450"/>
                <a:gd name="T17" fmla="*/ 2147483646 h 878"/>
                <a:gd name="T18" fmla="*/ 2147483646 w 450"/>
                <a:gd name="T19" fmla="*/ 2147483646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2147483646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2147483646 w 450"/>
                <a:gd name="T31" fmla="*/ 2147483646 h 878"/>
                <a:gd name="T32" fmla="*/ 2147483646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147483646 w 35"/>
                <a:gd name="T3" fmla="*/ 2147483646 h 73"/>
                <a:gd name="T4" fmla="*/ 2147483646 w 35"/>
                <a:gd name="T5" fmla="*/ 2147483646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147483646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0 h 48"/>
                <a:gd name="T8" fmla="*/ 0 w 8"/>
                <a:gd name="T9" fmla="*/ 2147483646 h 48"/>
                <a:gd name="T10" fmla="*/ 2147483646 w 8"/>
                <a:gd name="T11" fmla="*/ 214748364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147483646 w 52"/>
                <a:gd name="T1" fmla="*/ 2147483646 h 135"/>
                <a:gd name="T2" fmla="*/ 0 w 52"/>
                <a:gd name="T3" fmla="*/ 0 h 135"/>
                <a:gd name="T4" fmla="*/ 2147483646 w 52"/>
                <a:gd name="T5" fmla="*/ 2147483646 h 135"/>
                <a:gd name="T6" fmla="*/ 2147483646 w 52"/>
                <a:gd name="T7" fmla="*/ 2147483646 h 135"/>
                <a:gd name="T8" fmla="*/ 2147483646 w 52"/>
                <a:gd name="T9" fmla="*/ 2147483646 h 135"/>
                <a:gd name="T10" fmla="*/ 2147483646 w 52"/>
                <a:gd name="T11" fmla="*/ 2147483646 h 135"/>
                <a:gd name="T12" fmla="*/ 2147483646 w 52"/>
                <a:gd name="T13" fmla="*/ 2147483646 h 135"/>
                <a:gd name="T14" fmla="*/ 2147483646 w 52"/>
                <a:gd name="T15" fmla="*/ 2147483646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2147483646 w 103"/>
                <a:gd name="T1" fmla="*/ 2147483646 h 920"/>
                <a:gd name="T2" fmla="*/ 2147483646 w 103"/>
                <a:gd name="T3" fmla="*/ 2147483646 h 920"/>
                <a:gd name="T4" fmla="*/ 2147483646 w 103"/>
                <a:gd name="T5" fmla="*/ 2147483646 h 920"/>
                <a:gd name="T6" fmla="*/ 2147483646 w 103"/>
                <a:gd name="T7" fmla="*/ 2147483646 h 920"/>
                <a:gd name="T8" fmla="*/ 2147483646 w 103"/>
                <a:gd name="T9" fmla="*/ 2147483646 h 920"/>
                <a:gd name="T10" fmla="*/ 2147483646 w 103"/>
                <a:gd name="T11" fmla="*/ 2147483646 h 920"/>
                <a:gd name="T12" fmla="*/ 2147483646 w 103"/>
                <a:gd name="T13" fmla="*/ 2147483646 h 920"/>
                <a:gd name="T14" fmla="*/ 2147483646 w 103"/>
                <a:gd name="T15" fmla="*/ 2147483646 h 920"/>
                <a:gd name="T16" fmla="*/ 2147483646 w 103"/>
                <a:gd name="T17" fmla="*/ 2147483646 h 920"/>
                <a:gd name="T18" fmla="*/ 2147483646 w 103"/>
                <a:gd name="T19" fmla="*/ 2147483646 h 920"/>
                <a:gd name="T20" fmla="*/ 2147483646 w 103"/>
                <a:gd name="T21" fmla="*/ 2147483646 h 920"/>
                <a:gd name="T22" fmla="*/ 2147483646 w 103"/>
                <a:gd name="T23" fmla="*/ 0 h 920"/>
                <a:gd name="T24" fmla="*/ 0 w 103"/>
                <a:gd name="T25" fmla="*/ 0 h 920"/>
                <a:gd name="T26" fmla="*/ 2147483646 w 103"/>
                <a:gd name="T27" fmla="*/ 2147483646 h 920"/>
                <a:gd name="T28" fmla="*/ 2147483646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47483646 w 88"/>
                <a:gd name="T1" fmla="*/ 2147483646 h 330"/>
                <a:gd name="T2" fmla="*/ 2147483646 w 88"/>
                <a:gd name="T3" fmla="*/ 2147483646 h 330"/>
                <a:gd name="T4" fmla="*/ 2147483646 w 88"/>
                <a:gd name="T5" fmla="*/ 2147483646 h 330"/>
                <a:gd name="T6" fmla="*/ 2147483646 w 88"/>
                <a:gd name="T7" fmla="*/ 2147483646 h 330"/>
                <a:gd name="T8" fmla="*/ 2147483646 w 88"/>
                <a:gd name="T9" fmla="*/ 2147483646 h 330"/>
                <a:gd name="T10" fmla="*/ 0 w 88"/>
                <a:gd name="T11" fmla="*/ 0 h 330"/>
                <a:gd name="T12" fmla="*/ 2147483646 w 88"/>
                <a:gd name="T13" fmla="*/ 2147483646 h 330"/>
                <a:gd name="T14" fmla="*/ 2147483646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147483646 w 90"/>
                <a:gd name="T1" fmla="*/ 2147483646 h 207"/>
                <a:gd name="T2" fmla="*/ 0 w 90"/>
                <a:gd name="T3" fmla="*/ 0 h 207"/>
                <a:gd name="T4" fmla="*/ 2147483646 w 90"/>
                <a:gd name="T5" fmla="*/ 2147483646 h 207"/>
                <a:gd name="T6" fmla="*/ 2147483646 w 90"/>
                <a:gd name="T7" fmla="*/ 2147483646 h 207"/>
                <a:gd name="T8" fmla="*/ 2147483646 w 90"/>
                <a:gd name="T9" fmla="*/ 2147483646 h 207"/>
                <a:gd name="T10" fmla="*/ 2147483646 w 90"/>
                <a:gd name="T11" fmla="*/ 2147483646 h 207"/>
                <a:gd name="T12" fmla="*/ 2147483646 w 90"/>
                <a:gd name="T13" fmla="*/ 2147483646 h 207"/>
                <a:gd name="T14" fmla="*/ 2147483646 w 90"/>
                <a:gd name="T15" fmla="*/ 214748364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2147483646 w 115"/>
                <a:gd name="T1" fmla="*/ 2147483646 h 467"/>
                <a:gd name="T2" fmla="*/ 2147483646 w 115"/>
                <a:gd name="T3" fmla="*/ 2147483646 h 467"/>
                <a:gd name="T4" fmla="*/ 2147483646 w 115"/>
                <a:gd name="T5" fmla="*/ 2147483646 h 467"/>
                <a:gd name="T6" fmla="*/ 2147483646 w 115"/>
                <a:gd name="T7" fmla="*/ 2147483646 h 467"/>
                <a:gd name="T8" fmla="*/ 0 w 115"/>
                <a:gd name="T9" fmla="*/ 0 h 467"/>
                <a:gd name="T10" fmla="*/ 2147483646 w 115"/>
                <a:gd name="T11" fmla="*/ 2147483646 h 467"/>
                <a:gd name="T12" fmla="*/ 2147483646 w 115"/>
                <a:gd name="T13" fmla="*/ 2147483646 h 467"/>
                <a:gd name="T14" fmla="*/ 2147483646 w 115"/>
                <a:gd name="T15" fmla="*/ 2147483646 h 467"/>
                <a:gd name="T16" fmla="*/ 2147483646 w 115"/>
                <a:gd name="T17" fmla="*/ 2147483646 h 467"/>
                <a:gd name="T18" fmla="*/ 2147483646 w 115"/>
                <a:gd name="T19" fmla="*/ 2147483646 h 467"/>
                <a:gd name="T20" fmla="*/ 2147483646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2147483646 w 36"/>
                <a:gd name="T1" fmla="*/ 2147483646 h 633"/>
                <a:gd name="T2" fmla="*/ 2147483646 w 36"/>
                <a:gd name="T3" fmla="*/ 2147483646 h 633"/>
                <a:gd name="T4" fmla="*/ 2147483646 w 36"/>
                <a:gd name="T5" fmla="*/ 2147483646 h 633"/>
                <a:gd name="T6" fmla="*/ 2147483646 w 36"/>
                <a:gd name="T7" fmla="*/ 2147483646 h 633"/>
                <a:gd name="T8" fmla="*/ 2147483646 w 36"/>
                <a:gd name="T9" fmla="*/ 2147483646 h 633"/>
                <a:gd name="T10" fmla="*/ 2147483646 w 36"/>
                <a:gd name="T11" fmla="*/ 0 h 633"/>
                <a:gd name="T12" fmla="*/ 2147483646 w 36"/>
                <a:gd name="T13" fmla="*/ 0 h 633"/>
                <a:gd name="T14" fmla="*/ 2147483646 w 36"/>
                <a:gd name="T15" fmla="*/ 2147483646 h 633"/>
                <a:gd name="T16" fmla="*/ 2147483646 w 36"/>
                <a:gd name="T17" fmla="*/ 2147483646 h 633"/>
                <a:gd name="T18" fmla="*/ 2147483646 w 36"/>
                <a:gd name="T19" fmla="*/ 2147483646 h 633"/>
                <a:gd name="T20" fmla="*/ 2147483646 w 36"/>
                <a:gd name="T21" fmla="*/ 2147483646 h 633"/>
                <a:gd name="T22" fmla="*/ 2147483646 w 36"/>
                <a:gd name="T23" fmla="*/ 2147483646 h 633"/>
                <a:gd name="T24" fmla="*/ 2147483646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147483646 w 28"/>
                <a:gd name="T1" fmla="*/ 2147483646 h 59"/>
                <a:gd name="T2" fmla="*/ 2147483646 w 28"/>
                <a:gd name="T3" fmla="*/ 2147483646 h 59"/>
                <a:gd name="T4" fmla="*/ 0 w 28"/>
                <a:gd name="T5" fmla="*/ 0 h 59"/>
                <a:gd name="T6" fmla="*/ 2147483646 w 28"/>
                <a:gd name="T7" fmla="*/ 2147483646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2147483646 w 17"/>
                <a:gd name="T1" fmla="*/ 2147483646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0 w 17"/>
                <a:gd name="T9" fmla="*/ 0 h 107"/>
                <a:gd name="T10" fmla="*/ 0 w 17"/>
                <a:gd name="T11" fmla="*/ 2147483646 h 107"/>
                <a:gd name="T12" fmla="*/ 2147483646 w 17"/>
                <a:gd name="T13" fmla="*/ 2147483646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2147483646 w 294"/>
                <a:gd name="T1" fmla="*/ 2147483646 h 568"/>
                <a:gd name="T2" fmla="*/ 2147483646 w 294"/>
                <a:gd name="T3" fmla="*/ 2147483646 h 568"/>
                <a:gd name="T4" fmla="*/ 2147483646 w 294"/>
                <a:gd name="T5" fmla="*/ 2147483646 h 568"/>
                <a:gd name="T6" fmla="*/ 2147483646 w 294"/>
                <a:gd name="T7" fmla="*/ 2147483646 h 568"/>
                <a:gd name="T8" fmla="*/ 2147483646 w 294"/>
                <a:gd name="T9" fmla="*/ 2147483646 h 568"/>
                <a:gd name="T10" fmla="*/ 2147483646 w 294"/>
                <a:gd name="T11" fmla="*/ 2147483646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2147483646 h 568"/>
                <a:gd name="T18" fmla="*/ 2147483646 w 294"/>
                <a:gd name="T19" fmla="*/ 2147483646 h 568"/>
                <a:gd name="T20" fmla="*/ 2147483646 w 294"/>
                <a:gd name="T21" fmla="*/ 2147483646 h 568"/>
                <a:gd name="T22" fmla="*/ 2147483646 w 294"/>
                <a:gd name="T23" fmla="*/ 2147483646 h 568"/>
                <a:gd name="T24" fmla="*/ 2147483646 w 294"/>
                <a:gd name="T25" fmla="*/ 2147483646 h 568"/>
                <a:gd name="T26" fmla="*/ 0 w 294"/>
                <a:gd name="T27" fmla="*/ 2147483646 h 568"/>
                <a:gd name="T28" fmla="*/ 2147483646 w 294"/>
                <a:gd name="T29" fmla="*/ 2147483646 h 568"/>
                <a:gd name="T30" fmla="*/ 2147483646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2147483646 w 25"/>
                <a:gd name="T3" fmla="*/ 2147483646 h 53"/>
                <a:gd name="T4" fmla="*/ 2147483646 w 25"/>
                <a:gd name="T5" fmla="*/ 2147483646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147483646 w 29"/>
                <a:gd name="T3" fmla="*/ 2147483646 h 141"/>
                <a:gd name="T4" fmla="*/ 2147483646 w 29"/>
                <a:gd name="T5" fmla="*/ 2147483646 h 141"/>
                <a:gd name="T6" fmla="*/ 2147483646 w 29"/>
                <a:gd name="T7" fmla="*/ 2147483646 h 141"/>
                <a:gd name="T8" fmla="*/ 2147483646 w 29"/>
                <a:gd name="T9" fmla="*/ 2147483646 h 141"/>
                <a:gd name="T10" fmla="*/ 2147483646 w 29"/>
                <a:gd name="T11" fmla="*/ 2147483646 h 141"/>
                <a:gd name="T12" fmla="*/ 2147483646 w 29"/>
                <a:gd name="T13" fmla="*/ 2147483646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2147483646 h 48"/>
                <a:gd name="T8" fmla="*/ 0 w 8"/>
                <a:gd name="T9" fmla="*/ 0 h 48"/>
                <a:gd name="T10" fmla="*/ 0 w 8"/>
                <a:gd name="T11" fmla="*/ 2147483646 h 48"/>
                <a:gd name="T12" fmla="*/ 0 w 8"/>
                <a:gd name="T13" fmla="*/ 214748364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2147483646 w 44"/>
                <a:gd name="T1" fmla="*/ 2147483646 h 111"/>
                <a:gd name="T2" fmla="*/ 0 w 44"/>
                <a:gd name="T3" fmla="*/ 0 h 111"/>
                <a:gd name="T4" fmla="*/ 2147483646 w 44"/>
                <a:gd name="T5" fmla="*/ 2147483646 h 111"/>
                <a:gd name="T6" fmla="*/ 2147483646 w 44"/>
                <a:gd name="T7" fmla="*/ 2147483646 h 111"/>
                <a:gd name="T8" fmla="*/ 2147483646 w 44"/>
                <a:gd name="T9" fmla="*/ 2147483646 h 111"/>
                <a:gd name="T10" fmla="*/ 2147483646 w 44"/>
                <a:gd name="T11" fmla="*/ 2147483646 h 111"/>
                <a:gd name="T12" fmla="*/ 2147483646 w 44"/>
                <a:gd name="T13" fmla="*/ 2147483646 h 111"/>
                <a:gd name="T14" fmla="*/ 2147483646 w 44"/>
                <a:gd name="T15" fmla="*/ 2147483646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ED39123-A2CA-47BC-B971-D277B23C4F2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0" r:id="rId9"/>
    <p:sldLayoutId id="2147484141" r:id="rId10"/>
    <p:sldLayoutId id="2147484142" r:id="rId11"/>
    <p:sldLayoutId id="2147484143" r:id="rId12"/>
    <p:sldLayoutId id="2147484144" r:id="rId13"/>
    <p:sldLayoutId id="2147484145" r:id="rId14"/>
    <p:sldLayoutId id="2147484146" r:id="rId15"/>
    <p:sldLayoutId id="2147484147" r:id="rId16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  <a:ea typeface="MS PGothic" panose="020B0600070205080204" pitchFamily="34" charset="-128"/>
          <a:cs typeface="MS PGothic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  <a:ea typeface="MS PGothic" panose="020B0600070205080204" pitchFamily="34" charset="-128"/>
          <a:cs typeface="MS PGothic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  <a:ea typeface="MS PGothic" panose="020B0600070205080204" pitchFamily="34" charset="-128"/>
          <a:cs typeface="MS PGothic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  <a:ea typeface="MS PGothic" panose="020B0600070205080204" pitchFamily="34" charset="-128"/>
          <a:cs typeface="MS PGothic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webtool.com/counselor/counselor.php?cnr=AUST-LVC&amp;px=1280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1720" y="260648"/>
            <a:ext cx="6600451" cy="2262781"/>
          </a:xfrm>
        </p:spPr>
        <p:txBody>
          <a:bodyPr>
            <a:normAutofit/>
          </a:bodyPr>
          <a:lstStyle/>
          <a:p>
            <a:r>
              <a:rPr lang="tr-TR" sz="4000" dirty="0" smtClean="0"/>
              <a:t>Gözde Görüntü Oluşumu ve Göz Kusurları</a:t>
            </a:r>
            <a:endParaRPr lang="tr-TR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38592" y="5589239"/>
            <a:ext cx="6192688" cy="720081"/>
          </a:xfrm>
        </p:spPr>
        <p:txBody>
          <a:bodyPr/>
          <a:lstStyle/>
          <a:p>
            <a:r>
              <a:rPr lang="tr-TR" dirty="0" smtClean="0"/>
              <a:t>Merve İzmir</a:t>
            </a:r>
          </a:p>
          <a:p>
            <a:r>
              <a:rPr lang="tr-TR" dirty="0" smtClean="0"/>
              <a:t>*Ayşen Şişman’ın katkıları ile hazırlanmıştır.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2815520"/>
            <a:ext cx="4136047" cy="248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689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624110"/>
            <a:ext cx="7249437" cy="158075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Gözü </a:t>
            </a:r>
            <a:r>
              <a:rPr lang="tr-TR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bozuk insanlar etrafındaki nesneleri nasıl görür?</a:t>
            </a:r>
            <a:r>
              <a:rPr lang="tr-TR" dirty="0">
                <a:latin typeface="Arial" pitchFamily="34" charset="0"/>
                <a:cs typeface="Arial" pitchFamily="34" charset="0"/>
              </a:rPr>
              <a:t/>
            </a:r>
            <a:br>
              <a:rPr lang="tr-TR" dirty="0">
                <a:latin typeface="Arial" pitchFamily="34" charset="0"/>
                <a:cs typeface="Arial" pitchFamily="34" charset="0"/>
              </a:rPr>
            </a:br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tr-T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590"/>
          <a:stretch>
            <a:fillRect/>
          </a:stretch>
        </p:blipFill>
        <p:spPr>
          <a:xfrm>
            <a:off x="2571736" y="1857364"/>
            <a:ext cx="2461450" cy="2008762"/>
          </a:xfrm>
          <a:prstGeom prst="rect">
            <a:avLst/>
          </a:prstGeom>
        </p:spPr>
      </p:pic>
      <p:pic>
        <p:nvPicPr>
          <p:cNvPr id="11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884"/>
          <a:stretch>
            <a:fillRect/>
          </a:stretch>
        </p:blipFill>
        <p:spPr>
          <a:xfrm>
            <a:off x="3775163" y="4313697"/>
            <a:ext cx="2582787" cy="204426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44208" y="1757573"/>
            <a:ext cx="2643206" cy="5078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EAF0B0"/>
            </a:solidFill>
          </a:ln>
        </p:spPr>
        <p:txBody>
          <a:bodyPr wrap="square" rtlCol="0">
            <a:spAutoFit/>
          </a:bodyPr>
          <a:lstStyle/>
          <a:p>
            <a:r>
              <a:rPr lang="tr-TR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Dersin İzlencesi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Gözde </a:t>
            </a: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nasıl görüntü oluşur?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solidFill>
                  <a:schemeClr val="accent1"/>
                </a:solidFill>
                <a:latin typeface="Trebuchet MS"/>
              </a:rPr>
              <a:t>Gözü bozuk insanlar etrafındaki nesneleri nasıl görür?</a:t>
            </a:r>
            <a:endParaRPr lang="tr-TR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 Aktivite zamanı  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 Göz kusurları 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 Gözlük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numarası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 smtClean="0">
                <a:solidFill>
                  <a:prstClr val="black"/>
                </a:solidFill>
                <a:latin typeface="Trebuchet MS"/>
              </a:rPr>
              <a:t>«Gözü </a:t>
            </a:r>
            <a:r>
              <a:rPr lang="tr-TR" dirty="0">
                <a:solidFill>
                  <a:prstClr val="black"/>
                </a:solidFill>
                <a:latin typeface="Trebuchet MS"/>
              </a:rPr>
              <a:t>bozuk insanlar etrafındaki nesneleri nasıl görür</a:t>
            </a:r>
            <a:r>
              <a:rPr lang="tr-TR" dirty="0" smtClean="0">
                <a:solidFill>
                  <a:prstClr val="black"/>
                </a:solidFill>
                <a:latin typeface="Trebuchet MS"/>
              </a:rPr>
              <a:t>?» sorusuna dönüş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Optik </a:t>
            </a:r>
            <a:r>
              <a:rPr lang="tr-TR" dirty="0">
                <a:latin typeface="Arial" pitchFamily="34" charset="0"/>
                <a:cs typeface="Arial" pitchFamily="34" charset="0"/>
              </a:rPr>
              <a:t>aletlerin yapısı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 Optik alet tasarlayalım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 Soru çözme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 Günün  özeti </a:t>
            </a:r>
          </a:p>
        </p:txBody>
      </p:sp>
      <p:pic>
        <p:nvPicPr>
          <p:cNvPr id="8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1510"/>
          <a:stretch>
            <a:fillRect/>
          </a:stretch>
        </p:blipFill>
        <p:spPr>
          <a:xfrm>
            <a:off x="928662" y="4357694"/>
            <a:ext cx="2571768" cy="2008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3" y="624110"/>
            <a:ext cx="6891358" cy="128089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Aktivite Zamanı </a:t>
            </a:r>
            <a:b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tr-T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Metin kutusu 5"/>
          <p:cNvSpPr txBox="1"/>
          <p:nvPr/>
        </p:nvSpPr>
        <p:spPr>
          <a:xfrm>
            <a:off x="2195736" y="1905000"/>
            <a:ext cx="39604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Aktivite 1: sağlıklı göz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Aktivite 2: kusurlu göz 1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Aktivite 3: kusurlu göz 2</a:t>
            </a:r>
          </a:p>
          <a:p>
            <a:pPr marL="285750" indent="-285750">
              <a:buFont typeface="Wingdings" pitchFamily="2" charset="2"/>
              <a:buChar char="Ø"/>
            </a:pPr>
            <a:endParaRPr lang="tr-TR" dirty="0"/>
          </a:p>
        </p:txBody>
      </p:sp>
      <p:pic>
        <p:nvPicPr>
          <p:cNvPr id="9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4221088"/>
            <a:ext cx="3024336" cy="22670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72200" y="1705497"/>
            <a:ext cx="2643206" cy="5078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EAF0B0"/>
            </a:solidFill>
          </a:ln>
        </p:spPr>
        <p:txBody>
          <a:bodyPr wrap="square" rtlCol="0">
            <a:spAutoFit/>
          </a:bodyPr>
          <a:lstStyle/>
          <a:p>
            <a:r>
              <a:rPr lang="tr-TR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Dersin İzlencesi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Gözde </a:t>
            </a: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nasıl görüntü oluşur?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solidFill>
                  <a:schemeClr val="accent1"/>
                </a:solidFill>
                <a:latin typeface="Trebuchet MS"/>
              </a:rPr>
              <a:t>Gözü bozuk insanlar etrafındaki nesneleri nasıl görür?</a:t>
            </a:r>
            <a:endParaRPr lang="tr-TR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Aktivite zamanı  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 Göz kusurları 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 Gözlük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numarası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 smtClean="0">
                <a:solidFill>
                  <a:prstClr val="black"/>
                </a:solidFill>
                <a:latin typeface="Trebuchet MS"/>
              </a:rPr>
              <a:t>«Gözü </a:t>
            </a:r>
            <a:r>
              <a:rPr lang="tr-TR" dirty="0">
                <a:solidFill>
                  <a:prstClr val="black"/>
                </a:solidFill>
                <a:latin typeface="Trebuchet MS"/>
              </a:rPr>
              <a:t>bozuk insanlar etrafındaki nesneleri nasıl görür</a:t>
            </a:r>
            <a:r>
              <a:rPr lang="tr-TR" dirty="0" smtClean="0">
                <a:solidFill>
                  <a:prstClr val="black"/>
                </a:solidFill>
                <a:latin typeface="Trebuchet MS"/>
              </a:rPr>
              <a:t>?» sorusuna dönüş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Optik </a:t>
            </a:r>
            <a:r>
              <a:rPr lang="tr-TR" dirty="0">
                <a:latin typeface="Arial" pitchFamily="34" charset="0"/>
                <a:cs typeface="Arial" pitchFamily="34" charset="0"/>
              </a:rPr>
              <a:t>aletlerin yapısı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 Optik alet tasarlayalım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 Soru çözme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 Günün  özeti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3" y="624110"/>
            <a:ext cx="6891358" cy="78866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Göz Kusurları</a:t>
            </a:r>
            <a:b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b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tr-T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2200" y="1705497"/>
            <a:ext cx="2643206" cy="5078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EAF0B0"/>
            </a:solidFill>
          </a:ln>
        </p:spPr>
        <p:txBody>
          <a:bodyPr wrap="square" rtlCol="0">
            <a:spAutoFit/>
          </a:bodyPr>
          <a:lstStyle/>
          <a:p>
            <a:r>
              <a:rPr lang="tr-TR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Dersin İzlencesi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Gözde </a:t>
            </a: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nasıl görüntü oluşur?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solidFill>
                  <a:schemeClr val="accent1"/>
                </a:solidFill>
                <a:latin typeface="Trebuchet MS"/>
              </a:rPr>
              <a:t>Gözü bozuk insanlar etrafındaki nesneleri nasıl görür?</a:t>
            </a:r>
            <a:endParaRPr lang="tr-TR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Aktivite zamanı  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Göz kusurları 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 Gözlük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numarası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 smtClean="0">
                <a:solidFill>
                  <a:prstClr val="black"/>
                </a:solidFill>
                <a:latin typeface="Trebuchet MS"/>
              </a:rPr>
              <a:t>«Gözü </a:t>
            </a:r>
            <a:r>
              <a:rPr lang="tr-TR" dirty="0">
                <a:solidFill>
                  <a:prstClr val="black"/>
                </a:solidFill>
                <a:latin typeface="Trebuchet MS"/>
              </a:rPr>
              <a:t>bozuk insanlar etrafındaki nesneleri nasıl görür</a:t>
            </a:r>
            <a:r>
              <a:rPr lang="tr-TR" dirty="0" smtClean="0">
                <a:solidFill>
                  <a:prstClr val="black"/>
                </a:solidFill>
                <a:latin typeface="Trebuchet MS"/>
              </a:rPr>
              <a:t>?» sorusuna dönüş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Optik </a:t>
            </a:r>
            <a:r>
              <a:rPr lang="tr-TR" dirty="0">
                <a:latin typeface="Arial" pitchFamily="34" charset="0"/>
                <a:cs typeface="Arial" pitchFamily="34" charset="0"/>
              </a:rPr>
              <a:t>aletlerin yapısı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 Optik alet tasarlayalım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 Soru çözme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 Günün  özeti </a:t>
            </a:r>
          </a:p>
        </p:txBody>
      </p:sp>
      <p:sp>
        <p:nvSpPr>
          <p:cNvPr id="6" name="Metin kutusu 4"/>
          <p:cNvSpPr txBox="1"/>
          <p:nvPr/>
        </p:nvSpPr>
        <p:spPr>
          <a:xfrm>
            <a:off x="1643043" y="1386394"/>
            <a:ext cx="460851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u="sng" dirty="0" smtClean="0"/>
              <a:t>Aktivite 2</a:t>
            </a:r>
          </a:p>
          <a:p>
            <a:r>
              <a:rPr lang="tr-TR" i="1" dirty="0" smtClean="0"/>
              <a:t>Görüntü retinanın önüne düştü, bu göz kusuru</a:t>
            </a:r>
          </a:p>
          <a:p>
            <a:r>
              <a:rPr lang="tr-TR" i="1" dirty="0" smtClean="0"/>
              <a:t>Kalın kenarlı mercekle düzeltilebilir.</a:t>
            </a:r>
          </a:p>
          <a:p>
            <a:endParaRPr lang="tr-TR" i="1" dirty="0"/>
          </a:p>
          <a:p>
            <a:endParaRPr lang="tr-TR" i="1" dirty="0" smtClean="0"/>
          </a:p>
          <a:p>
            <a:endParaRPr lang="tr-TR" i="1" dirty="0"/>
          </a:p>
          <a:p>
            <a:endParaRPr lang="tr-TR" i="1" dirty="0" smtClean="0"/>
          </a:p>
          <a:p>
            <a:endParaRPr lang="tr-TR" i="1" dirty="0" smtClean="0"/>
          </a:p>
          <a:p>
            <a:endParaRPr lang="tr-TR" i="1" dirty="0" smtClean="0"/>
          </a:p>
          <a:p>
            <a:pPr algn="ctr"/>
            <a:endParaRPr lang="tr-TR" sz="2000" b="1" u="sng" dirty="0" smtClean="0"/>
          </a:p>
          <a:p>
            <a:pPr algn="ctr"/>
            <a:r>
              <a:rPr lang="tr-TR" sz="2000" b="1" u="sng" dirty="0" smtClean="0"/>
              <a:t>Aktivite 3</a:t>
            </a:r>
          </a:p>
          <a:p>
            <a:r>
              <a:rPr lang="tr-TR" i="1" dirty="0"/>
              <a:t>Görüntü retinanın </a:t>
            </a:r>
            <a:r>
              <a:rPr lang="tr-TR" i="1" dirty="0" smtClean="0"/>
              <a:t>arkasına düştü, bu göz kusuru</a:t>
            </a:r>
          </a:p>
          <a:p>
            <a:r>
              <a:rPr lang="tr-TR" i="1" dirty="0" smtClean="0"/>
              <a:t>İnce kenarlı mercekle düzeltilebilir.</a:t>
            </a:r>
          </a:p>
          <a:p>
            <a:endParaRPr lang="tr-TR" i="1" dirty="0"/>
          </a:p>
          <a:p>
            <a:endParaRPr lang="tr-TR" i="1" dirty="0" smtClean="0"/>
          </a:p>
          <a:p>
            <a:endParaRPr lang="tr-TR" i="1" dirty="0"/>
          </a:p>
          <a:p>
            <a:endParaRPr lang="tr-TR" i="1" dirty="0" smtClean="0"/>
          </a:p>
          <a:p>
            <a:endParaRPr lang="tr-TR" i="1" dirty="0" smtClean="0"/>
          </a:p>
          <a:p>
            <a:endParaRPr lang="tr-TR" i="1" dirty="0" smtClean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8546"/>
          <a:stretch/>
        </p:blipFill>
        <p:spPr>
          <a:xfrm>
            <a:off x="1521095" y="5201858"/>
            <a:ext cx="4752527" cy="1575822"/>
          </a:xfrm>
          <a:prstGeom prst="rect">
            <a:avLst/>
          </a:prstGeom>
        </p:spPr>
      </p:pic>
      <p:pic>
        <p:nvPicPr>
          <p:cNvPr id="10" name="Resim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931"/>
          <a:stretch/>
        </p:blipFill>
        <p:spPr>
          <a:xfrm>
            <a:off x="1449087" y="2331378"/>
            <a:ext cx="4752528" cy="1563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3" y="624110"/>
            <a:ext cx="6891358" cy="78866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Göz Kusurları</a:t>
            </a:r>
            <a:b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b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tr-T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2200" y="1705497"/>
            <a:ext cx="2643206" cy="5078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EAF0B0"/>
            </a:solidFill>
          </a:ln>
        </p:spPr>
        <p:txBody>
          <a:bodyPr wrap="square" rtlCol="0">
            <a:spAutoFit/>
          </a:bodyPr>
          <a:lstStyle/>
          <a:p>
            <a:r>
              <a:rPr lang="tr-TR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Dersin İzlencesi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Gözde </a:t>
            </a: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nasıl görüntü oluşur?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solidFill>
                  <a:schemeClr val="accent1"/>
                </a:solidFill>
                <a:latin typeface="Trebuchet MS"/>
              </a:rPr>
              <a:t>Gözü bozuk insanlar etrafındaki nesneleri nasıl görür?</a:t>
            </a:r>
            <a:endParaRPr lang="tr-TR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Aktivite zamanı  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Göz kusurları 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 Gözlük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numarası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 smtClean="0">
                <a:solidFill>
                  <a:prstClr val="black"/>
                </a:solidFill>
                <a:latin typeface="Trebuchet MS"/>
              </a:rPr>
              <a:t>«Gözü </a:t>
            </a:r>
            <a:r>
              <a:rPr lang="tr-TR" dirty="0">
                <a:solidFill>
                  <a:prstClr val="black"/>
                </a:solidFill>
                <a:latin typeface="Trebuchet MS"/>
              </a:rPr>
              <a:t>bozuk insanlar etrafındaki nesneleri nasıl görür</a:t>
            </a:r>
            <a:r>
              <a:rPr lang="tr-TR" dirty="0" smtClean="0">
                <a:solidFill>
                  <a:prstClr val="black"/>
                </a:solidFill>
                <a:latin typeface="Trebuchet MS"/>
              </a:rPr>
              <a:t>?» sorusuna dönüş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Optik </a:t>
            </a:r>
            <a:r>
              <a:rPr lang="tr-TR" dirty="0">
                <a:latin typeface="Arial" pitchFamily="34" charset="0"/>
                <a:cs typeface="Arial" pitchFamily="34" charset="0"/>
              </a:rPr>
              <a:t>aletlerin yapısı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 Optik alet tasarlayalım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 Soru çözme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 Günün  özeti </a:t>
            </a:r>
          </a:p>
        </p:txBody>
      </p:sp>
      <p:sp>
        <p:nvSpPr>
          <p:cNvPr id="9" name="Metin kutusu 4"/>
          <p:cNvSpPr txBox="1"/>
          <p:nvPr/>
        </p:nvSpPr>
        <p:spPr>
          <a:xfrm>
            <a:off x="539552" y="1533465"/>
            <a:ext cx="5832648" cy="5324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u="sng" dirty="0">
                <a:latin typeface="Arial" pitchFamily="34" charset="0"/>
                <a:cs typeface="Arial" pitchFamily="34" charset="0"/>
              </a:rPr>
              <a:t>Aktivite </a:t>
            </a:r>
            <a:r>
              <a:rPr lang="tr-TR" sz="2000" u="sng" dirty="0" smtClean="0">
                <a:latin typeface="Arial" pitchFamily="34" charset="0"/>
                <a:cs typeface="Arial" pitchFamily="34" charset="0"/>
              </a:rPr>
              <a:t>2</a:t>
            </a:r>
            <a:endParaRPr lang="tr-TR" sz="2000" u="sng" dirty="0">
              <a:latin typeface="Arial" pitchFamily="34" charset="0"/>
              <a:cs typeface="Arial" pitchFamily="34" charset="0"/>
            </a:endParaRPr>
          </a:p>
          <a:p>
            <a:r>
              <a:rPr lang="tr-TR" sz="2000" dirty="0">
                <a:latin typeface="Arial" pitchFamily="34" charset="0"/>
                <a:cs typeface="Arial" pitchFamily="34" charset="0"/>
              </a:rPr>
              <a:t>Görüntünün retinanın önüne düşmesinin nedenleri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:</a:t>
            </a:r>
            <a:endParaRPr lang="tr-TR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sz="2000" dirty="0">
                <a:latin typeface="Arial" pitchFamily="34" charset="0"/>
                <a:cs typeface="Arial" pitchFamily="34" charset="0"/>
              </a:rPr>
              <a:t>Göz kürenin çapının önden arkaya doğru uzanması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tr-TR" sz="2000" dirty="0">
                <a:latin typeface="Arial" pitchFamily="34" charset="0"/>
                <a:cs typeface="Arial" pitchFamily="34" charset="0"/>
              </a:rPr>
              <a:t>Göz merceğinin normalden daha şişkin olması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tr-TR" sz="2000" dirty="0">
                <a:latin typeface="Arial" pitchFamily="34" charset="0"/>
                <a:cs typeface="Arial" pitchFamily="34" charset="0"/>
              </a:rPr>
              <a:t>Göz merceğinin kırıcılığının sağlıklı gözden daha fazla olması</a:t>
            </a:r>
          </a:p>
          <a:p>
            <a:endParaRPr lang="tr-TR" sz="2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tr-TR" sz="2000" u="sng" dirty="0">
                <a:latin typeface="Arial" pitchFamily="34" charset="0"/>
                <a:cs typeface="Arial" pitchFamily="34" charset="0"/>
              </a:rPr>
              <a:t>Aktivite </a:t>
            </a:r>
            <a:r>
              <a:rPr lang="tr-TR" sz="2000" u="sng" dirty="0" smtClean="0">
                <a:latin typeface="Arial" pitchFamily="34" charset="0"/>
                <a:cs typeface="Arial" pitchFamily="34" charset="0"/>
              </a:rPr>
              <a:t>3</a:t>
            </a:r>
            <a:endParaRPr lang="tr-TR" sz="2000" u="sng" dirty="0">
              <a:latin typeface="Arial" pitchFamily="34" charset="0"/>
              <a:cs typeface="Arial" pitchFamily="34" charset="0"/>
            </a:endParaRPr>
          </a:p>
          <a:p>
            <a:r>
              <a:rPr lang="tr-TR" sz="2000" dirty="0">
                <a:latin typeface="Arial" pitchFamily="34" charset="0"/>
                <a:cs typeface="Arial" pitchFamily="34" charset="0"/>
              </a:rPr>
              <a:t>Görüntünün retinanın arkasına düşmesinin nedenleri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:</a:t>
            </a:r>
            <a:endParaRPr lang="tr-TR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sz="2000" dirty="0">
                <a:latin typeface="Arial" pitchFamily="34" charset="0"/>
                <a:cs typeface="Arial" pitchFamily="34" charset="0"/>
              </a:rPr>
              <a:t>Göz küresinin çapının normalden daha kısa olması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tr-TR" sz="2000" dirty="0">
                <a:latin typeface="Arial" pitchFamily="34" charset="0"/>
                <a:cs typeface="Arial" pitchFamily="34" charset="0"/>
              </a:rPr>
              <a:t>Göz merceğinin normalden daha ince olması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tr-TR" sz="2000" dirty="0">
                <a:latin typeface="Arial" pitchFamily="34" charset="0"/>
                <a:cs typeface="Arial" pitchFamily="34" charset="0"/>
              </a:rPr>
              <a:t>Göz merceğinin kırıcılığının sağlıklı gözden daha az olması</a:t>
            </a:r>
          </a:p>
        </p:txBody>
      </p:sp>
    </p:spTree>
    <p:extLst>
      <p:ext uri="{BB962C8B-B14F-4D97-AF65-F5344CB8AC3E}">
        <p14:creationId xmlns:p14="http://schemas.microsoft.com/office/powerpoint/2010/main" xmlns="" val="386424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3" y="624110"/>
            <a:ext cx="6891358" cy="78866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Hangisi yakını hangisi uzağı göremez?</a:t>
            </a:r>
            <a:b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b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tr-T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2200" y="1705497"/>
            <a:ext cx="2643206" cy="5078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EAF0B0"/>
            </a:solidFill>
          </a:ln>
        </p:spPr>
        <p:txBody>
          <a:bodyPr wrap="square" rtlCol="0">
            <a:spAutoFit/>
          </a:bodyPr>
          <a:lstStyle/>
          <a:p>
            <a:r>
              <a:rPr lang="tr-TR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Dersin İzlencesi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Gözde </a:t>
            </a: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nasıl görüntü oluşur?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solidFill>
                  <a:schemeClr val="accent1"/>
                </a:solidFill>
                <a:latin typeface="Trebuchet MS"/>
              </a:rPr>
              <a:t>Gözü bozuk insanlar etrafındaki nesneleri nasıl görür?</a:t>
            </a:r>
            <a:endParaRPr lang="tr-TR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Aktivite zamanı  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Göz kusurları 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 Gözlük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numarası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 smtClean="0">
                <a:solidFill>
                  <a:prstClr val="black"/>
                </a:solidFill>
                <a:latin typeface="Trebuchet MS"/>
              </a:rPr>
              <a:t>«Gözü </a:t>
            </a:r>
            <a:r>
              <a:rPr lang="tr-TR" dirty="0">
                <a:solidFill>
                  <a:prstClr val="black"/>
                </a:solidFill>
                <a:latin typeface="Trebuchet MS"/>
              </a:rPr>
              <a:t>bozuk insanlar etrafındaki nesneleri nasıl görür</a:t>
            </a:r>
            <a:r>
              <a:rPr lang="tr-TR" dirty="0" smtClean="0">
                <a:solidFill>
                  <a:prstClr val="black"/>
                </a:solidFill>
                <a:latin typeface="Trebuchet MS"/>
              </a:rPr>
              <a:t>?» sorusuna dönüş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Optik </a:t>
            </a:r>
            <a:r>
              <a:rPr lang="tr-TR" dirty="0">
                <a:latin typeface="Arial" pitchFamily="34" charset="0"/>
                <a:cs typeface="Arial" pitchFamily="34" charset="0"/>
              </a:rPr>
              <a:t>aletlerin yapısı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 Optik alet tasarlayalım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 Soru çözme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 Günün  özeti </a:t>
            </a:r>
          </a:p>
        </p:txBody>
      </p:sp>
      <p:sp>
        <p:nvSpPr>
          <p:cNvPr id="6" name="Metin kutusu 4"/>
          <p:cNvSpPr txBox="1"/>
          <p:nvPr/>
        </p:nvSpPr>
        <p:spPr>
          <a:xfrm>
            <a:off x="1763688" y="1383060"/>
            <a:ext cx="460851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u="sng" dirty="0" smtClean="0"/>
              <a:t> </a:t>
            </a:r>
          </a:p>
          <a:p>
            <a:pPr algn="ctr"/>
            <a:endParaRPr lang="tr-TR" sz="2000" b="1" u="sng" dirty="0"/>
          </a:p>
          <a:p>
            <a:pPr algn="ctr"/>
            <a:endParaRPr lang="tr-TR" sz="2000" b="1" u="sng" dirty="0" smtClean="0"/>
          </a:p>
          <a:p>
            <a:pPr algn="ctr"/>
            <a:endParaRPr lang="tr-TR" sz="2000" b="1" u="sng" dirty="0" smtClean="0"/>
          </a:p>
          <a:p>
            <a:endParaRPr lang="tr-TR" i="1" dirty="0"/>
          </a:p>
          <a:p>
            <a:endParaRPr lang="tr-TR" i="1" dirty="0" smtClean="0"/>
          </a:p>
          <a:p>
            <a:endParaRPr lang="tr-TR" i="1" dirty="0"/>
          </a:p>
          <a:p>
            <a:endParaRPr lang="tr-TR" i="1" dirty="0" smtClean="0"/>
          </a:p>
          <a:p>
            <a:endParaRPr lang="tr-TR" i="1" dirty="0" smtClean="0"/>
          </a:p>
          <a:p>
            <a:endParaRPr lang="tr-TR" i="1" dirty="0" smtClean="0"/>
          </a:p>
          <a:p>
            <a:endParaRPr lang="tr-TR" i="1" dirty="0"/>
          </a:p>
          <a:p>
            <a:endParaRPr lang="tr-TR" i="1" dirty="0" smtClean="0"/>
          </a:p>
          <a:p>
            <a:endParaRPr lang="tr-TR" i="1" dirty="0"/>
          </a:p>
          <a:p>
            <a:endParaRPr lang="tr-TR" i="1" dirty="0" smtClean="0"/>
          </a:p>
          <a:p>
            <a:endParaRPr lang="tr-TR" i="1" dirty="0" smtClean="0"/>
          </a:p>
          <a:p>
            <a:endParaRPr lang="tr-TR" i="1" dirty="0" smtClean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023" t="-529" r="51515" b="29075"/>
          <a:stretch/>
        </p:blipFill>
        <p:spPr>
          <a:xfrm>
            <a:off x="4019308" y="2581320"/>
            <a:ext cx="2352892" cy="1575822"/>
          </a:xfrm>
          <a:prstGeom prst="rect">
            <a:avLst/>
          </a:prstGeom>
        </p:spPr>
      </p:pic>
      <p:pic>
        <p:nvPicPr>
          <p:cNvPr id="10" name="Resim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6588" b="26931"/>
          <a:stretch/>
        </p:blipFill>
        <p:spPr>
          <a:xfrm>
            <a:off x="1628855" y="2581320"/>
            <a:ext cx="2063152" cy="156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604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3" y="624110"/>
            <a:ext cx="6891358" cy="78866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Göz Kusurları</a:t>
            </a:r>
            <a:b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Miyop </a:t>
            </a:r>
            <a:b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tr-T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8" descr="miyopi-377.jpg"/>
          <p:cNvPicPr>
            <a:picLocks noChangeAspect="1"/>
          </p:cNvPicPr>
          <p:nvPr/>
        </p:nvPicPr>
        <p:blipFill>
          <a:blip r:embed="rId3"/>
          <a:srcRect t="11364"/>
          <a:stretch>
            <a:fillRect/>
          </a:stretch>
        </p:blipFill>
        <p:spPr>
          <a:xfrm>
            <a:off x="1979712" y="3645024"/>
            <a:ext cx="4286248" cy="27860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2910" y="2139727"/>
            <a:ext cx="4857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>
              <a:buFont typeface="Wingdings" pitchFamily="2" charset="2"/>
              <a:buChar char="Ø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Görüntü, sarı lekenin önüne düşer.</a:t>
            </a:r>
          </a:p>
          <a:p>
            <a:pPr indent="360363">
              <a:buFont typeface="Wingdings" pitchFamily="2" charset="2"/>
              <a:buChar char="Ø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Uzağı net göremezler. </a:t>
            </a:r>
          </a:p>
          <a:p>
            <a:pPr indent="360363">
              <a:buFont typeface="Wingdings" pitchFamily="2" charset="2"/>
              <a:buChar char="Ø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Kalın kenarlı mercek ile tedavi edilir.</a:t>
            </a: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2200" y="1705497"/>
            <a:ext cx="2643206" cy="5078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EAF0B0"/>
            </a:solidFill>
          </a:ln>
        </p:spPr>
        <p:txBody>
          <a:bodyPr wrap="square" rtlCol="0">
            <a:spAutoFit/>
          </a:bodyPr>
          <a:lstStyle/>
          <a:p>
            <a:r>
              <a:rPr lang="tr-TR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Dersin İzlencesi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Gözde </a:t>
            </a: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nasıl görüntü oluşur?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solidFill>
                  <a:schemeClr val="accent1"/>
                </a:solidFill>
                <a:latin typeface="Trebuchet MS"/>
              </a:rPr>
              <a:t>Gözü bozuk insanlar etrafındaki nesneleri nasıl görür?</a:t>
            </a:r>
            <a:endParaRPr lang="tr-TR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Aktivite zamanı  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Göz kusurları 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 Gözlük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numarası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 smtClean="0">
                <a:solidFill>
                  <a:prstClr val="black"/>
                </a:solidFill>
                <a:latin typeface="Trebuchet MS"/>
              </a:rPr>
              <a:t>«Gözü </a:t>
            </a:r>
            <a:r>
              <a:rPr lang="tr-TR" dirty="0">
                <a:solidFill>
                  <a:prstClr val="black"/>
                </a:solidFill>
                <a:latin typeface="Trebuchet MS"/>
              </a:rPr>
              <a:t>bozuk insanlar etrafındaki nesneleri nasıl görür</a:t>
            </a:r>
            <a:r>
              <a:rPr lang="tr-TR" dirty="0" smtClean="0">
                <a:solidFill>
                  <a:prstClr val="black"/>
                </a:solidFill>
                <a:latin typeface="Trebuchet MS"/>
              </a:rPr>
              <a:t>?» sorusuna dönüş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Optik </a:t>
            </a:r>
            <a:r>
              <a:rPr lang="tr-TR" dirty="0">
                <a:latin typeface="Arial" pitchFamily="34" charset="0"/>
                <a:cs typeface="Arial" pitchFamily="34" charset="0"/>
              </a:rPr>
              <a:t>aletlerin yapısı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 Optik alet tasarlayalım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 Soru çözme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 Günün  özeti </a:t>
            </a:r>
          </a:p>
        </p:txBody>
      </p:sp>
    </p:spTree>
    <p:extLst>
      <p:ext uri="{BB962C8B-B14F-4D97-AF65-F5344CB8AC3E}">
        <p14:creationId xmlns:p14="http://schemas.microsoft.com/office/powerpoint/2010/main" xmlns="" val="425239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3" y="624110"/>
            <a:ext cx="6891358" cy="128089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Göz Kusurları </a:t>
            </a:r>
            <a:b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Hipermetrop</a:t>
            </a:r>
            <a:b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tr-T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10" y="2139727"/>
            <a:ext cx="4857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>
              <a:buFont typeface="Wingdings" pitchFamily="2" charset="2"/>
              <a:buChar char="Ø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Görüntü, sarı lekenin arkasına  düşer.</a:t>
            </a:r>
          </a:p>
          <a:p>
            <a:pPr indent="360363">
              <a:buFont typeface="Wingdings" pitchFamily="2" charset="2"/>
              <a:buChar char="Ø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Yakını net göremezler. </a:t>
            </a:r>
          </a:p>
          <a:p>
            <a:pPr indent="360363">
              <a:buFont typeface="Wingdings" pitchFamily="2" charset="2"/>
              <a:buChar char="Ø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İnce  kenarlı mercek ile tedavi edilir.</a:t>
            </a: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hipermetropi-379.jpg"/>
          <p:cNvPicPr>
            <a:picLocks noChangeAspect="1"/>
          </p:cNvPicPr>
          <p:nvPr/>
        </p:nvPicPr>
        <p:blipFill>
          <a:blip r:embed="rId3"/>
          <a:srcRect t="14107"/>
          <a:stretch>
            <a:fillRect/>
          </a:stretch>
        </p:blipFill>
        <p:spPr>
          <a:xfrm>
            <a:off x="1635232" y="3789040"/>
            <a:ext cx="4429156" cy="27898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72200" y="1705497"/>
            <a:ext cx="2643206" cy="5078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EAF0B0"/>
            </a:solidFill>
          </a:ln>
        </p:spPr>
        <p:txBody>
          <a:bodyPr wrap="square" rtlCol="0">
            <a:spAutoFit/>
          </a:bodyPr>
          <a:lstStyle/>
          <a:p>
            <a:r>
              <a:rPr lang="tr-TR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Dersin İzlencesi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Gözde </a:t>
            </a: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nasıl görüntü oluşur?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solidFill>
                  <a:schemeClr val="accent1"/>
                </a:solidFill>
                <a:latin typeface="Trebuchet MS"/>
              </a:rPr>
              <a:t>Gözü bozuk insanlar etrafındaki nesneleri nasıl görür?</a:t>
            </a:r>
            <a:endParaRPr lang="tr-TR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Aktivite zamanı  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Göz kusurları 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 Gözlük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numarası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 smtClean="0">
                <a:solidFill>
                  <a:prstClr val="black"/>
                </a:solidFill>
                <a:latin typeface="Trebuchet MS"/>
              </a:rPr>
              <a:t>«Gözü </a:t>
            </a:r>
            <a:r>
              <a:rPr lang="tr-TR" dirty="0">
                <a:solidFill>
                  <a:prstClr val="black"/>
                </a:solidFill>
                <a:latin typeface="Trebuchet MS"/>
              </a:rPr>
              <a:t>bozuk insanlar etrafındaki nesneleri nasıl görür</a:t>
            </a:r>
            <a:r>
              <a:rPr lang="tr-TR" dirty="0" smtClean="0">
                <a:solidFill>
                  <a:prstClr val="black"/>
                </a:solidFill>
                <a:latin typeface="Trebuchet MS"/>
              </a:rPr>
              <a:t>?» sorusuna dönüş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Optik </a:t>
            </a:r>
            <a:r>
              <a:rPr lang="tr-TR" dirty="0">
                <a:latin typeface="Arial" pitchFamily="34" charset="0"/>
                <a:cs typeface="Arial" pitchFamily="34" charset="0"/>
              </a:rPr>
              <a:t>aletlerin yapısı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 Optik alet tasarlayalım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 Soru çözme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 Günün  özeti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3" y="624110"/>
            <a:ext cx="6891358" cy="128089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Göz Kusurları </a:t>
            </a:r>
            <a:b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Astigmat</a:t>
            </a:r>
            <a:b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tr-T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10" y="1857364"/>
            <a:ext cx="48577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-269875">
              <a:buFont typeface="Wingdings" pitchFamily="2" charset="2"/>
              <a:buChar char="Ø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Kırılmanın gerçekleştiği ortamın farklı bölgelerinin farklı  kırıcılık indisine  sahip olmasından kaynaklanır.</a:t>
            </a:r>
          </a:p>
          <a:p>
            <a:pPr marL="450850" indent="-269875">
              <a:buFont typeface="Wingdings" pitchFamily="2" charset="2"/>
              <a:buChar char="Ø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Yatay ve/veya dikey  yönlerde farklı  merceklerin aynı anda kullanılması  ile tedavi edilir.</a:t>
            </a:r>
          </a:p>
          <a:p>
            <a:pPr marL="450850" indent="-269875">
              <a:buFont typeface="Wingdings" pitchFamily="2" charset="2"/>
              <a:buChar char="Ø"/>
            </a:pP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depositphotos_33238577-Vision-Defects---Myopia-Hyperopia-And-Astigmatism.jpg"/>
          <p:cNvPicPr>
            <a:picLocks noChangeAspect="1"/>
          </p:cNvPicPr>
          <p:nvPr/>
        </p:nvPicPr>
        <p:blipFill>
          <a:blip r:embed="rId3"/>
          <a:srcRect l="67572" b="58333"/>
          <a:stretch>
            <a:fillRect/>
          </a:stretch>
        </p:blipFill>
        <p:spPr>
          <a:xfrm>
            <a:off x="1643043" y="4077072"/>
            <a:ext cx="3770488" cy="23574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72200" y="1705497"/>
            <a:ext cx="2643206" cy="5078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EAF0B0"/>
            </a:solidFill>
          </a:ln>
        </p:spPr>
        <p:txBody>
          <a:bodyPr wrap="square" rtlCol="0">
            <a:spAutoFit/>
          </a:bodyPr>
          <a:lstStyle/>
          <a:p>
            <a:r>
              <a:rPr lang="tr-TR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Dersin İzlencesi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Gözde </a:t>
            </a: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nasıl görüntü oluşur?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solidFill>
                  <a:schemeClr val="accent1"/>
                </a:solidFill>
                <a:latin typeface="Trebuchet MS"/>
              </a:rPr>
              <a:t>Gözü bozuk insanlar etrafındaki nesneleri nasıl görür?</a:t>
            </a:r>
            <a:endParaRPr lang="tr-TR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Aktivite zamanı  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Göz kusurları 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 Gözlük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numarası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 smtClean="0">
                <a:solidFill>
                  <a:prstClr val="black"/>
                </a:solidFill>
                <a:latin typeface="Trebuchet MS"/>
              </a:rPr>
              <a:t>«Gözü </a:t>
            </a:r>
            <a:r>
              <a:rPr lang="tr-TR" dirty="0">
                <a:solidFill>
                  <a:prstClr val="black"/>
                </a:solidFill>
                <a:latin typeface="Trebuchet MS"/>
              </a:rPr>
              <a:t>bozuk insanlar etrafındaki nesneleri nasıl görür</a:t>
            </a:r>
            <a:r>
              <a:rPr lang="tr-TR" dirty="0" smtClean="0">
                <a:solidFill>
                  <a:prstClr val="black"/>
                </a:solidFill>
                <a:latin typeface="Trebuchet MS"/>
              </a:rPr>
              <a:t>?» sorusuna dönüş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Optik </a:t>
            </a:r>
            <a:r>
              <a:rPr lang="tr-TR" dirty="0">
                <a:latin typeface="Arial" pitchFamily="34" charset="0"/>
                <a:cs typeface="Arial" pitchFamily="34" charset="0"/>
              </a:rPr>
              <a:t>aletlerin yapısı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 Optik alet tasarlayalım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 Soru çözme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 Günün  özeti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3" y="624110"/>
            <a:ext cx="6891358" cy="128089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Göz Kusurları </a:t>
            </a:r>
            <a:b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tr-T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72200" y="1705497"/>
            <a:ext cx="2643206" cy="5078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EAF0B0"/>
            </a:solidFill>
          </a:ln>
        </p:spPr>
        <p:txBody>
          <a:bodyPr wrap="square" rtlCol="0">
            <a:spAutoFit/>
          </a:bodyPr>
          <a:lstStyle/>
          <a:p>
            <a:r>
              <a:rPr lang="tr-TR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Dersin İzlencesi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Gözde </a:t>
            </a: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nasıl görüntü oluşur?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solidFill>
                  <a:schemeClr val="accent1"/>
                </a:solidFill>
                <a:latin typeface="Trebuchet MS"/>
              </a:rPr>
              <a:t>Gözü bozuk insanlar etrafındaki nesneleri nasıl görür?</a:t>
            </a:r>
            <a:endParaRPr lang="tr-TR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Aktivite zamanı  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Göz kusurları 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 Gözlük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numarası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 smtClean="0">
                <a:solidFill>
                  <a:prstClr val="black"/>
                </a:solidFill>
                <a:latin typeface="Trebuchet MS"/>
              </a:rPr>
              <a:t>«Gözü </a:t>
            </a:r>
            <a:r>
              <a:rPr lang="tr-TR" dirty="0">
                <a:solidFill>
                  <a:prstClr val="black"/>
                </a:solidFill>
                <a:latin typeface="Trebuchet MS"/>
              </a:rPr>
              <a:t>bozuk insanlar etrafındaki nesneleri nasıl görür</a:t>
            </a:r>
            <a:r>
              <a:rPr lang="tr-TR" dirty="0" smtClean="0">
                <a:solidFill>
                  <a:prstClr val="black"/>
                </a:solidFill>
                <a:latin typeface="Trebuchet MS"/>
              </a:rPr>
              <a:t>?» sorusuna dönüş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Optik </a:t>
            </a:r>
            <a:r>
              <a:rPr lang="tr-TR" dirty="0">
                <a:latin typeface="Arial" pitchFamily="34" charset="0"/>
                <a:cs typeface="Arial" pitchFamily="34" charset="0"/>
              </a:rPr>
              <a:t>aletlerin yapısı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 Optik alet tasarlayalım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 Soru çözme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 Günün  özeti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24496" y="1660445"/>
            <a:ext cx="43204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Simulasyon ile pekiştirelim:</a:t>
            </a:r>
          </a:p>
          <a:p>
            <a:endParaRPr lang="tr-TR" sz="2000" dirty="0" smtClean="0"/>
          </a:p>
          <a:p>
            <a:endParaRPr lang="tr-TR" sz="2000" dirty="0"/>
          </a:p>
          <a:p>
            <a:endParaRPr lang="tr-TR" sz="2000" dirty="0" smtClean="0"/>
          </a:p>
          <a:p>
            <a:endParaRPr lang="tr-TR" sz="2000" dirty="0"/>
          </a:p>
          <a:p>
            <a:endParaRPr lang="tr-TR" sz="2000" dirty="0" smtClean="0"/>
          </a:p>
          <a:p>
            <a:endParaRPr lang="tr-TR" sz="2000" dirty="0"/>
          </a:p>
          <a:p>
            <a:endParaRPr lang="tr-TR" sz="2000" dirty="0" smtClean="0"/>
          </a:p>
          <a:p>
            <a:endParaRPr lang="tr-TR" sz="2000" dirty="0"/>
          </a:p>
          <a:p>
            <a:endParaRPr lang="tr-TR" sz="2000" dirty="0" smtClean="0"/>
          </a:p>
          <a:p>
            <a:endParaRPr lang="tr-TR" sz="2000" dirty="0"/>
          </a:p>
          <a:p>
            <a:endParaRPr lang="tr-TR" sz="2000" dirty="0" smtClean="0"/>
          </a:p>
          <a:p>
            <a:r>
              <a:rPr lang="tr-TR" sz="2000" dirty="0">
                <a:hlinkClick r:id="rId3"/>
              </a:rPr>
              <a:t>http://</a:t>
            </a:r>
            <a:r>
              <a:rPr lang="tr-TR" sz="2000" dirty="0" smtClean="0">
                <a:hlinkClick r:id="rId3"/>
              </a:rPr>
              <a:t>mediawebtool.com/counselor/counselor.php?cnr=AUST-LVC&amp;px=1280</a:t>
            </a:r>
            <a:r>
              <a:rPr lang="tr-TR" sz="2000" dirty="0" smtClean="0"/>
              <a:t> </a:t>
            </a:r>
            <a:endParaRPr lang="tr-TR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6966" t="17305" r="2960" b="30602"/>
          <a:stretch/>
        </p:blipFill>
        <p:spPr>
          <a:xfrm>
            <a:off x="1869151" y="2564904"/>
            <a:ext cx="4359033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642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3" y="624110"/>
            <a:ext cx="6891358" cy="128089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Gözlük Numarası</a:t>
            </a:r>
            <a:b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tr-T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5" descr="477e757a4fda1c26a5b81f107fc88e40.jpg"/>
          <p:cNvPicPr>
            <a:picLocks noChangeAspect="1"/>
          </p:cNvPicPr>
          <p:nvPr/>
        </p:nvPicPr>
        <p:blipFill>
          <a:blip r:embed="rId3"/>
          <a:srcRect t="33156"/>
          <a:stretch>
            <a:fillRect/>
          </a:stretch>
        </p:blipFill>
        <p:spPr>
          <a:xfrm>
            <a:off x="1142976" y="1857363"/>
            <a:ext cx="4214842" cy="42013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72200" y="1705497"/>
            <a:ext cx="2643206" cy="5078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EAF0B0"/>
            </a:solidFill>
          </a:ln>
        </p:spPr>
        <p:txBody>
          <a:bodyPr wrap="square" rtlCol="0">
            <a:spAutoFit/>
          </a:bodyPr>
          <a:lstStyle/>
          <a:p>
            <a:r>
              <a:rPr lang="tr-TR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Dersin İzlencesi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Gözde </a:t>
            </a: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nasıl görüntü oluşur?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solidFill>
                  <a:schemeClr val="accent1"/>
                </a:solidFill>
                <a:latin typeface="Trebuchet MS"/>
              </a:rPr>
              <a:t>Gözü bozuk insanlar etrafındaki nesneleri nasıl görür?</a:t>
            </a:r>
            <a:endParaRPr lang="tr-TR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Aktivite zamanı  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Göz kusurları 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Gözlük </a:t>
            </a:r>
            <a:r>
              <a:rPr 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numarası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 smtClean="0">
                <a:solidFill>
                  <a:prstClr val="black"/>
                </a:solidFill>
                <a:latin typeface="Trebuchet MS"/>
              </a:rPr>
              <a:t>«Gözü </a:t>
            </a:r>
            <a:r>
              <a:rPr lang="tr-TR" dirty="0">
                <a:solidFill>
                  <a:prstClr val="black"/>
                </a:solidFill>
                <a:latin typeface="Trebuchet MS"/>
              </a:rPr>
              <a:t>bozuk insanlar etrafındaki nesneleri nasıl görür</a:t>
            </a:r>
            <a:r>
              <a:rPr lang="tr-TR" dirty="0" smtClean="0">
                <a:solidFill>
                  <a:prstClr val="black"/>
                </a:solidFill>
                <a:latin typeface="Trebuchet MS"/>
              </a:rPr>
              <a:t>?» sorusuna dönüş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Optik </a:t>
            </a:r>
            <a:r>
              <a:rPr lang="tr-TR" dirty="0">
                <a:latin typeface="Arial" pitchFamily="34" charset="0"/>
                <a:cs typeface="Arial" pitchFamily="34" charset="0"/>
              </a:rPr>
              <a:t>aletlerin yapısı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 Optik alet tasarlayalım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 Soru çözme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 Günün  özeti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908720"/>
            <a:ext cx="6589199" cy="72008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Kazanımlar: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77913" indent="-1077913">
              <a:buNone/>
            </a:pPr>
            <a:r>
              <a:rPr lang="tr-TR" b="1" dirty="0"/>
              <a:t>10.4.10.1. </a:t>
            </a:r>
            <a:r>
              <a:rPr lang="tr-TR" dirty="0"/>
              <a:t>Optik yasalarını kullanarak gözde görüntü oluşumunu açıklar.</a:t>
            </a:r>
          </a:p>
          <a:p>
            <a:pPr marL="1077913" indent="0">
              <a:buNone/>
            </a:pPr>
            <a:r>
              <a:rPr lang="tr-TR" b="1" dirty="0"/>
              <a:t>a. </a:t>
            </a:r>
            <a:r>
              <a:rPr lang="tr-TR" dirty="0"/>
              <a:t>Öğrencilerin farklı göz kusurlarının nedenlerini ve bu kusurların </a:t>
            </a:r>
            <a:r>
              <a:rPr lang="tr-TR" dirty="0" smtClean="0"/>
              <a:t>giderilmesinde ne </a:t>
            </a:r>
            <a:r>
              <a:rPr lang="tr-TR" dirty="0"/>
              <a:t>tür merceğin kullanımının uygun olacağını sebepleriyle tartışmaları sağlanır.</a:t>
            </a:r>
          </a:p>
          <a:p>
            <a:pPr marL="1077913" indent="0">
              <a:buNone/>
            </a:pPr>
            <a:r>
              <a:rPr lang="tr-TR" b="1" dirty="0"/>
              <a:t>b. </a:t>
            </a:r>
            <a:r>
              <a:rPr lang="tr-TR" dirty="0"/>
              <a:t>Öğrencilerin gözlük numarasını kullanarak merceğin cinsini ve odak </a:t>
            </a:r>
            <a:r>
              <a:rPr lang="tr-TR" dirty="0" smtClean="0"/>
              <a:t>uzaklığını belirlemeleri </a:t>
            </a:r>
            <a:r>
              <a:rPr lang="tr-TR" dirty="0"/>
              <a:t>sağlanır.</a:t>
            </a:r>
          </a:p>
          <a:p>
            <a:pPr marL="1077913" indent="-1077913">
              <a:buNone/>
            </a:pPr>
            <a:r>
              <a:rPr lang="tr-TR" b="1" dirty="0"/>
              <a:t>10.4.10.3. </a:t>
            </a:r>
            <a:r>
              <a:rPr lang="tr-TR" dirty="0"/>
              <a:t>Optik aletlerin yapısını inceleyerek fonksiyonel bir optik alet tasarlar ve yapar.</a:t>
            </a:r>
          </a:p>
        </p:txBody>
      </p:sp>
    </p:spTree>
    <p:extLst>
      <p:ext uri="{BB962C8B-B14F-4D97-AF65-F5344CB8AC3E}">
        <p14:creationId xmlns:p14="http://schemas.microsoft.com/office/powerpoint/2010/main" xmlns="" val="289402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3" y="624110"/>
            <a:ext cx="6891358" cy="128089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Gözlük Numarası</a:t>
            </a:r>
            <a:b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tr-T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26384" y="1752486"/>
            <a:ext cx="485778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buFont typeface="Wingdings" pitchFamily="2" charset="2"/>
              <a:buChar char="Ø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Gözlük numarası kullanılan merceğin odak uzaklığı ile belirlenir.</a:t>
            </a:r>
          </a:p>
          <a:p>
            <a:pPr marL="360363" indent="-360363"/>
            <a:r>
              <a:rPr lang="tr-TR" sz="2000" dirty="0" smtClean="0">
                <a:latin typeface="Arial" pitchFamily="34" charset="0"/>
                <a:cs typeface="Arial" pitchFamily="34" charset="0"/>
              </a:rPr>
              <a:t>             </a:t>
            </a:r>
          </a:p>
          <a:p>
            <a:pPr marL="360363" indent="-360363"/>
            <a:r>
              <a:rPr lang="tr-T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Gözlük numarası=1/f</a:t>
            </a:r>
          </a:p>
          <a:p>
            <a:pPr marL="360363" indent="-360363"/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marL="360363" indent="-360363">
              <a:buFont typeface="Wingdings" pitchFamily="2" charset="2"/>
              <a:buChar char="Ø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+ işareti, ince kenarlı mercek , yakın göremeyenler</a:t>
            </a:r>
          </a:p>
          <a:p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360363" indent="-360363">
              <a:buFont typeface="Wingdings" pitchFamily="2" charset="2"/>
              <a:buChar char="Ø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- işareti, kalın kenarlı mercek ,uzak göremeyenler</a:t>
            </a:r>
          </a:p>
          <a:p>
            <a:pPr marL="360363" indent="-360363"/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360363" indent="-360363">
              <a:buFont typeface="Wingdings" pitchFamily="2" charset="2"/>
              <a:buChar char="Ø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2200" y="1705497"/>
            <a:ext cx="2643206" cy="5078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EAF0B0"/>
            </a:solidFill>
          </a:ln>
        </p:spPr>
        <p:txBody>
          <a:bodyPr wrap="square" rtlCol="0">
            <a:spAutoFit/>
          </a:bodyPr>
          <a:lstStyle/>
          <a:p>
            <a:r>
              <a:rPr lang="tr-TR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Dersin İzlencesi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Gözde </a:t>
            </a: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nasıl görüntü oluşur?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solidFill>
                  <a:schemeClr val="accent1"/>
                </a:solidFill>
                <a:latin typeface="Trebuchet MS"/>
              </a:rPr>
              <a:t>Gözü bozuk insanlar etrafındaki nesneleri nasıl görür?</a:t>
            </a:r>
            <a:endParaRPr lang="tr-TR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Aktivite zamanı  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Göz kusurları 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Gözlük </a:t>
            </a:r>
            <a:r>
              <a:rPr 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numarası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 smtClean="0">
                <a:solidFill>
                  <a:prstClr val="black"/>
                </a:solidFill>
                <a:latin typeface="Trebuchet MS"/>
              </a:rPr>
              <a:t>«Gözü </a:t>
            </a:r>
            <a:r>
              <a:rPr lang="tr-TR" dirty="0">
                <a:solidFill>
                  <a:prstClr val="black"/>
                </a:solidFill>
                <a:latin typeface="Trebuchet MS"/>
              </a:rPr>
              <a:t>bozuk insanlar etrafındaki nesneleri nasıl görür</a:t>
            </a:r>
            <a:r>
              <a:rPr lang="tr-TR" dirty="0" smtClean="0">
                <a:solidFill>
                  <a:prstClr val="black"/>
                </a:solidFill>
                <a:latin typeface="Trebuchet MS"/>
              </a:rPr>
              <a:t>?» sorusuna dönüş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Optik </a:t>
            </a:r>
            <a:r>
              <a:rPr lang="tr-TR" dirty="0">
                <a:latin typeface="Arial" pitchFamily="34" charset="0"/>
                <a:cs typeface="Arial" pitchFamily="34" charset="0"/>
              </a:rPr>
              <a:t>aletlerin yapısı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 Optik alet tasarlayalım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 Soru çözme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 Günün  özeti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2976" y="1714488"/>
            <a:ext cx="421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17233" y="1736058"/>
            <a:ext cx="2643206" cy="5078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EAF0B0"/>
            </a:solidFill>
          </a:ln>
        </p:spPr>
        <p:txBody>
          <a:bodyPr wrap="square" rtlCol="0">
            <a:spAutoFit/>
          </a:bodyPr>
          <a:lstStyle/>
          <a:p>
            <a:r>
              <a:rPr lang="tr-TR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Dersin İzlencesi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Gözde </a:t>
            </a: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nasıl görüntü oluşur?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solidFill>
                  <a:schemeClr val="accent1"/>
                </a:solidFill>
                <a:latin typeface="Trebuchet MS"/>
              </a:rPr>
              <a:t>Gözü bozuk insanlar etrafındaki nesneleri nasıl görür?</a:t>
            </a:r>
            <a:endParaRPr lang="tr-TR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Aktivite zamanı  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Göz kusurları 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Gözlük </a:t>
            </a:r>
            <a:r>
              <a:rPr 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numarası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 smtClean="0">
                <a:solidFill>
                  <a:schemeClr val="accent1"/>
                </a:solidFill>
                <a:latin typeface="Trebuchet MS"/>
              </a:rPr>
              <a:t>«Gözü </a:t>
            </a:r>
            <a:r>
              <a:rPr lang="tr-TR" dirty="0">
                <a:solidFill>
                  <a:schemeClr val="accent1"/>
                </a:solidFill>
                <a:latin typeface="Trebuchet MS"/>
              </a:rPr>
              <a:t>bozuk insanlar etrafındaki nesneleri nasıl görür</a:t>
            </a:r>
            <a:r>
              <a:rPr lang="tr-TR" dirty="0" smtClean="0">
                <a:solidFill>
                  <a:schemeClr val="accent1"/>
                </a:solidFill>
                <a:latin typeface="Trebuchet MS"/>
              </a:rPr>
              <a:t>?» sorusuna dönüş</a:t>
            </a:r>
            <a:endParaRPr lang="tr-TR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Optik </a:t>
            </a:r>
            <a:r>
              <a:rPr lang="tr-TR" dirty="0">
                <a:latin typeface="Arial" pitchFamily="34" charset="0"/>
                <a:cs typeface="Arial" pitchFamily="34" charset="0"/>
              </a:rPr>
              <a:t>aletlerin yapısı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 Optik alet tasarlayalım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 Soru çözme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 Günün  özeti </a:t>
            </a:r>
          </a:p>
        </p:txBody>
      </p:sp>
      <p:pic>
        <p:nvPicPr>
          <p:cNvPr id="14" name="Resi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6" t="643" r="54505" b="-1"/>
          <a:stretch/>
        </p:blipFill>
        <p:spPr>
          <a:xfrm>
            <a:off x="1456264" y="4384230"/>
            <a:ext cx="2088232" cy="1827960"/>
          </a:xfrm>
          <a:prstGeom prst="rect">
            <a:avLst/>
          </a:prstGeom>
        </p:spPr>
      </p:pic>
      <p:pic>
        <p:nvPicPr>
          <p:cNvPr id="15" name="Resim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1" r="54099"/>
          <a:stretch/>
        </p:blipFill>
        <p:spPr>
          <a:xfrm>
            <a:off x="3985457" y="4335338"/>
            <a:ext cx="2105273" cy="1867729"/>
          </a:xfrm>
          <a:prstGeom prst="rect">
            <a:avLst/>
          </a:prstGeom>
        </p:spPr>
      </p:pic>
      <p:sp>
        <p:nvSpPr>
          <p:cNvPr id="16" name="Metin kutusu 1"/>
          <p:cNvSpPr txBox="1"/>
          <p:nvPr/>
        </p:nvSpPr>
        <p:spPr>
          <a:xfrm>
            <a:off x="1428728" y="6273225"/>
            <a:ext cx="234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i="1" dirty="0" smtClean="0"/>
              <a:t> </a:t>
            </a:r>
            <a:r>
              <a:rPr lang="tr-TR" sz="1600" dirty="0" smtClean="0"/>
              <a:t>Miyop göz kusuru olan kişide görüntü</a:t>
            </a:r>
            <a:endParaRPr lang="tr-TR" sz="1600" dirty="0"/>
          </a:p>
        </p:txBody>
      </p:sp>
      <p:sp>
        <p:nvSpPr>
          <p:cNvPr id="17" name="Metin kutusu 2"/>
          <p:cNvSpPr txBox="1"/>
          <p:nvPr/>
        </p:nvSpPr>
        <p:spPr>
          <a:xfrm>
            <a:off x="4000496" y="6273225"/>
            <a:ext cx="2265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i="1" dirty="0" smtClean="0"/>
              <a:t> </a:t>
            </a:r>
            <a:r>
              <a:rPr lang="tr-TR" sz="1600" dirty="0"/>
              <a:t>Hipermetrop göz </a:t>
            </a:r>
            <a:r>
              <a:rPr lang="tr-TR" sz="1600" dirty="0" smtClean="0"/>
              <a:t>kusuru </a:t>
            </a:r>
            <a:r>
              <a:rPr lang="tr-TR" sz="1600" dirty="0"/>
              <a:t>olan kişide görüntü</a:t>
            </a:r>
          </a:p>
        </p:txBody>
      </p:sp>
      <p:pic>
        <p:nvPicPr>
          <p:cNvPr id="18" name="Resim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133"/>
          <a:stretch/>
        </p:blipFill>
        <p:spPr>
          <a:xfrm>
            <a:off x="2285923" y="1693540"/>
            <a:ext cx="2517145" cy="2044261"/>
          </a:xfrm>
          <a:prstGeom prst="rect">
            <a:avLst/>
          </a:prstGeom>
        </p:spPr>
      </p:pic>
      <p:sp>
        <p:nvSpPr>
          <p:cNvPr id="19" name="Metin kutusu 1"/>
          <p:cNvSpPr txBox="1"/>
          <p:nvPr/>
        </p:nvSpPr>
        <p:spPr>
          <a:xfrm>
            <a:off x="1785918" y="3786190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i="1" dirty="0" smtClean="0"/>
              <a:t>              </a:t>
            </a:r>
            <a:r>
              <a:rPr lang="tr-TR" sz="1600" dirty="0" smtClean="0"/>
              <a:t>Sağlıklı gözde  görüntü</a:t>
            </a:r>
            <a:endParaRPr lang="tr-TR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306" y="359851"/>
            <a:ext cx="7603133" cy="128089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tr-TR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Gözü bozuk insanlar </a:t>
            </a:r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etrafını nasıl </a:t>
            </a:r>
            <a:r>
              <a:rPr lang="tr-TR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görür?» sorusuna dönüş</a:t>
            </a:r>
            <a:br>
              <a:rPr lang="tr-TR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tr-T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3" y="624110"/>
            <a:ext cx="6891358" cy="71665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Optik Aletlerin Yapısı</a:t>
            </a:r>
            <a:b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tr-T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76" y="1714488"/>
            <a:ext cx="421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2074750"/>
            <a:ext cx="128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Dürbün: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://images.hepsiburada.net/assets/Outdoor/500/Outdoor_49451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9399" y="2978889"/>
            <a:ext cx="2275272" cy="227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age.slidesharecdn.com/totalinternalreflectionv2-111128233743-phpapp02/95/total-internal-reflection-critical-angle-40-728.jpg?cb=132269525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14" t="33522" r="43282" b="8193"/>
          <a:stretch/>
        </p:blipFill>
        <p:spPr bwMode="auto">
          <a:xfrm>
            <a:off x="3444671" y="2970163"/>
            <a:ext cx="275019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317233" y="1736058"/>
            <a:ext cx="2643206" cy="5078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EAF0B0"/>
            </a:solidFill>
          </a:ln>
        </p:spPr>
        <p:txBody>
          <a:bodyPr wrap="square" rtlCol="0">
            <a:spAutoFit/>
          </a:bodyPr>
          <a:lstStyle/>
          <a:p>
            <a:r>
              <a:rPr lang="tr-TR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Dersin İzlencesi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Gözde </a:t>
            </a: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nasıl görüntü oluşur?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solidFill>
                  <a:schemeClr val="accent1"/>
                </a:solidFill>
                <a:latin typeface="Trebuchet MS"/>
              </a:rPr>
              <a:t>Gözü bozuk insanlar etrafındaki nesneleri nasıl görür?</a:t>
            </a:r>
            <a:endParaRPr lang="tr-TR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Aktivite zamanı  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Göz kusurları 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Gözlük </a:t>
            </a:r>
            <a:r>
              <a:rPr 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numarası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 smtClean="0">
                <a:solidFill>
                  <a:schemeClr val="accent1"/>
                </a:solidFill>
                <a:latin typeface="Trebuchet MS"/>
              </a:rPr>
              <a:t>«Gözü </a:t>
            </a:r>
            <a:r>
              <a:rPr lang="tr-TR" dirty="0">
                <a:solidFill>
                  <a:schemeClr val="accent1"/>
                </a:solidFill>
                <a:latin typeface="Trebuchet MS"/>
              </a:rPr>
              <a:t>bozuk insanlar etrafındaki nesneleri nasıl görür</a:t>
            </a:r>
            <a:r>
              <a:rPr lang="tr-TR" dirty="0" smtClean="0">
                <a:solidFill>
                  <a:schemeClr val="accent1"/>
                </a:solidFill>
                <a:latin typeface="Trebuchet MS"/>
              </a:rPr>
              <a:t>?» sorusuna dönüş</a:t>
            </a:r>
            <a:endParaRPr lang="tr-TR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Optik </a:t>
            </a: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aletlerin yapısı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 Optik alet tasarlayalım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 Soru çözme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 Günün  özeti </a:t>
            </a:r>
          </a:p>
        </p:txBody>
      </p:sp>
    </p:spTree>
    <p:extLst>
      <p:ext uri="{BB962C8B-B14F-4D97-AF65-F5344CB8AC3E}">
        <p14:creationId xmlns:p14="http://schemas.microsoft.com/office/powerpoint/2010/main" xmlns="" val="268419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3" y="624110"/>
            <a:ext cx="6891358" cy="71665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Optik Aletlerin Yapısı</a:t>
            </a:r>
            <a:b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tr-T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9587" y="1923750"/>
            <a:ext cx="1485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Teleskop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17233" y="1736058"/>
            <a:ext cx="2643206" cy="5078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EAF0B0"/>
            </a:solidFill>
          </a:ln>
        </p:spPr>
        <p:txBody>
          <a:bodyPr wrap="square" rtlCol="0">
            <a:spAutoFit/>
          </a:bodyPr>
          <a:lstStyle/>
          <a:p>
            <a:r>
              <a:rPr lang="tr-TR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Dersin İzlencesi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Gözde </a:t>
            </a: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nasıl görüntü oluşur?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solidFill>
                  <a:schemeClr val="accent1"/>
                </a:solidFill>
                <a:latin typeface="Trebuchet MS"/>
              </a:rPr>
              <a:t>Gözü bozuk insanlar etrafındaki nesneleri nasıl görür?</a:t>
            </a:r>
            <a:endParaRPr lang="tr-TR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Aktivite zamanı  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Göz kusurları 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Gözlük </a:t>
            </a:r>
            <a:r>
              <a:rPr 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numarası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 smtClean="0">
                <a:solidFill>
                  <a:schemeClr val="accent1"/>
                </a:solidFill>
                <a:latin typeface="Trebuchet MS"/>
              </a:rPr>
              <a:t>«Gözü </a:t>
            </a:r>
            <a:r>
              <a:rPr lang="tr-TR" dirty="0">
                <a:solidFill>
                  <a:schemeClr val="accent1"/>
                </a:solidFill>
                <a:latin typeface="Trebuchet MS"/>
              </a:rPr>
              <a:t>bozuk insanlar etrafındaki nesneleri nasıl görür</a:t>
            </a:r>
            <a:r>
              <a:rPr lang="tr-TR" dirty="0" smtClean="0">
                <a:solidFill>
                  <a:schemeClr val="accent1"/>
                </a:solidFill>
                <a:latin typeface="Trebuchet MS"/>
              </a:rPr>
              <a:t>?» sorusuna dönüş</a:t>
            </a:r>
            <a:endParaRPr lang="tr-TR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Optik </a:t>
            </a: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aletlerin yapısı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 Optik alet tasarlayalım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 Soru çözme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 Günün  özeti </a:t>
            </a:r>
          </a:p>
        </p:txBody>
      </p:sp>
      <p:pic>
        <p:nvPicPr>
          <p:cNvPr id="8" name="Picture 7" descr="http://ep.yimg.com/ay/yhst-17719228972953/new-288x-astrolon-telescope-edu-36944-7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0430" y="2214554"/>
            <a:ext cx="2576428" cy="262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 b="69057"/>
          <a:stretch>
            <a:fillRect/>
          </a:stretch>
        </p:blipFill>
        <p:spPr>
          <a:xfrm>
            <a:off x="976630" y="4693013"/>
            <a:ext cx="4952692" cy="109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541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3" y="624110"/>
            <a:ext cx="6891358" cy="71665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Optik Alet Tasarlayalım</a:t>
            </a:r>
            <a:b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tr-T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76" y="1714488"/>
            <a:ext cx="421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4" name="Picture 6" descr="http://www.arborsci.com/media/catalog/product/cache/1/image/9df78eab33525d08d6e5fb8d27136e95/l/i/lightbox-accessori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04864"/>
            <a:ext cx="4266020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1330801"/>
            <a:ext cx="5240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Öğrendiğimiz araçları kullanarak optik alet tasarlayalım</a:t>
            </a:r>
            <a:r>
              <a:rPr lang="tr-TR" dirty="0" smtClean="0">
                <a:sym typeface="Wingdings" panose="05000000000000000000" pitchFamily="2" charset="2"/>
              </a:rPr>
              <a:t></a:t>
            </a:r>
            <a:endParaRPr lang="tr-TR" dirty="0"/>
          </a:p>
        </p:txBody>
      </p:sp>
      <p:sp>
        <p:nvSpPr>
          <p:cNvPr id="9" name="TextBox 8"/>
          <p:cNvSpPr txBox="1"/>
          <p:nvPr/>
        </p:nvSpPr>
        <p:spPr>
          <a:xfrm>
            <a:off x="6317233" y="1736058"/>
            <a:ext cx="2643206" cy="5078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EAF0B0"/>
            </a:solidFill>
          </a:ln>
        </p:spPr>
        <p:txBody>
          <a:bodyPr wrap="square" rtlCol="0">
            <a:spAutoFit/>
          </a:bodyPr>
          <a:lstStyle/>
          <a:p>
            <a:r>
              <a:rPr lang="tr-TR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Dersin İzlencesi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Gözde </a:t>
            </a: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nasıl görüntü oluşur?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solidFill>
                  <a:schemeClr val="accent1"/>
                </a:solidFill>
                <a:latin typeface="Trebuchet MS"/>
              </a:rPr>
              <a:t>Gözü bozuk insanlar etrafındaki nesneleri nasıl görür?</a:t>
            </a:r>
            <a:endParaRPr lang="tr-TR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Aktivite zamanı  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Göz kusurları 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Gözlük </a:t>
            </a:r>
            <a:r>
              <a:rPr 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numarası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 smtClean="0">
                <a:solidFill>
                  <a:schemeClr val="accent1"/>
                </a:solidFill>
                <a:latin typeface="Trebuchet MS"/>
              </a:rPr>
              <a:t>«Gözü </a:t>
            </a:r>
            <a:r>
              <a:rPr lang="tr-TR" dirty="0">
                <a:solidFill>
                  <a:schemeClr val="accent1"/>
                </a:solidFill>
                <a:latin typeface="Trebuchet MS"/>
              </a:rPr>
              <a:t>bozuk insanlar etrafındaki nesneleri nasıl görür</a:t>
            </a:r>
            <a:r>
              <a:rPr lang="tr-TR" dirty="0" smtClean="0">
                <a:solidFill>
                  <a:schemeClr val="accent1"/>
                </a:solidFill>
                <a:latin typeface="Trebuchet MS"/>
              </a:rPr>
              <a:t>?» sorusuna dönüş</a:t>
            </a:r>
            <a:endParaRPr lang="tr-TR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Optik aletlerin yapısı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Optik alet tasarlayalım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Soru çözme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>
                <a:latin typeface="Arial" pitchFamily="34" charset="0"/>
                <a:cs typeface="Arial" pitchFamily="34" charset="0"/>
              </a:rPr>
              <a:t>Günün  özeti </a:t>
            </a:r>
          </a:p>
        </p:txBody>
      </p:sp>
    </p:spTree>
    <p:extLst>
      <p:ext uri="{BB962C8B-B14F-4D97-AF65-F5344CB8AC3E}">
        <p14:creationId xmlns:p14="http://schemas.microsoft.com/office/powerpoint/2010/main" xmlns="" val="420815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3" y="624110"/>
            <a:ext cx="6891358" cy="128089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Soru çözme </a:t>
            </a:r>
            <a:b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tr-T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76" y="1714488"/>
            <a:ext cx="421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7233" y="1736058"/>
            <a:ext cx="2643206" cy="5078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EAF0B0"/>
            </a:solidFill>
          </a:ln>
        </p:spPr>
        <p:txBody>
          <a:bodyPr wrap="square" rtlCol="0">
            <a:spAutoFit/>
          </a:bodyPr>
          <a:lstStyle/>
          <a:p>
            <a:r>
              <a:rPr lang="tr-TR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Dersin İzlencesi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Gözde </a:t>
            </a: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nasıl görüntü oluşur?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solidFill>
                  <a:schemeClr val="accent1"/>
                </a:solidFill>
                <a:latin typeface="Trebuchet MS"/>
              </a:rPr>
              <a:t>Gözü bozuk insanlar etrafındaki nesneleri nasıl görür?</a:t>
            </a:r>
            <a:endParaRPr lang="tr-TR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Aktivite zamanı  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Göz kusurları 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Gözlük </a:t>
            </a:r>
            <a:r>
              <a:rPr 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numarası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 smtClean="0">
                <a:solidFill>
                  <a:schemeClr val="accent1"/>
                </a:solidFill>
                <a:latin typeface="Trebuchet MS"/>
              </a:rPr>
              <a:t>«Gözü </a:t>
            </a:r>
            <a:r>
              <a:rPr lang="tr-TR" dirty="0">
                <a:solidFill>
                  <a:schemeClr val="accent1"/>
                </a:solidFill>
                <a:latin typeface="Trebuchet MS"/>
              </a:rPr>
              <a:t>bozuk insanlar etrafındaki nesneleri nasıl görür</a:t>
            </a:r>
            <a:r>
              <a:rPr lang="tr-TR" dirty="0" smtClean="0">
                <a:solidFill>
                  <a:schemeClr val="accent1"/>
                </a:solidFill>
                <a:latin typeface="Trebuchet MS"/>
              </a:rPr>
              <a:t>?» sorusuna dönüş</a:t>
            </a:r>
            <a:endParaRPr lang="tr-TR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Optik </a:t>
            </a: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aletlerin yapısı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Optik alet tasarlayalım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Soru çözme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 Günün  özeti </a:t>
            </a:r>
          </a:p>
        </p:txBody>
      </p:sp>
      <p:sp>
        <p:nvSpPr>
          <p:cNvPr id="12" name="Metin kutusu 1"/>
          <p:cNvSpPr txBox="1"/>
          <p:nvPr/>
        </p:nvSpPr>
        <p:spPr>
          <a:xfrm>
            <a:off x="971600" y="1714488"/>
            <a:ext cx="5400600" cy="31700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000" dirty="0"/>
              <a:t>G</a:t>
            </a:r>
            <a:r>
              <a:rPr lang="tr-TR" sz="2000" dirty="0" smtClean="0"/>
              <a:t>öz kusurları ile ilgili;</a:t>
            </a:r>
          </a:p>
          <a:p>
            <a:pPr marL="400050" indent="-400050">
              <a:buFont typeface="+mj-lt"/>
              <a:buAutoNum type="romanUcPeriod"/>
            </a:pPr>
            <a:r>
              <a:rPr lang="tr-TR" sz="2000" dirty="0" smtClean="0"/>
              <a:t> </a:t>
            </a:r>
            <a:r>
              <a:rPr lang="tr-TR" sz="2000" dirty="0"/>
              <a:t>G</a:t>
            </a:r>
            <a:r>
              <a:rPr lang="tr-TR" sz="2000" dirty="0" smtClean="0"/>
              <a:t>örüntünün sarı beneğin arkasına düşmesi hipermetropluk olarak adlandırılır.</a:t>
            </a:r>
          </a:p>
          <a:p>
            <a:pPr marL="400050" indent="-400050">
              <a:buFont typeface="+mj-lt"/>
              <a:buAutoNum type="romanUcPeriod"/>
            </a:pPr>
            <a:r>
              <a:rPr lang="tr-TR" sz="2000" dirty="0"/>
              <a:t>G</a:t>
            </a:r>
            <a:r>
              <a:rPr lang="tr-TR" sz="2000" dirty="0" smtClean="0"/>
              <a:t>örüntünün sarı beneğin önüne düşmesi miyopluk olarak adlandırılır.</a:t>
            </a:r>
          </a:p>
          <a:p>
            <a:pPr marL="400050" indent="-400050">
              <a:buFont typeface="+mj-lt"/>
              <a:buAutoNum type="romanUcPeriod"/>
            </a:pPr>
            <a:r>
              <a:rPr lang="tr-TR" sz="2000" dirty="0" smtClean="0"/>
              <a:t>Hipermetropluk kalın kenarlı mercek ile düzeltilir.</a:t>
            </a:r>
          </a:p>
          <a:p>
            <a:r>
              <a:rPr lang="tr-TR" sz="2000" dirty="0" smtClean="0"/>
              <a:t>  yargılarından hangileri doğrudur?</a:t>
            </a:r>
          </a:p>
          <a:p>
            <a:pPr marL="342900" indent="-342900">
              <a:buAutoNum type="alphaUcParenR"/>
            </a:pPr>
            <a:r>
              <a:rPr lang="tr-TR" sz="2000" dirty="0" smtClean="0"/>
              <a:t>Yalnız I	B) Yalnız II	C) I ve II </a:t>
            </a:r>
          </a:p>
          <a:p>
            <a:r>
              <a:rPr lang="tr-TR" sz="2000" dirty="0"/>
              <a:t>	</a:t>
            </a:r>
            <a:r>
              <a:rPr lang="tr-TR" sz="2000" dirty="0" smtClean="0"/>
              <a:t>D) II ve III	E) I, II ve III</a:t>
            </a:r>
            <a:endParaRPr lang="tr-TR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000232" y="550070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Cevap: E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3" y="624110"/>
            <a:ext cx="6891358" cy="128089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Soru çözme </a:t>
            </a:r>
            <a:b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tr-T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76" y="1714488"/>
            <a:ext cx="421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7233" y="1736058"/>
            <a:ext cx="2643206" cy="5078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EAF0B0"/>
            </a:solidFill>
          </a:ln>
        </p:spPr>
        <p:txBody>
          <a:bodyPr wrap="square" rtlCol="0">
            <a:spAutoFit/>
          </a:bodyPr>
          <a:lstStyle/>
          <a:p>
            <a:r>
              <a:rPr lang="tr-TR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Dersin İzlencesi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Gözde </a:t>
            </a: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nasıl görüntü oluşur?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solidFill>
                  <a:schemeClr val="accent1"/>
                </a:solidFill>
                <a:latin typeface="Trebuchet MS"/>
              </a:rPr>
              <a:t>Gözü bozuk insanlar etrafındaki nesneleri nasıl görür?</a:t>
            </a:r>
            <a:endParaRPr lang="tr-TR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Aktivite zamanı  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Göz kusurları 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Gözlük </a:t>
            </a:r>
            <a:r>
              <a:rPr 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numarası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 smtClean="0">
                <a:solidFill>
                  <a:schemeClr val="accent1"/>
                </a:solidFill>
                <a:latin typeface="Trebuchet MS"/>
              </a:rPr>
              <a:t>«Gözü </a:t>
            </a:r>
            <a:r>
              <a:rPr lang="tr-TR" dirty="0">
                <a:solidFill>
                  <a:schemeClr val="accent1"/>
                </a:solidFill>
                <a:latin typeface="Trebuchet MS"/>
              </a:rPr>
              <a:t>bozuk insanlar etrafındaki nesneleri nasıl görür</a:t>
            </a:r>
            <a:r>
              <a:rPr lang="tr-TR" dirty="0" smtClean="0">
                <a:solidFill>
                  <a:schemeClr val="accent1"/>
                </a:solidFill>
                <a:latin typeface="Trebuchet MS"/>
              </a:rPr>
              <a:t>?» sorusuna dönüş</a:t>
            </a:r>
            <a:endParaRPr lang="tr-TR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Optik </a:t>
            </a: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aletlerin yapısı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Optik alet tasarlayalım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Soru çözme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 Günün  özeti </a:t>
            </a:r>
          </a:p>
        </p:txBody>
      </p:sp>
      <p:sp>
        <p:nvSpPr>
          <p:cNvPr id="12" name="Metin kutusu 1"/>
          <p:cNvSpPr txBox="1"/>
          <p:nvPr/>
        </p:nvSpPr>
        <p:spPr>
          <a:xfrm>
            <a:off x="971600" y="1714488"/>
            <a:ext cx="5400600" cy="31700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000" dirty="0"/>
              <a:t>G</a:t>
            </a:r>
            <a:r>
              <a:rPr lang="tr-TR" sz="2000" dirty="0" smtClean="0"/>
              <a:t>öz kusurları ile ilgili;</a:t>
            </a:r>
          </a:p>
          <a:p>
            <a:pPr marL="400050" indent="-400050">
              <a:buFont typeface="+mj-lt"/>
              <a:buAutoNum type="romanUcPeriod"/>
            </a:pPr>
            <a:r>
              <a:rPr lang="tr-TR" sz="2000" dirty="0" smtClean="0"/>
              <a:t> Görüntü,sarı beneğin arkasına düştüğünde kişi uzağı göremez. </a:t>
            </a:r>
          </a:p>
          <a:p>
            <a:pPr marL="400050" indent="-400050">
              <a:buFont typeface="+mj-lt"/>
              <a:buAutoNum type="romanUcPeriod"/>
            </a:pPr>
            <a:r>
              <a:rPr lang="tr-TR" sz="2000" dirty="0" smtClean="0"/>
              <a:t>Görüntü,sarı beneğin önüne düştüğünde </a:t>
            </a:r>
            <a:r>
              <a:rPr lang="tr-TR" sz="2000" dirty="0"/>
              <a:t>kişi </a:t>
            </a:r>
            <a:r>
              <a:rPr lang="tr-TR" sz="2000" dirty="0" smtClean="0"/>
              <a:t>uzağı </a:t>
            </a:r>
            <a:r>
              <a:rPr lang="tr-TR" sz="2000" dirty="0"/>
              <a:t>göremez. </a:t>
            </a:r>
          </a:p>
          <a:p>
            <a:pPr marL="400050" indent="-400050">
              <a:buFont typeface="+mj-lt"/>
              <a:buAutoNum type="romanUcPeriod"/>
            </a:pPr>
            <a:r>
              <a:rPr lang="tr-TR" sz="2000" dirty="0" smtClean="0"/>
              <a:t>Uzağı göremeyenler kalın kenarlı mercek ile düzeltilir.</a:t>
            </a:r>
          </a:p>
          <a:p>
            <a:r>
              <a:rPr lang="tr-TR" sz="2000" dirty="0" smtClean="0"/>
              <a:t>  yargılarından hangileri doğrudur?</a:t>
            </a:r>
          </a:p>
          <a:p>
            <a:pPr marL="342900" indent="-342900">
              <a:buAutoNum type="alphaUcParenR"/>
            </a:pPr>
            <a:r>
              <a:rPr lang="tr-TR" sz="2000" dirty="0" smtClean="0"/>
              <a:t>Yalnız I	B) Yalnız II	C) I ve II </a:t>
            </a:r>
          </a:p>
          <a:p>
            <a:r>
              <a:rPr lang="tr-TR" sz="2000" dirty="0"/>
              <a:t>	</a:t>
            </a:r>
            <a:r>
              <a:rPr lang="tr-TR" sz="2000" dirty="0" smtClean="0"/>
              <a:t>D) II ve III	E) I, II ve III</a:t>
            </a:r>
            <a:endParaRPr lang="tr-TR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928794" y="564357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Cevap:B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94368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3" y="624110"/>
            <a:ext cx="6891358" cy="128089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Soru çözme  </a:t>
            </a:r>
            <a:b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tr-T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76" y="1714488"/>
            <a:ext cx="421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7233" y="1736058"/>
            <a:ext cx="2643206" cy="5078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EAF0B0"/>
            </a:solidFill>
          </a:ln>
        </p:spPr>
        <p:txBody>
          <a:bodyPr wrap="square" rtlCol="0">
            <a:spAutoFit/>
          </a:bodyPr>
          <a:lstStyle/>
          <a:p>
            <a:r>
              <a:rPr lang="tr-TR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Dersin İzlencesi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Gözde </a:t>
            </a: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nasıl görüntü oluşur?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solidFill>
                  <a:schemeClr val="accent1"/>
                </a:solidFill>
                <a:latin typeface="Trebuchet MS"/>
              </a:rPr>
              <a:t>Gözü bozuk insanlar etrafındaki nesneleri nasıl görür?</a:t>
            </a:r>
            <a:endParaRPr lang="tr-TR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Aktivite zamanı  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Göz kusurları 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Gözlük </a:t>
            </a:r>
            <a:r>
              <a:rPr 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numarası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 smtClean="0">
                <a:solidFill>
                  <a:schemeClr val="accent1"/>
                </a:solidFill>
                <a:latin typeface="Trebuchet MS"/>
              </a:rPr>
              <a:t>«Gözü </a:t>
            </a:r>
            <a:r>
              <a:rPr lang="tr-TR" dirty="0">
                <a:solidFill>
                  <a:schemeClr val="accent1"/>
                </a:solidFill>
                <a:latin typeface="Trebuchet MS"/>
              </a:rPr>
              <a:t>bozuk insanlar etrafındaki nesneleri nasıl görür</a:t>
            </a:r>
            <a:r>
              <a:rPr lang="tr-TR" dirty="0" smtClean="0">
                <a:solidFill>
                  <a:schemeClr val="accent1"/>
                </a:solidFill>
                <a:latin typeface="Trebuchet MS"/>
              </a:rPr>
              <a:t>?» sorusuna dönüş</a:t>
            </a:r>
            <a:endParaRPr lang="tr-TR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Optik </a:t>
            </a: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aletlerin yapısı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Optik alet tasarlayalım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Soru çözme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 Günün  özeti </a:t>
            </a:r>
          </a:p>
        </p:txBody>
      </p:sp>
      <p:sp>
        <p:nvSpPr>
          <p:cNvPr id="12" name="Metin kutusu 1"/>
          <p:cNvSpPr txBox="1"/>
          <p:nvPr/>
        </p:nvSpPr>
        <p:spPr>
          <a:xfrm>
            <a:off x="971600" y="1714488"/>
            <a:ext cx="5400600" cy="31700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000" dirty="0"/>
              <a:t>G</a:t>
            </a:r>
            <a:r>
              <a:rPr lang="tr-TR" sz="2000" dirty="0" smtClean="0"/>
              <a:t>öz kusurları ile ilgili;</a:t>
            </a:r>
          </a:p>
          <a:p>
            <a:pPr marL="400050" indent="-400050">
              <a:buFont typeface="+mj-lt"/>
              <a:buAutoNum type="romanUcPeriod"/>
            </a:pPr>
            <a:r>
              <a:rPr lang="tr-TR" sz="2000" dirty="0" smtClean="0"/>
              <a:t> Görüntü,sarı beneğin arkasına düştüğünde kişi yakını  göremez. </a:t>
            </a:r>
          </a:p>
          <a:p>
            <a:pPr marL="400050" indent="-400050">
              <a:buFont typeface="+mj-lt"/>
              <a:buAutoNum type="romanUcPeriod"/>
            </a:pPr>
            <a:r>
              <a:rPr lang="tr-TR" sz="2000" dirty="0" smtClean="0"/>
              <a:t>Görüntü,sarı beneğin önüne düştüğünde </a:t>
            </a:r>
            <a:r>
              <a:rPr lang="tr-TR" sz="2000" dirty="0"/>
              <a:t>kişi </a:t>
            </a:r>
            <a:r>
              <a:rPr lang="tr-TR" sz="2000" dirty="0" smtClean="0"/>
              <a:t>uzağı göremez</a:t>
            </a:r>
            <a:r>
              <a:rPr lang="tr-TR" sz="2000" dirty="0"/>
              <a:t>. </a:t>
            </a:r>
          </a:p>
          <a:p>
            <a:pPr marL="400050" indent="-400050">
              <a:buFont typeface="+mj-lt"/>
              <a:buAutoNum type="romanUcPeriod"/>
            </a:pPr>
            <a:r>
              <a:rPr lang="tr-TR" sz="2000" dirty="0" smtClean="0"/>
              <a:t>Astigmat göz kusuru, kalın kenarlı mercek ile düzeltilir.</a:t>
            </a:r>
          </a:p>
          <a:p>
            <a:r>
              <a:rPr lang="tr-TR" sz="2000" dirty="0" smtClean="0"/>
              <a:t>  yargılarından hangileri doğrudur?</a:t>
            </a:r>
          </a:p>
          <a:p>
            <a:pPr marL="342900" indent="-342900">
              <a:buAutoNum type="alphaUcParenR"/>
            </a:pPr>
            <a:r>
              <a:rPr lang="tr-TR" sz="2000" dirty="0" smtClean="0"/>
              <a:t>Yalnız I	B) Yalnız II	C) I ve II </a:t>
            </a:r>
          </a:p>
          <a:p>
            <a:r>
              <a:rPr lang="tr-TR" sz="2000" dirty="0"/>
              <a:t>	</a:t>
            </a:r>
            <a:r>
              <a:rPr lang="tr-TR" sz="2000" dirty="0" smtClean="0"/>
              <a:t>D) II ve III	E) I, II ve III</a:t>
            </a:r>
            <a:endParaRPr lang="tr-TR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857356" y="5072074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Cevap: C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80966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3" y="624110"/>
            <a:ext cx="6891358" cy="128089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Günün Özeti</a:t>
            </a:r>
            <a:b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tr-T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76" y="1714488"/>
            <a:ext cx="421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9712" y="1685928"/>
            <a:ext cx="42484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 Gözde görüntü nasıl oluşur?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 Miyop göz kusuru olan kişi etrafını nasıl görür?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 Miyop göz kusuru nasıl düzeltilir?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 Hipermetrop göz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kusuru olan kişi etrafını nasıl görür?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 Hipermetrop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göz kusuru nasıl düzeltilir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Bir optik aletin yapısını kısaca anlatır mısınız?</a:t>
            </a:r>
            <a:endParaRPr lang="tr-TR" sz="2400" dirty="0">
              <a:latin typeface="Arial" pitchFamily="34" charset="0"/>
              <a:cs typeface="Arial" pitchFamily="34" charset="0"/>
            </a:endParaRP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17233" y="1736058"/>
            <a:ext cx="2643206" cy="5078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EAF0B0"/>
            </a:solidFill>
          </a:ln>
        </p:spPr>
        <p:txBody>
          <a:bodyPr wrap="square" rtlCol="0">
            <a:spAutoFit/>
          </a:bodyPr>
          <a:lstStyle/>
          <a:p>
            <a:r>
              <a:rPr lang="tr-TR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Dersin İzlencesi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Gözde </a:t>
            </a: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nasıl görüntü oluşur?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solidFill>
                  <a:schemeClr val="accent1"/>
                </a:solidFill>
                <a:latin typeface="Trebuchet MS"/>
              </a:rPr>
              <a:t>Gözü bozuk insanlar etrafındaki nesneleri nasıl görür?</a:t>
            </a:r>
            <a:endParaRPr lang="tr-TR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Aktivite zamanı  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Göz kusurları 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Gözlük </a:t>
            </a:r>
            <a:r>
              <a:rPr 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numarası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 smtClean="0">
                <a:solidFill>
                  <a:schemeClr val="accent1"/>
                </a:solidFill>
                <a:latin typeface="Trebuchet MS"/>
              </a:rPr>
              <a:t>«Gözü </a:t>
            </a:r>
            <a:r>
              <a:rPr lang="tr-TR" dirty="0">
                <a:solidFill>
                  <a:schemeClr val="accent1"/>
                </a:solidFill>
                <a:latin typeface="Trebuchet MS"/>
              </a:rPr>
              <a:t>bozuk insanlar etrafındaki nesneleri nasıl görür</a:t>
            </a:r>
            <a:r>
              <a:rPr lang="tr-TR" dirty="0" smtClean="0">
                <a:solidFill>
                  <a:schemeClr val="accent1"/>
                </a:solidFill>
                <a:latin typeface="Trebuchet MS"/>
              </a:rPr>
              <a:t>?» sorusuna dönüş</a:t>
            </a:r>
            <a:endParaRPr lang="tr-TR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Optik </a:t>
            </a: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aletlerin yapısı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Optik alet tasarlayalım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Soru çözme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Günün  özeti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3" y="624110"/>
            <a:ext cx="6891358" cy="128089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Günün Özeti</a:t>
            </a:r>
            <a:b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tr-T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76" y="1714488"/>
            <a:ext cx="421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7233" y="1736058"/>
            <a:ext cx="2643206" cy="5078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EAF0B0"/>
            </a:solidFill>
          </a:ln>
        </p:spPr>
        <p:txBody>
          <a:bodyPr wrap="square" rtlCol="0">
            <a:spAutoFit/>
          </a:bodyPr>
          <a:lstStyle/>
          <a:p>
            <a:r>
              <a:rPr lang="tr-TR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Dersin İzlencesi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Gözde </a:t>
            </a: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nasıl görüntü oluşur?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solidFill>
                  <a:schemeClr val="accent1"/>
                </a:solidFill>
                <a:latin typeface="Trebuchet MS"/>
              </a:rPr>
              <a:t>Gözü bozuk insanlar etrafındaki nesneleri nasıl görür?</a:t>
            </a:r>
            <a:endParaRPr lang="tr-TR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Aktivite zamanı  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Göz kusurları 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Gözlük </a:t>
            </a:r>
            <a:r>
              <a:rPr 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numarası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 smtClean="0">
                <a:solidFill>
                  <a:schemeClr val="accent1"/>
                </a:solidFill>
                <a:latin typeface="Trebuchet MS"/>
              </a:rPr>
              <a:t>«Gözü </a:t>
            </a:r>
            <a:r>
              <a:rPr lang="tr-TR" dirty="0">
                <a:solidFill>
                  <a:schemeClr val="accent1"/>
                </a:solidFill>
                <a:latin typeface="Trebuchet MS"/>
              </a:rPr>
              <a:t>bozuk insanlar etrafındaki nesneleri nasıl görür</a:t>
            </a:r>
            <a:r>
              <a:rPr lang="tr-TR" dirty="0" smtClean="0">
                <a:solidFill>
                  <a:schemeClr val="accent1"/>
                </a:solidFill>
                <a:latin typeface="Trebuchet MS"/>
              </a:rPr>
              <a:t>?» sorusuna dönüş</a:t>
            </a:r>
            <a:endParaRPr lang="tr-TR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Optik </a:t>
            </a: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aletlerin yapısı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Optik alet tasarlayalım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Soru çözme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Günün  özeti </a:t>
            </a:r>
          </a:p>
        </p:txBody>
      </p:sp>
      <p:pic>
        <p:nvPicPr>
          <p:cNvPr id="6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4672" y="1484784"/>
            <a:ext cx="4752528" cy="457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368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Geçen derste neler öğrendik?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29968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cLLA8Mxi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8225"/>
          <a:stretch>
            <a:fillRect/>
          </a:stretch>
        </p:blipFill>
        <p:spPr>
          <a:xfrm>
            <a:off x="3428992" y="1928802"/>
            <a:ext cx="2571768" cy="3121118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43043" y="624110"/>
            <a:ext cx="6891358" cy="128089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Teşekkür ederim </a:t>
            </a:r>
            <a:b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tr-T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908720"/>
            <a:ext cx="6589199" cy="72008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Kazanımlar: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77913" indent="-1077913">
              <a:buNone/>
            </a:pPr>
            <a:r>
              <a:rPr lang="tr-TR" b="1" dirty="0"/>
              <a:t>10.4.10.1. </a:t>
            </a:r>
            <a:r>
              <a:rPr lang="tr-TR" dirty="0"/>
              <a:t>Optik yasalarını kullanarak gözde görüntü oluşumunu açıklar.</a:t>
            </a:r>
          </a:p>
          <a:p>
            <a:pPr marL="1077913" indent="0">
              <a:buNone/>
            </a:pPr>
            <a:r>
              <a:rPr lang="tr-TR" b="1" dirty="0"/>
              <a:t>a. </a:t>
            </a:r>
            <a:r>
              <a:rPr lang="tr-TR" dirty="0"/>
              <a:t>Öğrencilerin farklı göz kusurlarının nedenlerini ve bu kusurların giderilmesinde</a:t>
            </a:r>
          </a:p>
          <a:p>
            <a:pPr marL="1077913" indent="0">
              <a:buNone/>
            </a:pPr>
            <a:r>
              <a:rPr lang="tr-TR" dirty="0"/>
              <a:t>ne tür merceğin kullanımının uygun olacağını sebepleriyle tartışmaları sağlanır.</a:t>
            </a:r>
          </a:p>
          <a:p>
            <a:pPr marL="1077913" indent="0">
              <a:buNone/>
            </a:pPr>
            <a:r>
              <a:rPr lang="tr-TR" b="1" dirty="0"/>
              <a:t>b. </a:t>
            </a:r>
            <a:r>
              <a:rPr lang="tr-TR" dirty="0"/>
              <a:t>Öğrencilerin gözlük numarasını kullanarak merceğin cinsini ve odak uzaklığını</a:t>
            </a:r>
          </a:p>
          <a:p>
            <a:pPr marL="1077913" indent="0">
              <a:buNone/>
            </a:pPr>
            <a:r>
              <a:rPr lang="tr-TR" dirty="0"/>
              <a:t>belirlemeleri sağlanır.</a:t>
            </a:r>
          </a:p>
          <a:p>
            <a:pPr marL="1077913" indent="-1077913">
              <a:buNone/>
            </a:pPr>
            <a:r>
              <a:rPr lang="tr-TR" b="1" dirty="0"/>
              <a:t>10.4.10.3. </a:t>
            </a:r>
            <a:r>
              <a:rPr lang="tr-TR" dirty="0"/>
              <a:t>Optik aletlerin yapısını inceleyerek fonksiyonel bir optik alet tasarlar ve yapar.</a:t>
            </a:r>
          </a:p>
        </p:txBody>
      </p:sp>
    </p:spTree>
    <p:extLst>
      <p:ext uri="{BB962C8B-B14F-4D97-AF65-F5344CB8AC3E}">
        <p14:creationId xmlns:p14="http://schemas.microsoft.com/office/powerpoint/2010/main" xmlns="" val="97381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908720"/>
            <a:ext cx="6589199" cy="72008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Gelecek ders </a:t>
            </a:r>
            <a:endParaRPr lang="tr-T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77913" indent="-1077913">
              <a:buNone/>
            </a:pPr>
            <a:r>
              <a:rPr lang="tr-TR" b="1" dirty="0" smtClean="0"/>
              <a:t>11.1.1.1.</a:t>
            </a:r>
            <a:r>
              <a:rPr lang="tr-TR" dirty="0" smtClean="0"/>
              <a:t>Vektörlerin özelliklerini açıklar.</a:t>
            </a:r>
          </a:p>
          <a:p>
            <a:pPr marL="1077913" indent="-1077913">
              <a:buNone/>
            </a:pPr>
            <a:r>
              <a:rPr lang="tr-TR" b="1" dirty="0" smtClean="0"/>
              <a:t>11.1.1.2.</a:t>
            </a:r>
            <a:r>
              <a:rPr lang="tr-TR" dirty="0" smtClean="0"/>
              <a:t>Vektörel büyüklükleri  kartezyen koordinat sisteminde iki ve üçlü boyut olarak çizer.</a:t>
            </a:r>
          </a:p>
          <a:p>
            <a:pPr marL="1077913" indent="-1077913">
              <a:buNone/>
            </a:pPr>
            <a:r>
              <a:rPr lang="tr-TR" b="1" dirty="0" smtClean="0"/>
              <a:t>	a.</a:t>
            </a:r>
            <a:r>
              <a:rPr lang="tr-TR" dirty="0" smtClean="0"/>
              <a:t>Birim vektör sistemi </a:t>
            </a:r>
            <a:r>
              <a:rPr lang="tr-TR" dirty="0" smtClean="0"/>
              <a:t> işlemi yaptırılmaz</a:t>
            </a:r>
            <a:r>
              <a:rPr lang="tr-TR" dirty="0" smtClean="0"/>
              <a:t>.</a:t>
            </a:r>
          </a:p>
          <a:p>
            <a:pPr marL="1077913" indent="-1077913">
              <a:buNone/>
            </a:pP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62177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35696" y="1268760"/>
            <a:ext cx="66247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 Gözde nasıl görüntü oluşur?</a:t>
            </a: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355600" indent="-355600">
              <a:buFont typeface="Wingdings" pitchFamily="2" charset="2"/>
              <a:buChar char="ü"/>
            </a:pPr>
            <a:r>
              <a:rPr lang="tr-TR" sz="2800" dirty="0" smtClean="0">
                <a:solidFill>
                  <a:prstClr val="black"/>
                </a:solidFill>
                <a:latin typeface="Trebuchet MS"/>
                <a:ea typeface="+mn-ea"/>
              </a:rPr>
              <a:t>Gözü </a:t>
            </a:r>
            <a:r>
              <a:rPr lang="tr-TR" sz="2800" dirty="0">
                <a:solidFill>
                  <a:prstClr val="black"/>
                </a:solidFill>
                <a:latin typeface="Trebuchet MS"/>
                <a:ea typeface="+mn-ea"/>
              </a:rPr>
              <a:t>bozuk insanlar etrafındaki nesneleri nasıl görür</a:t>
            </a:r>
            <a:r>
              <a:rPr lang="tr-TR" sz="2800" dirty="0" smtClean="0">
                <a:solidFill>
                  <a:prstClr val="black"/>
                </a:solidFill>
                <a:latin typeface="Trebuchet MS"/>
                <a:ea typeface="+mn-ea"/>
              </a:rPr>
              <a:t>?</a:t>
            </a: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 Aktivite zamanı  </a:t>
            </a:r>
          </a:p>
          <a:p>
            <a:pPr>
              <a:buFont typeface="Wingdings" pitchFamily="2" charset="2"/>
              <a:buChar char="ü"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 Göz kusurları </a:t>
            </a:r>
          </a:p>
          <a:p>
            <a:pPr>
              <a:buFont typeface="Wingdings" pitchFamily="2" charset="2"/>
              <a:buChar char="ü"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 Gözlük numarası</a:t>
            </a:r>
          </a:p>
          <a:p>
            <a:pPr marL="355600" indent="-355600">
              <a:buFont typeface="Wingdings" pitchFamily="2" charset="2"/>
              <a:buChar char="ü"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 «</a:t>
            </a:r>
            <a:r>
              <a:rPr lang="tr-TR" sz="2800" dirty="0" smtClean="0">
                <a:solidFill>
                  <a:prstClr val="black"/>
                </a:solidFill>
                <a:latin typeface="Trebuchet MS"/>
              </a:rPr>
              <a:t>Gözü </a:t>
            </a:r>
            <a:r>
              <a:rPr lang="tr-TR" sz="2800" dirty="0">
                <a:solidFill>
                  <a:prstClr val="black"/>
                </a:solidFill>
                <a:latin typeface="Trebuchet MS"/>
              </a:rPr>
              <a:t>bozuk insanlar etrafındaki nesneleri nasıl görür</a:t>
            </a:r>
            <a:r>
              <a:rPr lang="tr-TR" sz="2800" dirty="0" smtClean="0">
                <a:solidFill>
                  <a:prstClr val="black"/>
                </a:solidFill>
                <a:latin typeface="Trebuchet MS"/>
              </a:rPr>
              <a:t>?» sorusuna dönüş</a:t>
            </a: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 Optik aletlerin yapısı</a:t>
            </a:r>
          </a:p>
          <a:p>
            <a:pPr>
              <a:buFont typeface="Wingdings" pitchFamily="2" charset="2"/>
              <a:buChar char="ü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Optik alet tasarlayalım</a:t>
            </a:r>
          </a:p>
          <a:p>
            <a:pPr>
              <a:buFont typeface="Wingdings" pitchFamily="2" charset="2"/>
              <a:buChar char="ü"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 Soru çözme</a:t>
            </a:r>
          </a:p>
          <a:p>
            <a:pPr>
              <a:buFont typeface="Wingdings" pitchFamily="2" charset="2"/>
              <a:buChar char="ü"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 Günün  özeti </a:t>
            </a:r>
          </a:p>
          <a:p>
            <a:endParaRPr lang="tr-T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40777" y="476672"/>
            <a:ext cx="41044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defTabSz="457200" eaLnBrk="1" hangingPunct="1">
              <a:defRPr sz="3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MS PGothic" charset="0"/>
              </a:defRPr>
            </a:lvl1pPr>
            <a:lvl2pPr defTabSz="457200" eaLnBrk="1" hangingPunct="1">
              <a:defRPr sz="3600">
                <a:solidFill>
                  <a:srgbClr val="262626"/>
                </a:solidFill>
                <a:latin typeface="Century Gothic" panose="020B0502020202020204" pitchFamily="34" charset="0"/>
                <a:cs typeface="MS PGothic" charset="0"/>
              </a:defRPr>
            </a:lvl2pPr>
            <a:lvl3pPr defTabSz="457200" eaLnBrk="1" hangingPunct="1">
              <a:defRPr sz="3600">
                <a:solidFill>
                  <a:srgbClr val="262626"/>
                </a:solidFill>
                <a:latin typeface="Century Gothic" panose="020B0502020202020204" pitchFamily="34" charset="0"/>
                <a:cs typeface="MS PGothic" charset="0"/>
              </a:defRPr>
            </a:lvl3pPr>
            <a:lvl4pPr defTabSz="457200" eaLnBrk="1" hangingPunct="1">
              <a:defRPr sz="3600">
                <a:solidFill>
                  <a:srgbClr val="262626"/>
                </a:solidFill>
                <a:latin typeface="Century Gothic" panose="020B0502020202020204" pitchFamily="34" charset="0"/>
                <a:cs typeface="MS PGothic" charset="0"/>
              </a:defRPr>
            </a:lvl4pPr>
            <a:lvl5pPr defTabSz="457200" eaLnBrk="1" hangingPunct="1">
              <a:defRPr sz="3600">
                <a:solidFill>
                  <a:srgbClr val="262626"/>
                </a:solidFill>
                <a:latin typeface="Century Gothic" panose="020B0502020202020204" pitchFamily="34" charset="0"/>
                <a:cs typeface="MS PGothic" charset="0"/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tr-TR" dirty="0"/>
              <a:t>Dersin İzlencesi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03648" y="639529"/>
            <a:ext cx="65276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defTabSz="457200" eaLnBrk="1" hangingPunct="1">
              <a:defRPr sz="3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MS PGothic" charset="0"/>
              </a:defRPr>
            </a:lvl1pPr>
            <a:lvl2pPr defTabSz="457200" eaLnBrk="1" hangingPunct="1">
              <a:defRPr sz="3600">
                <a:solidFill>
                  <a:srgbClr val="262626"/>
                </a:solidFill>
                <a:latin typeface="Century Gothic" panose="020B0502020202020204" pitchFamily="34" charset="0"/>
                <a:cs typeface="MS PGothic" charset="0"/>
              </a:defRPr>
            </a:lvl2pPr>
            <a:lvl3pPr defTabSz="457200" eaLnBrk="1" hangingPunct="1">
              <a:defRPr sz="3600">
                <a:solidFill>
                  <a:srgbClr val="262626"/>
                </a:solidFill>
                <a:latin typeface="Century Gothic" panose="020B0502020202020204" pitchFamily="34" charset="0"/>
                <a:cs typeface="MS PGothic" charset="0"/>
              </a:defRPr>
            </a:lvl3pPr>
            <a:lvl4pPr defTabSz="457200" eaLnBrk="1" hangingPunct="1">
              <a:defRPr sz="3600">
                <a:solidFill>
                  <a:srgbClr val="262626"/>
                </a:solidFill>
                <a:latin typeface="Century Gothic" panose="020B0502020202020204" pitchFamily="34" charset="0"/>
                <a:cs typeface="MS PGothic" charset="0"/>
              </a:defRPr>
            </a:lvl4pPr>
            <a:lvl5pPr defTabSz="457200" eaLnBrk="1" hangingPunct="1">
              <a:defRPr sz="3600">
                <a:solidFill>
                  <a:srgbClr val="262626"/>
                </a:solidFill>
                <a:latin typeface="Century Gothic" panose="020B0502020202020204" pitchFamily="34" charset="0"/>
                <a:cs typeface="MS PGothic" charset="0"/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tr-TR" dirty="0"/>
              <a:t>Gözde Görüntü Oluşumu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062864"/>
            <a:ext cx="4752528" cy="301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1974031"/>
            <a:ext cx="2105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latin typeface="Arial" pitchFamily="34" charset="0"/>
                <a:cs typeface="Arial" pitchFamily="34" charset="0"/>
              </a:rPr>
              <a:t>Gözün Yapısı: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72200" y="1705497"/>
            <a:ext cx="2643206" cy="5078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EAF0B0"/>
            </a:solidFill>
          </a:ln>
        </p:spPr>
        <p:txBody>
          <a:bodyPr wrap="square" rtlCol="0">
            <a:spAutoFit/>
          </a:bodyPr>
          <a:lstStyle/>
          <a:p>
            <a:r>
              <a:rPr lang="tr-TR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Dersin İzlencesi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Gözde </a:t>
            </a: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nasıl görüntü oluşur?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solidFill>
                  <a:prstClr val="black"/>
                </a:solidFill>
                <a:latin typeface="Trebuchet MS"/>
              </a:rPr>
              <a:t>Gözü bozuk insanlar etrafındaki nesneleri nasıl görür?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 Aktivite zamanı  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 Göz kusurları 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 Gözlük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numarası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 smtClean="0">
                <a:solidFill>
                  <a:prstClr val="black"/>
                </a:solidFill>
                <a:latin typeface="Trebuchet MS"/>
              </a:rPr>
              <a:t>«Gözü </a:t>
            </a:r>
            <a:r>
              <a:rPr lang="tr-TR" dirty="0">
                <a:solidFill>
                  <a:prstClr val="black"/>
                </a:solidFill>
                <a:latin typeface="Trebuchet MS"/>
              </a:rPr>
              <a:t>bozuk insanlar etrafındaki nesneleri nasıl görür</a:t>
            </a:r>
            <a:r>
              <a:rPr lang="tr-TR" dirty="0" smtClean="0">
                <a:solidFill>
                  <a:prstClr val="black"/>
                </a:solidFill>
                <a:latin typeface="Trebuchet MS"/>
              </a:rPr>
              <a:t>?» sorusuna dönüş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Optik </a:t>
            </a:r>
            <a:r>
              <a:rPr lang="tr-TR" dirty="0">
                <a:latin typeface="Arial" pitchFamily="34" charset="0"/>
                <a:cs typeface="Arial" pitchFamily="34" charset="0"/>
              </a:rPr>
              <a:t>aletlerin yapısı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 Optik alet tasarlayalım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 Soru çözme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 Günün  özeti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372200" y="1705497"/>
            <a:ext cx="2643206" cy="5078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EAF0B0"/>
            </a:solidFill>
          </a:ln>
        </p:spPr>
        <p:txBody>
          <a:bodyPr wrap="square" rtlCol="0">
            <a:spAutoFit/>
          </a:bodyPr>
          <a:lstStyle/>
          <a:p>
            <a:r>
              <a:rPr lang="tr-TR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Dersin İzlencesi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Gözde </a:t>
            </a: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nasıl görüntü oluşur?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solidFill>
                  <a:prstClr val="black"/>
                </a:solidFill>
                <a:latin typeface="Trebuchet MS"/>
              </a:rPr>
              <a:t>Gözü bozuk insanlar etrafındaki nesneleri nasıl görür?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 Aktivite zamanı  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 Göz kusurları 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 Gözlük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numarası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 smtClean="0">
                <a:solidFill>
                  <a:prstClr val="black"/>
                </a:solidFill>
                <a:latin typeface="Trebuchet MS"/>
              </a:rPr>
              <a:t>«Gözü </a:t>
            </a:r>
            <a:r>
              <a:rPr lang="tr-TR" dirty="0">
                <a:solidFill>
                  <a:prstClr val="black"/>
                </a:solidFill>
                <a:latin typeface="Trebuchet MS"/>
              </a:rPr>
              <a:t>bozuk insanlar etrafındaki nesneleri nasıl görür</a:t>
            </a:r>
            <a:r>
              <a:rPr lang="tr-TR" dirty="0" smtClean="0">
                <a:solidFill>
                  <a:prstClr val="black"/>
                </a:solidFill>
                <a:latin typeface="Trebuchet MS"/>
              </a:rPr>
              <a:t>?» sorusuna dönüş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Optik </a:t>
            </a:r>
            <a:r>
              <a:rPr lang="tr-TR" dirty="0">
                <a:latin typeface="Arial" pitchFamily="34" charset="0"/>
                <a:cs typeface="Arial" pitchFamily="34" charset="0"/>
              </a:rPr>
              <a:t>aletlerin yapısı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 Optik alet tasarlayalım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 Soru çözme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 Günün  özeti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03648" y="639529"/>
            <a:ext cx="65276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defTabSz="457200" eaLnBrk="1" hangingPunct="1">
              <a:defRPr sz="3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MS PGothic" charset="0"/>
              </a:defRPr>
            </a:lvl1pPr>
            <a:lvl2pPr defTabSz="457200" eaLnBrk="1" hangingPunct="1">
              <a:defRPr sz="3600">
                <a:solidFill>
                  <a:srgbClr val="262626"/>
                </a:solidFill>
                <a:latin typeface="Century Gothic" panose="020B0502020202020204" pitchFamily="34" charset="0"/>
                <a:cs typeface="MS PGothic" charset="0"/>
              </a:defRPr>
            </a:lvl2pPr>
            <a:lvl3pPr defTabSz="457200" eaLnBrk="1" hangingPunct="1">
              <a:defRPr sz="3600">
                <a:solidFill>
                  <a:srgbClr val="262626"/>
                </a:solidFill>
                <a:latin typeface="Century Gothic" panose="020B0502020202020204" pitchFamily="34" charset="0"/>
                <a:cs typeface="MS PGothic" charset="0"/>
              </a:defRPr>
            </a:lvl3pPr>
            <a:lvl4pPr defTabSz="457200" eaLnBrk="1" hangingPunct="1">
              <a:defRPr sz="3600">
                <a:solidFill>
                  <a:srgbClr val="262626"/>
                </a:solidFill>
                <a:latin typeface="Century Gothic" panose="020B0502020202020204" pitchFamily="34" charset="0"/>
                <a:cs typeface="MS PGothic" charset="0"/>
              </a:defRPr>
            </a:lvl4pPr>
            <a:lvl5pPr defTabSz="457200" eaLnBrk="1" hangingPunct="1">
              <a:defRPr sz="3600">
                <a:solidFill>
                  <a:srgbClr val="262626"/>
                </a:solidFill>
                <a:latin typeface="Century Gothic" panose="020B0502020202020204" pitchFamily="34" charset="0"/>
                <a:cs typeface="MS PGothic" charset="0"/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tr-TR" dirty="0"/>
              <a:t>Gözde Görüntü Oluşumu </a:t>
            </a:r>
          </a:p>
        </p:txBody>
      </p:sp>
      <p:sp>
        <p:nvSpPr>
          <p:cNvPr id="10" name="Metin kutusu 4"/>
          <p:cNvSpPr txBox="1"/>
          <p:nvPr/>
        </p:nvSpPr>
        <p:spPr>
          <a:xfrm>
            <a:off x="1379679" y="4244654"/>
            <a:ext cx="49925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tr-TR" dirty="0">
                <a:latin typeface="+mn-lt"/>
                <a:cs typeface="MS PGothic" charset="0"/>
              </a:rPr>
              <a:t>Cisimden yansıyarak göze gelen ışık demetleri kornea adı verilen saydam tabakadan ve göz bebeğinden kırılarak merceğe ulaşır</a:t>
            </a:r>
            <a:r>
              <a:rPr lang="tr-TR" dirty="0" smtClean="0">
                <a:latin typeface="+mn-lt"/>
                <a:cs typeface="MS PGothic" charset="0"/>
              </a:rPr>
              <a:t>.</a:t>
            </a:r>
          </a:p>
          <a:p>
            <a:endParaRPr lang="tr-TR" dirty="0">
              <a:latin typeface="+mn-lt"/>
              <a:cs typeface="MS PGothic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>
                <a:latin typeface="+mn-lt"/>
                <a:cs typeface="MS PGothic" charset="0"/>
              </a:rPr>
              <a:t>Göz merceğinde tekrar kırılan ışıklar retina tabakasında bulunan sarı benekte ters bir görüntü oluşturur.</a:t>
            </a:r>
          </a:p>
        </p:txBody>
      </p:sp>
      <p:pic>
        <p:nvPicPr>
          <p:cNvPr id="11" name="Resim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8427" b="22323"/>
          <a:stretch/>
        </p:blipFill>
        <p:spPr>
          <a:xfrm>
            <a:off x="1403648" y="1433147"/>
            <a:ext cx="4632550" cy="266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910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372200" y="1705497"/>
            <a:ext cx="2643206" cy="5078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EAF0B0"/>
            </a:solidFill>
          </a:ln>
        </p:spPr>
        <p:txBody>
          <a:bodyPr wrap="square" rtlCol="0">
            <a:spAutoFit/>
          </a:bodyPr>
          <a:lstStyle/>
          <a:p>
            <a:r>
              <a:rPr lang="tr-TR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Dersin İzlencesi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Gözde </a:t>
            </a: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nasıl görüntü oluşur?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solidFill>
                  <a:prstClr val="black"/>
                </a:solidFill>
                <a:latin typeface="Trebuchet MS"/>
              </a:rPr>
              <a:t>Gözü bozuk insanlar etrafındaki nesneleri nasıl görür?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 Aktivite zamanı  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 Göz kusurları 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 Gözlük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numarası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 smtClean="0">
                <a:solidFill>
                  <a:prstClr val="black"/>
                </a:solidFill>
                <a:latin typeface="Trebuchet MS"/>
              </a:rPr>
              <a:t>«Gözü </a:t>
            </a:r>
            <a:r>
              <a:rPr lang="tr-TR" dirty="0">
                <a:solidFill>
                  <a:prstClr val="black"/>
                </a:solidFill>
                <a:latin typeface="Trebuchet MS"/>
              </a:rPr>
              <a:t>bozuk insanlar etrafındaki nesneleri nasıl görür</a:t>
            </a:r>
            <a:r>
              <a:rPr lang="tr-TR" dirty="0" smtClean="0">
                <a:solidFill>
                  <a:prstClr val="black"/>
                </a:solidFill>
                <a:latin typeface="Trebuchet MS"/>
              </a:rPr>
              <a:t>?» sorusuna dönüş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Optik </a:t>
            </a:r>
            <a:r>
              <a:rPr lang="tr-TR" dirty="0">
                <a:latin typeface="Arial" pitchFamily="34" charset="0"/>
                <a:cs typeface="Arial" pitchFamily="34" charset="0"/>
              </a:rPr>
              <a:t>aletlerin yapısı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 Optik alet tasarlayalım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 Soru çözme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 Günün  özeti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03648" y="639529"/>
            <a:ext cx="65276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defTabSz="457200" eaLnBrk="1" hangingPunct="1">
              <a:defRPr sz="3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MS PGothic" charset="0"/>
              </a:defRPr>
            </a:lvl1pPr>
            <a:lvl2pPr defTabSz="457200" eaLnBrk="1" hangingPunct="1">
              <a:defRPr sz="3600">
                <a:solidFill>
                  <a:srgbClr val="262626"/>
                </a:solidFill>
                <a:latin typeface="Century Gothic" panose="020B0502020202020204" pitchFamily="34" charset="0"/>
                <a:cs typeface="MS PGothic" charset="0"/>
              </a:defRPr>
            </a:lvl2pPr>
            <a:lvl3pPr defTabSz="457200" eaLnBrk="1" hangingPunct="1">
              <a:defRPr sz="3600">
                <a:solidFill>
                  <a:srgbClr val="262626"/>
                </a:solidFill>
                <a:latin typeface="Century Gothic" panose="020B0502020202020204" pitchFamily="34" charset="0"/>
                <a:cs typeface="MS PGothic" charset="0"/>
              </a:defRPr>
            </a:lvl3pPr>
            <a:lvl4pPr defTabSz="457200" eaLnBrk="1" hangingPunct="1">
              <a:defRPr sz="3600">
                <a:solidFill>
                  <a:srgbClr val="262626"/>
                </a:solidFill>
                <a:latin typeface="Century Gothic" panose="020B0502020202020204" pitchFamily="34" charset="0"/>
                <a:cs typeface="MS PGothic" charset="0"/>
              </a:defRPr>
            </a:lvl4pPr>
            <a:lvl5pPr defTabSz="457200" eaLnBrk="1" hangingPunct="1">
              <a:defRPr sz="3600">
                <a:solidFill>
                  <a:srgbClr val="262626"/>
                </a:solidFill>
                <a:latin typeface="Century Gothic" panose="020B0502020202020204" pitchFamily="34" charset="0"/>
                <a:cs typeface="MS PGothic" charset="0"/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tr-TR" dirty="0"/>
              <a:t>Gözde Görüntü Oluşumu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71604" y="1928802"/>
            <a:ext cx="41434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000" dirty="0" smtClean="0"/>
              <a:t>Işığın 80%’ i kornea kırılırken,20%’si  ise gözün merceğinde kırılır.(İstanbul  Cerrahi hastanesi websitesinden  alınmıştır)</a:t>
            </a:r>
          </a:p>
        </p:txBody>
      </p:sp>
    </p:spTree>
    <p:extLst>
      <p:ext uri="{BB962C8B-B14F-4D97-AF65-F5344CB8AC3E}">
        <p14:creationId xmlns:p14="http://schemas.microsoft.com/office/powerpoint/2010/main" xmlns="" val="374910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372200" y="1705497"/>
            <a:ext cx="2643206" cy="5078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EAF0B0"/>
            </a:solidFill>
          </a:ln>
        </p:spPr>
        <p:txBody>
          <a:bodyPr wrap="square" rtlCol="0">
            <a:spAutoFit/>
          </a:bodyPr>
          <a:lstStyle/>
          <a:p>
            <a:r>
              <a:rPr lang="tr-TR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Dersin İzlencesi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Gözde </a:t>
            </a: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nasıl görüntü oluşur?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solidFill>
                  <a:prstClr val="black"/>
                </a:solidFill>
                <a:latin typeface="Trebuchet MS"/>
              </a:rPr>
              <a:t>Gözü bozuk insanlar etrafındaki nesneleri nasıl görür?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 Aktivite zamanı  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 Göz kusurları 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 Gözlük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numarası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 smtClean="0">
                <a:solidFill>
                  <a:prstClr val="black"/>
                </a:solidFill>
                <a:latin typeface="Trebuchet MS"/>
              </a:rPr>
              <a:t>«Gözü </a:t>
            </a:r>
            <a:r>
              <a:rPr lang="tr-TR" dirty="0">
                <a:solidFill>
                  <a:prstClr val="black"/>
                </a:solidFill>
                <a:latin typeface="Trebuchet MS"/>
              </a:rPr>
              <a:t>bozuk insanlar etrafındaki nesneleri nasıl görür</a:t>
            </a:r>
            <a:r>
              <a:rPr lang="tr-TR" dirty="0" smtClean="0">
                <a:solidFill>
                  <a:prstClr val="black"/>
                </a:solidFill>
                <a:latin typeface="Trebuchet MS"/>
              </a:rPr>
              <a:t>?» sorusuna dönüş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Optik </a:t>
            </a:r>
            <a:r>
              <a:rPr lang="tr-TR" dirty="0">
                <a:latin typeface="Arial" pitchFamily="34" charset="0"/>
                <a:cs typeface="Arial" pitchFamily="34" charset="0"/>
              </a:rPr>
              <a:t>aletlerin yapısı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 Optik alet tasarlayalım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 Soru çözme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 Günün  özeti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03648" y="639529"/>
            <a:ext cx="65276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defTabSz="457200" eaLnBrk="1" hangingPunct="1">
              <a:defRPr sz="3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MS PGothic" charset="0"/>
              </a:defRPr>
            </a:lvl1pPr>
            <a:lvl2pPr defTabSz="457200" eaLnBrk="1" hangingPunct="1">
              <a:defRPr sz="3600">
                <a:solidFill>
                  <a:srgbClr val="262626"/>
                </a:solidFill>
                <a:latin typeface="Century Gothic" panose="020B0502020202020204" pitchFamily="34" charset="0"/>
                <a:cs typeface="MS PGothic" charset="0"/>
              </a:defRPr>
            </a:lvl2pPr>
            <a:lvl3pPr defTabSz="457200" eaLnBrk="1" hangingPunct="1">
              <a:defRPr sz="3600">
                <a:solidFill>
                  <a:srgbClr val="262626"/>
                </a:solidFill>
                <a:latin typeface="Century Gothic" panose="020B0502020202020204" pitchFamily="34" charset="0"/>
                <a:cs typeface="MS PGothic" charset="0"/>
              </a:defRPr>
            </a:lvl3pPr>
            <a:lvl4pPr defTabSz="457200" eaLnBrk="1" hangingPunct="1">
              <a:defRPr sz="3600">
                <a:solidFill>
                  <a:srgbClr val="262626"/>
                </a:solidFill>
                <a:latin typeface="Century Gothic" panose="020B0502020202020204" pitchFamily="34" charset="0"/>
                <a:cs typeface="MS PGothic" charset="0"/>
              </a:defRPr>
            </a:lvl4pPr>
            <a:lvl5pPr defTabSz="457200" eaLnBrk="1" hangingPunct="1">
              <a:defRPr sz="3600">
                <a:solidFill>
                  <a:srgbClr val="262626"/>
                </a:solidFill>
                <a:latin typeface="Century Gothic" panose="020B0502020202020204" pitchFamily="34" charset="0"/>
                <a:cs typeface="MS PGothic" charset="0"/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tr-TR" dirty="0"/>
              <a:t>Gözde Görüntü Oluşumu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1558" y="4643446"/>
            <a:ext cx="5760640" cy="21852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 smtClean="0">
              <a:latin typeface="+mn-lt"/>
              <a:cs typeface="MS PGothic" charset="0"/>
            </a:endParaRPr>
          </a:p>
          <a:p>
            <a:r>
              <a:rPr lang="tr-TR" dirty="0" smtClean="0">
                <a:latin typeface="+mn-lt"/>
                <a:cs typeface="MS PGothic" charset="0"/>
              </a:rPr>
              <a:t>Göz merceğinin şekli yakındaki </a:t>
            </a:r>
            <a:r>
              <a:rPr lang="tr-TR" dirty="0">
                <a:latin typeface="+mn-lt"/>
                <a:cs typeface="MS PGothic" charset="0"/>
              </a:rPr>
              <a:t>ve uzaktaki </a:t>
            </a:r>
            <a:r>
              <a:rPr lang="tr-TR" dirty="0" smtClean="0">
                <a:latin typeface="+mn-lt"/>
                <a:cs typeface="MS PGothic" charset="0"/>
              </a:rPr>
              <a:t>objelere </a:t>
            </a:r>
            <a:r>
              <a:rPr lang="tr-TR" dirty="0">
                <a:latin typeface="+mn-lt"/>
                <a:cs typeface="MS PGothic" charset="0"/>
              </a:rPr>
              <a:t>bakarken </a:t>
            </a:r>
            <a:r>
              <a:rPr lang="tr-TR" dirty="0" smtClean="0">
                <a:latin typeface="+mn-lt"/>
                <a:cs typeface="MS PGothic" charset="0"/>
              </a:rPr>
              <a:t>farklıdır, mercek </a:t>
            </a:r>
            <a:r>
              <a:rPr lang="tr-TR" dirty="0">
                <a:latin typeface="+mn-lt"/>
                <a:cs typeface="MS PGothic" charset="0"/>
              </a:rPr>
              <a:t>görüntüyü sarı beneğe </a:t>
            </a:r>
            <a:r>
              <a:rPr lang="tr-TR" dirty="0" smtClean="0">
                <a:latin typeface="+mn-lt"/>
                <a:cs typeface="MS PGothic" charset="0"/>
              </a:rPr>
              <a:t>düşecek </a:t>
            </a:r>
            <a:r>
              <a:rPr lang="tr-TR" dirty="0">
                <a:latin typeface="+mn-lt"/>
                <a:cs typeface="MS PGothic" charset="0"/>
              </a:rPr>
              <a:t>şekilde odaklar</a:t>
            </a:r>
            <a:r>
              <a:rPr lang="tr-TR" dirty="0" smtClean="0">
                <a:latin typeface="+mn-lt"/>
                <a:cs typeface="MS PGothic" charset="0"/>
              </a:rPr>
              <a:t>.</a:t>
            </a:r>
          </a:p>
          <a:p>
            <a:endParaRPr lang="tr-TR" dirty="0">
              <a:latin typeface="+mn-lt"/>
              <a:cs typeface="MS PGothic" charset="0"/>
            </a:endParaRPr>
          </a:p>
          <a:p>
            <a:endParaRPr lang="tr-TR" dirty="0" smtClean="0">
              <a:latin typeface="+mn-lt"/>
              <a:cs typeface="MS PGothic" charset="0"/>
            </a:endParaRPr>
          </a:p>
          <a:p>
            <a:endParaRPr lang="tr-TR" sz="800" dirty="0">
              <a:latin typeface="+mn-lt"/>
              <a:cs typeface="MS PGothic" charset="0"/>
            </a:endParaRPr>
          </a:p>
          <a:p>
            <a:endParaRPr lang="tr-TR" dirty="0">
              <a:latin typeface="+mn-lt"/>
              <a:cs typeface="MS PGothic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556792"/>
            <a:ext cx="6038078" cy="330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467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372200" y="1705497"/>
            <a:ext cx="2643206" cy="5078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EAF0B0"/>
            </a:solidFill>
          </a:ln>
        </p:spPr>
        <p:txBody>
          <a:bodyPr wrap="square" rtlCol="0">
            <a:spAutoFit/>
          </a:bodyPr>
          <a:lstStyle/>
          <a:p>
            <a:r>
              <a:rPr lang="tr-TR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Dersin İzlencesi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Gözde </a:t>
            </a: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nasıl görüntü oluşur?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solidFill>
                  <a:prstClr val="black"/>
                </a:solidFill>
                <a:latin typeface="Trebuchet MS"/>
              </a:rPr>
              <a:t>Gözü bozuk insanlar etrafındaki nesneleri nasıl görür?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 Aktivite zamanı  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 Göz kusurları 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 Gözlük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numarası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 smtClean="0">
                <a:solidFill>
                  <a:prstClr val="black"/>
                </a:solidFill>
                <a:latin typeface="Trebuchet MS"/>
              </a:rPr>
              <a:t>«Gözü </a:t>
            </a:r>
            <a:r>
              <a:rPr lang="tr-TR" dirty="0">
                <a:solidFill>
                  <a:prstClr val="black"/>
                </a:solidFill>
                <a:latin typeface="Trebuchet MS"/>
              </a:rPr>
              <a:t>bozuk insanlar etrafındaki nesneleri nasıl görür</a:t>
            </a:r>
            <a:r>
              <a:rPr lang="tr-TR" dirty="0" smtClean="0">
                <a:solidFill>
                  <a:prstClr val="black"/>
                </a:solidFill>
                <a:latin typeface="Trebuchet MS"/>
              </a:rPr>
              <a:t>?» sorusuna dönüş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Optik </a:t>
            </a:r>
            <a:r>
              <a:rPr lang="tr-TR" dirty="0">
                <a:latin typeface="Arial" pitchFamily="34" charset="0"/>
                <a:cs typeface="Arial" pitchFamily="34" charset="0"/>
              </a:rPr>
              <a:t>aletlerin yapısı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 Optik alet tasarlayalım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 Soru çözme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tr-TR" dirty="0">
                <a:latin typeface="Arial" pitchFamily="34" charset="0"/>
                <a:cs typeface="Arial" pitchFamily="34" charset="0"/>
              </a:rPr>
              <a:t> Günün  özeti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03648" y="639529"/>
            <a:ext cx="65276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defTabSz="457200" eaLnBrk="1" hangingPunct="1">
              <a:defRPr sz="3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MS PGothic" charset="0"/>
              </a:defRPr>
            </a:lvl1pPr>
            <a:lvl2pPr defTabSz="457200" eaLnBrk="1" hangingPunct="1">
              <a:defRPr sz="3600">
                <a:solidFill>
                  <a:srgbClr val="262626"/>
                </a:solidFill>
                <a:latin typeface="Century Gothic" panose="020B0502020202020204" pitchFamily="34" charset="0"/>
                <a:cs typeface="MS PGothic" charset="0"/>
              </a:defRPr>
            </a:lvl2pPr>
            <a:lvl3pPr defTabSz="457200" eaLnBrk="1" hangingPunct="1">
              <a:defRPr sz="3600">
                <a:solidFill>
                  <a:srgbClr val="262626"/>
                </a:solidFill>
                <a:latin typeface="Century Gothic" panose="020B0502020202020204" pitchFamily="34" charset="0"/>
                <a:cs typeface="MS PGothic" charset="0"/>
              </a:defRPr>
            </a:lvl3pPr>
            <a:lvl4pPr defTabSz="457200" eaLnBrk="1" hangingPunct="1">
              <a:defRPr sz="3600">
                <a:solidFill>
                  <a:srgbClr val="262626"/>
                </a:solidFill>
                <a:latin typeface="Century Gothic" panose="020B0502020202020204" pitchFamily="34" charset="0"/>
                <a:cs typeface="MS PGothic" charset="0"/>
              </a:defRPr>
            </a:lvl4pPr>
            <a:lvl5pPr defTabSz="457200" eaLnBrk="1" hangingPunct="1">
              <a:defRPr sz="3600">
                <a:solidFill>
                  <a:srgbClr val="262626"/>
                </a:solidFill>
                <a:latin typeface="Century Gothic" panose="020B0502020202020204" pitchFamily="34" charset="0"/>
                <a:cs typeface="MS PGothic" charset="0"/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tr-TR" dirty="0"/>
              <a:t>Gözde Görüntü Oluşumu </a:t>
            </a:r>
          </a:p>
        </p:txBody>
      </p:sp>
      <p:pic>
        <p:nvPicPr>
          <p:cNvPr id="2050" name="Picture 2" descr="http://images.beyazgazete.com/fotogaleri/2013/6/16337_hayvanlarin-gozleri_6117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071701"/>
            <a:ext cx="6162675" cy="3429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1467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Custom 5">
      <a:dk1>
        <a:sysClr val="windowText" lastClr="000000"/>
      </a:dk1>
      <a:lt1>
        <a:sysClr val="window" lastClr="FFFFFF"/>
      </a:lt1>
      <a:dk2>
        <a:srgbClr val="7E0000"/>
      </a:dk2>
      <a:lt2>
        <a:srgbClr val="EEECE1"/>
      </a:lt2>
      <a:accent1>
        <a:srgbClr val="C00000"/>
      </a:accent1>
      <a:accent2>
        <a:srgbClr val="C0504D"/>
      </a:accent2>
      <a:accent3>
        <a:srgbClr val="7E00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3461</TotalTime>
  <Words>2052</Words>
  <Application>Microsoft Office PowerPoint</Application>
  <PresentationFormat>On-screen Show (4:3)</PresentationFormat>
  <Paragraphs>485</Paragraphs>
  <Slides>32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Theme1</vt:lpstr>
      <vt:lpstr>Gözde Görüntü Oluşumu ve Göz Kusurları</vt:lpstr>
      <vt:lpstr>Kazanımlar: </vt:lpstr>
      <vt:lpstr>Geçen derste neler öğrendik?</vt:lpstr>
      <vt:lpstr>Slide 4</vt:lpstr>
      <vt:lpstr>Slide 5</vt:lpstr>
      <vt:lpstr>Slide 6</vt:lpstr>
      <vt:lpstr>Slide 7</vt:lpstr>
      <vt:lpstr>Slide 8</vt:lpstr>
      <vt:lpstr>Slide 9</vt:lpstr>
      <vt:lpstr>Gözü bozuk insanlar etrafındaki nesneleri nasıl görür?   </vt:lpstr>
      <vt:lpstr>Aktivite Zamanı   </vt:lpstr>
      <vt:lpstr>Göz Kusurları     </vt:lpstr>
      <vt:lpstr>Göz Kusurları     </vt:lpstr>
      <vt:lpstr>Hangisi yakını hangisi uzağı göremez?     </vt:lpstr>
      <vt:lpstr>Göz Kusurları   Miyop   </vt:lpstr>
      <vt:lpstr>Göz Kusurları    Hipermetrop  </vt:lpstr>
      <vt:lpstr>Göz Kusurları    Astigmat  </vt:lpstr>
      <vt:lpstr>Göz Kusurları   </vt:lpstr>
      <vt:lpstr>Gözlük Numarası    </vt:lpstr>
      <vt:lpstr>Gözlük Numarası    </vt:lpstr>
      <vt:lpstr>«Gözü bozuk insanlar etrafını nasıl görür?» sorusuna dönüş     </vt:lpstr>
      <vt:lpstr>Optik Aletlerin Yapısı  </vt:lpstr>
      <vt:lpstr>Optik Aletlerin Yapısı  </vt:lpstr>
      <vt:lpstr>Optik Alet Tasarlayalım  </vt:lpstr>
      <vt:lpstr>Soru çözme     </vt:lpstr>
      <vt:lpstr>Soru çözme     </vt:lpstr>
      <vt:lpstr>Soru çözme      </vt:lpstr>
      <vt:lpstr>Günün Özeti    </vt:lpstr>
      <vt:lpstr>Günün Özeti    </vt:lpstr>
      <vt:lpstr>Teşekkür ederim     </vt:lpstr>
      <vt:lpstr>Kazanımlar: </vt:lpstr>
      <vt:lpstr>Gelecek ders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Merve İzmir</dc:creator>
  <cp:lastModifiedBy>Merve İzmir</cp:lastModifiedBy>
  <cp:revision>345</cp:revision>
  <dcterms:created xsi:type="dcterms:W3CDTF">2015-11-22T16:10:49Z</dcterms:created>
  <dcterms:modified xsi:type="dcterms:W3CDTF">2016-06-17T23:31:00Z</dcterms:modified>
</cp:coreProperties>
</file>