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6" r:id="rId2"/>
    <p:sldId id="257" r:id="rId3"/>
    <p:sldId id="258" r:id="rId4"/>
    <p:sldId id="259" r:id="rId5"/>
    <p:sldId id="261" r:id="rId6"/>
    <p:sldId id="285" r:id="rId7"/>
    <p:sldId id="305" r:id="rId8"/>
    <p:sldId id="307" r:id="rId9"/>
    <p:sldId id="306" r:id="rId10"/>
    <p:sldId id="286" r:id="rId11"/>
    <p:sldId id="287" r:id="rId12"/>
    <p:sldId id="288" r:id="rId13"/>
    <p:sldId id="289" r:id="rId14"/>
    <p:sldId id="291" r:id="rId15"/>
    <p:sldId id="308" r:id="rId16"/>
    <p:sldId id="309" r:id="rId17"/>
    <p:sldId id="292" r:id="rId18"/>
    <p:sldId id="310"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282" r:id="rId32"/>
    <p:sldId id="283"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6" autoAdjust="0"/>
    <p:restoredTop sz="94660"/>
  </p:normalViewPr>
  <p:slideViewPr>
    <p:cSldViewPr>
      <p:cViewPr varScale="1">
        <p:scale>
          <a:sx n="73" d="100"/>
          <a:sy n="73" d="100"/>
        </p:scale>
        <p:origin x="-65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9DEF50-204A-4C9F-A16D-7B6EC125A802}" type="datetimeFigureOut">
              <a:rPr lang="tr-TR" smtClean="0"/>
              <a:pPr/>
              <a:t>14.05.2016</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85838-D895-40DA-9099-0740D030B692}" type="slidenum">
              <a:rPr lang="tr-TR" smtClean="0"/>
              <a:pPr/>
              <a:t>‹#›</a:t>
            </a:fld>
            <a:endParaRPr lang="tr-TR"/>
          </a:p>
        </p:txBody>
      </p:sp>
    </p:spTree>
    <p:extLst>
      <p:ext uri="{BB962C8B-B14F-4D97-AF65-F5344CB8AC3E}">
        <p14:creationId xmlns:p14="http://schemas.microsoft.com/office/powerpoint/2010/main" xmlns="" val="11569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https://www.youtube.com/watch?v=hknQ-U_v0H8</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21</a:t>
            </a:fld>
            <a:endParaRPr lang="tr-TR"/>
          </a:p>
        </p:txBody>
      </p:sp>
    </p:spTree>
    <p:extLst>
      <p:ext uri="{BB962C8B-B14F-4D97-AF65-F5344CB8AC3E}">
        <p14:creationId xmlns:p14="http://schemas.microsoft.com/office/powerpoint/2010/main" xmlns="" val="237404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https://www.youtube.com/watch?v=hknQ-U_v0H8</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22</a:t>
            </a:fld>
            <a:endParaRPr lang="tr-TR"/>
          </a:p>
        </p:txBody>
      </p:sp>
    </p:spTree>
    <p:extLst>
      <p:ext uri="{BB962C8B-B14F-4D97-AF65-F5344CB8AC3E}">
        <p14:creationId xmlns:p14="http://schemas.microsoft.com/office/powerpoint/2010/main" xmlns="" val="286846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https://www.youtube.com/watch?v=hknQ-U_v0H8</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23</a:t>
            </a:fld>
            <a:endParaRPr lang="tr-TR"/>
          </a:p>
        </p:txBody>
      </p:sp>
    </p:spTree>
    <p:extLst>
      <p:ext uri="{BB962C8B-B14F-4D97-AF65-F5344CB8AC3E}">
        <p14:creationId xmlns:p14="http://schemas.microsoft.com/office/powerpoint/2010/main" xmlns="" val="320154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https://www.youtube.com/watch?v=hknQ-U_v0H8</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24</a:t>
            </a:fld>
            <a:endParaRPr lang="tr-TR"/>
          </a:p>
        </p:txBody>
      </p:sp>
    </p:spTree>
    <p:extLst>
      <p:ext uri="{BB962C8B-B14F-4D97-AF65-F5344CB8AC3E}">
        <p14:creationId xmlns:p14="http://schemas.microsoft.com/office/powerpoint/2010/main" xmlns="" val="198816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https://www.youtube.com/watch?v=hknQ-U_v0H8</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25</a:t>
            </a:fld>
            <a:endParaRPr lang="tr-TR"/>
          </a:p>
        </p:txBody>
      </p:sp>
    </p:spTree>
    <p:extLst>
      <p:ext uri="{BB962C8B-B14F-4D97-AF65-F5344CB8AC3E}">
        <p14:creationId xmlns:p14="http://schemas.microsoft.com/office/powerpoint/2010/main" xmlns="" val="2000453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https://www.youtube.com/watch?v=hknQ-U_v0H8</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26</a:t>
            </a:fld>
            <a:endParaRPr lang="tr-TR"/>
          </a:p>
        </p:txBody>
      </p:sp>
    </p:spTree>
    <p:extLst>
      <p:ext uri="{BB962C8B-B14F-4D97-AF65-F5344CB8AC3E}">
        <p14:creationId xmlns:p14="http://schemas.microsoft.com/office/powerpoint/2010/main" xmlns="" val="143152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https://www.youtube.com/watch?v=hknQ-U_v0H8</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27</a:t>
            </a:fld>
            <a:endParaRPr lang="tr-TR"/>
          </a:p>
        </p:txBody>
      </p:sp>
    </p:spTree>
    <p:extLst>
      <p:ext uri="{BB962C8B-B14F-4D97-AF65-F5344CB8AC3E}">
        <p14:creationId xmlns:p14="http://schemas.microsoft.com/office/powerpoint/2010/main" xmlns="" val="143790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https://www.youtube.com/watch?v=hknQ-U_v0H8</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28</a:t>
            </a:fld>
            <a:endParaRPr lang="tr-TR"/>
          </a:p>
        </p:txBody>
      </p:sp>
    </p:spTree>
    <p:extLst>
      <p:ext uri="{BB962C8B-B14F-4D97-AF65-F5344CB8AC3E}">
        <p14:creationId xmlns:p14="http://schemas.microsoft.com/office/powerpoint/2010/main" xmlns="" val="382242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https://www.youtube.com/watch?v=hknQ-U_v0H8</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29</a:t>
            </a:fld>
            <a:endParaRPr lang="tr-TR"/>
          </a:p>
        </p:txBody>
      </p:sp>
    </p:spTree>
    <p:extLst>
      <p:ext uri="{BB962C8B-B14F-4D97-AF65-F5344CB8AC3E}">
        <p14:creationId xmlns:p14="http://schemas.microsoft.com/office/powerpoint/2010/main" xmlns="" val="60364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13BCECE-DEEF-4471-B739-FACF3EF05977}" type="datetimeFigureOut">
              <a:rPr lang="tr-TR" smtClean="0"/>
              <a:pPr/>
              <a:t>14.05.2016</a:t>
            </a:fld>
            <a:endParaRPr lang="tr-TR"/>
          </a:p>
        </p:txBody>
      </p:sp>
      <p:sp>
        <p:nvSpPr>
          <p:cNvPr id="20" name="Footer Placeholder 19"/>
          <p:cNvSpPr>
            <a:spLocks noGrp="1"/>
          </p:cNvSpPr>
          <p:nvPr>
            <p:ph type="ftr" sz="quarter" idx="11"/>
          </p:nvPr>
        </p:nvSpPr>
        <p:spPr/>
        <p:txBody>
          <a:bodyPr/>
          <a:lstStyle>
            <a:extLst/>
          </a:lstStyle>
          <a:p>
            <a:endParaRPr lang="tr-TR"/>
          </a:p>
        </p:txBody>
      </p:sp>
      <p:sp>
        <p:nvSpPr>
          <p:cNvPr id="10" name="Slide Number Placeholder 9"/>
          <p:cNvSpPr>
            <a:spLocks noGrp="1"/>
          </p:cNvSpPr>
          <p:nvPr>
            <p:ph type="sldNum" sz="quarter" idx="12"/>
          </p:nvPr>
        </p:nvSpPr>
        <p:spPr/>
        <p:txBody>
          <a:bodyPr/>
          <a:lstStyle>
            <a:extLst/>
          </a:lstStyle>
          <a:p>
            <a:fld id="{0EAF39B1-1DC5-4746-8B27-698843963F2E}" type="slidenum">
              <a:rPr lang="tr-TR" smtClean="0"/>
              <a:pPr/>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3BCECE-DEEF-4471-B739-FACF3EF05977}" type="datetimeFigureOut">
              <a:rPr lang="tr-TR" smtClean="0"/>
              <a:pPr/>
              <a:t>14.05.2016</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0EAF39B1-1DC5-4746-8B27-698843963F2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3BCECE-DEEF-4471-B739-FACF3EF05977}" type="datetimeFigureOut">
              <a:rPr lang="tr-TR" smtClean="0"/>
              <a:pPr/>
              <a:t>14.05.2016</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0EAF39B1-1DC5-4746-8B27-698843963F2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3BCECE-DEEF-4471-B739-FACF3EF05977}" type="datetimeFigureOut">
              <a:rPr lang="tr-TR" smtClean="0"/>
              <a:pPr/>
              <a:t>14.05.2016</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0EAF39B1-1DC5-4746-8B27-698843963F2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13BCECE-DEEF-4471-B739-FACF3EF05977}" type="datetimeFigureOut">
              <a:rPr lang="tr-TR" smtClean="0"/>
              <a:pPr/>
              <a:t>14.05.2016</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0EAF39B1-1DC5-4746-8B27-698843963F2E}" type="slidenum">
              <a:rPr lang="tr-TR" smtClean="0"/>
              <a:pPr/>
              <a:t>‹#›</a:t>
            </a:fld>
            <a:endParaRPr lang="tr-T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3BCECE-DEEF-4471-B739-FACF3EF05977}" type="datetimeFigureOut">
              <a:rPr lang="tr-TR" smtClean="0"/>
              <a:pPr/>
              <a:t>14.05.2016</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0EAF39B1-1DC5-4746-8B27-698843963F2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13BCECE-DEEF-4471-B739-FACF3EF05977}" type="datetimeFigureOut">
              <a:rPr lang="tr-TR" smtClean="0"/>
              <a:pPr/>
              <a:t>14.05.2016</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9" name="Slide Number Placeholder 8"/>
          <p:cNvSpPr>
            <a:spLocks noGrp="1"/>
          </p:cNvSpPr>
          <p:nvPr>
            <p:ph type="sldNum" sz="quarter" idx="12"/>
          </p:nvPr>
        </p:nvSpPr>
        <p:spPr/>
        <p:txBody>
          <a:bodyPr/>
          <a:lstStyle>
            <a:extLst/>
          </a:lstStyle>
          <a:p>
            <a:fld id="{0EAF39B1-1DC5-4746-8B27-698843963F2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13BCECE-DEEF-4471-B739-FACF3EF05977}" type="datetimeFigureOut">
              <a:rPr lang="tr-TR" smtClean="0"/>
              <a:pPr/>
              <a:t>14.05.2016</a:t>
            </a:fld>
            <a:endParaRPr lang="tr-TR"/>
          </a:p>
        </p:txBody>
      </p:sp>
      <p:sp>
        <p:nvSpPr>
          <p:cNvPr id="4" name="Footer Placeholder 3"/>
          <p:cNvSpPr>
            <a:spLocks noGrp="1"/>
          </p:cNvSpPr>
          <p:nvPr>
            <p:ph type="ftr" sz="quarter" idx="11"/>
          </p:nvPr>
        </p:nvSpPr>
        <p:spPr/>
        <p:txBody>
          <a:bodyPr/>
          <a:lstStyle>
            <a:extLst/>
          </a:lstStyle>
          <a:p>
            <a:endParaRPr lang="tr-TR"/>
          </a:p>
        </p:txBody>
      </p:sp>
      <p:sp>
        <p:nvSpPr>
          <p:cNvPr id="5" name="Slide Number Placeholder 4"/>
          <p:cNvSpPr>
            <a:spLocks noGrp="1"/>
          </p:cNvSpPr>
          <p:nvPr>
            <p:ph type="sldNum" sz="quarter" idx="12"/>
          </p:nvPr>
        </p:nvSpPr>
        <p:spPr/>
        <p:txBody>
          <a:bodyPr/>
          <a:lstStyle>
            <a:extLst/>
          </a:lstStyle>
          <a:p>
            <a:fld id="{0EAF39B1-1DC5-4746-8B27-698843963F2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13BCECE-DEEF-4471-B739-FACF3EF05977}" type="datetimeFigureOut">
              <a:rPr lang="tr-TR" smtClean="0"/>
              <a:pPr/>
              <a:t>14.05.2016</a:t>
            </a:fld>
            <a:endParaRPr lang="tr-TR"/>
          </a:p>
        </p:txBody>
      </p:sp>
      <p:sp>
        <p:nvSpPr>
          <p:cNvPr id="3" name="Footer Placeholder 2"/>
          <p:cNvSpPr>
            <a:spLocks noGrp="1"/>
          </p:cNvSpPr>
          <p:nvPr>
            <p:ph type="ftr" sz="quarter" idx="11"/>
          </p:nvPr>
        </p:nvSpPr>
        <p:spPr/>
        <p:txBody>
          <a:bodyPr/>
          <a:lstStyle>
            <a:extLst/>
          </a:lstStyle>
          <a:p>
            <a:endParaRPr lang="tr-TR"/>
          </a:p>
        </p:txBody>
      </p:sp>
      <p:sp>
        <p:nvSpPr>
          <p:cNvPr id="4" name="Slide Number Placeholder 3"/>
          <p:cNvSpPr>
            <a:spLocks noGrp="1"/>
          </p:cNvSpPr>
          <p:nvPr>
            <p:ph type="sldNum" sz="quarter" idx="12"/>
          </p:nvPr>
        </p:nvSpPr>
        <p:spPr/>
        <p:txBody>
          <a:bodyPr/>
          <a:lstStyle>
            <a:extLst/>
          </a:lstStyle>
          <a:p>
            <a:fld id="{0EAF39B1-1DC5-4746-8B27-698843963F2E}" type="slidenum">
              <a:rPr lang="tr-TR" smtClean="0"/>
              <a:pPr/>
              <a:t>‹#›</a:t>
            </a:fld>
            <a:endParaRPr lang="tr-T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3BCECE-DEEF-4471-B739-FACF3EF05977}" type="datetimeFigureOut">
              <a:rPr lang="tr-TR" smtClean="0"/>
              <a:pPr/>
              <a:t>14.05.2016</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0EAF39B1-1DC5-4746-8B27-698843963F2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13BCECE-DEEF-4471-B739-FACF3EF05977}" type="datetimeFigureOut">
              <a:rPr lang="tr-TR" smtClean="0"/>
              <a:pPr/>
              <a:t>14.05.2016</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0EAF39B1-1DC5-4746-8B27-698843963F2E}" type="slidenum">
              <a:rPr lang="tr-TR" smtClean="0"/>
              <a:pPr/>
              <a:t>‹#›</a:t>
            </a:fld>
            <a:endParaRPr lang="tr-T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13BCECE-DEEF-4471-B739-FACF3EF05977}" type="datetimeFigureOut">
              <a:rPr lang="tr-TR" smtClean="0"/>
              <a:pPr/>
              <a:t>14.05.2016</a:t>
            </a:fld>
            <a:endParaRPr lang="tr-T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EAF39B1-1DC5-4746-8B27-698843963F2E}" type="slidenum">
              <a:rPr lang="tr-TR" smtClean="0"/>
              <a:pPr/>
              <a:t>‹#›</a:t>
            </a:fld>
            <a:endParaRPr lang="tr-T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38" y="2132856"/>
            <a:ext cx="7406640" cy="1472184"/>
          </a:xfrm>
        </p:spPr>
        <p:txBody>
          <a:bodyPr/>
          <a:lstStyle/>
          <a:p>
            <a:r>
              <a:rPr lang="tr-TR" dirty="0" smtClean="0">
                <a:solidFill>
                  <a:schemeClr val="tx1"/>
                </a:solidFill>
              </a:rPr>
              <a:t>Paralel Yüzeylerden Kırılma</a:t>
            </a:r>
            <a:br>
              <a:rPr lang="tr-TR" dirty="0" smtClean="0">
                <a:solidFill>
                  <a:schemeClr val="tx1"/>
                </a:solidFill>
              </a:rPr>
            </a:br>
            <a:r>
              <a:rPr lang="tr-TR" dirty="0" smtClean="0">
                <a:solidFill>
                  <a:schemeClr val="tx1"/>
                </a:solidFill>
              </a:rPr>
              <a:t>Görünür Uzaklık</a:t>
            </a:r>
            <a:endParaRPr lang="tr-TR" dirty="0">
              <a:solidFill>
                <a:schemeClr val="tx1"/>
              </a:solidFill>
            </a:endParaRPr>
          </a:p>
        </p:txBody>
      </p:sp>
      <p:sp>
        <p:nvSpPr>
          <p:cNvPr id="3" name="Subtitle 2"/>
          <p:cNvSpPr>
            <a:spLocks noGrp="1"/>
          </p:cNvSpPr>
          <p:nvPr>
            <p:ph type="subTitle" idx="1"/>
          </p:nvPr>
        </p:nvSpPr>
        <p:spPr>
          <a:xfrm>
            <a:off x="1428438" y="4221088"/>
            <a:ext cx="7406640" cy="1752600"/>
          </a:xfrm>
        </p:spPr>
        <p:txBody>
          <a:bodyPr/>
          <a:lstStyle/>
          <a:p>
            <a:r>
              <a:rPr lang="tr-TR" dirty="0" smtClean="0">
                <a:solidFill>
                  <a:schemeClr val="bg1">
                    <a:lumMod val="50000"/>
                  </a:schemeClr>
                </a:solidFill>
              </a:rPr>
              <a:t>Arş. Gör. Dilber Demirtaş</a:t>
            </a:r>
            <a:endParaRPr lang="tr-TR"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Paralel Yüzeylerden Kırılma</a:t>
            </a:r>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2">
                    <a:lumMod val="50000"/>
                  </a:schemeClr>
                </a:solidFill>
              </a:rPr>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7" name="Picture 1" descr="C:\Users\Dilber\Desktop\kırılma.png"/>
          <p:cNvPicPr>
            <a:picLocks noChangeAspect="1" noChangeArrowheads="1"/>
          </p:cNvPicPr>
          <p:nvPr/>
        </p:nvPicPr>
        <p:blipFill>
          <a:blip r:embed="rId2" cstate="print"/>
          <a:srcRect/>
          <a:stretch>
            <a:fillRect/>
          </a:stretch>
        </p:blipFill>
        <p:spPr bwMode="auto">
          <a:xfrm>
            <a:off x="2483768" y="1155800"/>
            <a:ext cx="2918094" cy="2201192"/>
          </a:xfrm>
          <a:prstGeom prst="rect">
            <a:avLst/>
          </a:prstGeom>
          <a:noFill/>
        </p:spPr>
      </p:pic>
      <p:sp>
        <p:nvSpPr>
          <p:cNvPr id="8" name="Content Placeholder 2"/>
          <p:cNvSpPr>
            <a:spLocks noGrp="1"/>
          </p:cNvSpPr>
          <p:nvPr>
            <p:ph idx="1"/>
          </p:nvPr>
        </p:nvSpPr>
        <p:spPr>
          <a:xfrm>
            <a:off x="1691680" y="3501008"/>
            <a:ext cx="4176464" cy="2880320"/>
          </a:xfrm>
        </p:spPr>
        <p:txBody>
          <a:bodyPr>
            <a:normAutofit fontScale="40000" lnSpcReduction="20000"/>
          </a:bodyPr>
          <a:lstStyle/>
          <a:p>
            <a:pPr>
              <a:buNone/>
            </a:pPr>
            <a:r>
              <a:rPr lang="tr-TR" dirty="0" smtClean="0"/>
              <a:t>Işık paralel yüzlü saydam bir ortama şekilde ki gibi geldiğinde; </a:t>
            </a:r>
          </a:p>
          <a:p>
            <a:r>
              <a:rPr lang="tr-TR" dirty="0" smtClean="0"/>
              <a:t>Eğer n</a:t>
            </a:r>
            <a:r>
              <a:rPr lang="tr-TR" sz="1800" dirty="0" smtClean="0"/>
              <a:t>2</a:t>
            </a:r>
            <a:r>
              <a:rPr lang="tr-TR" dirty="0" smtClean="0"/>
              <a:t>&gt;n</a:t>
            </a:r>
            <a:r>
              <a:rPr lang="tr-TR" sz="1800" dirty="0" smtClean="0"/>
              <a:t>1</a:t>
            </a:r>
            <a:r>
              <a:rPr lang="tr-TR" dirty="0" smtClean="0"/>
              <a:t> ise </a:t>
            </a:r>
            <a:r>
              <a:rPr lang="tr-TR" dirty="0" smtClean="0"/>
              <a:t>girerken normale </a:t>
            </a:r>
            <a:r>
              <a:rPr lang="tr-TR" dirty="0" smtClean="0"/>
              <a:t>yaklaşır ve çıkarken normalden uzaklaşır.</a:t>
            </a:r>
          </a:p>
          <a:p>
            <a:r>
              <a:rPr lang="tr-TR" dirty="0" smtClean="0"/>
              <a:t>Eğer n</a:t>
            </a:r>
            <a:r>
              <a:rPr lang="tr-TR" sz="1800" dirty="0" smtClean="0"/>
              <a:t>1</a:t>
            </a:r>
            <a:r>
              <a:rPr lang="tr-TR" dirty="0" smtClean="0"/>
              <a:t>&gt;n</a:t>
            </a:r>
            <a:r>
              <a:rPr lang="tr-TR" sz="1800" dirty="0" smtClean="0"/>
              <a:t>2</a:t>
            </a:r>
            <a:r>
              <a:rPr lang="tr-TR" dirty="0" smtClean="0"/>
              <a:t> ise girerken normalden uzaklaşır ve çıkarken normale yaklaşır. </a:t>
            </a:r>
          </a:p>
          <a:p>
            <a:pPr>
              <a:buNone/>
            </a:pPr>
            <a:r>
              <a:rPr lang="tr-TR" dirty="0" smtClean="0"/>
              <a:t>Sadece paralel bir kaymaya uğrar. Bu kayma miktarı;</a:t>
            </a:r>
          </a:p>
          <a:p>
            <a:r>
              <a:rPr lang="tr-TR" dirty="0" smtClean="0"/>
              <a:t>Ortamların kırıcılık </a:t>
            </a:r>
            <a:r>
              <a:rPr lang="tr-TR" dirty="0" smtClean="0"/>
              <a:t>indekslerine</a:t>
            </a:r>
            <a:endParaRPr lang="tr-TR" dirty="0" smtClean="0"/>
          </a:p>
          <a:p>
            <a:r>
              <a:rPr lang="tr-TR" dirty="0"/>
              <a:t>P</a:t>
            </a:r>
            <a:r>
              <a:rPr lang="tr-TR" dirty="0" smtClean="0"/>
              <a:t>rizmanın kalınlığına</a:t>
            </a:r>
          </a:p>
          <a:p>
            <a:r>
              <a:rPr lang="tr-TR" dirty="0" smtClean="0"/>
              <a:t>Işığın gelme açısına bağlıdır.</a:t>
            </a:r>
          </a:p>
          <a:p>
            <a:endParaRPr lang="tr-TR" dirty="0" smtClean="0"/>
          </a:p>
          <a:p>
            <a:pPr>
              <a:buNone/>
            </a:pPr>
            <a:r>
              <a:rPr lang="tr-TR" dirty="0" smtClean="0"/>
              <a:t>  </a:t>
            </a:r>
            <a:r>
              <a:rPr lang="tr-TR" dirty="0" smtClean="0">
                <a:solidFill>
                  <a:schemeClr val="bg2">
                    <a:lumMod val="50000"/>
                  </a:schemeClr>
                </a:solidFill>
              </a:rPr>
              <a:t>Paralel yüzeylerde kırılma, geçen hafta öğrendiğiniz kırılma ile aynıdır. </a:t>
            </a:r>
            <a:endParaRPr lang="tr-TR" dirty="0">
              <a:solidFill>
                <a:schemeClr val="bg2">
                  <a:lumMod val="50000"/>
                </a:schemeClr>
              </a:solidFill>
            </a:endParaRPr>
          </a:p>
        </p:txBody>
      </p:sp>
    </p:spTree>
    <p:extLst>
      <p:ext uri="{BB962C8B-B14F-4D97-AF65-F5344CB8AC3E}">
        <p14:creationId xmlns:p14="http://schemas.microsoft.com/office/powerpoint/2010/main" xmlns="" val="69605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Deniz altı gözlüğü neden net görmemizi sağlıyor?</a:t>
            </a:r>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2">
                    <a:lumMod val="50000"/>
                  </a:schemeClr>
                </a:solidFill>
              </a:rPr>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9" name="Picture 2" descr="http://duygusalsermaye.com/wp-content/uploads/2013/07/2.jpg"/>
          <p:cNvPicPr>
            <a:picLocks noGrp="1" noChangeAspect="1" noChangeArrowheads="1"/>
          </p:cNvPicPr>
          <p:nvPr>
            <p:ph idx="1"/>
          </p:nvPr>
        </p:nvPicPr>
        <p:blipFill>
          <a:blip r:embed="rId2" cstate="print"/>
          <a:srcRect/>
          <a:stretch>
            <a:fillRect/>
          </a:stretch>
        </p:blipFill>
        <p:spPr bwMode="auto">
          <a:xfrm>
            <a:off x="2247720" y="1417638"/>
            <a:ext cx="2952328" cy="1970727"/>
          </a:xfrm>
          <a:prstGeom prst="rect">
            <a:avLst/>
          </a:prstGeom>
          <a:noFill/>
        </p:spPr>
      </p:pic>
      <p:sp>
        <p:nvSpPr>
          <p:cNvPr id="10" name="TextBox 9"/>
          <p:cNvSpPr txBox="1"/>
          <p:nvPr/>
        </p:nvSpPr>
        <p:spPr>
          <a:xfrm>
            <a:off x="1435608" y="3429000"/>
            <a:ext cx="4576552" cy="3539430"/>
          </a:xfrm>
          <a:prstGeom prst="rect">
            <a:avLst/>
          </a:prstGeom>
          <a:noFill/>
        </p:spPr>
        <p:txBody>
          <a:bodyPr wrap="square" rtlCol="0">
            <a:spAutoFit/>
          </a:bodyPr>
          <a:lstStyle/>
          <a:p>
            <a:r>
              <a:rPr lang="tr-TR" sz="1600" dirty="0" smtClean="0"/>
              <a:t>Hava ortamından gelen ışınlar gözümüzün merceğinde ve içeride ki göz sıvısında kırılarak retinada toplanır ve görme olayı gerçekleşir. Deniz, havaya oranla kırma indexi daha yüksek ve göz sıvımızın kırma indexine çok yakın bir ortamdır. Deniz içerisinde gözlük takmadığımızda ışınlar retinada odaklanmayacak şekilde kırıldığından net görüntü oluşmaz. Gözlük taktığımızda deniz ile gözümüz arasında paralel hava ortamı almış oluruz ve net görme sağlarız. </a:t>
            </a:r>
          </a:p>
          <a:p>
            <a:endParaRPr lang="tr-TR" sz="1600" dirty="0" smtClean="0"/>
          </a:p>
          <a:p>
            <a:r>
              <a:rPr lang="tr-TR" sz="1600" dirty="0" smtClean="0">
                <a:solidFill>
                  <a:schemeClr val="bg2">
                    <a:lumMod val="50000"/>
                  </a:schemeClr>
                </a:solidFill>
              </a:rPr>
              <a:t>Peki ya hem deniz içerisinde, hem deniz dışarısında yaşayan hayvanlar (timsahlar, su aygırları..) iki ortamda da nasıl görür?</a:t>
            </a:r>
          </a:p>
        </p:txBody>
      </p:sp>
      <p:pic>
        <p:nvPicPr>
          <p:cNvPr id="6" name="Picture 2" descr="C:\Users\Dilber\AppData\Local\Microsoft\Windows\Temporary Internet Files\Content.IE5\GG83RREV\question_mark[1].png"/>
          <p:cNvPicPr>
            <a:picLocks noChangeAspect="1" noChangeArrowheads="1"/>
          </p:cNvPicPr>
          <p:nvPr/>
        </p:nvPicPr>
        <p:blipFill>
          <a:blip r:embed="rId3" cstate="print"/>
          <a:srcRect/>
          <a:stretch>
            <a:fillRect/>
          </a:stretch>
        </p:blipFill>
        <p:spPr bwMode="auto">
          <a:xfrm>
            <a:off x="7308304" y="5475446"/>
            <a:ext cx="1296144" cy="1382554"/>
          </a:xfrm>
          <a:prstGeom prst="rect">
            <a:avLst/>
          </a:prstGeom>
          <a:noFill/>
        </p:spPr>
      </p:pic>
    </p:spTree>
    <p:extLst>
      <p:ext uri="{BB962C8B-B14F-4D97-AF65-F5344CB8AC3E}">
        <p14:creationId xmlns:p14="http://schemas.microsoft.com/office/powerpoint/2010/main" xmlns="" val="119893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Aktivite 2: </a:t>
            </a:r>
            <a:r>
              <a:rPr lang="tr-TR" dirty="0" smtClean="0"/>
              <a:t>Paralel Yüzeylerden Kırılma</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2">
                    <a:lumMod val="50000"/>
                  </a:schemeClr>
                </a:solidFill>
              </a:rPr>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sp>
        <p:nvSpPr>
          <p:cNvPr id="3" name="Content Placeholder 2"/>
          <p:cNvSpPr>
            <a:spLocks noGrp="1"/>
          </p:cNvSpPr>
          <p:nvPr>
            <p:ph idx="1"/>
          </p:nvPr>
        </p:nvSpPr>
        <p:spPr>
          <a:xfrm>
            <a:off x="1435608" y="1447800"/>
            <a:ext cx="4648560" cy="3277344"/>
          </a:xfrm>
        </p:spPr>
        <p:txBody>
          <a:bodyPr>
            <a:normAutofit fontScale="92500" lnSpcReduction="20000"/>
          </a:bodyPr>
          <a:lstStyle/>
          <a:p>
            <a:r>
              <a:rPr lang="tr-TR" dirty="0" smtClean="0"/>
              <a:t>İki farklı boy bardağı iç içe koyup içlerine yağ koyarsam ne olur?</a:t>
            </a:r>
          </a:p>
          <a:p>
            <a:endParaRPr lang="tr-TR" dirty="0"/>
          </a:p>
          <a:p>
            <a:r>
              <a:rPr lang="tr-TR" dirty="0" smtClean="0"/>
              <a:t>Bardak neden görünmedi?</a:t>
            </a:r>
          </a:p>
          <a:p>
            <a:pPr lvl="1"/>
            <a:r>
              <a:rPr lang="tr-TR" dirty="0" smtClean="0"/>
              <a:t>Işık kırılma </a:t>
            </a:r>
            <a:r>
              <a:rPr lang="tr-TR" dirty="0"/>
              <a:t>indisleri aynı olan ortamlardan kırılmadan geçer.</a:t>
            </a:r>
          </a:p>
          <a:p>
            <a:endParaRPr lang="tr-TR" dirty="0"/>
          </a:p>
        </p:txBody>
      </p:sp>
    </p:spTree>
    <p:extLst>
      <p:ext uri="{BB962C8B-B14F-4D97-AF65-F5344CB8AC3E}">
        <p14:creationId xmlns:p14="http://schemas.microsoft.com/office/powerpoint/2010/main" xmlns="" val="1393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Güneş batarken neden elips görünür?</a:t>
            </a:r>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2">
                    <a:lumMod val="50000"/>
                  </a:schemeClr>
                </a:solidFill>
              </a:rPr>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9" name="Picture 1" descr="C:\Users\Dilber\Desktop\güneş.jpg"/>
          <p:cNvPicPr>
            <a:picLocks noGrp="1" noChangeAspect="1" noChangeArrowheads="1"/>
          </p:cNvPicPr>
          <p:nvPr>
            <p:ph idx="1"/>
          </p:nvPr>
        </p:nvPicPr>
        <p:blipFill>
          <a:blip r:embed="rId2" cstate="print"/>
          <a:srcRect/>
          <a:stretch>
            <a:fillRect/>
          </a:stretch>
        </p:blipFill>
        <p:spPr bwMode="auto">
          <a:xfrm>
            <a:off x="1265223" y="1700808"/>
            <a:ext cx="5024028" cy="3349352"/>
          </a:xfrm>
          <a:prstGeom prst="rect">
            <a:avLst/>
          </a:prstGeom>
          <a:noFill/>
        </p:spPr>
      </p:pic>
    </p:spTree>
    <p:extLst>
      <p:ext uri="{BB962C8B-B14F-4D97-AF65-F5344CB8AC3E}">
        <p14:creationId xmlns:p14="http://schemas.microsoft.com/office/powerpoint/2010/main" xmlns="" val="1725195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4400" dirty="0"/>
              <a:t>Aktivite </a:t>
            </a:r>
            <a:r>
              <a:rPr lang="tr-TR" sz="4400" dirty="0" smtClean="0"/>
              <a:t>3: Şeffaf Olmayan Bardakta Parayı Görme </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2">
                    <a:lumMod val="50000"/>
                  </a:schemeClr>
                </a:solidFill>
              </a:rPr>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sp>
        <p:nvSpPr>
          <p:cNvPr id="4" name="TextBox 3"/>
          <p:cNvSpPr txBox="1"/>
          <p:nvPr/>
        </p:nvSpPr>
        <p:spPr>
          <a:xfrm>
            <a:off x="1619672" y="1844824"/>
            <a:ext cx="4392488" cy="2585323"/>
          </a:xfrm>
          <a:prstGeom prst="rect">
            <a:avLst/>
          </a:prstGeom>
          <a:noFill/>
        </p:spPr>
        <p:txBody>
          <a:bodyPr wrap="square" rtlCol="0">
            <a:spAutoFit/>
          </a:bodyPr>
          <a:lstStyle/>
          <a:p>
            <a:r>
              <a:rPr lang="tr-TR" dirty="0" smtClean="0"/>
              <a:t>Şeffaf olmayan bir bardağın dibine para yerleştirip belli bir mesafeden, pozisyonumuzu değiştirmeden parayı görmeyi nasıl sağlayabiliriz?</a:t>
            </a:r>
          </a:p>
          <a:p>
            <a:endParaRPr lang="tr-TR" dirty="0"/>
          </a:p>
          <a:p>
            <a:r>
              <a:rPr lang="tr-TR" dirty="0" smtClean="0"/>
              <a:t>Gördüğüm para nasıldır? </a:t>
            </a:r>
          </a:p>
          <a:p>
            <a:pPr lvl="1"/>
            <a:r>
              <a:rPr lang="tr-TR" dirty="0" smtClean="0"/>
              <a:t>Daha yakın/ uzak?</a:t>
            </a:r>
          </a:p>
          <a:p>
            <a:pPr lvl="1"/>
            <a:r>
              <a:rPr lang="tr-TR" dirty="0" smtClean="0"/>
              <a:t>Daha büyük/ küçük?</a:t>
            </a:r>
          </a:p>
          <a:p>
            <a:pPr lvl="1"/>
            <a:endParaRPr lang="tr-TR" dirty="0"/>
          </a:p>
        </p:txBody>
      </p:sp>
    </p:spTree>
    <p:extLst>
      <p:ext uri="{BB962C8B-B14F-4D97-AF65-F5344CB8AC3E}">
        <p14:creationId xmlns:p14="http://schemas.microsoft.com/office/powerpoint/2010/main" xmlns="" val="300001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4400" dirty="0" smtClean="0"/>
              <a:t>Aktivite 4: Paradan çıkan ışınların izlediği yol nasıldır?  </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2">
                    <a:lumMod val="50000"/>
                  </a:schemeClr>
                </a:solidFill>
              </a:rPr>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sp>
        <p:nvSpPr>
          <p:cNvPr id="6" name="TextBox 5"/>
          <p:cNvSpPr txBox="1"/>
          <p:nvPr/>
        </p:nvSpPr>
        <p:spPr>
          <a:xfrm>
            <a:off x="3779912" y="3429000"/>
            <a:ext cx="2016224" cy="369332"/>
          </a:xfrm>
          <a:prstGeom prst="rect">
            <a:avLst/>
          </a:prstGeom>
          <a:solidFill>
            <a:schemeClr val="bg1"/>
          </a:solidFill>
        </p:spPr>
        <p:txBody>
          <a:bodyPr wrap="square" rtlCol="0">
            <a:spAutoFit/>
          </a:bodyPr>
          <a:lstStyle/>
          <a:p>
            <a:endParaRPr lang="tr-TR" dirty="0"/>
          </a:p>
        </p:txBody>
      </p:sp>
      <p:sp>
        <p:nvSpPr>
          <p:cNvPr id="12" name="TextBox 11"/>
          <p:cNvSpPr txBox="1"/>
          <p:nvPr/>
        </p:nvSpPr>
        <p:spPr>
          <a:xfrm rot="20207475">
            <a:off x="3293454" y="4374641"/>
            <a:ext cx="1043608" cy="504056"/>
          </a:xfrm>
          <a:prstGeom prst="rect">
            <a:avLst/>
          </a:prstGeom>
          <a:solidFill>
            <a:schemeClr val="bg1"/>
          </a:solidFill>
        </p:spPr>
        <p:txBody>
          <a:bodyPr wrap="square" rtlCol="0">
            <a:spAutoFit/>
          </a:bodyPr>
          <a:lstStyle/>
          <a:p>
            <a:endParaRPr lang="tr-TR" dirty="0"/>
          </a:p>
        </p:txBody>
      </p:sp>
      <p:sp>
        <p:nvSpPr>
          <p:cNvPr id="13" name="TextBox 12"/>
          <p:cNvSpPr txBox="1"/>
          <p:nvPr/>
        </p:nvSpPr>
        <p:spPr>
          <a:xfrm>
            <a:off x="5004048" y="3239443"/>
            <a:ext cx="1296144" cy="504056"/>
          </a:xfrm>
          <a:prstGeom prst="rect">
            <a:avLst/>
          </a:prstGeom>
          <a:solidFill>
            <a:schemeClr val="bg1"/>
          </a:solidFill>
        </p:spPr>
        <p:txBody>
          <a:bodyPr wrap="square" rtlCol="0">
            <a:spAutoFit/>
          </a:bodyPr>
          <a:lstStyle/>
          <a:p>
            <a:endParaRPr lang="tr-TR" dirty="0"/>
          </a:p>
        </p:txBody>
      </p:sp>
      <p:sp>
        <p:nvSpPr>
          <p:cNvPr id="14" name="TextBox 13"/>
          <p:cNvSpPr txBox="1"/>
          <p:nvPr/>
        </p:nvSpPr>
        <p:spPr>
          <a:xfrm rot="16619358">
            <a:off x="3079413" y="2906087"/>
            <a:ext cx="2016224" cy="504056"/>
          </a:xfrm>
          <a:prstGeom prst="rect">
            <a:avLst/>
          </a:prstGeom>
          <a:solidFill>
            <a:schemeClr val="bg1"/>
          </a:solidFill>
        </p:spPr>
        <p:txBody>
          <a:bodyPr wrap="square" rtlCol="0">
            <a:spAutoFit/>
          </a:bodyPr>
          <a:lstStyle/>
          <a:p>
            <a:endParaRPr lang="tr-TR" dirty="0"/>
          </a:p>
        </p:txBody>
      </p:sp>
      <p:sp>
        <p:nvSpPr>
          <p:cNvPr id="15" name="TextBox 14"/>
          <p:cNvSpPr txBox="1"/>
          <p:nvPr/>
        </p:nvSpPr>
        <p:spPr>
          <a:xfrm rot="16619358">
            <a:off x="3555118" y="3056134"/>
            <a:ext cx="2016224" cy="504056"/>
          </a:xfrm>
          <a:prstGeom prst="rect">
            <a:avLst/>
          </a:prstGeom>
          <a:solidFill>
            <a:schemeClr val="bg1"/>
          </a:solidFill>
        </p:spPr>
        <p:txBody>
          <a:bodyPr wrap="square" rtlCol="0">
            <a:spAutoFit/>
          </a:bodyPr>
          <a:lstStyle/>
          <a:p>
            <a:endParaRPr lang="tr-TR" dirty="0"/>
          </a:p>
        </p:txBody>
      </p:sp>
      <p:sp>
        <p:nvSpPr>
          <p:cNvPr id="16" name="TextBox 15"/>
          <p:cNvSpPr txBox="1"/>
          <p:nvPr/>
        </p:nvSpPr>
        <p:spPr>
          <a:xfrm rot="16619358">
            <a:off x="3993158" y="3239444"/>
            <a:ext cx="2016224" cy="504056"/>
          </a:xfrm>
          <a:prstGeom prst="rect">
            <a:avLst/>
          </a:prstGeom>
          <a:solidFill>
            <a:schemeClr val="bg1"/>
          </a:solidFill>
        </p:spPr>
        <p:txBody>
          <a:bodyPr wrap="square" rtlCol="0">
            <a:spAutoFit/>
          </a:bodyPr>
          <a:lstStyle/>
          <a:p>
            <a:endParaRPr lang="tr-TR" dirty="0"/>
          </a:p>
        </p:txBody>
      </p:sp>
      <p:sp>
        <p:nvSpPr>
          <p:cNvPr id="17" name="TextBox 16"/>
          <p:cNvSpPr txBox="1"/>
          <p:nvPr/>
        </p:nvSpPr>
        <p:spPr>
          <a:xfrm rot="16619358">
            <a:off x="4288144" y="3274767"/>
            <a:ext cx="2016224" cy="504056"/>
          </a:xfrm>
          <a:prstGeom prst="rect">
            <a:avLst/>
          </a:prstGeom>
          <a:solidFill>
            <a:schemeClr val="bg1"/>
          </a:solidFill>
        </p:spPr>
        <p:txBody>
          <a:bodyPr wrap="square" rtlCol="0">
            <a:spAutoFit/>
          </a:bodyPr>
          <a:lstStyle/>
          <a:p>
            <a:endParaRPr lang="tr-TR" dirty="0"/>
          </a:p>
        </p:txBody>
      </p:sp>
    </p:spTree>
    <p:extLst>
      <p:ext uri="{BB962C8B-B14F-4D97-AF65-F5344CB8AC3E}">
        <p14:creationId xmlns:p14="http://schemas.microsoft.com/office/powerpoint/2010/main" xmlns="" val="2088624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4400" dirty="0" smtClean="0"/>
              <a:t>Aktivite 4: Paradan çıkan ışınların izlediği yol nasıldır?  </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2">
                    <a:lumMod val="50000"/>
                  </a:schemeClr>
                </a:solidFill>
              </a:rPr>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8" name="Picture 2"/>
          <p:cNvPicPr>
            <a:picLocks noGrp="1" noChangeAspect="1" noChangeArrowheads="1"/>
          </p:cNvPicPr>
          <p:nvPr>
            <p:ph idx="1"/>
          </p:nvPr>
        </p:nvPicPr>
        <p:blipFill>
          <a:blip r:embed="rId2" cstate="print"/>
          <a:srcRect/>
          <a:stretch>
            <a:fillRect/>
          </a:stretch>
        </p:blipFill>
        <p:spPr bwMode="auto">
          <a:xfrm>
            <a:off x="1547664" y="1772816"/>
            <a:ext cx="3528392" cy="2721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C:\Users\Dilber\AppData\Local\Microsoft\Windows\Temporary Internet Files\Content.IE5\GG83RREV\question_mark[1].png"/>
          <p:cNvPicPr>
            <a:picLocks noChangeAspect="1" noChangeArrowheads="1"/>
          </p:cNvPicPr>
          <p:nvPr/>
        </p:nvPicPr>
        <p:blipFill>
          <a:blip r:embed="rId3" cstate="print"/>
          <a:srcRect/>
          <a:stretch>
            <a:fillRect/>
          </a:stretch>
        </p:blipFill>
        <p:spPr bwMode="auto">
          <a:xfrm>
            <a:off x="7308304" y="5475446"/>
            <a:ext cx="1296144" cy="1382554"/>
          </a:xfrm>
          <a:prstGeom prst="rect">
            <a:avLst/>
          </a:prstGeom>
          <a:noFill/>
        </p:spPr>
      </p:pic>
    </p:spTree>
    <p:extLst>
      <p:ext uri="{BB962C8B-B14F-4D97-AF65-F5344CB8AC3E}">
        <p14:creationId xmlns:p14="http://schemas.microsoft.com/office/powerpoint/2010/main" xmlns="" val="4176237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Görünür Uzaklık</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2">
                    <a:lumMod val="50000"/>
                  </a:schemeClr>
                </a:solidFill>
              </a:rPr>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sp>
        <p:nvSpPr>
          <p:cNvPr id="12" name="Content Placeholder 2"/>
          <p:cNvSpPr>
            <a:spLocks noGrp="1"/>
          </p:cNvSpPr>
          <p:nvPr>
            <p:ph idx="1"/>
          </p:nvPr>
        </p:nvSpPr>
        <p:spPr>
          <a:xfrm>
            <a:off x="1275612" y="5229200"/>
            <a:ext cx="4648560" cy="840160"/>
          </a:xfrm>
        </p:spPr>
        <p:txBody>
          <a:bodyPr>
            <a:normAutofit/>
          </a:bodyPr>
          <a:lstStyle/>
          <a:p>
            <a:pPr marL="82296" indent="0">
              <a:buNone/>
            </a:pPr>
            <a:r>
              <a:rPr lang="tr-TR" dirty="0">
                <a:solidFill>
                  <a:schemeClr val="bg2">
                    <a:lumMod val="50000"/>
                  </a:schemeClr>
                </a:solidFill>
              </a:rPr>
              <a:t>D</a:t>
            </a:r>
            <a:r>
              <a:rPr lang="tr-TR" dirty="0" smtClean="0">
                <a:solidFill>
                  <a:schemeClr val="bg2">
                    <a:lumMod val="50000"/>
                  </a:schemeClr>
                </a:solidFill>
              </a:rPr>
              <a:t>aha yakın ve daha büyük</a:t>
            </a:r>
          </a:p>
          <a:p>
            <a:endParaRPr lang="tr-TR" dirty="0" smtClean="0"/>
          </a:p>
        </p:txBody>
      </p:sp>
      <p:pic>
        <p:nvPicPr>
          <p:cNvPr id="1028" name="Picture 4" descr="http://images.slideplayer.com/19/5853009/slides/slide_1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206" t="41250"/>
          <a:stretch/>
        </p:blipFill>
        <p:spPr bwMode="auto">
          <a:xfrm>
            <a:off x="2123728" y="2394069"/>
            <a:ext cx="2520280" cy="238823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691680" y="1196752"/>
            <a:ext cx="3816424" cy="1200329"/>
          </a:xfrm>
          <a:prstGeom prst="rect">
            <a:avLst/>
          </a:prstGeom>
          <a:noFill/>
        </p:spPr>
        <p:txBody>
          <a:bodyPr wrap="square" rtlCol="0">
            <a:spAutoFit/>
          </a:bodyPr>
          <a:lstStyle/>
          <a:p>
            <a:r>
              <a:rPr lang="tr-TR" dirty="0"/>
              <a:t>Az </a:t>
            </a:r>
            <a:r>
              <a:rPr lang="tr-TR" dirty="0" smtClean="0"/>
              <a:t>kırıcı </a:t>
            </a:r>
            <a:r>
              <a:rPr lang="tr-TR" dirty="0"/>
              <a:t>ortamdan çok </a:t>
            </a:r>
            <a:r>
              <a:rPr lang="tr-TR" dirty="0" smtClean="0"/>
              <a:t>kırıcı </a:t>
            </a:r>
            <a:r>
              <a:rPr lang="tr-TR" dirty="0"/>
              <a:t>ortama bakılırsa cisim </a:t>
            </a:r>
            <a:r>
              <a:rPr lang="tr-TR" dirty="0" smtClean="0"/>
              <a:t>nasıl görünür?</a:t>
            </a:r>
          </a:p>
          <a:p>
            <a:pPr lvl="1"/>
            <a:r>
              <a:rPr lang="tr-TR" dirty="0" smtClean="0"/>
              <a:t>Denizin içindeki balığı nasıl görürüz?</a:t>
            </a:r>
            <a:endParaRPr lang="tr-TR" dirty="0"/>
          </a:p>
        </p:txBody>
      </p:sp>
    </p:spTree>
    <p:extLst>
      <p:ext uri="{BB962C8B-B14F-4D97-AF65-F5344CB8AC3E}">
        <p14:creationId xmlns:p14="http://schemas.microsoft.com/office/powerpoint/2010/main" xmlns="" val="371321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Görünür Uzaklık</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2">
                    <a:lumMod val="50000"/>
                  </a:schemeClr>
                </a:solidFill>
              </a:rPr>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sp>
        <p:nvSpPr>
          <p:cNvPr id="12" name="Content Placeholder 2"/>
          <p:cNvSpPr>
            <a:spLocks noGrp="1"/>
          </p:cNvSpPr>
          <p:nvPr>
            <p:ph idx="1"/>
          </p:nvPr>
        </p:nvSpPr>
        <p:spPr>
          <a:xfrm>
            <a:off x="1259632" y="4797152"/>
            <a:ext cx="4648560" cy="1621160"/>
          </a:xfrm>
        </p:spPr>
        <p:txBody>
          <a:bodyPr>
            <a:normAutofit/>
          </a:bodyPr>
          <a:lstStyle/>
          <a:p>
            <a:pPr marL="82296" indent="0">
              <a:buNone/>
            </a:pPr>
            <a:r>
              <a:rPr lang="tr-TR" dirty="0" smtClean="0">
                <a:solidFill>
                  <a:schemeClr val="bg2">
                    <a:lumMod val="50000"/>
                  </a:schemeClr>
                </a:solidFill>
              </a:rPr>
              <a:t>Daha uzak ve daha küçük</a:t>
            </a:r>
            <a:endParaRPr lang="tr-TR" dirty="0">
              <a:solidFill>
                <a:schemeClr val="bg2">
                  <a:lumMod val="50000"/>
                </a:schemeClr>
              </a:solidFill>
            </a:endParaRPr>
          </a:p>
        </p:txBody>
      </p:sp>
      <p:sp>
        <p:nvSpPr>
          <p:cNvPr id="3" name="TextBox 2"/>
          <p:cNvSpPr txBox="1"/>
          <p:nvPr/>
        </p:nvSpPr>
        <p:spPr>
          <a:xfrm>
            <a:off x="1691680" y="1196752"/>
            <a:ext cx="3816424" cy="923330"/>
          </a:xfrm>
          <a:prstGeom prst="rect">
            <a:avLst/>
          </a:prstGeom>
          <a:noFill/>
        </p:spPr>
        <p:txBody>
          <a:bodyPr wrap="square" rtlCol="0">
            <a:spAutoFit/>
          </a:bodyPr>
          <a:lstStyle/>
          <a:p>
            <a:r>
              <a:rPr lang="tr-TR" dirty="0"/>
              <a:t>Çok </a:t>
            </a:r>
            <a:r>
              <a:rPr lang="tr-TR" dirty="0" smtClean="0"/>
              <a:t>kırıcı </a:t>
            </a:r>
            <a:r>
              <a:rPr lang="tr-TR" dirty="0"/>
              <a:t>ortamdan az </a:t>
            </a:r>
            <a:r>
              <a:rPr lang="tr-TR" dirty="0" smtClean="0"/>
              <a:t>kırıcı </a:t>
            </a:r>
            <a:r>
              <a:rPr lang="tr-TR" dirty="0"/>
              <a:t>ortama </a:t>
            </a:r>
            <a:r>
              <a:rPr lang="tr-TR" dirty="0" smtClean="0"/>
              <a:t>bakılırsa cisim nasıl görünür?</a:t>
            </a:r>
          </a:p>
          <a:p>
            <a:pPr lvl="1"/>
            <a:r>
              <a:rPr lang="tr-TR" dirty="0" smtClean="0"/>
              <a:t>Peki ya balık bizi nasıl görür?</a:t>
            </a:r>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55776" y="2120083"/>
            <a:ext cx="2433622" cy="2245022"/>
          </a:xfrm>
          <a:prstGeom prst="rect">
            <a:avLst/>
          </a:prstGeom>
        </p:spPr>
      </p:pic>
    </p:spTree>
    <p:extLst>
      <p:ext uri="{BB962C8B-B14F-4D97-AF65-F5344CB8AC3E}">
        <p14:creationId xmlns:p14="http://schemas.microsoft.com/office/powerpoint/2010/main" xmlns="" val="197156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4000" dirty="0"/>
              <a:t>Güneş batarken neden elips görünür?</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2">
                    <a:lumMod val="50000"/>
                  </a:schemeClr>
                </a:solidFill>
              </a:rPr>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8" name="Picture 1" descr="C:\Users\Dilber\Desktop\güneş.jpg"/>
          <p:cNvPicPr>
            <a:picLocks noGrp="1" noChangeAspect="1" noChangeArrowheads="1"/>
          </p:cNvPicPr>
          <p:nvPr>
            <p:ph idx="1"/>
          </p:nvPr>
        </p:nvPicPr>
        <p:blipFill rotWithShape="1">
          <a:blip r:embed="rId2" cstate="print"/>
          <a:srcRect t="31139"/>
          <a:stretch/>
        </p:blipFill>
        <p:spPr bwMode="auto">
          <a:xfrm>
            <a:off x="2443738" y="1556792"/>
            <a:ext cx="2823388" cy="1296144"/>
          </a:xfrm>
          <a:prstGeom prst="rect">
            <a:avLst/>
          </a:prstGeom>
          <a:noFill/>
        </p:spPr>
      </p:pic>
      <p:sp>
        <p:nvSpPr>
          <p:cNvPr id="9" name="Content Placeholder 2"/>
          <p:cNvSpPr txBox="1">
            <a:spLocks/>
          </p:cNvSpPr>
          <p:nvPr/>
        </p:nvSpPr>
        <p:spPr>
          <a:xfrm>
            <a:off x="1979712" y="3669060"/>
            <a:ext cx="3965844" cy="2160240"/>
          </a:xfrm>
          <a:prstGeom prst="rect">
            <a:avLst/>
          </a:prstGeom>
        </p:spPr>
        <p:txBody>
          <a:bodyPr>
            <a:normAutofit fontScale="5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tr-TR" dirty="0" smtClean="0"/>
              <a:t>Güneş ışınları atmosferden geçerken kırılır. Güneşin üst kısmından gelen ışınlar alt kısımdan gelenlere oranla atmosferde daha az yol alırlar. Daha çok yol alan, atmosferde daha fazla hareket eder ve daha fazla kırılmaya uğrar. Bu sebeple, bu  kısmı daha yukarda görürüz. Bu yüzden güneş batarken elips biçiminde görünür.</a:t>
            </a:r>
            <a:endParaRPr lang="tr-TR" dirty="0"/>
          </a:p>
        </p:txBody>
      </p:sp>
      <p:pic>
        <p:nvPicPr>
          <p:cNvPr id="6" name="Picture 2" descr="C:\Users\Dilber\AppData\Local\Microsoft\Windows\Temporary Internet Files\Content.IE5\GG83RREV\question_mark[1].png"/>
          <p:cNvPicPr>
            <a:picLocks noChangeAspect="1" noChangeArrowheads="1"/>
          </p:cNvPicPr>
          <p:nvPr/>
        </p:nvPicPr>
        <p:blipFill>
          <a:blip r:embed="rId3" cstate="print"/>
          <a:srcRect/>
          <a:stretch>
            <a:fillRect/>
          </a:stretch>
        </p:blipFill>
        <p:spPr bwMode="auto">
          <a:xfrm>
            <a:off x="7308304" y="5475446"/>
            <a:ext cx="1296144" cy="1382554"/>
          </a:xfrm>
          <a:prstGeom prst="rect">
            <a:avLst/>
          </a:prstGeom>
          <a:noFill/>
        </p:spPr>
      </p:pic>
    </p:spTree>
    <p:extLst>
      <p:ext uri="{BB962C8B-B14F-4D97-AF65-F5344CB8AC3E}">
        <p14:creationId xmlns:p14="http://schemas.microsoft.com/office/powerpoint/2010/main" xmlns="" val="274525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92696"/>
            <a:ext cx="7498080" cy="1143000"/>
          </a:xfrm>
        </p:spPr>
        <p:txBody>
          <a:bodyPr/>
          <a:lstStyle/>
          <a:p>
            <a:r>
              <a:rPr lang="tr-TR" dirty="0" smtClean="0"/>
              <a:t>Kazanımlar</a:t>
            </a:r>
            <a:endParaRPr lang="tr-TR" dirty="0"/>
          </a:p>
        </p:txBody>
      </p:sp>
      <p:sp>
        <p:nvSpPr>
          <p:cNvPr id="3" name="Content Placeholder 2"/>
          <p:cNvSpPr>
            <a:spLocks noGrp="1"/>
          </p:cNvSpPr>
          <p:nvPr>
            <p:ph idx="1"/>
          </p:nvPr>
        </p:nvSpPr>
        <p:spPr>
          <a:xfrm>
            <a:off x="1435608" y="2348880"/>
            <a:ext cx="7498080" cy="3899520"/>
          </a:xfrm>
        </p:spPr>
        <p:txBody>
          <a:bodyPr>
            <a:normAutofit/>
          </a:bodyPr>
          <a:lstStyle/>
          <a:p>
            <a:pPr marL="82296" indent="0">
              <a:buNone/>
            </a:pPr>
            <a:r>
              <a:rPr lang="tr-TR" sz="1800" dirty="0"/>
              <a:t>10.4.6.3. Işığın paralel yüzlü ortamdan geçerken izlediği yolu çizer ve bağlı olduğu değişkenleri açıklar.</a:t>
            </a:r>
          </a:p>
          <a:p>
            <a:pPr marL="82296" indent="0">
              <a:buNone/>
            </a:pPr>
            <a:r>
              <a:rPr lang="tr-TR" sz="1800" dirty="0">
                <a:solidFill>
                  <a:schemeClr val="tx1">
                    <a:lumMod val="50000"/>
                    <a:lumOff val="50000"/>
                  </a:schemeClr>
                </a:solidFill>
              </a:rPr>
              <a:t>	a. Işığın paralel yüzlü ortamlardan geçişi ile ilgili matematiksel 	işlemlere girilmez.</a:t>
            </a:r>
          </a:p>
          <a:p>
            <a:pPr marL="82296" indent="0">
              <a:buNone/>
            </a:pPr>
            <a:r>
              <a:rPr lang="tr-TR" sz="1800" dirty="0"/>
              <a:t>10.4.6.4. Farklı ortamda bulunan bir cismin görünür uzaklığını etkileyen sebepleri analiz eder.</a:t>
            </a:r>
          </a:p>
          <a:p>
            <a:pPr marL="82296" indent="0">
              <a:buNone/>
            </a:pPr>
            <a:r>
              <a:rPr lang="tr-TR" sz="1800" dirty="0"/>
              <a:t>	</a:t>
            </a:r>
            <a:r>
              <a:rPr lang="tr-TR" sz="1800" dirty="0">
                <a:solidFill>
                  <a:schemeClr val="tx1">
                    <a:lumMod val="50000"/>
                    <a:lumOff val="50000"/>
                  </a:schemeClr>
                </a:solidFill>
              </a:rPr>
              <a:t>a. Öğrencilerin deney yaparak ışığın izlediği yolu çizmelerine ve 	günlük hayatta gözlemlenen olaylarla ilişki kurmalarına fırsat 	verilir.</a:t>
            </a:r>
          </a:p>
          <a:p>
            <a:pPr marL="82296" indent="0">
              <a:buNone/>
            </a:pPr>
            <a:r>
              <a:rPr lang="tr-TR" sz="1800" dirty="0">
                <a:solidFill>
                  <a:schemeClr val="tx1">
                    <a:lumMod val="50000"/>
                    <a:lumOff val="50000"/>
                  </a:schemeClr>
                </a:solidFill>
              </a:rPr>
              <a:t>	b. Görünür uzaklıkla ilgili matematiksel 	işlemlere girilmez.</a:t>
            </a:r>
          </a:p>
          <a:p>
            <a:pPr marL="82296" indent="0">
              <a:buNone/>
            </a:pPr>
            <a:endParaRPr lang="tr-TR"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t>Günlük hayattan örnekler</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2">
                    <a:lumMod val="50000"/>
                  </a:schemeClr>
                </a:solidFill>
              </a:rPr>
              <a:t>Günlük Hayattan Örnekler</a:t>
            </a:r>
          </a:p>
          <a:p>
            <a:r>
              <a:rPr lang="tr-TR" dirty="0"/>
              <a:t>Fotoğrafta Görünenler Yıldız mı?</a:t>
            </a:r>
          </a:p>
          <a:p>
            <a:r>
              <a:rPr lang="tr-TR" dirty="0"/>
              <a:t>Günün Özeti</a:t>
            </a:r>
          </a:p>
          <a:p>
            <a:r>
              <a:rPr lang="tr-TR" dirty="0"/>
              <a:t>Soru Çözümü</a:t>
            </a:r>
          </a:p>
        </p:txBody>
      </p:sp>
      <p:pic>
        <p:nvPicPr>
          <p:cNvPr id="7" name="Picture 4" descr="C:\Users\Dilber\Desktop\ay.jpg"/>
          <p:cNvPicPr>
            <a:picLocks noGrp="1" noChangeAspect="1" noChangeArrowheads="1"/>
          </p:cNvPicPr>
          <p:nvPr>
            <p:ph idx="1"/>
          </p:nvPr>
        </p:nvPicPr>
        <p:blipFill>
          <a:blip r:embed="rId2" cstate="print"/>
          <a:srcRect/>
          <a:stretch>
            <a:fillRect/>
          </a:stretch>
        </p:blipFill>
        <p:spPr bwMode="auto">
          <a:xfrm>
            <a:off x="1547029" y="1700808"/>
            <a:ext cx="2391209" cy="1591926"/>
          </a:xfrm>
          <a:prstGeom prst="rect">
            <a:avLst/>
          </a:prstGeom>
          <a:noFill/>
        </p:spPr>
      </p:pic>
      <p:pic>
        <p:nvPicPr>
          <p:cNvPr id="11" name="Picture 3" descr="C:\Users\Dilber\Desktop\havuz.jpg"/>
          <p:cNvPicPr>
            <a:picLocks noChangeAspect="1" noChangeArrowheads="1"/>
          </p:cNvPicPr>
          <p:nvPr/>
        </p:nvPicPr>
        <p:blipFill rotWithShape="1">
          <a:blip r:embed="rId3" cstate="print"/>
          <a:srcRect b="7642"/>
          <a:stretch/>
        </p:blipFill>
        <p:spPr bwMode="auto">
          <a:xfrm>
            <a:off x="4243445" y="1329864"/>
            <a:ext cx="1846435" cy="2562686"/>
          </a:xfrm>
          <a:prstGeom prst="rect">
            <a:avLst/>
          </a:prstGeom>
          <a:noFill/>
        </p:spPr>
      </p:pic>
      <p:pic>
        <p:nvPicPr>
          <p:cNvPr id="12" name="Picture 2" descr="https://s-media-cache-ak0.pinimg.com/originals/59/38/1b/59381b8b53aeb630c3c8ad74212933c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33514" y="4131652"/>
            <a:ext cx="2102267" cy="1632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128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dirty="0" smtClean="0"/>
              <a:t>Fotoğrafta Görülenlerin Hepsi Yıldız mı? </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2">
                    <a:lumMod val="50000"/>
                  </a:schemeClr>
                </a:solidFill>
              </a:rPr>
              <a:t>Fotoğrafta Görünenler Yıldız mı?</a:t>
            </a:r>
          </a:p>
          <a:p>
            <a:r>
              <a:rPr lang="tr-TR" dirty="0"/>
              <a:t>Günün Özeti</a:t>
            </a:r>
          </a:p>
          <a:p>
            <a:r>
              <a:rPr lang="tr-TR" dirty="0"/>
              <a:t>Soru Çözümü</a:t>
            </a:r>
          </a:p>
        </p:txBody>
      </p:sp>
      <p:pic>
        <p:nvPicPr>
          <p:cNvPr id="9" name="Picture 2" descr="C:\Users\Dilber\Desktop\yıldızlar.jpg"/>
          <p:cNvPicPr>
            <a:picLocks noChangeAspect="1" noChangeArrowheads="1"/>
          </p:cNvPicPr>
          <p:nvPr/>
        </p:nvPicPr>
        <p:blipFill>
          <a:blip r:embed="rId3" cstate="print"/>
          <a:srcRect/>
          <a:stretch>
            <a:fillRect/>
          </a:stretch>
        </p:blipFill>
        <p:spPr bwMode="auto">
          <a:xfrm>
            <a:off x="1663552" y="1447800"/>
            <a:ext cx="4596569" cy="3133328"/>
          </a:xfrm>
          <a:prstGeom prst="rect">
            <a:avLst/>
          </a:prstGeom>
          <a:noFill/>
        </p:spPr>
      </p:pic>
      <p:sp>
        <p:nvSpPr>
          <p:cNvPr id="3" name="TextBox 2"/>
          <p:cNvSpPr txBox="1"/>
          <p:nvPr/>
        </p:nvSpPr>
        <p:spPr>
          <a:xfrm>
            <a:off x="1663552" y="4725144"/>
            <a:ext cx="4596569" cy="1723549"/>
          </a:xfrm>
          <a:prstGeom prst="rect">
            <a:avLst/>
          </a:prstGeom>
          <a:noFill/>
        </p:spPr>
        <p:txBody>
          <a:bodyPr wrap="square" rtlCol="0">
            <a:spAutoFit/>
          </a:bodyPr>
          <a:lstStyle/>
          <a:p>
            <a:r>
              <a:rPr lang="tr-TR" dirty="0" smtClean="0"/>
              <a:t>Peki nasıl ayırt ederiz?</a:t>
            </a:r>
          </a:p>
          <a:p>
            <a:endParaRPr lang="tr-TR" dirty="0"/>
          </a:p>
          <a:p>
            <a:r>
              <a:rPr lang="tr-TR" dirty="0" smtClean="0"/>
              <a:t>Yıldızlar neden göz kırpar?</a:t>
            </a:r>
          </a:p>
          <a:p>
            <a:endParaRPr lang="tr-TR" dirty="0"/>
          </a:p>
          <a:p>
            <a:r>
              <a:rPr lang="tr-TR" sz="1400" dirty="0">
                <a:solidFill>
                  <a:schemeClr val="bg1">
                    <a:lumMod val="75000"/>
                  </a:schemeClr>
                </a:solidFill>
              </a:rPr>
              <a:t>https://www.youtube.com/watch?v=hknQ-U_v0H8</a:t>
            </a:r>
          </a:p>
          <a:p>
            <a:endParaRPr lang="tr-TR" dirty="0"/>
          </a:p>
        </p:txBody>
      </p:sp>
    </p:spTree>
    <p:extLst>
      <p:ext uri="{BB962C8B-B14F-4D97-AF65-F5344CB8AC3E}">
        <p14:creationId xmlns:p14="http://schemas.microsoft.com/office/powerpoint/2010/main" xmlns="" val="8376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dirty="0"/>
              <a:t>Fotoğrafta Görülenlerin Hepsi Yıldız mı</a:t>
            </a:r>
            <a:r>
              <a:rPr lang="tr-TR" sz="3600" dirty="0" smtClean="0"/>
              <a:t>?: Yıldızlar </a:t>
            </a:r>
            <a:r>
              <a:rPr lang="tr-TR" sz="3600" dirty="0"/>
              <a:t>neden göz kırpar?</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2">
                    <a:lumMod val="50000"/>
                  </a:schemeClr>
                </a:solidFill>
              </a:rPr>
              <a:t>Fotoğrafta Görünenler Yıldız mı?</a:t>
            </a:r>
          </a:p>
          <a:p>
            <a:r>
              <a:rPr lang="tr-TR" dirty="0"/>
              <a:t>Günün Özeti</a:t>
            </a:r>
          </a:p>
          <a:p>
            <a:r>
              <a:rPr lang="tr-TR" dirty="0"/>
              <a:t>Soru Çözümü</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331640" y="1417638"/>
            <a:ext cx="2276475" cy="19335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07904" y="1427943"/>
            <a:ext cx="2574369" cy="1923270"/>
          </a:xfrm>
          <a:prstGeom prst="rect">
            <a:avLst/>
          </a:prstGeom>
        </p:spPr>
      </p:pic>
      <p:sp>
        <p:nvSpPr>
          <p:cNvPr id="8" name="Content Placeholder 2"/>
          <p:cNvSpPr txBox="1">
            <a:spLocks/>
          </p:cNvSpPr>
          <p:nvPr/>
        </p:nvSpPr>
        <p:spPr>
          <a:xfrm>
            <a:off x="1187623" y="3695312"/>
            <a:ext cx="2420491" cy="2557264"/>
          </a:xfrm>
          <a:prstGeom prst="rect">
            <a:avLst/>
          </a:prstGeom>
        </p:spPr>
        <p:txBody>
          <a:bodyPr>
            <a:normAutofit fontScale="8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tr-TR" sz="2000" dirty="0" smtClean="0"/>
              <a:t>Atmosfer hareketli bir ortamdır ve bir çok paralel katmandan oluşmuş gibidir. </a:t>
            </a:r>
            <a:r>
              <a:rPr lang="tr-TR" sz="2000" dirty="0"/>
              <a:t>Y</a:t>
            </a:r>
            <a:r>
              <a:rPr lang="tr-TR" sz="2000" dirty="0" smtClean="0"/>
              <a:t>ıldızdan çıkan ışınlar kırılarak farklı yollar izlerler. Gözümüze aynı anda ve aynı açıyla ulaşmazlar. Sonuç olarak yıldızlar yanıp sönüyormuş gibi bir görüntü oluşturur. </a:t>
            </a:r>
          </a:p>
          <a:p>
            <a:pPr marL="82296" indent="0">
              <a:buFont typeface="Wingdings 2"/>
              <a:buNone/>
            </a:pPr>
            <a:endParaRPr lang="tr-TR" sz="2000" dirty="0" smtClean="0"/>
          </a:p>
        </p:txBody>
      </p:sp>
      <p:sp>
        <p:nvSpPr>
          <p:cNvPr id="10" name="Content Placeholder 2"/>
          <p:cNvSpPr txBox="1">
            <a:spLocks/>
          </p:cNvSpPr>
          <p:nvPr/>
        </p:nvSpPr>
        <p:spPr>
          <a:xfrm>
            <a:off x="3804919" y="3327161"/>
            <a:ext cx="2347078" cy="2982159"/>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endParaRPr lang="tr-TR" sz="2000" dirty="0" smtClean="0"/>
          </a:p>
          <a:p>
            <a:pPr marL="82296" indent="0">
              <a:buFont typeface="Wingdings 2"/>
              <a:buNone/>
            </a:pPr>
            <a:r>
              <a:rPr lang="tr-TR" sz="1700" dirty="0" smtClean="0"/>
              <a:t>Yatay hizamızdaki yıldızlardan gelen ışınlar atmosferde daha fazla kırılacağından daha fazla göz kırpar görüntüsü oluşturur.</a:t>
            </a:r>
          </a:p>
        </p:txBody>
      </p:sp>
    </p:spTree>
    <p:extLst>
      <p:ext uri="{BB962C8B-B14F-4D97-AF65-F5344CB8AC3E}">
        <p14:creationId xmlns:p14="http://schemas.microsoft.com/office/powerpoint/2010/main" xmlns="" val="3378131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dirty="0"/>
              <a:t>Fotoğrafta Görülenlerin Hepsi Yıldız mı</a:t>
            </a:r>
            <a:r>
              <a:rPr lang="tr-TR" sz="3600" dirty="0" smtClean="0"/>
              <a:t>?: Gezegenler </a:t>
            </a:r>
            <a:r>
              <a:rPr lang="tr-TR" sz="3600" dirty="0"/>
              <a:t>göz kırpar mı?</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2">
                    <a:lumMod val="50000"/>
                  </a:schemeClr>
                </a:solidFill>
              </a:rPr>
              <a:t>Fotoğrafta Görünenler Yıldız mı?</a:t>
            </a:r>
          </a:p>
          <a:p>
            <a:r>
              <a:rPr lang="tr-TR" dirty="0"/>
              <a:t>Günün Özeti</a:t>
            </a:r>
          </a:p>
          <a:p>
            <a:r>
              <a:rPr lang="tr-TR" dirty="0"/>
              <a:t>Soru Çözümü</a:t>
            </a:r>
          </a:p>
        </p:txBody>
      </p:sp>
      <p:pic>
        <p:nvPicPr>
          <p:cNvPr id="9" name="Picture 2" descr="https://scontent-fra3-1.xx.fbcdn.net/v/t1.0-9/10003545_10152127037769232_1563469345_n.jpg?oh=42278e443771aa76a6d9eefa369d5615&amp;oe=57A2663C"/>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826" t="27273" r="31756" b="27825"/>
          <a:stretch/>
        </p:blipFill>
        <p:spPr bwMode="auto">
          <a:xfrm>
            <a:off x="1435608" y="1484784"/>
            <a:ext cx="1440160"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6" descr="https://scontent-fra3-1.xx.fbcdn.net/v/t1.0-9/309088_10150386251709232_1846313477_n.jpg?oh=4215e790ac21a0f85e2fc19e064b2326&amp;oe=57DF2EEB"/>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8000" t="11896" r="12998" b="19102"/>
          <a:stretch/>
        </p:blipFill>
        <p:spPr bwMode="auto">
          <a:xfrm>
            <a:off x="2998242" y="1484784"/>
            <a:ext cx="1656184" cy="165618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https://scontent-fra3-1.xx.fbcdn.net/v/t1.0-9/180967_10150095148359232_5639472_n.jpg?oh=427e72609b98296d4942437653370996&amp;oe=57A2CE1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6334" t="32558" r="25295" b="30232"/>
          <a:stretch/>
        </p:blipFill>
        <p:spPr bwMode="auto">
          <a:xfrm>
            <a:off x="4737542" y="1484784"/>
            <a:ext cx="1584176" cy="11521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ontent Placeholder 2"/>
          <p:cNvSpPr>
            <a:spLocks noGrp="1"/>
          </p:cNvSpPr>
          <p:nvPr>
            <p:ph idx="1"/>
          </p:nvPr>
        </p:nvSpPr>
        <p:spPr>
          <a:xfrm>
            <a:off x="1435608" y="3140968"/>
            <a:ext cx="4720568" cy="3168352"/>
          </a:xfrm>
        </p:spPr>
        <p:txBody>
          <a:bodyPr>
            <a:normAutofit lnSpcReduction="10000"/>
          </a:bodyPr>
          <a:lstStyle/>
          <a:p>
            <a:pPr marL="82296" indent="0">
              <a:buNone/>
            </a:pPr>
            <a:r>
              <a:rPr lang="tr-TR" dirty="0" smtClean="0"/>
              <a:t>Evet, ama gezegenler yıldızlara oranla dünyaya çok yakın olduğundan onları noktasal ışık kaynağı gibi algılayamayız, bu yüzden kırpmalarını farketmeyiz. </a:t>
            </a:r>
            <a:endParaRPr lang="tr-TR" dirty="0"/>
          </a:p>
        </p:txBody>
      </p:sp>
      <p:pic>
        <p:nvPicPr>
          <p:cNvPr id="8" name="Picture 2" descr="C:\Users\Dilber\AppData\Local\Microsoft\Windows\Temporary Internet Files\Content.IE5\GG83RREV\question_mark[1].png"/>
          <p:cNvPicPr>
            <a:picLocks noChangeAspect="1" noChangeArrowheads="1"/>
          </p:cNvPicPr>
          <p:nvPr/>
        </p:nvPicPr>
        <p:blipFill>
          <a:blip r:embed="rId6" cstate="print"/>
          <a:srcRect/>
          <a:stretch>
            <a:fillRect/>
          </a:stretch>
        </p:blipFill>
        <p:spPr bwMode="auto">
          <a:xfrm>
            <a:off x="7308304" y="5475446"/>
            <a:ext cx="1296144" cy="1382554"/>
          </a:xfrm>
          <a:prstGeom prst="rect">
            <a:avLst/>
          </a:prstGeom>
          <a:noFill/>
        </p:spPr>
      </p:pic>
    </p:spTree>
    <p:extLst>
      <p:ext uri="{BB962C8B-B14F-4D97-AF65-F5344CB8AC3E}">
        <p14:creationId xmlns:p14="http://schemas.microsoft.com/office/powerpoint/2010/main" xmlns="" val="462221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t>Günün Özeti</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1">
                    <a:lumMod val="65000"/>
                  </a:schemeClr>
                </a:solidFill>
              </a:rPr>
              <a:t>Fotoğrafta Görünenler Yıldız mı?</a:t>
            </a:r>
          </a:p>
          <a:p>
            <a:r>
              <a:rPr lang="tr-TR" dirty="0">
                <a:solidFill>
                  <a:schemeClr val="bg2">
                    <a:lumMod val="50000"/>
                  </a:schemeClr>
                </a:solidFill>
              </a:rPr>
              <a:t>Günün Özeti</a:t>
            </a:r>
          </a:p>
          <a:p>
            <a:r>
              <a:rPr lang="tr-TR" dirty="0"/>
              <a:t>Soru Çözümü</a:t>
            </a:r>
          </a:p>
        </p:txBody>
      </p:sp>
      <p:sp>
        <p:nvSpPr>
          <p:cNvPr id="10" name="Content Placeholder 2"/>
          <p:cNvSpPr>
            <a:spLocks noGrp="1"/>
          </p:cNvSpPr>
          <p:nvPr>
            <p:ph idx="1"/>
          </p:nvPr>
        </p:nvSpPr>
        <p:spPr>
          <a:xfrm>
            <a:off x="1435608" y="1447800"/>
            <a:ext cx="4720568" cy="4717504"/>
          </a:xfrm>
        </p:spPr>
        <p:txBody>
          <a:bodyPr>
            <a:normAutofit fontScale="62500" lnSpcReduction="20000"/>
          </a:bodyPr>
          <a:lstStyle/>
          <a:p>
            <a:r>
              <a:rPr lang="tr-TR" dirty="0" smtClean="0"/>
              <a:t>Deniz </a:t>
            </a:r>
            <a:r>
              <a:rPr lang="tr-TR" dirty="0"/>
              <a:t>Altı Gözlüğü Neden Net Görmemizi Sağlıyor?</a:t>
            </a:r>
          </a:p>
          <a:p>
            <a:r>
              <a:rPr lang="tr-TR" dirty="0"/>
              <a:t>Aktivite 1: Paralel Yüzeylerden Kırılma</a:t>
            </a:r>
          </a:p>
          <a:p>
            <a:r>
              <a:rPr lang="tr-TR" dirty="0"/>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r>
              <a:rPr lang="tr-TR" dirty="0" smtClean="0"/>
              <a:t>?</a:t>
            </a:r>
            <a:endParaRPr lang="tr-TR" dirty="0"/>
          </a:p>
        </p:txBody>
      </p:sp>
    </p:spTree>
    <p:extLst>
      <p:ext uri="{BB962C8B-B14F-4D97-AF65-F5344CB8AC3E}">
        <p14:creationId xmlns:p14="http://schemas.microsoft.com/office/powerpoint/2010/main" xmlns="" val="422369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t>Soru Çözümü</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1">
                    <a:lumMod val="65000"/>
                  </a:schemeClr>
                </a:solidFill>
              </a:rPr>
              <a:t>Fotoğrafta Görünenler Yıldız mı?</a:t>
            </a:r>
          </a:p>
          <a:p>
            <a:r>
              <a:rPr lang="tr-TR" dirty="0">
                <a:solidFill>
                  <a:schemeClr val="bg1">
                    <a:lumMod val="65000"/>
                  </a:schemeClr>
                </a:solidFill>
              </a:rPr>
              <a:t>Günün Özeti</a:t>
            </a:r>
          </a:p>
          <a:p>
            <a:r>
              <a:rPr lang="tr-TR" dirty="0">
                <a:solidFill>
                  <a:schemeClr val="bg2">
                    <a:lumMod val="50000"/>
                  </a:schemeClr>
                </a:solidFill>
              </a:rPr>
              <a:t>Soru Çözümü</a:t>
            </a:r>
          </a:p>
        </p:txBody>
      </p:sp>
      <p:pic>
        <p:nvPicPr>
          <p:cNvPr id="6" name="Content Placeholder 3"/>
          <p:cNvPicPr>
            <a:picLocks noGrp="1" noChangeAspect="1"/>
          </p:cNvPicPr>
          <p:nvPr>
            <p:ph idx="1"/>
          </p:nvPr>
        </p:nvPicPr>
        <p:blipFill>
          <a:blip r:embed="rId3" cstate="print"/>
          <a:stretch>
            <a:fillRect/>
          </a:stretch>
        </p:blipFill>
        <p:spPr>
          <a:xfrm>
            <a:off x="1872126" y="1302188"/>
            <a:ext cx="4428066" cy="4800600"/>
          </a:xfrm>
          <a:prstGeom prst="rect">
            <a:avLst/>
          </a:prstGeom>
        </p:spPr>
      </p:pic>
      <p:sp>
        <p:nvSpPr>
          <p:cNvPr id="7" name="Oval 6"/>
          <p:cNvSpPr/>
          <p:nvPr/>
        </p:nvSpPr>
        <p:spPr>
          <a:xfrm>
            <a:off x="3995936" y="4941168"/>
            <a:ext cx="1575766"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5007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t>Soru Çözümü</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1">
                    <a:lumMod val="65000"/>
                  </a:schemeClr>
                </a:solidFill>
              </a:rPr>
              <a:t>Fotoğrafta Görünenler Yıldız mı?</a:t>
            </a:r>
          </a:p>
          <a:p>
            <a:r>
              <a:rPr lang="tr-TR" dirty="0">
                <a:solidFill>
                  <a:schemeClr val="bg1">
                    <a:lumMod val="65000"/>
                  </a:schemeClr>
                </a:solidFill>
              </a:rPr>
              <a:t>Günün Özeti</a:t>
            </a:r>
          </a:p>
          <a:p>
            <a:r>
              <a:rPr lang="tr-TR" dirty="0">
                <a:solidFill>
                  <a:schemeClr val="bg2">
                    <a:lumMod val="50000"/>
                  </a:schemeClr>
                </a:solidFill>
              </a:rPr>
              <a:t>Soru Çözümü</a:t>
            </a:r>
          </a:p>
        </p:txBody>
      </p:sp>
      <p:pic>
        <p:nvPicPr>
          <p:cNvPr id="8" name="Content Placeholder 3"/>
          <p:cNvPicPr>
            <a:picLocks noChangeAspect="1"/>
          </p:cNvPicPr>
          <p:nvPr/>
        </p:nvPicPr>
        <p:blipFill>
          <a:blip r:embed="rId3" cstate="print"/>
          <a:stretch>
            <a:fillRect/>
          </a:stretch>
        </p:blipFill>
        <p:spPr>
          <a:xfrm>
            <a:off x="1691680" y="1412776"/>
            <a:ext cx="4427496" cy="4800600"/>
          </a:xfrm>
          <a:prstGeom prst="rect">
            <a:avLst/>
          </a:prstGeom>
        </p:spPr>
      </p:pic>
      <p:sp>
        <p:nvSpPr>
          <p:cNvPr id="10" name="Oval 9"/>
          <p:cNvSpPr/>
          <p:nvPr/>
        </p:nvSpPr>
        <p:spPr>
          <a:xfrm>
            <a:off x="2555776" y="5661248"/>
            <a:ext cx="621610"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2401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t>Soru Çözümü</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1">
                    <a:lumMod val="65000"/>
                  </a:schemeClr>
                </a:solidFill>
              </a:rPr>
              <a:t>Fotoğrafta Görünenler Yıldız mı?</a:t>
            </a:r>
          </a:p>
          <a:p>
            <a:r>
              <a:rPr lang="tr-TR" dirty="0">
                <a:solidFill>
                  <a:schemeClr val="bg1">
                    <a:lumMod val="65000"/>
                  </a:schemeClr>
                </a:solidFill>
              </a:rPr>
              <a:t>Günün Özeti</a:t>
            </a:r>
          </a:p>
          <a:p>
            <a:r>
              <a:rPr lang="tr-TR" dirty="0">
                <a:solidFill>
                  <a:schemeClr val="bg2">
                    <a:lumMod val="50000"/>
                  </a:schemeClr>
                </a:solidFill>
              </a:rPr>
              <a:t>Soru Çözümü</a:t>
            </a:r>
          </a:p>
        </p:txBody>
      </p:sp>
      <p:pic>
        <p:nvPicPr>
          <p:cNvPr id="9" name="Content Placeholder 3"/>
          <p:cNvPicPr>
            <a:picLocks noGrp="1" noChangeAspect="1"/>
          </p:cNvPicPr>
          <p:nvPr>
            <p:ph idx="1"/>
          </p:nvPr>
        </p:nvPicPr>
        <p:blipFill>
          <a:blip r:embed="rId3" cstate="print"/>
          <a:stretch>
            <a:fillRect/>
          </a:stretch>
        </p:blipFill>
        <p:spPr>
          <a:xfrm>
            <a:off x="1331640" y="1370622"/>
            <a:ext cx="3948642" cy="4800600"/>
          </a:xfrm>
          <a:prstGeom prst="rect">
            <a:avLst/>
          </a:prstGeom>
        </p:spPr>
      </p:pic>
      <p:sp>
        <p:nvSpPr>
          <p:cNvPr id="11" name="Oval 10"/>
          <p:cNvSpPr/>
          <p:nvPr/>
        </p:nvSpPr>
        <p:spPr>
          <a:xfrm>
            <a:off x="2372475" y="5661248"/>
            <a:ext cx="1495425"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64713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t>Soru Çözümü</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1">
                    <a:lumMod val="65000"/>
                  </a:schemeClr>
                </a:solidFill>
              </a:rPr>
              <a:t>Fotoğrafta Görünenler Yıldız mı?</a:t>
            </a:r>
          </a:p>
          <a:p>
            <a:r>
              <a:rPr lang="tr-TR" dirty="0">
                <a:solidFill>
                  <a:schemeClr val="bg1">
                    <a:lumMod val="65000"/>
                  </a:schemeClr>
                </a:solidFill>
              </a:rPr>
              <a:t>Günün Özeti</a:t>
            </a:r>
          </a:p>
          <a:p>
            <a:r>
              <a:rPr lang="tr-TR" dirty="0">
                <a:solidFill>
                  <a:schemeClr val="bg2">
                    <a:lumMod val="50000"/>
                  </a:schemeClr>
                </a:solidFill>
              </a:rPr>
              <a:t>Soru Çözümü</a:t>
            </a:r>
          </a:p>
        </p:txBody>
      </p:sp>
      <p:pic>
        <p:nvPicPr>
          <p:cNvPr id="7" name="Content Placeholder 3"/>
          <p:cNvPicPr>
            <a:picLocks noGrp="1" noChangeAspect="1"/>
          </p:cNvPicPr>
          <p:nvPr>
            <p:ph idx="1"/>
          </p:nvPr>
        </p:nvPicPr>
        <p:blipFill>
          <a:blip r:embed="rId3" cstate="print"/>
          <a:stretch>
            <a:fillRect/>
          </a:stretch>
        </p:blipFill>
        <p:spPr>
          <a:xfrm>
            <a:off x="1475656" y="1268760"/>
            <a:ext cx="4044187" cy="4800600"/>
          </a:xfrm>
          <a:prstGeom prst="rect">
            <a:avLst/>
          </a:prstGeom>
        </p:spPr>
      </p:pic>
      <p:sp>
        <p:nvSpPr>
          <p:cNvPr id="8" name="Oval 7"/>
          <p:cNvSpPr/>
          <p:nvPr/>
        </p:nvSpPr>
        <p:spPr>
          <a:xfrm>
            <a:off x="1187624" y="5301208"/>
            <a:ext cx="1495425" cy="308113"/>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85858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t>Soru Çözümü</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1">
                    <a:lumMod val="65000"/>
                  </a:schemeClr>
                </a:solidFill>
              </a:rPr>
              <a:t>Fotoğrafta Görünenler Yıldız mı?</a:t>
            </a:r>
          </a:p>
          <a:p>
            <a:r>
              <a:rPr lang="tr-TR" dirty="0">
                <a:solidFill>
                  <a:schemeClr val="bg1">
                    <a:lumMod val="65000"/>
                  </a:schemeClr>
                </a:solidFill>
              </a:rPr>
              <a:t>Günün Özeti</a:t>
            </a:r>
          </a:p>
          <a:p>
            <a:r>
              <a:rPr lang="tr-TR" dirty="0">
                <a:solidFill>
                  <a:schemeClr val="bg2">
                    <a:lumMod val="50000"/>
                  </a:schemeClr>
                </a:solidFill>
              </a:rPr>
              <a:t>Soru Çözümü</a:t>
            </a:r>
          </a:p>
        </p:txBody>
      </p:sp>
      <p:pic>
        <p:nvPicPr>
          <p:cNvPr id="9" name="Content Placeholder 3"/>
          <p:cNvPicPr>
            <a:picLocks noGrp="1" noChangeAspect="1"/>
          </p:cNvPicPr>
          <p:nvPr>
            <p:ph idx="1"/>
          </p:nvPr>
        </p:nvPicPr>
        <p:blipFill>
          <a:blip r:embed="rId3" cstate="print"/>
          <a:stretch>
            <a:fillRect/>
          </a:stretch>
        </p:blipFill>
        <p:spPr>
          <a:xfrm>
            <a:off x="1561251" y="1332328"/>
            <a:ext cx="4738941" cy="4800600"/>
          </a:xfrm>
          <a:prstGeom prst="rect">
            <a:avLst/>
          </a:prstGeom>
        </p:spPr>
      </p:pic>
      <p:sp>
        <p:nvSpPr>
          <p:cNvPr id="10" name="Oval 9"/>
          <p:cNvSpPr/>
          <p:nvPr/>
        </p:nvSpPr>
        <p:spPr>
          <a:xfrm>
            <a:off x="2483768" y="5589240"/>
            <a:ext cx="814407"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414695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İÇERİK</a:t>
            </a:r>
            <a:endParaRPr lang="tr-TR" dirty="0"/>
          </a:p>
        </p:txBody>
      </p:sp>
      <p:sp>
        <p:nvSpPr>
          <p:cNvPr id="3" name="Content Placeholder 2"/>
          <p:cNvSpPr>
            <a:spLocks noGrp="1"/>
          </p:cNvSpPr>
          <p:nvPr>
            <p:ph idx="1"/>
          </p:nvPr>
        </p:nvSpPr>
        <p:spPr/>
        <p:txBody>
          <a:bodyPr>
            <a:normAutofit fontScale="70000" lnSpcReduction="20000"/>
          </a:bodyPr>
          <a:lstStyle/>
          <a:p>
            <a:r>
              <a:rPr lang="tr-TR" dirty="0"/>
              <a:t>Geçen Haftanın Özeti: Kırılma</a:t>
            </a:r>
          </a:p>
          <a:p>
            <a:r>
              <a:rPr lang="tr-TR" dirty="0"/>
              <a:t>Deniz Altı Gözlüğü Neden Net Görmemizi Sağlıyor?</a:t>
            </a:r>
          </a:p>
          <a:p>
            <a:r>
              <a:rPr lang="tr-TR" dirty="0"/>
              <a:t>Aktivite 1: Paralel Yüzeylerden Kırılma</a:t>
            </a:r>
          </a:p>
          <a:p>
            <a:r>
              <a:rPr lang="tr-TR" dirty="0"/>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92696"/>
            <a:ext cx="7498080" cy="1143000"/>
          </a:xfrm>
        </p:spPr>
        <p:txBody>
          <a:bodyPr/>
          <a:lstStyle/>
          <a:p>
            <a:r>
              <a:rPr lang="tr-TR" dirty="0" smtClean="0"/>
              <a:t>Bugün Neler Öğrendik?</a:t>
            </a:r>
            <a:endParaRPr lang="tr-TR" dirty="0"/>
          </a:p>
        </p:txBody>
      </p:sp>
      <p:sp>
        <p:nvSpPr>
          <p:cNvPr id="3" name="Content Placeholder 2"/>
          <p:cNvSpPr>
            <a:spLocks noGrp="1"/>
          </p:cNvSpPr>
          <p:nvPr>
            <p:ph idx="1"/>
          </p:nvPr>
        </p:nvSpPr>
        <p:spPr>
          <a:xfrm>
            <a:off x="1435608" y="2348880"/>
            <a:ext cx="7498080" cy="3899520"/>
          </a:xfrm>
        </p:spPr>
        <p:txBody>
          <a:bodyPr>
            <a:normAutofit/>
          </a:bodyPr>
          <a:lstStyle/>
          <a:p>
            <a:pPr marL="82296" indent="0">
              <a:buNone/>
            </a:pPr>
            <a:r>
              <a:rPr lang="tr-TR" sz="1800" dirty="0"/>
              <a:t>10.4.6.3. Işığın paralel yüzlü ortamdan geçerken </a:t>
            </a:r>
            <a:r>
              <a:rPr lang="tr-TR" sz="1800" dirty="0" smtClean="0"/>
              <a:t>izlediği yolu </a:t>
            </a:r>
            <a:r>
              <a:rPr lang="tr-TR" sz="1800" dirty="0"/>
              <a:t>çizer ve bağlı olduğu </a:t>
            </a:r>
            <a:r>
              <a:rPr lang="tr-TR" sz="1800" dirty="0" smtClean="0"/>
              <a:t>değişkenleri açıklar</a:t>
            </a:r>
            <a:r>
              <a:rPr lang="tr-TR" sz="1800" dirty="0"/>
              <a:t>.</a:t>
            </a:r>
          </a:p>
          <a:p>
            <a:pPr marL="82296" indent="0">
              <a:buNone/>
            </a:pPr>
            <a:r>
              <a:rPr lang="tr-TR" sz="1800" dirty="0" smtClean="0">
                <a:solidFill>
                  <a:schemeClr val="tx1">
                    <a:lumMod val="50000"/>
                    <a:lumOff val="50000"/>
                  </a:schemeClr>
                </a:solidFill>
              </a:rPr>
              <a:t>	a</a:t>
            </a:r>
            <a:r>
              <a:rPr lang="tr-TR" sz="1800" dirty="0">
                <a:solidFill>
                  <a:schemeClr val="tx1">
                    <a:lumMod val="50000"/>
                    <a:lumOff val="50000"/>
                  </a:schemeClr>
                </a:solidFill>
              </a:rPr>
              <a:t>. Işığın paralel yüzlü ortamlardan geçişi ile </a:t>
            </a:r>
            <a:r>
              <a:rPr lang="tr-TR" sz="1800" dirty="0" smtClean="0">
                <a:solidFill>
                  <a:schemeClr val="tx1">
                    <a:lumMod val="50000"/>
                    <a:lumOff val="50000"/>
                  </a:schemeClr>
                </a:solidFill>
              </a:rPr>
              <a:t>ilgili matematiksel 	işlemlere </a:t>
            </a:r>
            <a:r>
              <a:rPr lang="tr-TR" sz="1800" dirty="0">
                <a:solidFill>
                  <a:schemeClr val="tx1">
                    <a:lumMod val="50000"/>
                    <a:lumOff val="50000"/>
                  </a:schemeClr>
                </a:solidFill>
              </a:rPr>
              <a:t>girilmez.</a:t>
            </a:r>
          </a:p>
          <a:p>
            <a:pPr marL="82296" indent="0">
              <a:buNone/>
            </a:pPr>
            <a:r>
              <a:rPr lang="tr-TR" sz="1800" dirty="0"/>
              <a:t>10.4.6.4. Farklı ortamda bulunan bir cismin görünür </a:t>
            </a:r>
            <a:r>
              <a:rPr lang="tr-TR" sz="1800" dirty="0" smtClean="0"/>
              <a:t>uzaklığını </a:t>
            </a:r>
            <a:r>
              <a:rPr lang="tr-TR" sz="1800" dirty="0"/>
              <a:t>etkileyen sebepleri </a:t>
            </a:r>
            <a:r>
              <a:rPr lang="tr-TR" sz="1800" dirty="0" smtClean="0"/>
              <a:t>analiz eder</a:t>
            </a:r>
            <a:r>
              <a:rPr lang="tr-TR" sz="1800" dirty="0"/>
              <a:t>.</a:t>
            </a:r>
          </a:p>
          <a:p>
            <a:pPr marL="82296" indent="0">
              <a:buNone/>
            </a:pPr>
            <a:r>
              <a:rPr lang="tr-TR" sz="1800" dirty="0" smtClean="0"/>
              <a:t>	</a:t>
            </a:r>
            <a:r>
              <a:rPr lang="tr-TR" sz="1800" dirty="0" smtClean="0">
                <a:solidFill>
                  <a:schemeClr val="tx1">
                    <a:lumMod val="50000"/>
                    <a:lumOff val="50000"/>
                  </a:schemeClr>
                </a:solidFill>
              </a:rPr>
              <a:t>a</a:t>
            </a:r>
            <a:r>
              <a:rPr lang="tr-TR" sz="1800" dirty="0">
                <a:solidFill>
                  <a:schemeClr val="tx1">
                    <a:lumMod val="50000"/>
                    <a:lumOff val="50000"/>
                  </a:schemeClr>
                </a:solidFill>
              </a:rPr>
              <a:t>. Öğrencilerin deney yaparak ışığın izlediği </a:t>
            </a:r>
            <a:r>
              <a:rPr lang="tr-TR" sz="1800" dirty="0" smtClean="0">
                <a:solidFill>
                  <a:schemeClr val="tx1">
                    <a:lumMod val="50000"/>
                    <a:lumOff val="50000"/>
                  </a:schemeClr>
                </a:solidFill>
              </a:rPr>
              <a:t>yolu </a:t>
            </a:r>
            <a:r>
              <a:rPr lang="tr-TR" sz="1800" dirty="0">
                <a:solidFill>
                  <a:schemeClr val="tx1">
                    <a:lumMod val="50000"/>
                    <a:lumOff val="50000"/>
                  </a:schemeClr>
                </a:solidFill>
              </a:rPr>
              <a:t>çizmelerine ve </a:t>
            </a:r>
            <a:r>
              <a:rPr lang="tr-TR" sz="1800" dirty="0" smtClean="0">
                <a:solidFill>
                  <a:schemeClr val="tx1">
                    <a:lumMod val="50000"/>
                    <a:lumOff val="50000"/>
                  </a:schemeClr>
                </a:solidFill>
              </a:rPr>
              <a:t>	günlük hayatta gözlemlenen </a:t>
            </a:r>
            <a:r>
              <a:rPr lang="tr-TR" sz="1800" dirty="0">
                <a:solidFill>
                  <a:schemeClr val="tx1">
                    <a:lumMod val="50000"/>
                    <a:lumOff val="50000"/>
                  </a:schemeClr>
                </a:solidFill>
              </a:rPr>
              <a:t>olaylarla ilişki kurmalarına fırsat </a:t>
            </a:r>
            <a:r>
              <a:rPr lang="tr-TR" sz="1800" dirty="0" smtClean="0">
                <a:solidFill>
                  <a:schemeClr val="tx1">
                    <a:lumMod val="50000"/>
                    <a:lumOff val="50000"/>
                  </a:schemeClr>
                </a:solidFill>
              </a:rPr>
              <a:t>	verilir</a:t>
            </a:r>
            <a:r>
              <a:rPr lang="tr-TR" sz="1800" dirty="0">
                <a:solidFill>
                  <a:schemeClr val="tx1">
                    <a:lumMod val="50000"/>
                    <a:lumOff val="50000"/>
                  </a:schemeClr>
                </a:solidFill>
              </a:rPr>
              <a:t>.</a:t>
            </a:r>
          </a:p>
          <a:p>
            <a:pPr marL="82296" indent="0">
              <a:buNone/>
            </a:pPr>
            <a:r>
              <a:rPr lang="tr-TR" sz="1800" dirty="0" smtClean="0">
                <a:solidFill>
                  <a:schemeClr val="tx1">
                    <a:lumMod val="50000"/>
                    <a:lumOff val="50000"/>
                  </a:schemeClr>
                </a:solidFill>
              </a:rPr>
              <a:t>	b</a:t>
            </a:r>
            <a:r>
              <a:rPr lang="tr-TR" sz="1800" dirty="0">
                <a:solidFill>
                  <a:schemeClr val="tx1">
                    <a:lumMod val="50000"/>
                    <a:lumOff val="50000"/>
                  </a:schemeClr>
                </a:solidFill>
              </a:rPr>
              <a:t>. Görünür uzaklıkla ilgili matematiksel </a:t>
            </a:r>
            <a:r>
              <a:rPr lang="tr-TR" sz="1800" dirty="0" smtClean="0">
                <a:solidFill>
                  <a:schemeClr val="tx1">
                    <a:lumMod val="50000"/>
                    <a:lumOff val="50000"/>
                  </a:schemeClr>
                </a:solidFill>
              </a:rPr>
              <a:t>	işlemlere </a:t>
            </a:r>
            <a:r>
              <a:rPr lang="tr-TR" sz="1800" dirty="0">
                <a:solidFill>
                  <a:schemeClr val="tx1">
                    <a:lumMod val="50000"/>
                    <a:lumOff val="50000"/>
                  </a:schemeClr>
                </a:solidFill>
              </a:rPr>
              <a:t>girilmez.</a:t>
            </a:r>
          </a:p>
          <a:p>
            <a:pPr marL="82296" indent="0">
              <a:buNone/>
            </a:pPr>
            <a:endParaRPr lang="tr-TR" sz="1800" dirty="0"/>
          </a:p>
        </p:txBody>
      </p:sp>
    </p:spTree>
    <p:extLst>
      <p:ext uri="{BB962C8B-B14F-4D97-AF65-F5344CB8AC3E}">
        <p14:creationId xmlns:p14="http://schemas.microsoft.com/office/powerpoint/2010/main" xmlns="" val="419151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016" y="836712"/>
            <a:ext cx="7498080" cy="1143000"/>
          </a:xfrm>
        </p:spPr>
        <p:txBody>
          <a:bodyPr>
            <a:normAutofit/>
          </a:bodyPr>
          <a:lstStyle/>
          <a:p>
            <a:r>
              <a:rPr lang="tr-TR" dirty="0" smtClean="0"/>
              <a:t>Gelecek Haftanın Konusu</a:t>
            </a:r>
            <a:endParaRPr lang="tr-TR" dirty="0"/>
          </a:p>
        </p:txBody>
      </p:sp>
      <p:sp>
        <p:nvSpPr>
          <p:cNvPr id="3" name="Content Placeholder 2"/>
          <p:cNvSpPr>
            <a:spLocks noGrp="1"/>
          </p:cNvSpPr>
          <p:nvPr>
            <p:ph idx="1"/>
          </p:nvPr>
        </p:nvSpPr>
        <p:spPr>
          <a:xfrm>
            <a:off x="1435608" y="2492896"/>
            <a:ext cx="7498080" cy="2515418"/>
          </a:xfrm>
        </p:spPr>
        <p:txBody>
          <a:bodyPr>
            <a:normAutofit/>
          </a:bodyPr>
          <a:lstStyle/>
          <a:p>
            <a:pPr marL="82296" indent="0">
              <a:buNone/>
            </a:pPr>
            <a:r>
              <a:rPr lang="tr-TR" sz="1700" dirty="0"/>
              <a:t>10.4.7.1. Cisimlerin renkli görülmesinin sebeplerini </a:t>
            </a:r>
            <a:r>
              <a:rPr lang="tr-TR" sz="1700" dirty="0" smtClean="0"/>
              <a:t>	açıklar</a:t>
            </a:r>
            <a:r>
              <a:rPr lang="tr-TR" sz="1700" dirty="0"/>
              <a:t>.</a:t>
            </a:r>
          </a:p>
          <a:p>
            <a:pPr marL="82296" indent="0">
              <a:buNone/>
            </a:pPr>
            <a:r>
              <a:rPr lang="tr-TR" sz="1700" dirty="0" smtClean="0"/>
              <a:t>	</a:t>
            </a:r>
            <a:r>
              <a:rPr lang="tr-TR" sz="1700" dirty="0" smtClean="0">
                <a:solidFill>
                  <a:schemeClr val="tx1">
                    <a:lumMod val="50000"/>
                    <a:lumOff val="50000"/>
                  </a:schemeClr>
                </a:solidFill>
              </a:rPr>
              <a:t>a</a:t>
            </a:r>
            <a:r>
              <a:rPr lang="tr-TR" sz="1700" dirty="0">
                <a:solidFill>
                  <a:schemeClr val="tx1">
                    <a:lumMod val="50000"/>
                    <a:lumOff val="50000"/>
                  </a:schemeClr>
                </a:solidFill>
              </a:rPr>
              <a:t>. Öğrencilerin ışık ve boya renkleri arasındaki </a:t>
            </a:r>
            <a:r>
              <a:rPr lang="tr-TR" sz="1700" dirty="0" smtClean="0">
                <a:solidFill>
                  <a:schemeClr val="tx1">
                    <a:lumMod val="50000"/>
                    <a:lumOff val="50000"/>
                  </a:schemeClr>
                </a:solidFill>
              </a:rPr>
              <a:t>farkları 	karşılaştırmaları </a:t>
            </a:r>
            <a:r>
              <a:rPr lang="tr-TR" sz="1700" dirty="0">
                <a:solidFill>
                  <a:schemeClr val="tx1">
                    <a:lumMod val="50000"/>
                    <a:lumOff val="50000"/>
                  </a:schemeClr>
                </a:solidFill>
              </a:rPr>
              <a:t>sağlanır.</a:t>
            </a:r>
          </a:p>
          <a:p>
            <a:pPr marL="82296" indent="0">
              <a:buNone/>
            </a:pPr>
            <a:r>
              <a:rPr lang="tr-TR" sz="1700" dirty="0" smtClean="0">
                <a:solidFill>
                  <a:schemeClr val="tx1">
                    <a:lumMod val="50000"/>
                    <a:lumOff val="50000"/>
                  </a:schemeClr>
                </a:solidFill>
              </a:rPr>
              <a:t>	b</a:t>
            </a:r>
            <a:r>
              <a:rPr lang="tr-TR" sz="1700" dirty="0">
                <a:solidFill>
                  <a:schemeClr val="tx1">
                    <a:lumMod val="50000"/>
                    <a:lumOff val="50000"/>
                  </a:schemeClr>
                </a:solidFill>
              </a:rPr>
              <a:t>. Öğrencilerin deney yaparak veya </a:t>
            </a:r>
            <a:r>
              <a:rPr lang="tr-TR" sz="1700" dirty="0" smtClean="0">
                <a:solidFill>
                  <a:schemeClr val="tx1">
                    <a:lumMod val="50000"/>
                    <a:lumOff val="50000"/>
                  </a:schemeClr>
                </a:solidFill>
              </a:rPr>
              <a:t>simülasyonlar </a:t>
            </a:r>
            <a:r>
              <a:rPr lang="tr-TR" sz="1700" dirty="0">
                <a:solidFill>
                  <a:schemeClr val="tx1">
                    <a:lumMod val="50000"/>
                    <a:lumOff val="50000"/>
                  </a:schemeClr>
                </a:solidFill>
              </a:rPr>
              <a:t>kullanarak renkleri ana, </a:t>
            </a:r>
            <a:r>
              <a:rPr lang="tr-TR" sz="1700" dirty="0" smtClean="0">
                <a:solidFill>
                  <a:schemeClr val="tx1">
                    <a:lumMod val="50000"/>
                    <a:lumOff val="50000"/>
                  </a:schemeClr>
                </a:solidFill>
              </a:rPr>
              <a:t>	ara ve tamamlayıcı </a:t>
            </a:r>
            <a:r>
              <a:rPr lang="tr-TR" sz="1700" dirty="0">
                <a:solidFill>
                  <a:schemeClr val="tx1">
                    <a:lumMod val="50000"/>
                    <a:lumOff val="50000"/>
                  </a:schemeClr>
                </a:solidFill>
              </a:rPr>
              <a:t>olarak sınıflandırmaları sağlanır.</a:t>
            </a:r>
          </a:p>
          <a:p>
            <a:pPr marL="82296" indent="0">
              <a:buNone/>
            </a:pPr>
            <a:r>
              <a:rPr lang="tr-TR" sz="1700" dirty="0" smtClean="0">
                <a:solidFill>
                  <a:schemeClr val="tx1">
                    <a:lumMod val="50000"/>
                    <a:lumOff val="50000"/>
                  </a:schemeClr>
                </a:solidFill>
              </a:rPr>
              <a:t>	c</a:t>
            </a:r>
            <a:r>
              <a:rPr lang="tr-TR" sz="1700" dirty="0">
                <a:solidFill>
                  <a:schemeClr val="tx1">
                    <a:lumMod val="50000"/>
                    <a:lumOff val="50000"/>
                  </a:schemeClr>
                </a:solidFill>
              </a:rPr>
              <a:t>. Işık renklerinden saf sarı ile karışım sarı </a:t>
            </a:r>
            <a:r>
              <a:rPr lang="tr-TR" sz="1700" dirty="0" smtClean="0">
                <a:solidFill>
                  <a:schemeClr val="tx1">
                    <a:lumMod val="50000"/>
                    <a:lumOff val="50000"/>
                  </a:schemeClr>
                </a:solidFill>
              </a:rPr>
              <a:t>arasındaki </a:t>
            </a:r>
            <a:r>
              <a:rPr lang="tr-TR" sz="1700" dirty="0">
                <a:solidFill>
                  <a:schemeClr val="tx1">
                    <a:lumMod val="50000"/>
                    <a:lumOff val="50000"/>
                  </a:schemeClr>
                </a:solidFill>
              </a:rPr>
              <a:t>fark vurgulanır.</a:t>
            </a:r>
          </a:p>
          <a:p>
            <a:pPr marL="82296" indent="0">
              <a:buNone/>
            </a:pPr>
            <a:r>
              <a:rPr lang="tr-TR" sz="1700" dirty="0" smtClean="0">
                <a:solidFill>
                  <a:schemeClr val="tx1">
                    <a:lumMod val="50000"/>
                    <a:lumOff val="50000"/>
                  </a:schemeClr>
                </a:solidFill>
              </a:rPr>
              <a:t>	ç</a:t>
            </a:r>
            <a:r>
              <a:rPr lang="tr-TR" sz="1700" dirty="0">
                <a:solidFill>
                  <a:schemeClr val="tx1">
                    <a:lumMod val="50000"/>
                    <a:lumOff val="50000"/>
                  </a:schemeClr>
                </a:solidFill>
              </a:rPr>
              <a:t>. Öğrencilerin beyaz ve farklı renklerdeki </a:t>
            </a:r>
            <a:r>
              <a:rPr lang="tr-TR" sz="1700" dirty="0" smtClean="0">
                <a:solidFill>
                  <a:schemeClr val="tx1">
                    <a:lumMod val="50000"/>
                    <a:lumOff val="50000"/>
                  </a:schemeClr>
                </a:solidFill>
              </a:rPr>
              <a:t>ışığın </a:t>
            </a:r>
            <a:r>
              <a:rPr lang="tr-TR" sz="1700" dirty="0">
                <a:solidFill>
                  <a:schemeClr val="tx1">
                    <a:lumMod val="50000"/>
                    <a:lumOff val="50000"/>
                  </a:schemeClr>
                </a:solidFill>
              </a:rPr>
              <a:t>filtreden geçişini </a:t>
            </a:r>
            <a:r>
              <a:rPr lang="tr-TR" sz="1700" dirty="0" smtClean="0">
                <a:solidFill>
                  <a:schemeClr val="tx1">
                    <a:lumMod val="50000"/>
                    <a:lumOff val="50000"/>
                  </a:schemeClr>
                </a:solidFill>
              </a:rPr>
              <a:t>ve 	soğurulmasını</a:t>
            </a:r>
            <a:r>
              <a:rPr lang="tr-TR" sz="1700" dirty="0">
                <a:solidFill>
                  <a:schemeClr val="tx1">
                    <a:lumMod val="50000"/>
                    <a:lumOff val="50000"/>
                  </a:schemeClr>
                </a:solidFill>
              </a:rPr>
              <a:t> </a:t>
            </a:r>
            <a:r>
              <a:rPr lang="tr-TR" sz="1700" dirty="0" smtClean="0">
                <a:solidFill>
                  <a:schemeClr val="tx1">
                    <a:lumMod val="50000"/>
                    <a:lumOff val="50000"/>
                  </a:schemeClr>
                </a:solidFill>
              </a:rPr>
              <a:t>örneklerle </a:t>
            </a:r>
            <a:r>
              <a:rPr lang="tr-TR" sz="1700" dirty="0">
                <a:solidFill>
                  <a:schemeClr val="tx1">
                    <a:lumMod val="50000"/>
                    <a:lumOff val="50000"/>
                  </a:schemeClr>
                </a:solidFill>
              </a:rPr>
              <a:t>açıklamaları sağlanır.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lstStyle/>
          <a:p>
            <a:pPr>
              <a:buNone/>
            </a:pPr>
            <a:endParaRPr lang="tr-TR" dirty="0" smtClean="0"/>
          </a:p>
          <a:p>
            <a:pPr>
              <a:buNone/>
            </a:pPr>
            <a:endParaRPr lang="tr-TR" dirty="0" smtClean="0"/>
          </a:p>
          <a:p>
            <a:pPr>
              <a:buNone/>
            </a:pPr>
            <a:r>
              <a:rPr lang="tr-TR" b="1" dirty="0" smtClean="0">
                <a:solidFill>
                  <a:schemeClr val="bg2">
                    <a:lumMod val="50000"/>
                  </a:schemeClr>
                </a:solidFill>
              </a:rPr>
              <a:t>Haftaya Görüşmek Üzere </a:t>
            </a:r>
            <a:r>
              <a:rPr lang="tr-TR" b="1" dirty="0" smtClean="0">
                <a:solidFill>
                  <a:schemeClr val="bg2">
                    <a:lumMod val="50000"/>
                  </a:schemeClr>
                </a:solidFill>
                <a:sym typeface="Wingdings" pitchFamily="2" charset="2"/>
              </a:rPr>
              <a:t> </a:t>
            </a:r>
            <a:endParaRPr lang="tr-TR" b="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Geçen Haftanın özeti</a:t>
            </a:r>
            <a:endParaRPr lang="tr-TR" dirty="0"/>
          </a:p>
        </p:txBody>
      </p:sp>
      <p:sp>
        <p:nvSpPr>
          <p:cNvPr id="4" name="Content Placeholder 3"/>
          <p:cNvSpPr txBox="1">
            <a:spLocks noGrp="1"/>
          </p:cNvSpPr>
          <p:nvPr>
            <p:ph idx="1"/>
          </p:nvPr>
        </p:nvSpPr>
        <p:spPr>
          <a:xfrm>
            <a:off x="2195736" y="1124744"/>
            <a:ext cx="4360528" cy="4731680"/>
          </a:xfrm>
          <a:prstGeom prst="rect">
            <a:avLst/>
          </a:prstGeom>
          <a:noFill/>
        </p:spPr>
        <p:txBody>
          <a:bodyPr wrap="square" rtlCol="0">
            <a:spAutoFit/>
          </a:bodyPr>
          <a:lstStyle/>
          <a:p>
            <a:pPr marL="285744" indent="-285744">
              <a:lnSpc>
                <a:spcPct val="150000"/>
              </a:lnSpc>
              <a:buFont typeface="Arial" panose="020B0604020202020204" pitchFamily="34" charset="0"/>
              <a:buChar char="•"/>
            </a:pPr>
            <a:r>
              <a:rPr lang="tr-TR" sz="2000" dirty="0" smtClean="0"/>
              <a:t>Kırılma</a:t>
            </a:r>
          </a:p>
          <a:p>
            <a:pPr marL="285744" indent="-285744">
              <a:lnSpc>
                <a:spcPct val="150000"/>
              </a:lnSpc>
              <a:buFont typeface="Arial" panose="020B0604020202020204" pitchFamily="34" charset="0"/>
              <a:buChar char="•"/>
            </a:pPr>
            <a:r>
              <a:rPr lang="tr-TR" sz="2000" dirty="0" smtClean="0"/>
              <a:t>Su-Işığın Kırılması</a:t>
            </a:r>
          </a:p>
          <a:p>
            <a:pPr marL="285744" indent="-285744">
              <a:lnSpc>
                <a:spcPct val="150000"/>
              </a:lnSpc>
              <a:buFont typeface="Arial" panose="020B0604020202020204" pitchFamily="34" charset="0"/>
              <a:buChar char="•"/>
            </a:pPr>
            <a:r>
              <a:rPr lang="tr-TR" sz="2000" dirty="0" smtClean="0"/>
              <a:t>Ortamın Kırıcılık İndisi</a:t>
            </a:r>
          </a:p>
          <a:p>
            <a:pPr marL="285744" indent="-285744">
              <a:lnSpc>
                <a:spcPct val="150000"/>
              </a:lnSpc>
              <a:buFont typeface="Arial" panose="020B0604020202020204" pitchFamily="34" charset="0"/>
              <a:buChar char="•"/>
            </a:pPr>
            <a:r>
              <a:rPr lang="tr-TR" sz="2000" dirty="0" smtClean="0"/>
              <a:t>Aktivite: </a:t>
            </a:r>
            <a:r>
              <a:rPr lang="tr-TR" sz="2000" dirty="0" err="1" smtClean="0"/>
              <a:t>Snell</a:t>
            </a:r>
            <a:r>
              <a:rPr lang="tr-TR" sz="2000" dirty="0" smtClean="0"/>
              <a:t> Yasası</a:t>
            </a:r>
          </a:p>
          <a:p>
            <a:pPr marL="285744" indent="-285744">
              <a:lnSpc>
                <a:spcPct val="150000"/>
              </a:lnSpc>
              <a:buFont typeface="Arial" panose="020B0604020202020204" pitchFamily="34" charset="0"/>
              <a:buChar char="•"/>
            </a:pPr>
            <a:r>
              <a:rPr lang="tr-TR" sz="2000" dirty="0" smtClean="0"/>
              <a:t>Gök Kuşağı</a:t>
            </a:r>
          </a:p>
          <a:p>
            <a:pPr marL="285744" indent="-285744">
              <a:lnSpc>
                <a:spcPct val="150000"/>
              </a:lnSpc>
              <a:buFont typeface="Arial" panose="020B0604020202020204" pitchFamily="34" charset="0"/>
              <a:buChar char="•"/>
            </a:pPr>
            <a:r>
              <a:rPr lang="tr-TR" sz="2000" dirty="0" smtClean="0"/>
              <a:t>Aktivite: Işık Her Zaman Her Saydamdan Geçer mi?</a:t>
            </a:r>
          </a:p>
          <a:p>
            <a:pPr marL="285744" indent="-285744">
              <a:lnSpc>
                <a:spcPct val="150000"/>
              </a:lnSpc>
              <a:buFont typeface="Arial" panose="020B0604020202020204" pitchFamily="34" charset="0"/>
              <a:buChar char="•"/>
            </a:pPr>
            <a:r>
              <a:rPr lang="tr-TR" sz="2000" dirty="0" smtClean="0"/>
              <a:t>Tam Yansıma</a:t>
            </a:r>
          </a:p>
          <a:p>
            <a:pPr marL="285744" indent="-285744">
              <a:lnSpc>
                <a:spcPct val="150000"/>
              </a:lnSpc>
              <a:buFont typeface="Arial" panose="020B0604020202020204" pitchFamily="34" charset="0"/>
              <a:buChar char="•"/>
            </a:pPr>
            <a:r>
              <a:rPr lang="tr-TR" sz="2000" dirty="0" smtClean="0"/>
              <a:t>Serap Olayı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Deniz altı gözlüğü neden net görmemizi sağlıyor?</a:t>
            </a:r>
            <a:br>
              <a:rPr lang="tr-TR" dirty="0" smtClean="0"/>
            </a:br>
            <a:endParaRPr lang="tr-TR" dirty="0"/>
          </a:p>
        </p:txBody>
      </p:sp>
      <p:sp>
        <p:nvSpPr>
          <p:cNvPr id="3" name="Content Placeholder 2"/>
          <p:cNvSpPr>
            <a:spLocks noGrp="1"/>
          </p:cNvSpPr>
          <p:nvPr>
            <p:ph idx="1"/>
          </p:nvPr>
        </p:nvSpPr>
        <p:spPr/>
        <p:txBody>
          <a:bodyPr/>
          <a:lstStyle/>
          <a:p>
            <a:endParaRPr lang="tr-TR" dirty="0"/>
          </a:p>
        </p:txBody>
      </p:sp>
      <p:pic>
        <p:nvPicPr>
          <p:cNvPr id="10242" name="Picture 2" descr="http://duygusalsermaye.com/wp-content/uploads/2013/07/2.jpg"/>
          <p:cNvPicPr>
            <a:picLocks noChangeAspect="1" noChangeArrowheads="1"/>
          </p:cNvPicPr>
          <p:nvPr/>
        </p:nvPicPr>
        <p:blipFill>
          <a:blip r:embed="rId2" cstate="print"/>
          <a:srcRect/>
          <a:stretch>
            <a:fillRect/>
          </a:stretch>
        </p:blipFill>
        <p:spPr bwMode="auto">
          <a:xfrm>
            <a:off x="1286336" y="1384172"/>
            <a:ext cx="5109136" cy="4320480"/>
          </a:xfrm>
          <a:prstGeom prst="rect">
            <a:avLst/>
          </a:prstGeom>
          <a:noFill/>
        </p:spPr>
      </p:pic>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smtClean="0">
                <a:solidFill>
                  <a:schemeClr val="bg1">
                    <a:lumMod val="65000"/>
                  </a:schemeClr>
                </a:solidFill>
              </a:rPr>
              <a:t>Geçen Haftanın Özeti: Kırılma</a:t>
            </a:r>
          </a:p>
          <a:p>
            <a:r>
              <a:rPr lang="tr-TR" dirty="0" smtClean="0">
                <a:solidFill>
                  <a:schemeClr val="bg2">
                    <a:lumMod val="50000"/>
                  </a:schemeClr>
                </a:solidFill>
              </a:rPr>
              <a:t>Deniz Altı Gözlüğü Neden Net Görmemizi Sağlıyor?</a:t>
            </a:r>
          </a:p>
          <a:p>
            <a:r>
              <a:rPr lang="tr-TR" dirty="0" smtClean="0"/>
              <a:t>Aktivite 1: Paralel Yüzeylerden Kırılma</a:t>
            </a:r>
          </a:p>
          <a:p>
            <a:r>
              <a:rPr lang="tr-TR" dirty="0" smtClean="0"/>
              <a:t>Paralel Yüzeylerden Kırılma</a:t>
            </a:r>
          </a:p>
          <a:p>
            <a:r>
              <a:rPr lang="tr-TR" dirty="0" smtClean="0"/>
              <a:t>Aktivite 2: Paralel Yüzeylerden Kırılma</a:t>
            </a:r>
          </a:p>
          <a:p>
            <a:r>
              <a:rPr lang="tr-TR" dirty="0" smtClean="0"/>
              <a:t>Güneş Batarken Neden Elips Görünür?</a:t>
            </a:r>
          </a:p>
          <a:p>
            <a:r>
              <a:rPr lang="tr-TR" dirty="0" smtClean="0"/>
              <a:t>Aktivite 3: Şeffaf olmayan Bardakta Parayı Görme</a:t>
            </a:r>
          </a:p>
          <a:p>
            <a:r>
              <a:rPr lang="tr-TR" dirty="0" smtClean="0"/>
              <a:t>Aktivite 4: Işınların İzlediği Yolu Çizelim</a:t>
            </a:r>
          </a:p>
          <a:p>
            <a:r>
              <a:rPr lang="tr-TR" dirty="0" smtClean="0"/>
              <a:t>Görünür Uzaklık</a:t>
            </a:r>
          </a:p>
          <a:p>
            <a:r>
              <a:rPr lang="tr-TR" dirty="0" smtClean="0"/>
              <a:t>Günlük Hayattan Örnekler</a:t>
            </a:r>
          </a:p>
          <a:p>
            <a:r>
              <a:rPr lang="tr-TR" dirty="0" smtClean="0"/>
              <a:t>Fotoğrafta Görünenler Yıldız mı?</a:t>
            </a:r>
          </a:p>
          <a:p>
            <a:r>
              <a:rPr lang="tr-TR" dirty="0" smtClean="0"/>
              <a:t>Günün Özeti</a:t>
            </a:r>
          </a:p>
          <a:p>
            <a:r>
              <a:rPr lang="tr-TR" dirty="0" smtClean="0"/>
              <a:t>Soru Çözümü</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Aktivite 1: </a:t>
            </a:r>
            <a:r>
              <a:rPr lang="tr-TR" dirty="0"/>
              <a:t>Paralel Yüzeylerden Kırılma</a:t>
            </a:r>
          </a:p>
        </p:txBody>
      </p:sp>
      <p:sp>
        <p:nvSpPr>
          <p:cNvPr id="3" name="Content Placeholder 2"/>
          <p:cNvSpPr>
            <a:spLocks noGrp="1"/>
          </p:cNvSpPr>
          <p:nvPr>
            <p:ph idx="1"/>
          </p:nvPr>
        </p:nvSpPr>
        <p:spPr>
          <a:xfrm>
            <a:off x="1450671" y="4077072"/>
            <a:ext cx="4648560" cy="2315344"/>
          </a:xfrm>
        </p:spPr>
        <p:txBody>
          <a:bodyPr>
            <a:normAutofit fontScale="32500" lnSpcReduction="20000"/>
          </a:bodyPr>
          <a:lstStyle/>
          <a:p>
            <a:r>
              <a:rPr lang="tr-TR" sz="4300" dirty="0" smtClean="0"/>
              <a:t>Peki prizma yerine su koysam ne değişirdi? </a:t>
            </a:r>
          </a:p>
          <a:p>
            <a:pPr lvl="1"/>
            <a:r>
              <a:rPr lang="tr-TR" sz="3700" dirty="0" smtClean="0"/>
              <a:t>Kayma pozisyonu daha aşağıya kayar.</a:t>
            </a:r>
          </a:p>
          <a:p>
            <a:pPr lvl="1"/>
            <a:r>
              <a:rPr lang="tr-TR" sz="3700" dirty="0" smtClean="0">
                <a:solidFill>
                  <a:schemeClr val="bg2">
                    <a:lumMod val="50000"/>
                  </a:schemeClr>
                </a:solidFill>
              </a:rPr>
              <a:t>Ortamların kırıcılık indeksleri arasında ki fark arttıkça, kayma pozisyonları arasındaki fark artar;  kırıcılık indeksleri arasındaki fark azaldıkça kayma pozisyonları arasında ki fark azalır.</a:t>
            </a:r>
          </a:p>
          <a:p>
            <a:r>
              <a:rPr lang="tr-TR" sz="4300" dirty="0" smtClean="0"/>
              <a:t>Peki arada birden fazla ortam olursa ne olur?</a:t>
            </a:r>
          </a:p>
          <a:p>
            <a:pPr lvl="1"/>
            <a:r>
              <a:rPr lang="tr-TR" sz="3700" dirty="0" smtClean="0"/>
              <a:t>Ortamların kırılma indekslerine bağlı olarak kayma miktarı değişir. </a:t>
            </a:r>
            <a:endParaRPr lang="tr-TR" sz="3700" dirty="0"/>
          </a:p>
          <a:p>
            <a:pPr lvl="1"/>
            <a:r>
              <a:rPr lang="tr-TR" sz="3700" dirty="0" smtClean="0"/>
              <a:t>Yön?</a:t>
            </a:r>
          </a:p>
          <a:p>
            <a:pPr lvl="1"/>
            <a:r>
              <a:rPr lang="tr-TR" sz="3700" dirty="0" smtClean="0"/>
              <a:t>Doğrultu?</a:t>
            </a:r>
          </a:p>
          <a:p>
            <a:endParaRPr lang="tr-TR" sz="4300" dirty="0" smtClean="0"/>
          </a:p>
          <a:p>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2">
                    <a:lumMod val="50000"/>
                  </a:schemeClr>
                </a:solidFill>
              </a:rPr>
              <a:t>Aktivite 1: Paralel Yüzeylerden Kırılma</a:t>
            </a:r>
          </a:p>
          <a:p>
            <a:r>
              <a:rPr lang="tr-TR" dirty="0"/>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6" name="Picture 1"/>
          <p:cNvPicPr>
            <a:picLocks noChangeAspect="1" noChangeArrowheads="1"/>
          </p:cNvPicPr>
          <p:nvPr/>
        </p:nvPicPr>
        <p:blipFill>
          <a:blip r:embed="rId2" cstate="print"/>
          <a:srcRect/>
          <a:stretch>
            <a:fillRect/>
          </a:stretch>
        </p:blipFill>
        <p:spPr bwMode="auto">
          <a:xfrm rot="16200000">
            <a:off x="2283318" y="1285780"/>
            <a:ext cx="2338297" cy="2736305"/>
          </a:xfrm>
          <a:prstGeom prst="rect">
            <a:avLst/>
          </a:prstGeom>
          <a:noFill/>
          <a:ln w="9525">
            <a:noFill/>
            <a:miter lim="800000"/>
            <a:headEnd/>
            <a:tailEnd/>
          </a:ln>
        </p:spPr>
      </p:pic>
    </p:spTree>
    <p:extLst>
      <p:ext uri="{BB962C8B-B14F-4D97-AF65-F5344CB8AC3E}">
        <p14:creationId xmlns:p14="http://schemas.microsoft.com/office/powerpoint/2010/main" xmlns="" val="342036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Aktivite 1: </a:t>
            </a:r>
            <a:r>
              <a:rPr lang="tr-TR" dirty="0"/>
              <a:t>Paralel Yüzeylerden Kırılma</a:t>
            </a:r>
          </a:p>
        </p:txBody>
      </p:sp>
      <p:sp>
        <p:nvSpPr>
          <p:cNvPr id="3" name="Content Placeholder 2"/>
          <p:cNvSpPr>
            <a:spLocks noGrp="1"/>
          </p:cNvSpPr>
          <p:nvPr>
            <p:ph idx="1"/>
          </p:nvPr>
        </p:nvSpPr>
        <p:spPr>
          <a:xfrm>
            <a:off x="1691680" y="1772816"/>
            <a:ext cx="4648560" cy="2315344"/>
          </a:xfrm>
        </p:spPr>
        <p:txBody>
          <a:bodyPr>
            <a:normAutofit fontScale="55000" lnSpcReduction="20000"/>
          </a:bodyPr>
          <a:lstStyle/>
          <a:p>
            <a:r>
              <a:rPr lang="tr-TR" dirty="0" smtClean="0"/>
              <a:t>Peki tam tersini düşünebilir miyiz? (Çok kırıcı-az kırıcı-çok kırıcı)</a:t>
            </a:r>
          </a:p>
          <a:p>
            <a:r>
              <a:rPr lang="tr-TR" dirty="0" smtClean="0"/>
              <a:t>Nasıl yapabiliriz?</a:t>
            </a:r>
          </a:p>
          <a:p>
            <a:pPr marL="82296" indent="0">
              <a:buNone/>
            </a:pPr>
            <a:endParaRPr lang="tr-TR" dirty="0"/>
          </a:p>
          <a:p>
            <a:pPr marL="82296" indent="0">
              <a:buNone/>
            </a:pPr>
            <a:r>
              <a:rPr lang="tr-TR" dirty="0" smtClean="0">
                <a:solidFill>
                  <a:schemeClr val="bg2">
                    <a:lumMod val="50000"/>
                  </a:schemeClr>
                </a:solidFill>
              </a:rPr>
              <a:t>Işığı yolladığım ortamın kırıcılık indisi daha küçükse kayma yukarı tarafa olur. </a:t>
            </a:r>
          </a:p>
          <a:p>
            <a:pPr marL="82296" indent="0">
              <a:buNone/>
            </a:pPr>
            <a:r>
              <a:rPr lang="tr-TR" dirty="0" smtClean="0">
                <a:solidFill>
                  <a:schemeClr val="bg2">
                    <a:lumMod val="50000"/>
                  </a:schemeClr>
                </a:solidFill>
              </a:rPr>
              <a:t>Işığı yolladığım ortamın kırıcılık indisi daha küçükse kayma aşağı doğru olur. </a:t>
            </a:r>
          </a:p>
          <a:p>
            <a:endParaRPr lang="tr-TR" dirty="0" smtClean="0"/>
          </a:p>
          <a:p>
            <a:endParaRPr lang="tr-TR" dirty="0" smtClean="0"/>
          </a:p>
          <a:p>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2">
                    <a:lumMod val="50000"/>
                  </a:schemeClr>
                </a:solidFill>
              </a:rPr>
              <a:t>Aktivite 1: Paralel Yüzeylerden Kırılma</a:t>
            </a:r>
          </a:p>
          <a:p>
            <a:r>
              <a:rPr lang="tr-TR" dirty="0"/>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1026" name="Picture 2" descr="C:\Users\Dilber\AppData\Local\Microsoft\Windows\Temporary Internet Files\Content.IE5\GG83RREV\question_mark[1].png"/>
          <p:cNvPicPr>
            <a:picLocks noChangeAspect="1" noChangeArrowheads="1"/>
          </p:cNvPicPr>
          <p:nvPr/>
        </p:nvPicPr>
        <p:blipFill>
          <a:blip r:embed="rId2" cstate="print"/>
          <a:srcRect/>
          <a:stretch>
            <a:fillRect/>
          </a:stretch>
        </p:blipFill>
        <p:spPr bwMode="auto">
          <a:xfrm>
            <a:off x="7308304" y="5475446"/>
            <a:ext cx="1296144" cy="1382554"/>
          </a:xfrm>
          <a:prstGeom prst="rect">
            <a:avLst/>
          </a:prstGeom>
          <a:noFill/>
        </p:spPr>
      </p:pic>
    </p:spTree>
    <p:extLst>
      <p:ext uri="{BB962C8B-B14F-4D97-AF65-F5344CB8AC3E}">
        <p14:creationId xmlns:p14="http://schemas.microsoft.com/office/powerpoint/2010/main" xmlns="" val="112718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Paralel Yüzeylerden Kırılma</a:t>
            </a:r>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2">
                    <a:lumMod val="50000"/>
                  </a:schemeClr>
                </a:solidFill>
              </a:rPr>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7" name="Picture 1" descr="C:\Users\Dilber\Desktop\kırılma.png"/>
          <p:cNvPicPr>
            <a:picLocks noChangeAspect="1" noChangeArrowheads="1"/>
          </p:cNvPicPr>
          <p:nvPr/>
        </p:nvPicPr>
        <p:blipFill>
          <a:blip r:embed="rId2" cstate="print"/>
          <a:srcRect/>
          <a:stretch>
            <a:fillRect/>
          </a:stretch>
        </p:blipFill>
        <p:spPr bwMode="auto">
          <a:xfrm>
            <a:off x="2483768" y="1155800"/>
            <a:ext cx="2918094" cy="2201192"/>
          </a:xfrm>
          <a:prstGeom prst="rect">
            <a:avLst/>
          </a:prstGeom>
          <a:noFill/>
        </p:spPr>
      </p:pic>
      <p:sp>
        <p:nvSpPr>
          <p:cNvPr id="4" name="TextBox 3"/>
          <p:cNvSpPr txBox="1"/>
          <p:nvPr/>
        </p:nvSpPr>
        <p:spPr>
          <a:xfrm>
            <a:off x="2483768" y="1916832"/>
            <a:ext cx="2880320" cy="648072"/>
          </a:xfrm>
          <a:prstGeom prst="rect">
            <a:avLst/>
          </a:prstGeom>
          <a:solidFill>
            <a:schemeClr val="tx1"/>
          </a:solidFill>
        </p:spPr>
        <p:txBody>
          <a:bodyPr wrap="square" rtlCol="0">
            <a:spAutoFit/>
          </a:bodyPr>
          <a:lstStyle/>
          <a:p>
            <a:endParaRPr lang="tr-TR" dirty="0"/>
          </a:p>
        </p:txBody>
      </p:sp>
      <p:sp>
        <p:nvSpPr>
          <p:cNvPr id="9" name="TextBox 8"/>
          <p:cNvSpPr txBox="1"/>
          <p:nvPr/>
        </p:nvSpPr>
        <p:spPr>
          <a:xfrm>
            <a:off x="2483768" y="2564904"/>
            <a:ext cx="2880320" cy="648072"/>
          </a:xfrm>
          <a:prstGeom prst="rect">
            <a:avLst/>
          </a:prstGeom>
          <a:solidFill>
            <a:schemeClr val="tx1"/>
          </a:solidFill>
        </p:spPr>
        <p:txBody>
          <a:bodyPr wrap="square" rtlCol="0">
            <a:spAutoFit/>
          </a:bodyPr>
          <a:lstStyle/>
          <a:p>
            <a:endParaRPr lang="tr-TR" dirty="0"/>
          </a:p>
        </p:txBody>
      </p:sp>
    </p:spTree>
    <p:extLst>
      <p:ext uri="{BB962C8B-B14F-4D97-AF65-F5344CB8AC3E}">
        <p14:creationId xmlns:p14="http://schemas.microsoft.com/office/powerpoint/2010/main" xmlns="" val="2209703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Paralel Yüzeylerden Kırılma</a:t>
            </a:r>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2">
                    <a:lumMod val="50000"/>
                  </a:schemeClr>
                </a:solidFill>
              </a:rPr>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7" name="Picture 1" descr="C:\Users\Dilber\Desktop\kırılma.png"/>
          <p:cNvPicPr>
            <a:picLocks noChangeAspect="1" noChangeArrowheads="1"/>
          </p:cNvPicPr>
          <p:nvPr/>
        </p:nvPicPr>
        <p:blipFill>
          <a:blip r:embed="rId2" cstate="print"/>
          <a:srcRect/>
          <a:stretch>
            <a:fillRect/>
          </a:stretch>
        </p:blipFill>
        <p:spPr bwMode="auto">
          <a:xfrm>
            <a:off x="2483768" y="1155800"/>
            <a:ext cx="2918094" cy="2201192"/>
          </a:xfrm>
          <a:prstGeom prst="rect">
            <a:avLst/>
          </a:prstGeom>
          <a:noFill/>
        </p:spPr>
      </p:pic>
      <p:sp>
        <p:nvSpPr>
          <p:cNvPr id="9" name="TextBox 8"/>
          <p:cNvSpPr txBox="1"/>
          <p:nvPr/>
        </p:nvSpPr>
        <p:spPr>
          <a:xfrm>
            <a:off x="2483768" y="2564904"/>
            <a:ext cx="2880320" cy="648072"/>
          </a:xfrm>
          <a:prstGeom prst="rect">
            <a:avLst/>
          </a:prstGeom>
          <a:solidFill>
            <a:schemeClr val="tx1"/>
          </a:solidFill>
        </p:spPr>
        <p:txBody>
          <a:bodyPr wrap="square" rtlCol="0">
            <a:spAutoFit/>
          </a:bodyPr>
          <a:lstStyle/>
          <a:p>
            <a:endParaRPr lang="tr-TR" dirty="0"/>
          </a:p>
        </p:txBody>
      </p:sp>
    </p:spTree>
    <p:extLst>
      <p:ext uri="{BB962C8B-B14F-4D97-AF65-F5344CB8AC3E}">
        <p14:creationId xmlns:p14="http://schemas.microsoft.com/office/powerpoint/2010/main" xmlns="" val="5090769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1262</TotalTime>
  <Words>2448</Words>
  <Application>Microsoft Office PowerPoint</Application>
  <PresentationFormat>On-screen Show (4:3)</PresentationFormat>
  <Paragraphs>474</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Solstice</vt:lpstr>
      <vt:lpstr>Paralel Yüzeylerden Kırılma Görünür Uzaklık</vt:lpstr>
      <vt:lpstr>Kazanımlar</vt:lpstr>
      <vt:lpstr>İÇERİK</vt:lpstr>
      <vt:lpstr>Geçen Haftanın özeti</vt:lpstr>
      <vt:lpstr>Deniz altı gözlüğü neden net görmemizi sağlıyor? </vt:lpstr>
      <vt:lpstr>Aktivite 1: Paralel Yüzeylerden Kırılma</vt:lpstr>
      <vt:lpstr>Aktivite 1: Paralel Yüzeylerden Kırılma</vt:lpstr>
      <vt:lpstr>Paralel Yüzeylerden Kırılma</vt:lpstr>
      <vt:lpstr>Paralel Yüzeylerden Kırılma</vt:lpstr>
      <vt:lpstr>Paralel Yüzeylerden Kırılma</vt:lpstr>
      <vt:lpstr>Deniz altı gözlüğü neden net görmemizi sağlıyor?</vt:lpstr>
      <vt:lpstr>Aktivite 2: Paralel Yüzeylerden Kırılma</vt:lpstr>
      <vt:lpstr>Güneş batarken neden elips görünür?</vt:lpstr>
      <vt:lpstr>Aktivite 3: Şeffaf Olmayan Bardakta Parayı Görme </vt:lpstr>
      <vt:lpstr>Aktivite 4: Paradan çıkan ışınların izlediği yol nasıldır?  </vt:lpstr>
      <vt:lpstr>Aktivite 4: Paradan çıkan ışınların izlediği yol nasıldır?  </vt:lpstr>
      <vt:lpstr>Görünür Uzaklık</vt:lpstr>
      <vt:lpstr>Görünür Uzaklık</vt:lpstr>
      <vt:lpstr>Güneş batarken neden elips görünür?</vt:lpstr>
      <vt:lpstr>Günlük hayattan örnekler</vt:lpstr>
      <vt:lpstr>Fotoğrafta Görülenlerin Hepsi Yıldız mı? </vt:lpstr>
      <vt:lpstr>Fotoğrafta Görülenlerin Hepsi Yıldız mı?: Yıldızlar neden göz kırpar?</vt:lpstr>
      <vt:lpstr>Fotoğrafta Görülenlerin Hepsi Yıldız mı?: Gezegenler göz kırpar mı?</vt:lpstr>
      <vt:lpstr>Günün Özeti</vt:lpstr>
      <vt:lpstr>Soru Çözümü</vt:lpstr>
      <vt:lpstr>Soru Çözümü</vt:lpstr>
      <vt:lpstr>Soru Çözümü</vt:lpstr>
      <vt:lpstr>Soru Çözümü</vt:lpstr>
      <vt:lpstr>Soru Çözümü</vt:lpstr>
      <vt:lpstr>Bugün Neler Öğrendik?</vt:lpstr>
      <vt:lpstr>Gelecek Haftanın Konusu</vt:lpstr>
      <vt:lpstr>Slide 32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Dilber</dc:creator>
  <cp:lastModifiedBy>Dilber</cp:lastModifiedBy>
  <cp:revision>73</cp:revision>
  <dcterms:created xsi:type="dcterms:W3CDTF">2016-05-12T08:36:32Z</dcterms:created>
  <dcterms:modified xsi:type="dcterms:W3CDTF">2016-05-13T21:51:16Z</dcterms:modified>
</cp:coreProperties>
</file>