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handoutMasterIdLst>
    <p:handoutMasterId r:id="rId55"/>
  </p:handoutMasterIdLst>
  <p:sldIdLst>
    <p:sldId id="256" r:id="rId2"/>
    <p:sldId id="296" r:id="rId3"/>
    <p:sldId id="329" r:id="rId4"/>
    <p:sldId id="327" r:id="rId5"/>
    <p:sldId id="259" r:id="rId6"/>
    <p:sldId id="260" r:id="rId7"/>
    <p:sldId id="264" r:id="rId8"/>
    <p:sldId id="280" r:id="rId9"/>
    <p:sldId id="261" r:id="rId10"/>
    <p:sldId id="321" r:id="rId11"/>
    <p:sldId id="279" r:id="rId12"/>
    <p:sldId id="289" r:id="rId13"/>
    <p:sldId id="285" r:id="rId14"/>
    <p:sldId id="322" r:id="rId15"/>
    <p:sldId id="306" r:id="rId16"/>
    <p:sldId id="307" r:id="rId17"/>
    <p:sldId id="271" r:id="rId18"/>
    <p:sldId id="286" r:id="rId19"/>
    <p:sldId id="305" r:id="rId20"/>
    <p:sldId id="273" r:id="rId21"/>
    <p:sldId id="277" r:id="rId22"/>
    <p:sldId id="276" r:id="rId23"/>
    <p:sldId id="262" r:id="rId24"/>
    <p:sldId id="263" r:id="rId25"/>
    <p:sldId id="330" r:id="rId26"/>
    <p:sldId id="315" r:id="rId27"/>
    <p:sldId id="331" r:id="rId28"/>
    <p:sldId id="309" r:id="rId29"/>
    <p:sldId id="312" r:id="rId30"/>
    <p:sldId id="257" r:id="rId31"/>
    <p:sldId id="258" r:id="rId32"/>
    <p:sldId id="318" r:id="rId33"/>
    <p:sldId id="281" r:id="rId34"/>
    <p:sldId id="313" r:id="rId35"/>
    <p:sldId id="319" r:id="rId36"/>
    <p:sldId id="320" r:id="rId37"/>
    <p:sldId id="290" r:id="rId38"/>
    <p:sldId id="291" r:id="rId39"/>
    <p:sldId id="292" r:id="rId40"/>
    <p:sldId id="293" r:id="rId41"/>
    <p:sldId id="294" r:id="rId42"/>
    <p:sldId id="295" r:id="rId43"/>
    <p:sldId id="282" r:id="rId44"/>
    <p:sldId id="314" r:id="rId45"/>
    <p:sldId id="323" r:id="rId46"/>
    <p:sldId id="300" r:id="rId47"/>
    <p:sldId id="302" r:id="rId48"/>
    <p:sldId id="324" r:id="rId49"/>
    <p:sldId id="325" r:id="rId50"/>
    <p:sldId id="316" r:id="rId51"/>
    <p:sldId id="317" r:id="rId52"/>
    <p:sldId id="328" r:id="rId53"/>
  </p:sldIdLst>
  <p:sldSz cx="12241213" cy="6858000"/>
  <p:notesSz cx="7010400" cy="92964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076" autoAdjust="0"/>
  </p:normalViewPr>
  <p:slideViewPr>
    <p:cSldViewPr>
      <p:cViewPr varScale="1">
        <p:scale>
          <a:sx n="96" d="100"/>
          <a:sy n="96" d="100"/>
        </p:scale>
        <p:origin x="252" y="96"/>
      </p:cViewPr>
      <p:guideLst>
        <p:guide orient="horz" pos="2160"/>
        <p:guide pos="385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DF22064-16E5-4897-8889-50D3EE097438}" type="datetimeFigureOut">
              <a:rPr lang="tr-TR" smtClean="0"/>
              <a:t>22.02.2020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FC62C6F-8E47-44F6-9B27-1D80D2BF70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0978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F90329E-869B-4A6C-A2DA-B399EA92818E}" type="datetimeFigureOut">
              <a:rPr lang="tr-TR" smtClean="0"/>
              <a:pPr/>
              <a:t>22.02.2020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393700" y="696913"/>
            <a:ext cx="62230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7BF5A7B-A7F5-4886-95AF-E0E5B447948B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F5A7B-A7F5-4886-95AF-E0E5B447948B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0197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240 </a:t>
            </a:r>
            <a:r>
              <a:rPr lang="en-US" dirty="0" err="1" smtClean="0"/>
              <a:t>milyon</a:t>
            </a:r>
            <a:r>
              <a:rPr lang="en-US" dirty="0" smtClean="0"/>
              <a:t> </a:t>
            </a:r>
            <a:r>
              <a:rPr lang="en-US" dirty="0" err="1" smtClean="0"/>
              <a:t>yıl</a:t>
            </a:r>
            <a:r>
              <a:rPr lang="en-US" dirty="0" smtClean="0"/>
              <a:t> </a:t>
            </a:r>
            <a:r>
              <a:rPr lang="en-US" dirty="0" err="1" smtClean="0"/>
              <a:t>önceden</a:t>
            </a:r>
            <a:r>
              <a:rPr lang="en-US" dirty="0" smtClean="0"/>
              <a:t> 250 </a:t>
            </a:r>
            <a:r>
              <a:rPr lang="en-US" dirty="0" err="1" smtClean="0"/>
              <a:t>ilyon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yıl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sonraya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levha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hareketleri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F5A7B-A7F5-4886-95AF-E0E5B447948B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9110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F5A7B-A7F5-4886-95AF-E0E5B447948B}" type="slidenum">
              <a:rPr lang="tr-TR" smtClean="0"/>
              <a:pPr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9009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0.00 </a:t>
            </a:r>
            <a:r>
              <a:rPr lang="en-US" dirty="0" err="1" smtClean="0"/>
              <a:t>dakikası</a:t>
            </a:r>
            <a:endParaRPr lang="en-US" dirty="0" smtClean="0"/>
          </a:p>
          <a:p>
            <a:r>
              <a:rPr lang="en-US" dirty="0" smtClean="0"/>
              <a:t>1.27 </a:t>
            </a:r>
          </a:p>
          <a:p>
            <a:r>
              <a:rPr lang="en-US" dirty="0" smtClean="0"/>
              <a:t>3.00</a:t>
            </a:r>
          </a:p>
          <a:p>
            <a:r>
              <a:rPr lang="en-US" dirty="0" smtClean="0"/>
              <a:t>3.53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F5A7B-A7F5-4886-95AF-E0E5B447948B}" type="slidenum">
              <a:rPr lang="tr-TR" smtClean="0"/>
              <a:pPr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8833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393700" y="696913"/>
            <a:ext cx="6223000" cy="348615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smtClean="0"/>
              <a:t>Bu</a:t>
            </a:r>
            <a:r>
              <a:rPr lang="tr-TR" baseline="0" smtClean="0"/>
              <a:t> en sonunda özet yaparken oyun gibi, hangi dalga türü bu hasara sebep olmuş diye dalga özelliklerini yeniden resimler üzerinden konuşacağız.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F5A7B-A7F5-4886-95AF-E0E5B447948B}" type="slidenum">
              <a:rPr lang="tr-TR" smtClean="0"/>
              <a:pPr/>
              <a:t>39</a:t>
            </a:fld>
            <a:endParaRPr 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F5A7B-A7F5-4886-95AF-E0E5B447948B}" type="slidenum">
              <a:rPr lang="tr-TR" smtClean="0"/>
              <a:pPr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921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F5A7B-A7F5-4886-95AF-E0E5B447948B}" type="slidenum">
              <a:rPr lang="tr-TR" smtClean="0"/>
              <a:pPr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341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0" y="4752126"/>
            <a:ext cx="12241213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8173561" y="0"/>
            <a:ext cx="4067653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74394" y="3337560"/>
            <a:ext cx="8674940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79730" y="1544812"/>
            <a:ext cx="8674940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DACB-7498-46AB-AC68-29BCF124597A}" type="datetimeFigureOut">
              <a:rPr lang="tr-TR" smtClean="0"/>
              <a:pPr/>
              <a:t>22.02.2020</a:t>
            </a:fld>
            <a:endParaRPr lang="tr-T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A9A9-B130-4CC2-A8D6-74C654825A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DACB-7498-46AB-AC68-29BCF124597A}" type="datetimeFigureOut">
              <a:rPr lang="tr-TR" smtClean="0"/>
              <a:pPr/>
              <a:t>22.02.2020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A9A9-B130-4CC2-A8D6-74C654825A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8874879" y="274639"/>
            <a:ext cx="2754273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12060" y="274639"/>
            <a:ext cx="8058799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DACB-7498-46AB-AC68-29BCF124597A}" type="datetimeFigureOut">
              <a:rPr lang="tr-TR" smtClean="0"/>
              <a:pPr/>
              <a:t>22.02.2020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A9A9-B130-4CC2-A8D6-74C654825A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DACB-7498-46AB-AC68-29BCF124597A}" type="datetimeFigureOut">
              <a:rPr lang="tr-TR" smtClean="0"/>
              <a:pPr/>
              <a:t>22.02.2020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A9A9-B130-4CC2-A8D6-74C654825A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0" y="4752126"/>
            <a:ext cx="12241213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Serbest Form"/>
          <p:cNvSpPr>
            <a:spLocks/>
          </p:cNvSpPr>
          <p:nvPr/>
        </p:nvSpPr>
        <p:spPr bwMode="auto">
          <a:xfrm>
            <a:off x="8173561" y="0"/>
            <a:ext cx="4067653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8091" y="3583838"/>
            <a:ext cx="8874879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918091" y="2485800"/>
            <a:ext cx="8874879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DACB-7498-46AB-AC68-29BCF124597A}" type="datetimeFigureOut">
              <a:rPr lang="tr-TR" smtClean="0"/>
              <a:pPr/>
              <a:t>22.02.2020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A9A9-B130-4CC2-A8D6-74C654825A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12060" y="274638"/>
            <a:ext cx="9996991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12061" y="1600201"/>
            <a:ext cx="4896485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5712566" y="1600201"/>
            <a:ext cx="4896485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DACB-7498-46AB-AC68-29BCF124597A}" type="datetimeFigureOut">
              <a:rPr lang="tr-TR" smtClean="0"/>
              <a:pPr/>
              <a:t>22.02.2020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A9A9-B130-4CC2-A8D6-74C654825A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12061" y="273050"/>
            <a:ext cx="11017092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12060" y="5486400"/>
            <a:ext cx="5408662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6218367" y="5486400"/>
            <a:ext cx="5410786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612060" y="1516912"/>
            <a:ext cx="5408662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218367" y="1516912"/>
            <a:ext cx="541078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DACB-7498-46AB-AC68-29BCF124597A}" type="datetimeFigureOut">
              <a:rPr lang="tr-TR" smtClean="0"/>
              <a:pPr/>
              <a:t>22.02.2020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A9A9-B130-4CC2-A8D6-74C654825A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12061" y="274320"/>
            <a:ext cx="10001071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DACB-7498-46AB-AC68-29BCF124597A}" type="datetimeFigureOut">
              <a:rPr lang="tr-TR" smtClean="0"/>
              <a:pPr/>
              <a:t>22.02.2020</a:t>
            </a:fld>
            <a:endParaRPr lang="tr-TR"/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F1A9A9-B130-4CC2-A8D6-74C654825A7D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8 Altbilgi Yer Tutucusu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DACB-7498-46AB-AC68-29BCF124597A}" type="datetimeFigureOut">
              <a:rPr lang="tr-TR" smtClean="0"/>
              <a:pPr/>
              <a:t>22.02.2020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A9A9-B130-4CC2-A8D6-74C654825A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12060" y="1185528"/>
            <a:ext cx="4284425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12061" y="214424"/>
            <a:ext cx="3672364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612061" y="1981200"/>
            <a:ext cx="948694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DACB-7498-46AB-AC68-29BCF124597A}" type="datetimeFigureOut">
              <a:rPr lang="tr-TR" smtClean="0"/>
              <a:pPr/>
              <a:t>22.02.2020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10919162" y="6422065"/>
            <a:ext cx="1020101" cy="365125"/>
          </a:xfrm>
        </p:spPr>
        <p:txBody>
          <a:bodyPr/>
          <a:lstStyle/>
          <a:p>
            <a:fld id="{6AF1A9A9-B130-4CC2-A8D6-74C654825A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438882" y="1705709"/>
            <a:ext cx="4088260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426572" y="1019907"/>
            <a:ext cx="5508546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7438885" y="2998765"/>
            <a:ext cx="4088257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12061" y="6422065"/>
            <a:ext cx="2856283" cy="365125"/>
          </a:xfrm>
        </p:spPr>
        <p:txBody>
          <a:bodyPr/>
          <a:lstStyle/>
          <a:p>
            <a:fld id="{508CDACB-7498-46AB-AC68-29BCF124597A}" type="datetimeFigureOut">
              <a:rPr lang="tr-TR" smtClean="0"/>
              <a:pPr/>
              <a:t>22.02.2020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A9A9-B130-4CC2-A8D6-74C654825A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Serbest Form"/>
          <p:cNvSpPr>
            <a:spLocks/>
          </p:cNvSpPr>
          <p:nvPr/>
        </p:nvSpPr>
        <p:spPr bwMode="auto">
          <a:xfrm>
            <a:off x="0" y="4752126"/>
            <a:ext cx="12241213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Serbest Form"/>
          <p:cNvSpPr>
            <a:spLocks/>
          </p:cNvSpPr>
          <p:nvPr/>
        </p:nvSpPr>
        <p:spPr bwMode="auto">
          <a:xfrm>
            <a:off x="9792970" y="0"/>
            <a:ext cx="2448243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612060" y="274638"/>
            <a:ext cx="9996991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612060" y="1600201"/>
            <a:ext cx="9996991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612061" y="6422065"/>
            <a:ext cx="2856283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08CDACB-7498-46AB-AC68-29BCF124597A}" type="datetimeFigureOut">
              <a:rPr lang="tr-TR" smtClean="0"/>
              <a:pPr/>
              <a:t>22.02.2020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4182415" y="6422065"/>
            <a:ext cx="3876384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10915082" y="6422065"/>
            <a:ext cx="1020101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AF1A9A9-B130-4CC2-A8D6-74C654825A7D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2WNFfem0T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microsoft.com/office/2007/relationships/hdphoto" Target="../media/hdphoto1.wdp"/><Relationship Id="rId9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78Yb_aotH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215950" y="1628800"/>
            <a:ext cx="5506662" cy="1080120"/>
          </a:xfrm>
        </p:spPr>
        <p:txBody>
          <a:bodyPr/>
          <a:lstStyle/>
          <a:p>
            <a:r>
              <a:rPr lang="tr-TR" dirty="0" smtClean="0"/>
              <a:t>DEPREM DALGALARI</a:t>
            </a: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647998" y="2740820"/>
            <a:ext cx="10801200" cy="3496491"/>
          </a:xfrm>
        </p:spPr>
        <p:txBody>
          <a:bodyPr>
            <a:normAutofit/>
          </a:bodyPr>
          <a:lstStyle/>
          <a:p>
            <a:pPr algn="l"/>
            <a:r>
              <a:rPr lang="tr-TR" sz="2400" b="1" dirty="0"/>
              <a:t>10.3.5. DEPREM DALGASI </a:t>
            </a:r>
            <a:endParaRPr lang="en-US" sz="2400" b="1" dirty="0" smtClean="0"/>
          </a:p>
          <a:p>
            <a:pPr algn="l"/>
            <a:endParaRPr lang="tr-TR" sz="2400" dirty="0"/>
          </a:p>
          <a:p>
            <a:pPr algn="l"/>
            <a:r>
              <a:rPr lang="tr-TR" sz="2400" b="1" dirty="0"/>
              <a:t>10.3.5.1. Deprem dalgasını tanımlar. </a:t>
            </a:r>
            <a:endParaRPr lang="tr-TR" sz="2400" dirty="0"/>
          </a:p>
          <a:p>
            <a:pPr marL="519113" algn="l"/>
            <a:r>
              <a:rPr lang="tr-TR" sz="2400" i="1" dirty="0"/>
              <a:t>a) Depremin büyüklüğü ve şiddeti ile ilgili bilgi verilir. </a:t>
            </a:r>
            <a:endParaRPr lang="tr-TR" sz="2400" dirty="0"/>
          </a:p>
          <a:p>
            <a:pPr marL="519113" algn="l"/>
            <a:r>
              <a:rPr lang="tr-TR" sz="2400" i="1" dirty="0"/>
              <a:t>b) Depremlerde dalga çeşitlerine girilmez. </a:t>
            </a:r>
            <a:endParaRPr lang="en-US" sz="2400" i="1" dirty="0"/>
          </a:p>
          <a:p>
            <a:pPr indent="-342900" algn="l"/>
            <a:endParaRPr lang="tr-TR" sz="2400" dirty="0"/>
          </a:p>
          <a:p>
            <a:pPr marL="1143000" indent="-1143000" algn="l"/>
            <a:r>
              <a:rPr lang="tr-TR" sz="2400" b="1" dirty="0"/>
              <a:t>10.3.5.2. Deprem kaynaklı can ve mal kayıplarını önlemeye yönelik çözüm önerileri geliştirir. </a:t>
            </a:r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İçerik Yer Tutucusu"/>
          <p:cNvSpPr txBox="1">
            <a:spLocks/>
          </p:cNvSpPr>
          <p:nvPr/>
        </p:nvSpPr>
        <p:spPr>
          <a:xfrm>
            <a:off x="8971349" y="260648"/>
            <a:ext cx="3269864" cy="4713387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/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ange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4665"/>
            <a:ext cx="12241213" cy="6853335"/>
          </a:xfrm>
        </p:spPr>
      </p:pic>
      <p:sp>
        <p:nvSpPr>
          <p:cNvPr id="8" name="TextBox 7"/>
          <p:cNvSpPr txBox="1"/>
          <p:nvPr/>
        </p:nvSpPr>
        <p:spPr>
          <a:xfrm>
            <a:off x="1080046" y="332656"/>
            <a:ext cx="28083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Pangea                                           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4355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33112" y="0"/>
            <a:ext cx="9996991" cy="1143000"/>
          </a:xfrm>
        </p:spPr>
        <p:txBody>
          <a:bodyPr/>
          <a:lstStyle/>
          <a:p>
            <a:r>
              <a:rPr lang="tr-TR" dirty="0" smtClean="0"/>
              <a:t>DEPREM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29511" y="980729"/>
            <a:ext cx="7895352" cy="4525963"/>
          </a:xfrm>
        </p:spPr>
        <p:txBody>
          <a:bodyPr>
            <a:normAutofit/>
          </a:bodyPr>
          <a:lstStyle/>
          <a:p>
            <a:r>
              <a:rPr lang="tr-TR" dirty="0" smtClean="0"/>
              <a:t>Levhalar birbiri üzerinden kayarak veya iterek birbirlerine kuvvet uygularlar</a:t>
            </a:r>
          </a:p>
          <a:p>
            <a:r>
              <a:rPr lang="tr-TR" dirty="0" smtClean="0"/>
              <a:t>Kayaçların bu kuvvete gösterdiği direnç bazı bölgelerde enerji birikmesine neden olur </a:t>
            </a:r>
          </a:p>
        </p:txBody>
      </p:sp>
      <p:pic>
        <p:nvPicPr>
          <p:cNvPr id="7170" name="Picture 2" descr="C:\Users\Toshiba\Desktop\earthquake\08-Levha-tektonigi1-1024x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958" y="3501008"/>
            <a:ext cx="6264622" cy="3356992"/>
          </a:xfrm>
          <a:prstGeom prst="rect">
            <a:avLst/>
          </a:prstGeom>
          <a:noFill/>
        </p:spPr>
      </p:pic>
      <p:sp>
        <p:nvSpPr>
          <p:cNvPr id="5" name="2 İçerik Yer Tutucusu"/>
          <p:cNvSpPr txBox="1">
            <a:spLocks/>
          </p:cNvSpPr>
          <p:nvPr/>
        </p:nvSpPr>
        <p:spPr>
          <a:xfrm>
            <a:off x="8424863" y="260648"/>
            <a:ext cx="3816350" cy="4713387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87959" y="332656"/>
            <a:ext cx="7920879" cy="1772816"/>
          </a:xfrm>
        </p:spPr>
        <p:txBody>
          <a:bodyPr/>
          <a:lstStyle/>
          <a:p>
            <a:r>
              <a:rPr lang="tr-TR" dirty="0" smtClean="0"/>
              <a:t>Biriken enerji kayaçların kırılma sınırını aştığında kırılmalar (</a:t>
            </a:r>
            <a:r>
              <a:rPr lang="tr-TR" dirty="0" err="1" smtClean="0"/>
              <a:t>faylanma</a:t>
            </a:r>
            <a:r>
              <a:rPr lang="tr-TR" dirty="0" smtClean="0"/>
              <a:t>) meydana gelir</a:t>
            </a:r>
            <a:endParaRPr lang="tr-T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4852" t="7072" r="22720" b="5458"/>
          <a:stretch>
            <a:fillRect/>
          </a:stretch>
        </p:blipFill>
        <p:spPr bwMode="auto">
          <a:xfrm>
            <a:off x="0" y="1988840"/>
            <a:ext cx="7776790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2 İçerik Yer Tutucusu"/>
          <p:cNvSpPr txBox="1">
            <a:spLocks/>
          </p:cNvSpPr>
          <p:nvPr/>
        </p:nvSpPr>
        <p:spPr>
          <a:xfrm>
            <a:off x="8280845" y="332656"/>
            <a:ext cx="3888433" cy="4713387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47998" y="260648"/>
            <a:ext cx="7174109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tr-TR" sz="2400" dirty="0" smtClean="0"/>
          </a:p>
          <a:p>
            <a:r>
              <a:rPr lang="tr-TR" sz="2400" dirty="0" smtClean="0"/>
              <a:t>Levhaların birbirlerine göre oluşan hareketleri sonucunda biriken enerjinin aniden boşalmasına </a:t>
            </a:r>
            <a:r>
              <a:rPr lang="tr-TR" sz="2400" dirty="0" smtClean="0">
                <a:solidFill>
                  <a:srgbClr val="FF0000"/>
                </a:solidFill>
              </a:rPr>
              <a:t>deprem</a:t>
            </a:r>
            <a:r>
              <a:rPr lang="tr-TR" sz="2400" dirty="0" smtClean="0"/>
              <a:t> denir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r>
              <a:rPr lang="tr-TR" sz="2400" dirty="0" smtClean="0"/>
              <a:t>Yer kabuğunun kırıldığı ve depremin başladığı nokta; </a:t>
            </a:r>
            <a:r>
              <a:rPr lang="tr-TR" sz="2400" dirty="0" smtClean="0">
                <a:solidFill>
                  <a:srgbClr val="FF0000"/>
                </a:solidFill>
              </a:rPr>
              <a:t>deprem odağı</a:t>
            </a:r>
            <a:r>
              <a:rPr lang="tr-TR" sz="2400" dirty="0" smtClean="0"/>
              <a:t>,</a:t>
            </a:r>
          </a:p>
          <a:p>
            <a:r>
              <a:rPr lang="tr-TR" sz="2400" dirty="0" smtClean="0"/>
              <a:t>Yeryüzüne en yakın olan yere ise </a:t>
            </a:r>
            <a:r>
              <a:rPr lang="tr-TR" sz="2400" dirty="0" smtClean="0">
                <a:solidFill>
                  <a:srgbClr val="FF0000"/>
                </a:solidFill>
              </a:rPr>
              <a:t>merkez üssü denir.</a:t>
            </a:r>
          </a:p>
          <a:p>
            <a:r>
              <a:rPr lang="tr-TR" sz="2400" dirty="0" smtClean="0"/>
              <a:t>Açığa çıkan enerji, </a:t>
            </a:r>
            <a:r>
              <a:rPr lang="en-US" sz="2400" dirty="0" err="1" smtClean="0">
                <a:solidFill>
                  <a:srgbClr val="FF0000"/>
                </a:solidFill>
              </a:rPr>
              <a:t>deprem</a:t>
            </a:r>
            <a:r>
              <a:rPr lang="en-US" sz="2400" dirty="0" smtClean="0">
                <a:solidFill>
                  <a:srgbClr val="FF0000"/>
                </a:solidFill>
              </a:rPr>
              <a:t> (</a:t>
            </a:r>
            <a:r>
              <a:rPr lang="tr-TR" sz="2400" dirty="0" smtClean="0">
                <a:solidFill>
                  <a:srgbClr val="FF0000"/>
                </a:solidFill>
              </a:rPr>
              <a:t>sismik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r>
              <a:rPr lang="tr-TR" sz="2400" dirty="0" smtClean="0">
                <a:solidFill>
                  <a:srgbClr val="FF0000"/>
                </a:solidFill>
              </a:rPr>
              <a:t> </a:t>
            </a:r>
            <a:r>
              <a:rPr lang="tr-TR" sz="2400" dirty="0" smtClean="0"/>
              <a:t>dalgalar</a:t>
            </a:r>
            <a:r>
              <a:rPr lang="en-US" sz="2400" dirty="0" err="1" smtClean="0"/>
              <a:t>ı</a:t>
            </a:r>
            <a:r>
              <a:rPr lang="tr-TR" sz="2400" dirty="0" smtClean="0"/>
              <a:t> olarak yayılırlar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pPr>
              <a:buNone/>
            </a:pPr>
            <a:endParaRPr lang="tr-TR" sz="2400" dirty="0" smtClean="0"/>
          </a:p>
          <a:p>
            <a:endParaRPr lang="tr-TR" sz="2400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8496870" y="260648"/>
            <a:ext cx="3744343" cy="4713387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756" y="3943350"/>
            <a:ext cx="5972175" cy="2914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64022" y="2348880"/>
            <a:ext cx="7174109" cy="1368151"/>
          </a:xfrm>
        </p:spPr>
        <p:txBody>
          <a:bodyPr>
            <a:normAutofit/>
          </a:bodyPr>
          <a:lstStyle/>
          <a:p>
            <a:pPr>
              <a:buNone/>
            </a:pPr>
            <a:endParaRPr lang="tr-TR" dirty="0" smtClean="0"/>
          </a:p>
          <a:p>
            <a:r>
              <a:rPr lang="tr-TR" dirty="0" smtClean="0"/>
              <a:t>Tüm Depremler Böyle Mi Oluşur?</a:t>
            </a:r>
          </a:p>
          <a:p>
            <a:pPr>
              <a:buNone/>
            </a:pPr>
            <a:endParaRPr lang="tr-TR" dirty="0" smtClean="0"/>
          </a:p>
          <a:p>
            <a:endParaRPr lang="tr-TR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8496870" y="260648"/>
            <a:ext cx="3744343" cy="4713387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4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DİĞER DEPREM TÜRLERİ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12061" y="1600201"/>
            <a:ext cx="6732681" cy="4525963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TEKTONİK</a:t>
            </a:r>
            <a:r>
              <a:rPr lang="tr-TR" dirty="0"/>
              <a:t> </a:t>
            </a:r>
            <a:r>
              <a:rPr lang="tr-TR" dirty="0" smtClean="0"/>
              <a:t>depremler</a:t>
            </a:r>
            <a:r>
              <a:rPr lang="en-US" dirty="0" smtClean="0"/>
              <a:t>: </a:t>
            </a:r>
            <a:r>
              <a:rPr lang="tr-TR" dirty="0" smtClean="0"/>
              <a:t>Levha hareketine bağlı olarak gerçekleşen depremler. (depremlerin %90’ı tektoniktir.)</a:t>
            </a:r>
            <a:endParaRPr lang="en-US" dirty="0" smtClean="0"/>
          </a:p>
          <a:p>
            <a:endParaRPr lang="tr-TR" dirty="0" smtClean="0"/>
          </a:p>
          <a:p>
            <a:r>
              <a:rPr lang="tr-TR" dirty="0" smtClean="0">
                <a:solidFill>
                  <a:srgbClr val="FF0000"/>
                </a:solidFill>
              </a:rPr>
              <a:t>VOLKANİK</a:t>
            </a:r>
            <a:r>
              <a:rPr lang="tr-TR" dirty="0" smtClean="0"/>
              <a:t> depremler</a:t>
            </a:r>
            <a:r>
              <a:rPr lang="en-US" dirty="0" smtClean="0"/>
              <a:t>:</a:t>
            </a:r>
            <a:r>
              <a:rPr lang="tr-TR" dirty="0" smtClean="0"/>
              <a:t> Volkanların püskürmesi sonucu oluşurlar. Yerel depremlerdir büyük hasarlara yol açmazlar.</a:t>
            </a:r>
          </a:p>
          <a:p>
            <a:endParaRPr lang="tr-TR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8064822" y="260648"/>
            <a:ext cx="4176391" cy="4713387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12061" y="1600201"/>
            <a:ext cx="7884810" cy="4525963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ÇÖKÜNTÜ</a:t>
            </a:r>
            <a:r>
              <a:rPr lang="tr-TR" dirty="0" smtClean="0"/>
              <a:t> depremleri</a:t>
            </a:r>
            <a:r>
              <a:rPr lang="en-US" dirty="0" smtClean="0"/>
              <a:t>:</a:t>
            </a:r>
            <a:r>
              <a:rPr lang="tr-TR" dirty="0" smtClean="0"/>
              <a:t> Yer altında bulunan mağaraların, kömür ocaklarında galerilerin, tuz ve jipsli arazilerinin erimesi sonucu oluşan tavan blokları çöker ve depreme neden olur. Çöküntü depremleri yereldir ve taşıdıkları enerji azdır.</a:t>
            </a:r>
            <a:endParaRPr lang="tr-TR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8784902" y="260648"/>
            <a:ext cx="3456311" cy="4713387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368077" y="188640"/>
            <a:ext cx="6120681" cy="1143000"/>
          </a:xfrm>
        </p:spPr>
        <p:txBody>
          <a:bodyPr/>
          <a:lstStyle/>
          <a:p>
            <a:pPr algn="ctr"/>
            <a:r>
              <a:rPr lang="tr-TR" b="1" dirty="0" smtClean="0"/>
              <a:t>DEPREM DALGALARI</a:t>
            </a:r>
            <a:endParaRPr lang="tr-TR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" y="1600201"/>
            <a:ext cx="9144942" cy="4525963"/>
          </a:xfrm>
        </p:spPr>
        <p:txBody>
          <a:bodyPr/>
          <a:lstStyle/>
          <a:p>
            <a:endParaRPr lang="tr-TR" b="1" dirty="0" smtClean="0"/>
          </a:p>
          <a:p>
            <a:pPr>
              <a:buNone/>
            </a:pPr>
            <a:r>
              <a:rPr lang="tr-TR" b="1" dirty="0" smtClean="0"/>
              <a:t>CİSİM DALGALARI                YÜZEY DALGALARI </a:t>
            </a:r>
            <a:endParaRPr lang="tr-TR" b="1" dirty="0"/>
          </a:p>
        </p:txBody>
      </p:sp>
      <p:cxnSp>
        <p:nvCxnSpPr>
          <p:cNvPr id="5" name="4 Düz Bağlayıcı"/>
          <p:cNvCxnSpPr/>
          <p:nvPr/>
        </p:nvCxnSpPr>
        <p:spPr>
          <a:xfrm>
            <a:off x="1300696" y="1340768"/>
            <a:ext cx="6548102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6 Düz Bağlayıcı"/>
          <p:cNvCxnSpPr/>
          <p:nvPr/>
        </p:nvCxnSpPr>
        <p:spPr>
          <a:xfrm>
            <a:off x="1300696" y="1340768"/>
            <a:ext cx="0" cy="864096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8 Düz Bağlayıcı"/>
          <p:cNvCxnSpPr/>
          <p:nvPr/>
        </p:nvCxnSpPr>
        <p:spPr>
          <a:xfrm>
            <a:off x="7848798" y="1340768"/>
            <a:ext cx="0" cy="864096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10 Düz Bağlayıcı"/>
          <p:cNvCxnSpPr/>
          <p:nvPr/>
        </p:nvCxnSpPr>
        <p:spPr>
          <a:xfrm>
            <a:off x="215950" y="2708920"/>
            <a:ext cx="327753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11 Düz Bağlayıcı"/>
          <p:cNvCxnSpPr/>
          <p:nvPr/>
        </p:nvCxnSpPr>
        <p:spPr>
          <a:xfrm>
            <a:off x="5256510" y="2708920"/>
            <a:ext cx="3566734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12 Dikdörtgen"/>
          <p:cNvSpPr/>
          <p:nvPr/>
        </p:nvSpPr>
        <p:spPr>
          <a:xfrm>
            <a:off x="215950" y="3140968"/>
            <a:ext cx="3373937" cy="79208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r-TR" sz="28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 DALGALARI</a:t>
            </a:r>
            <a:endParaRPr lang="tr-TR" sz="28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13 Dikdörtgen"/>
          <p:cNvSpPr/>
          <p:nvPr/>
        </p:nvSpPr>
        <p:spPr>
          <a:xfrm>
            <a:off x="215950" y="4365104"/>
            <a:ext cx="3373937" cy="79208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r-TR" sz="28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 DALGALARI</a:t>
            </a:r>
            <a:endParaRPr lang="tr-TR" sz="28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14 Dikdörtgen"/>
          <p:cNvSpPr/>
          <p:nvPr/>
        </p:nvSpPr>
        <p:spPr>
          <a:xfrm>
            <a:off x="5400526" y="3140968"/>
            <a:ext cx="3373937" cy="79208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r-TR" sz="28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LOVE DALGALARI</a:t>
            </a:r>
            <a:endParaRPr lang="tr-TR" sz="28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15 Dikdörtgen"/>
          <p:cNvSpPr/>
          <p:nvPr/>
        </p:nvSpPr>
        <p:spPr>
          <a:xfrm>
            <a:off x="5400526" y="4293096"/>
            <a:ext cx="3373937" cy="86409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r-TR" sz="28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RAYLEIGH DALGALARI</a:t>
            </a:r>
            <a:endParaRPr lang="tr-TR" sz="28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2 İçerik Yer Tutucusu"/>
          <p:cNvSpPr txBox="1">
            <a:spLocks/>
          </p:cNvSpPr>
          <p:nvPr/>
        </p:nvSpPr>
        <p:spPr>
          <a:xfrm>
            <a:off x="9251778" y="332656"/>
            <a:ext cx="2845491" cy="4713387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DEPREM DALGALARI</a:t>
            </a:r>
            <a:endParaRPr lang="tr-T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32709" t="25775" r="33577" b="33646"/>
          <a:stretch/>
        </p:blipFill>
        <p:spPr bwMode="auto">
          <a:xfrm>
            <a:off x="792013" y="1628800"/>
            <a:ext cx="7407433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İçerik Yer Tutucusu"/>
          <p:cNvSpPr txBox="1">
            <a:spLocks/>
          </p:cNvSpPr>
          <p:nvPr/>
        </p:nvSpPr>
        <p:spPr>
          <a:xfrm>
            <a:off x="8856909" y="1052736"/>
            <a:ext cx="3384303" cy="4713387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9433" y="5517232"/>
            <a:ext cx="3621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Kermızı</a:t>
            </a:r>
            <a:r>
              <a:rPr lang="en-US" dirty="0" smtClean="0"/>
              <a:t> 		P </a:t>
            </a:r>
            <a:r>
              <a:rPr lang="en-US" dirty="0" err="1" smtClean="0"/>
              <a:t>Dalgası</a:t>
            </a:r>
            <a:endParaRPr lang="en-US" dirty="0" smtClean="0"/>
          </a:p>
          <a:p>
            <a:r>
              <a:rPr lang="en-US" dirty="0" err="1" smtClean="0">
                <a:solidFill>
                  <a:srgbClr val="0070C0"/>
                </a:solidFill>
              </a:rPr>
              <a:t>Mavi</a:t>
            </a:r>
            <a:r>
              <a:rPr lang="en-US" dirty="0" smtClean="0"/>
              <a:t> 		S </a:t>
            </a:r>
            <a:r>
              <a:rPr lang="en-US" dirty="0" err="1" smtClean="0"/>
              <a:t>dalgası</a:t>
            </a:r>
            <a:endParaRPr lang="en-US" dirty="0" smtClean="0"/>
          </a:p>
          <a:p>
            <a:r>
              <a:rPr lang="en-US" dirty="0" err="1" smtClean="0">
                <a:solidFill>
                  <a:srgbClr val="FFC000"/>
                </a:solidFill>
              </a:rPr>
              <a:t>Turuncu</a:t>
            </a:r>
            <a:r>
              <a:rPr lang="en-US" dirty="0" smtClean="0"/>
              <a:t> 		</a:t>
            </a:r>
            <a:r>
              <a:rPr lang="en-US" dirty="0" err="1" smtClean="0"/>
              <a:t>Yüzey</a:t>
            </a:r>
            <a:r>
              <a:rPr lang="en-US" dirty="0" smtClean="0"/>
              <a:t> </a:t>
            </a:r>
            <a:r>
              <a:rPr lang="en-US" dirty="0" err="1" smtClean="0"/>
              <a:t>dalgaları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29510" y="188640"/>
            <a:ext cx="9996991" cy="114300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DEPREMLE İLGİLİ İLK GERÇEKÇİ AÇIKLAMA - ARİSTOTLES 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3212976"/>
            <a:ext cx="8208838" cy="4077072"/>
          </a:xfrm>
        </p:spPr>
        <p:txBody>
          <a:bodyPr/>
          <a:lstStyle/>
          <a:p>
            <a:r>
              <a:rPr lang="tr-TR" dirty="0" err="1" smtClean="0"/>
              <a:t>Aristotles</a:t>
            </a:r>
            <a:r>
              <a:rPr lang="tr-TR" dirty="0" smtClean="0"/>
              <a:t> “</a:t>
            </a:r>
            <a:r>
              <a:rPr lang="tr-TR" dirty="0" err="1" smtClean="0"/>
              <a:t>Meteorologicorum</a:t>
            </a:r>
            <a:r>
              <a:rPr lang="tr-TR" dirty="0" smtClean="0"/>
              <a:t> </a:t>
            </a:r>
            <a:r>
              <a:rPr lang="tr-TR" dirty="0" err="1" smtClean="0"/>
              <a:t>libri</a:t>
            </a:r>
            <a:r>
              <a:rPr lang="tr-TR" dirty="0" smtClean="0"/>
              <a:t> IV” adlı kitabında depremi; yeraltında sıkışmış sıcak ve kuru buharın yerden dışarıya çıkarken neden olduğu hareketler olarak açıklamıştır.</a:t>
            </a:r>
            <a:endParaRPr lang="tr-TR" dirty="0"/>
          </a:p>
        </p:txBody>
      </p:sp>
      <p:pic>
        <p:nvPicPr>
          <p:cNvPr id="1026" name="Picture 2" descr="C:\Users\Toshiba\Desktop\earthquake\indir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4262" y="980728"/>
            <a:ext cx="2652263" cy="2305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Toshiba\Desktop\earthquake\bub_gb_FuWQmRlVf-U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80910" y="4419600"/>
            <a:ext cx="3060303" cy="2438400"/>
          </a:xfrm>
          <a:prstGeom prst="rect">
            <a:avLst/>
          </a:prstGeom>
          <a:noFill/>
        </p:spPr>
      </p:pic>
      <p:sp>
        <p:nvSpPr>
          <p:cNvPr id="6" name="2 İçerik Yer Tutucusu"/>
          <p:cNvSpPr txBox="1">
            <a:spLocks/>
          </p:cNvSpPr>
          <p:nvPr/>
        </p:nvSpPr>
        <p:spPr>
          <a:xfrm>
            <a:off x="8700787" y="764705"/>
            <a:ext cx="3540426" cy="4320480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İZLENCE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12060" y="1412777"/>
            <a:ext cx="9996991" cy="4713387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 smtClean="0"/>
              <a:t>Geçen</a:t>
            </a:r>
            <a:r>
              <a:rPr lang="en-US" dirty="0" smtClean="0"/>
              <a:t> </a:t>
            </a:r>
            <a:r>
              <a:rPr lang="en-US" dirty="0" err="1" smtClean="0"/>
              <a:t>ders</a:t>
            </a:r>
            <a:r>
              <a:rPr lang="tr-TR" dirty="0" smtClean="0"/>
              <a:t> hatırlatma</a:t>
            </a:r>
          </a:p>
          <a:p>
            <a:r>
              <a:rPr lang="tr-TR" dirty="0" smtClean="0"/>
              <a:t>Pagoda’nın gizemi</a:t>
            </a:r>
          </a:p>
          <a:p>
            <a:r>
              <a:rPr lang="tr-TR" dirty="0" smtClean="0"/>
              <a:t>Dünyamızın iç yapısı</a:t>
            </a:r>
          </a:p>
          <a:p>
            <a:r>
              <a:rPr lang="tr-TR" dirty="0" smtClean="0"/>
              <a:t>Levha hareketleri</a:t>
            </a:r>
          </a:p>
          <a:p>
            <a:r>
              <a:rPr lang="tr-TR" dirty="0" smtClean="0"/>
              <a:t>Deprem</a:t>
            </a:r>
          </a:p>
          <a:p>
            <a:r>
              <a:rPr lang="tr-TR" dirty="0" smtClean="0"/>
              <a:t>Deprem türleri</a:t>
            </a:r>
          </a:p>
          <a:p>
            <a:r>
              <a:rPr lang="tr-TR" dirty="0" smtClean="0"/>
              <a:t>Deprem dalgaları (P, S, </a:t>
            </a:r>
            <a:r>
              <a:rPr lang="tr-TR" dirty="0" err="1" smtClean="0"/>
              <a:t>Love</a:t>
            </a:r>
            <a:r>
              <a:rPr lang="tr-TR" dirty="0" smtClean="0"/>
              <a:t>, </a:t>
            </a:r>
            <a:r>
              <a:rPr lang="tr-TR" dirty="0" err="1" smtClean="0"/>
              <a:t>Rayleigh</a:t>
            </a:r>
            <a:r>
              <a:rPr lang="tr-TR" dirty="0" smtClean="0"/>
              <a:t>)</a:t>
            </a:r>
          </a:p>
          <a:p>
            <a:r>
              <a:rPr lang="tr-TR" dirty="0" smtClean="0"/>
              <a:t>Tarih boyunca sismograflar</a:t>
            </a:r>
          </a:p>
          <a:p>
            <a:r>
              <a:rPr lang="tr-TR" dirty="0" smtClean="0"/>
              <a:t>Türkiye’de ve dünyada deprem kuşakları</a:t>
            </a:r>
          </a:p>
          <a:p>
            <a:r>
              <a:rPr lang="tr-TR" dirty="0" smtClean="0"/>
              <a:t>Depremden korunma yolları</a:t>
            </a:r>
          </a:p>
          <a:p>
            <a:r>
              <a:rPr lang="tr-TR" dirty="0" smtClean="0"/>
              <a:t>Yay, su, ses ve deprem dalgaları karşılaştırılması</a:t>
            </a:r>
          </a:p>
          <a:p>
            <a:r>
              <a:rPr lang="tr-TR" dirty="0" smtClean="0"/>
              <a:t>Farklı hasarların nedenleri ne olabilir?</a:t>
            </a:r>
          </a:p>
          <a:p>
            <a:r>
              <a:rPr lang="tr-TR" dirty="0" smtClean="0"/>
              <a:t> Pagoda</a:t>
            </a:r>
          </a:p>
          <a:p>
            <a:r>
              <a:rPr lang="tr-TR" dirty="0" smtClean="0"/>
              <a:t>Özet</a:t>
            </a:r>
          </a:p>
          <a:p>
            <a:r>
              <a:rPr lang="tr-TR" dirty="0" smtClean="0"/>
              <a:t>Soru çözümü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1026" name="Picture 2" descr="C:\Users\Toshiba\Desktop\earthquake\429298_o3c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8718" y="1268760"/>
            <a:ext cx="4410075" cy="2762250"/>
          </a:xfrm>
          <a:prstGeom prst="ellipse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31974" y="3758313"/>
            <a:ext cx="7582930" cy="2367850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endParaRPr lang="en-US" sz="2400" dirty="0" smtClean="0"/>
          </a:p>
          <a:p>
            <a:pPr>
              <a:spcAft>
                <a:spcPts val="600"/>
              </a:spcAft>
            </a:pPr>
            <a:r>
              <a:rPr lang="tr-TR" sz="2400" dirty="0" smtClean="0"/>
              <a:t>Richard </a:t>
            </a:r>
            <a:r>
              <a:rPr lang="tr-TR" sz="2400" dirty="0" err="1" smtClean="0"/>
              <a:t>Oldham</a:t>
            </a:r>
            <a:r>
              <a:rPr lang="tr-TR" sz="2400" dirty="0" smtClean="0"/>
              <a:t> titreşimi nasıl kaydedeceğini düşünür.</a:t>
            </a:r>
            <a:endParaRPr lang="en-US" sz="2400" dirty="0" smtClean="0"/>
          </a:p>
          <a:p>
            <a:pPr>
              <a:spcAft>
                <a:spcPts val="600"/>
              </a:spcAft>
            </a:pPr>
            <a:r>
              <a:rPr lang="en-US" sz="2400" dirty="0" smtClean="0"/>
              <a:t>Bu </a:t>
            </a:r>
            <a:r>
              <a:rPr lang="en-US" sz="2400" dirty="0" err="1" smtClean="0"/>
              <a:t>dalgaların</a:t>
            </a:r>
            <a:r>
              <a:rPr lang="en-US" sz="2400" dirty="0" smtClean="0"/>
              <a:t> net </a:t>
            </a:r>
            <a:r>
              <a:rPr lang="en-US" sz="2400" dirty="0" err="1" smtClean="0"/>
              <a:t>olarak</a:t>
            </a:r>
            <a:r>
              <a:rPr lang="en-US" sz="2400" dirty="0" smtClean="0"/>
              <a:t> </a:t>
            </a:r>
            <a:r>
              <a:rPr lang="en-US" sz="2400" dirty="0" err="1" smtClean="0"/>
              <a:t>sismografa</a:t>
            </a:r>
            <a:r>
              <a:rPr lang="en-US" sz="2400" dirty="0" smtClean="0"/>
              <a:t>  </a:t>
            </a:r>
            <a:r>
              <a:rPr lang="en-US" sz="2400" dirty="0" err="1" smtClean="0"/>
              <a:t>farklı</a:t>
            </a:r>
            <a:r>
              <a:rPr lang="en-US" sz="2400" dirty="0" smtClean="0"/>
              <a:t> </a:t>
            </a:r>
            <a:r>
              <a:rPr lang="en-US" sz="2400" dirty="0" err="1" smtClean="0"/>
              <a:t>geldiğini</a:t>
            </a:r>
            <a:r>
              <a:rPr lang="en-US" sz="2400" dirty="0" smtClean="0"/>
              <a:t> </a:t>
            </a:r>
            <a:r>
              <a:rPr lang="en-US" sz="2400" dirty="0" err="1" smtClean="0"/>
              <a:t>gösteren</a:t>
            </a:r>
            <a:r>
              <a:rPr lang="en-US" sz="2400" dirty="0" smtClean="0"/>
              <a:t> ilk </a:t>
            </a:r>
            <a:r>
              <a:rPr lang="en-US" sz="2400" dirty="0" err="1" smtClean="0"/>
              <a:t>kişidir</a:t>
            </a:r>
            <a:r>
              <a:rPr lang="en-US" sz="24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en-US" sz="2400" dirty="0" err="1" smtClean="0"/>
              <a:t>Sismogram</a:t>
            </a:r>
            <a:r>
              <a:rPr lang="en-US" sz="2400" dirty="0" smtClean="0"/>
              <a:t>: </a:t>
            </a:r>
            <a:r>
              <a:rPr lang="tr-TR" sz="2400" dirty="0"/>
              <a:t>yaya bağlı bir kütle asar ve kütlenin titreşimlerini kaydetmek için yere kağıt rulosu sabitler.</a:t>
            </a:r>
          </a:p>
          <a:p>
            <a:pPr>
              <a:spcAft>
                <a:spcPts val="600"/>
              </a:spcAft>
            </a:pPr>
            <a:endParaRPr lang="tr-TR" sz="2400" dirty="0" smtClean="0"/>
          </a:p>
        </p:txBody>
      </p:sp>
      <p:pic>
        <p:nvPicPr>
          <p:cNvPr id="2050" name="Picture 2" descr="C:\Users\Toshiba\Desktop\earthquake\mw943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6190" y="548680"/>
            <a:ext cx="2818527" cy="2811882"/>
          </a:xfrm>
          <a:prstGeom prst="rect">
            <a:avLst/>
          </a:prstGeom>
          <a:noFill/>
        </p:spPr>
      </p:pic>
      <p:sp>
        <p:nvSpPr>
          <p:cNvPr id="4" name="2 İçerik Yer Tutucusu"/>
          <p:cNvSpPr txBox="1">
            <a:spLocks/>
          </p:cNvSpPr>
          <p:nvPr/>
        </p:nvSpPr>
        <p:spPr>
          <a:xfrm>
            <a:off x="8208838" y="1412776"/>
            <a:ext cx="4320479" cy="4713387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Toshiba\Desktop\earthquake\seismograph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7831" y="2142000"/>
            <a:ext cx="6313382" cy="4716000"/>
          </a:xfrm>
          <a:prstGeom prst="rect">
            <a:avLst/>
          </a:prstGeom>
          <a:noFill/>
        </p:spPr>
      </p:pic>
      <p:pic>
        <p:nvPicPr>
          <p:cNvPr id="4100" name="Picture 4" descr="C:\Users\Toshiba\Desktop\earthquake\D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7107" r="49533"/>
          <a:stretch>
            <a:fillRect/>
          </a:stretch>
        </p:blipFill>
        <p:spPr bwMode="auto">
          <a:xfrm>
            <a:off x="1" y="0"/>
            <a:ext cx="5948698" cy="428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36713" y="836713"/>
            <a:ext cx="9996991" cy="4525963"/>
          </a:xfrm>
        </p:spPr>
        <p:txBody>
          <a:bodyPr/>
          <a:lstStyle/>
          <a:p>
            <a:r>
              <a:rPr lang="tr-TR" dirty="0" smtClean="0"/>
              <a:t>Yer sarsıntılarının yaydığı dalgalar günümüz teknolojisi ile birleşince, yerin 6 400 km derinleri bile keşfedilmiştir.</a:t>
            </a:r>
          </a:p>
          <a:p>
            <a:pPr>
              <a:buNone/>
            </a:pPr>
            <a:endParaRPr lang="tr-TR" dirty="0"/>
          </a:p>
        </p:txBody>
      </p:sp>
      <p:pic>
        <p:nvPicPr>
          <p:cNvPr id="6146" name="Picture 2" descr="C:\Users\Toshiba\Desktop\earthquake\The-Core-movie-poster1-640x3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9890" y="2780928"/>
            <a:ext cx="8160809" cy="3676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SİSMOSKOP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Bilinen ilk </a:t>
            </a:r>
            <a:r>
              <a:rPr lang="tr-TR" dirty="0" err="1" smtClean="0"/>
              <a:t>sismogra</a:t>
            </a:r>
            <a:r>
              <a:rPr lang="en-US" dirty="0" smtClean="0"/>
              <a:t>m</a:t>
            </a:r>
            <a:r>
              <a:rPr lang="tr-TR" dirty="0" smtClean="0"/>
              <a:t> (</a:t>
            </a:r>
            <a:r>
              <a:rPr lang="tr-TR" dirty="0" err="1" smtClean="0"/>
              <a:t>sismoskop</a:t>
            </a:r>
            <a:r>
              <a:rPr lang="tr-TR" dirty="0" smtClean="0"/>
              <a:t>)</a:t>
            </a:r>
          </a:p>
          <a:p>
            <a:r>
              <a:rPr lang="tr-TR" dirty="0" smtClean="0"/>
              <a:t>M.S 132 Çin’de yapılmıştır.</a:t>
            </a:r>
            <a:endParaRPr lang="en-US" dirty="0" smtClean="0"/>
          </a:p>
          <a:p>
            <a:r>
              <a:rPr lang="tr-TR" dirty="0"/>
              <a:t>Depremin </a:t>
            </a:r>
            <a:r>
              <a:rPr lang="tr-TR" dirty="0" smtClean="0"/>
              <a:t>yönü</a:t>
            </a:r>
            <a:r>
              <a:rPr lang="en-US" dirty="0" err="1" smtClean="0"/>
              <a:t>nü</a:t>
            </a:r>
            <a:r>
              <a:rPr lang="tr-TR" dirty="0" smtClean="0"/>
              <a:t> </a:t>
            </a:r>
            <a:r>
              <a:rPr lang="en-US" dirty="0" err="1" smtClean="0"/>
              <a:t>ölçüyordu</a:t>
            </a:r>
            <a:r>
              <a:rPr lang="tr-TR" dirty="0" smtClean="0"/>
              <a:t>.</a:t>
            </a:r>
          </a:p>
          <a:p>
            <a:endParaRPr lang="tr-TR" dirty="0"/>
          </a:p>
        </p:txBody>
      </p:sp>
      <p:pic>
        <p:nvPicPr>
          <p:cNvPr id="1026" name="Picture 2" descr="C:\Users\Toshiba\Desktop\earthquake\indir.jpg"/>
          <p:cNvPicPr>
            <a:picLocks noChangeAspect="1" noChangeArrowheads="1"/>
          </p:cNvPicPr>
          <p:nvPr/>
        </p:nvPicPr>
        <p:blipFill>
          <a:blip r:embed="rId2" cstate="print"/>
          <a:srcRect t="1804" b="7464"/>
          <a:stretch>
            <a:fillRect/>
          </a:stretch>
        </p:blipFill>
        <p:spPr bwMode="auto">
          <a:xfrm>
            <a:off x="215950" y="3573016"/>
            <a:ext cx="7527204" cy="3168352"/>
          </a:xfrm>
          <a:prstGeom prst="rect">
            <a:avLst/>
          </a:prstGeom>
          <a:noFill/>
        </p:spPr>
      </p:pic>
      <p:sp>
        <p:nvSpPr>
          <p:cNvPr id="5" name="2 İçerik Yer Tutucusu"/>
          <p:cNvSpPr txBox="1">
            <a:spLocks/>
          </p:cNvSpPr>
          <p:nvPr/>
        </p:nvSpPr>
        <p:spPr>
          <a:xfrm>
            <a:off x="8208838" y="764704"/>
            <a:ext cx="4320479" cy="4713387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12060" y="116632"/>
            <a:ext cx="9996991" cy="1143000"/>
          </a:xfrm>
        </p:spPr>
        <p:txBody>
          <a:bodyPr/>
          <a:lstStyle/>
          <a:p>
            <a:r>
              <a:rPr lang="en-US" dirty="0" err="1" smtClean="0"/>
              <a:t>Depremin</a:t>
            </a:r>
            <a:r>
              <a:rPr lang="en-US" dirty="0" smtClean="0"/>
              <a:t> </a:t>
            </a:r>
            <a:r>
              <a:rPr lang="en-US" dirty="0" err="1" smtClean="0"/>
              <a:t>Büyüklüğü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Şiddeti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40315" y="1279301"/>
            <a:ext cx="9996991" cy="4525963"/>
          </a:xfrm>
        </p:spPr>
        <p:txBody>
          <a:bodyPr/>
          <a:lstStyle/>
          <a:p>
            <a:r>
              <a:rPr lang="tr-TR" dirty="0" smtClean="0"/>
              <a:t>Depremin </a:t>
            </a:r>
            <a:r>
              <a:rPr lang="tr-TR" b="1" dirty="0" smtClean="0"/>
              <a:t>büyüklüğü</a:t>
            </a:r>
            <a:r>
              <a:rPr lang="tr-TR" dirty="0" smtClean="0"/>
              <a:t>, depremin kaynağında açığa çıkan enerji ile ilgili bir değerdir ve </a:t>
            </a:r>
            <a:r>
              <a:rPr lang="tr-TR" dirty="0" err="1" smtClean="0"/>
              <a:t>sismogram</a:t>
            </a:r>
            <a:r>
              <a:rPr lang="tr-TR" dirty="0" smtClean="0"/>
              <a:t> ile ölçülür. </a:t>
            </a:r>
            <a:r>
              <a:rPr lang="tr-TR" b="1" dirty="0" smtClean="0"/>
              <a:t>Richter ölçeği </a:t>
            </a:r>
            <a:r>
              <a:rPr lang="tr-TR" dirty="0" smtClean="0"/>
              <a:t>kullanılır.</a:t>
            </a:r>
            <a:endParaRPr lang="en-US" dirty="0" smtClean="0"/>
          </a:p>
          <a:p>
            <a:endParaRPr lang="tr-TR" dirty="0" smtClean="0"/>
          </a:p>
          <a:p>
            <a:r>
              <a:rPr lang="tr-TR" dirty="0" smtClean="0"/>
              <a:t>Depremin </a:t>
            </a:r>
            <a:r>
              <a:rPr lang="tr-TR" b="1" dirty="0" smtClean="0"/>
              <a:t>şiddeti</a:t>
            </a:r>
            <a:r>
              <a:rPr lang="tr-TR" dirty="0" smtClean="0"/>
              <a:t>, yarattığı hasarı ifade etmek için kullanılır. Yaygın olarak </a:t>
            </a:r>
            <a:r>
              <a:rPr lang="tr-TR" b="1" dirty="0" smtClean="0"/>
              <a:t>Düzeltilmiş </a:t>
            </a:r>
            <a:r>
              <a:rPr lang="tr-TR" b="1" dirty="0" err="1" smtClean="0"/>
              <a:t>Mercalli</a:t>
            </a:r>
            <a:r>
              <a:rPr lang="tr-TR" b="1" dirty="0" smtClean="0"/>
              <a:t> (</a:t>
            </a:r>
            <a:r>
              <a:rPr lang="tr-TR" b="1" dirty="0" err="1" smtClean="0"/>
              <a:t>Merkalli</a:t>
            </a:r>
            <a:r>
              <a:rPr lang="tr-TR" b="1" dirty="0" smtClean="0"/>
              <a:t>) Ölçeği</a:t>
            </a:r>
            <a:r>
              <a:rPr lang="tr-TR" dirty="0" smtClean="0"/>
              <a:t> kullanılır.</a:t>
            </a:r>
          </a:p>
          <a:p>
            <a:endParaRPr lang="tr-T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shiba\Desktop\earthquake\sismograf-richter-olcegi-ned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8048" y="3222000"/>
            <a:ext cx="7203165" cy="3636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BÜYÜKLÜK: </a:t>
            </a:r>
            <a:r>
              <a:rPr lang="tr-TR" dirty="0" smtClean="0"/>
              <a:t>RİCHTER ÖLÇEĞİ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40315" y="1268761"/>
            <a:ext cx="9996991" cy="4525963"/>
          </a:xfrm>
        </p:spPr>
        <p:txBody>
          <a:bodyPr/>
          <a:lstStyle/>
          <a:p>
            <a:r>
              <a:rPr lang="tr-TR" dirty="0" smtClean="0"/>
              <a:t>1-9 arası sayılarla ifade edilir.</a:t>
            </a:r>
          </a:p>
          <a:p>
            <a:r>
              <a:rPr lang="tr-TR" dirty="0" smtClean="0"/>
              <a:t>Her birim arttığında 10 kat artar; 5 </a:t>
            </a:r>
            <a:r>
              <a:rPr lang="en-US" dirty="0" err="1" smtClean="0"/>
              <a:t>büyüklüğündeki</a:t>
            </a:r>
            <a:r>
              <a:rPr lang="tr-TR" dirty="0" smtClean="0"/>
              <a:t> </a:t>
            </a:r>
            <a:r>
              <a:rPr lang="tr-TR" dirty="0" smtClean="0"/>
              <a:t>bir depremle 7 </a:t>
            </a:r>
            <a:r>
              <a:rPr lang="en-US" dirty="0" err="1" smtClean="0"/>
              <a:t>büyüklüğündeki</a:t>
            </a:r>
            <a:r>
              <a:rPr lang="tr-TR" dirty="0" smtClean="0"/>
              <a:t> </a:t>
            </a:r>
            <a:r>
              <a:rPr lang="tr-TR" dirty="0" smtClean="0"/>
              <a:t>bir deprem                                    arasında 100 kat vardır.</a:t>
            </a:r>
          </a:p>
          <a:p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28285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RİCHTER ÖLÇEĞİNE GÖRE HASARLAR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12061" y="1600201"/>
            <a:ext cx="7884810" cy="4525963"/>
          </a:xfrm>
        </p:spPr>
        <p:txBody>
          <a:bodyPr>
            <a:normAutofit fontScale="70000" lnSpcReduction="20000"/>
          </a:bodyPr>
          <a:lstStyle/>
          <a:p>
            <a:pPr marL="1431925" indent="-1395413">
              <a:buNone/>
            </a:pPr>
            <a:r>
              <a:rPr lang="tr-TR" dirty="0" smtClean="0"/>
              <a:t>3,5 ve altı : Çoğunlukla hissedilemez, fakat kaydedilebilir.</a:t>
            </a:r>
            <a:endParaRPr lang="en-US" dirty="0" smtClean="0"/>
          </a:p>
          <a:p>
            <a:pPr marL="1431925" indent="-1395413">
              <a:buNone/>
            </a:pPr>
            <a:endParaRPr lang="tr-TR" dirty="0" smtClean="0"/>
          </a:p>
          <a:p>
            <a:pPr marL="1431925" indent="-1395413">
              <a:buNone/>
            </a:pPr>
            <a:r>
              <a:rPr lang="tr-TR" dirty="0" smtClean="0"/>
              <a:t>3,5 – 5,4</a:t>
            </a:r>
            <a:r>
              <a:rPr lang="en-US" dirty="0" smtClean="0"/>
              <a:t> </a:t>
            </a:r>
            <a:r>
              <a:rPr lang="tr-TR" dirty="0" smtClean="0"/>
              <a:t> : Hissedilir fakat ciddi hasarlara ve can kayıplarına yol açmaz.</a:t>
            </a:r>
            <a:endParaRPr lang="en-US" dirty="0" smtClean="0"/>
          </a:p>
          <a:p>
            <a:pPr marL="1431925" indent="-1395413">
              <a:buNone/>
            </a:pPr>
            <a:endParaRPr lang="tr-TR" dirty="0" smtClean="0"/>
          </a:p>
          <a:p>
            <a:pPr marL="1431925" indent="-1395413">
              <a:buNone/>
            </a:pPr>
            <a:r>
              <a:rPr lang="tr-TR" dirty="0" smtClean="0"/>
              <a:t>5,5 – 6,0</a:t>
            </a:r>
            <a:r>
              <a:rPr lang="en-US" dirty="0" smtClean="0"/>
              <a:t> </a:t>
            </a:r>
            <a:r>
              <a:rPr lang="tr-TR" dirty="0" smtClean="0"/>
              <a:t> : Zayıf binalarda tahribata neden olabilir.</a:t>
            </a:r>
            <a:endParaRPr lang="en-US" dirty="0" smtClean="0"/>
          </a:p>
          <a:p>
            <a:pPr marL="1431925" indent="-1395413">
              <a:buNone/>
            </a:pPr>
            <a:endParaRPr lang="tr-TR" dirty="0" smtClean="0"/>
          </a:p>
          <a:p>
            <a:pPr marL="1431925" indent="-1395413">
              <a:buNone/>
            </a:pPr>
            <a:r>
              <a:rPr lang="tr-TR" dirty="0" smtClean="0"/>
              <a:t>6,1 – 6,9 </a:t>
            </a:r>
            <a:r>
              <a:rPr lang="en-US" dirty="0" smtClean="0"/>
              <a:t> </a:t>
            </a:r>
            <a:r>
              <a:rPr lang="tr-TR" dirty="0" smtClean="0"/>
              <a:t>: 100 km çaplı bir alanda büyük hasara yol açabilir.</a:t>
            </a:r>
            <a:endParaRPr lang="en-US" dirty="0" smtClean="0"/>
          </a:p>
          <a:p>
            <a:pPr marL="1431925" indent="-1395413">
              <a:buNone/>
            </a:pPr>
            <a:endParaRPr lang="tr-TR" dirty="0" smtClean="0"/>
          </a:p>
          <a:p>
            <a:pPr marL="1431925" indent="-1395413">
              <a:buNone/>
            </a:pPr>
            <a:r>
              <a:rPr lang="tr-TR" dirty="0" smtClean="0"/>
              <a:t>7,0 – 7,9</a:t>
            </a:r>
            <a:r>
              <a:rPr lang="en-US" dirty="0" smtClean="0"/>
              <a:t> </a:t>
            </a:r>
            <a:r>
              <a:rPr lang="tr-TR" dirty="0" smtClean="0"/>
              <a:t> : </a:t>
            </a:r>
            <a:r>
              <a:rPr lang="en-US" dirty="0" smtClean="0"/>
              <a:t>B</a:t>
            </a:r>
            <a:r>
              <a:rPr lang="tr-TR" dirty="0" err="1" smtClean="0"/>
              <a:t>üyük</a:t>
            </a:r>
            <a:r>
              <a:rPr lang="tr-TR" dirty="0" smtClean="0"/>
              <a:t> deprem olarak adlandırılır, can ve mal kayıpları olur.</a:t>
            </a:r>
            <a:endParaRPr lang="en-US" dirty="0" smtClean="0"/>
          </a:p>
          <a:p>
            <a:pPr marL="1431925" indent="-1395413">
              <a:buNone/>
            </a:pPr>
            <a:endParaRPr lang="tr-TR" dirty="0" smtClean="0"/>
          </a:p>
          <a:p>
            <a:pPr marL="1431925" indent="-1395413">
              <a:buNone/>
            </a:pPr>
            <a:r>
              <a:rPr lang="tr-TR" dirty="0" smtClean="0"/>
              <a:t>8,0 ve üzeri: büyük depremlerdir. </a:t>
            </a:r>
            <a:endParaRPr lang="tr-TR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8856910" y="1268760"/>
            <a:ext cx="3384303" cy="4713387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47998" y="125760"/>
            <a:ext cx="999699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ŞİDDET: </a:t>
            </a:r>
            <a:r>
              <a:rPr lang="en-US" dirty="0" err="1" smtClean="0"/>
              <a:t>Mercalli</a:t>
            </a:r>
            <a:r>
              <a:rPr lang="en-US" dirty="0" smtClean="0"/>
              <a:t> </a:t>
            </a:r>
            <a:r>
              <a:rPr lang="en-US" dirty="0" err="1" smtClean="0"/>
              <a:t>Ölçeği</a:t>
            </a:r>
            <a:endParaRPr lang="tr-TR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8856910" y="1268760"/>
            <a:ext cx="3384303" cy="4713387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https://www.humbarahane.com/wp-content/uploads/2018/03/mercalli-%C3%B6l%C3%A7e%C4%9Fi-deprem-%C5%9Fiddeti-s%C4%B1n%C4%B1fland%C4%B1rmalar%C4%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30" y="1124744"/>
            <a:ext cx="6545296" cy="569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6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TÜRKİYE’DEKİ ÖNEMLİ FAY HATLARI 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12061" y="1600201"/>
            <a:ext cx="7956817" cy="4637111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tr-TR" b="1" dirty="0" smtClean="0">
                <a:solidFill>
                  <a:srgbClr val="FF0000"/>
                </a:solidFill>
              </a:rPr>
              <a:t>Kuzey Anadolu Deprem Kuşağı:</a:t>
            </a:r>
            <a:r>
              <a:rPr lang="tr-TR" dirty="0" smtClean="0"/>
              <a:t> </a:t>
            </a:r>
            <a:r>
              <a:rPr lang="tr-TR" dirty="0" err="1" smtClean="0"/>
              <a:t>Saros</a:t>
            </a:r>
            <a:r>
              <a:rPr lang="tr-TR" dirty="0" smtClean="0"/>
              <a:t> Körfezinden başlar, Marmara denizinden geçtikten sonra Kuzey Anadolu Dağlarının güneyini takip ederek Van Gölünün kuzeyine doğru uzanır.</a:t>
            </a:r>
          </a:p>
          <a:p>
            <a:pPr lvl="0"/>
            <a:r>
              <a:rPr lang="tr-TR" b="1" dirty="0" smtClean="0">
                <a:solidFill>
                  <a:srgbClr val="FF0000"/>
                </a:solidFill>
              </a:rPr>
              <a:t>Batı Anadolu Deprem Kuşağı:</a:t>
            </a:r>
            <a:r>
              <a:rPr lang="tr-TR" dirty="0" smtClean="0"/>
              <a:t> Güney Marmara’dan başlar Ege Bölgesindeki çöküntü ovalarını takip eder.</a:t>
            </a:r>
          </a:p>
          <a:p>
            <a:pPr lvl="0"/>
            <a:r>
              <a:rPr lang="tr-TR" b="1" dirty="0" smtClean="0">
                <a:solidFill>
                  <a:srgbClr val="FF0000"/>
                </a:solidFill>
              </a:rPr>
              <a:t>Güney Anadolu Deprem Kuşağı:</a:t>
            </a:r>
            <a:r>
              <a:rPr lang="tr-TR" dirty="0" smtClean="0"/>
              <a:t> Hatay’dan başlar, Güney Anadolu </a:t>
            </a:r>
            <a:r>
              <a:rPr lang="tr-TR" dirty="0" err="1" smtClean="0"/>
              <a:t>Toroslar'ını</a:t>
            </a:r>
            <a:r>
              <a:rPr lang="tr-TR" dirty="0" smtClean="0"/>
              <a:t> takip ederek Van gölünün güneyine doğru devam eder.</a:t>
            </a:r>
          </a:p>
          <a:p>
            <a:pPr lvl="0"/>
            <a:r>
              <a:rPr lang="tr-TR" dirty="0" smtClean="0"/>
              <a:t>Türkiye 5</a:t>
            </a:r>
            <a:r>
              <a:rPr lang="en-US" dirty="0" smtClean="0"/>
              <a:t>,</a:t>
            </a:r>
            <a:r>
              <a:rPr lang="tr-TR" dirty="0" smtClean="0"/>
              <a:t>5 üzerinde yaşanan depremlerin sık görüldüğü 6. ülkedir.</a:t>
            </a:r>
          </a:p>
          <a:p>
            <a:endParaRPr lang="tr-TR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8568878" y="1124745"/>
            <a:ext cx="4320479" cy="4464496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15950" y="764704"/>
            <a:ext cx="9433048" cy="1070992"/>
          </a:xfrm>
        </p:spPr>
        <p:txBody>
          <a:bodyPr>
            <a:normAutofit fontScale="90000"/>
          </a:bodyPr>
          <a:lstStyle/>
          <a:p>
            <a:r>
              <a:rPr lang="tr-TR" sz="2700" b="1" dirty="0" smtClean="0">
                <a:solidFill>
                  <a:srgbClr val="FF0000"/>
                </a:solidFill>
              </a:rPr>
              <a:t>DEPREM TEHLİKESİ EN AZ OLAN BÖLGELER</a:t>
            </a:r>
            <a:r>
              <a:rPr lang="tr-TR" sz="2700" b="1" dirty="0" smtClean="0"/>
              <a:t>:Konya , Karaman, Taşeli Platosu ve İçel çevresi.</a:t>
            </a:r>
            <a:r>
              <a:rPr lang="tr-TR" sz="2700" dirty="0" smtClean="0"/>
              <a:t> </a:t>
            </a:r>
            <a:r>
              <a:rPr lang="tr-TR" sz="2700" b="1" dirty="0" smtClean="0"/>
              <a:t>Mardin-Şırnak çevresi.  Trakya'da Ergene havzası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pic>
        <p:nvPicPr>
          <p:cNvPr id="4098" name="Picture 2" descr="C:\Users\Toshiba\Desktop\earthquake\tudepre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648998" cy="5301208"/>
          </a:xfrm>
          <a:prstGeom prst="rect">
            <a:avLst/>
          </a:prstGeom>
          <a:noFill/>
        </p:spPr>
      </p:pic>
      <p:sp>
        <p:nvSpPr>
          <p:cNvPr id="4" name="2 İçerik Yer Tutucusu"/>
          <p:cNvSpPr txBox="1">
            <a:spLocks/>
          </p:cNvSpPr>
          <p:nvPr/>
        </p:nvSpPr>
        <p:spPr>
          <a:xfrm>
            <a:off x="9288885" y="980728"/>
            <a:ext cx="2952328" cy="4713387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Geçen Haftanın Özeti</a:t>
            </a:r>
            <a:endParaRPr lang="tr-TR" dirty="0"/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690778" y="1412776"/>
            <a:ext cx="4953492" cy="282161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Rectangle 6"/>
          <p:cNvSpPr/>
          <p:nvPr/>
        </p:nvSpPr>
        <p:spPr>
          <a:xfrm>
            <a:off x="4311372" y="5839039"/>
            <a:ext cx="2837630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1800" b="0" i="0" u="none" strike="noStrike" kern="1200" cap="none" spc="0" baseline="0" dirty="0" smtClean="0">
                <a:solidFill>
                  <a:srgbClr val="FFFF00"/>
                </a:solidFill>
                <a:uFillTx/>
                <a:latin typeface="Calibri"/>
              </a:rPr>
              <a:t>Yüksek </a:t>
            </a:r>
            <a:r>
              <a:rPr lang="tr-TR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frekans = İnce ses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Düşük frekans = kalın ses</a:t>
            </a:r>
          </a:p>
        </p:txBody>
      </p:sp>
      <p:sp>
        <p:nvSpPr>
          <p:cNvPr id="20" name="Rectangle 7"/>
          <p:cNvSpPr/>
          <p:nvPr/>
        </p:nvSpPr>
        <p:spPr>
          <a:xfrm>
            <a:off x="4163889" y="4747886"/>
            <a:ext cx="3132597" cy="36933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Sesin Şiddeti – Dalganın Genliği</a:t>
            </a:r>
          </a:p>
        </p:txBody>
      </p:sp>
      <p:sp>
        <p:nvSpPr>
          <p:cNvPr id="21" name="Rectangle 8"/>
          <p:cNvSpPr/>
          <p:nvPr/>
        </p:nvSpPr>
        <p:spPr>
          <a:xfrm>
            <a:off x="4163889" y="5293463"/>
            <a:ext cx="3545558" cy="36933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tr-TR" sz="18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Sesin Yüksekliği – Dalganın Frekansı</a:t>
            </a:r>
          </a:p>
        </p:txBody>
      </p:sp>
    </p:spTree>
    <p:extLst>
      <p:ext uri="{BB962C8B-B14F-4D97-AF65-F5344CB8AC3E}">
        <p14:creationId xmlns:p14="http://schemas.microsoft.com/office/powerpoint/2010/main" val="44653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40316" y="188640"/>
            <a:ext cx="8544586" cy="2592288"/>
          </a:xfrm>
        </p:spPr>
        <p:txBody>
          <a:bodyPr>
            <a:noAutofit/>
          </a:bodyPr>
          <a:lstStyle/>
          <a:p>
            <a:pPr algn="l"/>
            <a:r>
              <a:rPr lang="tr-TR" sz="2400" dirty="0" smtClean="0"/>
              <a:t/>
            </a:r>
            <a:br>
              <a:rPr lang="tr-TR" sz="2400" dirty="0" smtClean="0"/>
            </a:br>
            <a:r>
              <a:rPr lang="tr-TR" sz="2400" dirty="0" smtClean="0">
                <a:solidFill>
                  <a:srgbClr val="FF0000"/>
                </a:solidFill>
              </a:rPr>
              <a:t>1</a:t>
            </a:r>
            <a:r>
              <a:rPr lang="tr-TR" sz="2000" dirty="0" smtClean="0">
                <a:solidFill>
                  <a:srgbClr val="FF0000"/>
                </a:solidFill>
              </a:rPr>
              <a:t>) PASİFİK KUŞAĞI</a:t>
            </a:r>
            <a:r>
              <a:rPr lang="tr-TR" sz="2000" dirty="0" smtClean="0"/>
              <a:t>: ŞİLİ-GÜNEY AMERİKA KIYILARI, ORTA AMERİKA, MEKSİKA, ABD KIYILARI, ALEUT ADALARI, JAPONYA FİLİPİNLER, GÜNEY PASİFİC ADALARI, YENİ ZELENDA </a:t>
            </a:r>
            <a:br>
              <a:rPr lang="tr-TR" sz="2000" dirty="0" smtClean="0"/>
            </a:br>
            <a:r>
              <a:rPr lang="tr-TR" sz="2000" dirty="0" smtClean="0">
                <a:solidFill>
                  <a:srgbClr val="92D050"/>
                </a:solidFill>
              </a:rPr>
              <a:t>2) AKDENİZ KUŞAĞI</a:t>
            </a:r>
            <a:r>
              <a:rPr lang="tr-TR" sz="2000" dirty="0" smtClean="0"/>
              <a:t>: ENDONEZYA’DAN BAŞLAYIP HİMALAYALAR VE AKDENİZ ÜZERİNDEN ATLANTİK OKYANUSUNA ULAŞAN KUŞAKLARDIR</a:t>
            </a:r>
            <a:br>
              <a:rPr lang="tr-TR" sz="2000" dirty="0" smtClean="0"/>
            </a:br>
            <a:r>
              <a:rPr lang="tr-TR" sz="2000" dirty="0" smtClean="0">
                <a:solidFill>
                  <a:srgbClr val="00B0F0"/>
                </a:solidFill>
              </a:rPr>
              <a:t>3) ATLANTİK KUŞAĞI</a:t>
            </a:r>
            <a:r>
              <a:rPr lang="tr-TR" sz="2000" dirty="0" smtClean="0"/>
              <a:t>: ATLANTİK OKYANUSU ORTASINDA YER ALAN LEVHA SINIRI BOYUNCA UZANIR</a:t>
            </a:r>
            <a:r>
              <a:rPr lang="tr-TR" sz="1800" dirty="0" smtClean="0"/>
              <a:t>.</a:t>
            </a:r>
            <a:r>
              <a:rPr lang="tr-TR" sz="2000" dirty="0" smtClean="0"/>
              <a:t/>
            </a:r>
            <a:br>
              <a:rPr lang="tr-TR" sz="2000" dirty="0" smtClean="0"/>
            </a:br>
            <a:r>
              <a:rPr lang="tr-TR" sz="2000" dirty="0" smtClean="0"/>
              <a:t/>
            </a:r>
            <a:br>
              <a:rPr lang="tr-TR" sz="2000" dirty="0" smtClean="0"/>
            </a:br>
            <a:endParaRPr lang="tr-TR" sz="2000" dirty="0"/>
          </a:p>
        </p:txBody>
      </p:sp>
      <p:pic>
        <p:nvPicPr>
          <p:cNvPr id="4" name="3 İçerik Yer Tutucusu" descr="deprem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7016"/>
          <a:stretch>
            <a:fillRect/>
          </a:stretch>
        </p:blipFill>
        <p:spPr>
          <a:xfrm>
            <a:off x="143943" y="3186000"/>
            <a:ext cx="7848872" cy="3672000"/>
          </a:xfrm>
        </p:spPr>
      </p:pic>
      <p:sp>
        <p:nvSpPr>
          <p:cNvPr id="5" name="2 İçerik Yer Tutucusu"/>
          <p:cNvSpPr txBox="1">
            <a:spLocks/>
          </p:cNvSpPr>
          <p:nvPr/>
        </p:nvSpPr>
        <p:spPr>
          <a:xfrm>
            <a:off x="8640886" y="2060848"/>
            <a:ext cx="3672335" cy="3577680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532" t="18133" r="29426" b="11863"/>
          <a:stretch>
            <a:fillRect/>
          </a:stretch>
        </p:blipFill>
        <p:spPr bwMode="auto">
          <a:xfrm>
            <a:off x="1300693" y="0"/>
            <a:ext cx="9781203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" y="9939"/>
            <a:ext cx="12236037" cy="684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7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06" y="0"/>
            <a:ext cx="9996991" cy="1143000"/>
          </a:xfrm>
        </p:spPr>
        <p:txBody>
          <a:bodyPr/>
          <a:lstStyle/>
          <a:p>
            <a:pPr algn="ctr"/>
            <a:r>
              <a:rPr lang="tr-TR" dirty="0" smtClean="0"/>
              <a:t>KAYDEDİLEN DEPREMLER</a:t>
            </a:r>
            <a:endParaRPr lang="tr-TR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-1" y="1196752"/>
          <a:ext cx="12241215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2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5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4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3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47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YIL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GÜN-AY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BÖLGE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ÖLÜ SAYISI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BÜYÜKLÜĞÜ</a:t>
                      </a:r>
                      <a:endParaRPr lang="tr-TR" sz="1600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856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ARALIK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Yunanistan</a:t>
                      </a: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45 000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1038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9-OCAK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ÇİN-ŞİLİ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23 000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1737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11-EKİM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HİNDİSTAN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300 000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1868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13-AĞUSTOS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PERU-BOLİVYA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25 000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1906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18-NİSAN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SAN FRANCISCO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700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8.25</a:t>
                      </a:r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1908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28-ARALIK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İTALYA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120 000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7.5</a:t>
                      </a:r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1920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16-ARALIK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KANSU-ÇİN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180 000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8.5</a:t>
                      </a:r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1923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1-EYLÜL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KWANTO-JAPONYA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143 000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8.2</a:t>
                      </a:r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1976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27-TEMMUZ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TANGSHAN-ÇİN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+250 000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7.6</a:t>
                      </a:r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1989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17-EKİM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SANTA CRUZ-CALIFORNIA</a:t>
                      </a: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63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</a:t>
                      </a:r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1992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28-HAZİRAN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CALIFORNIA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7.5</a:t>
                      </a:r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1999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17-AĞUSTOS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TÜRKİYE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17 439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7.4</a:t>
                      </a:r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2002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3-KASIM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ALASKA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0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</a:t>
                      </a:r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DEPREMDEN KORUNMA YOLLARI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12061" y="1600201"/>
            <a:ext cx="7740794" cy="4525963"/>
          </a:xfrm>
        </p:spPr>
        <p:txBody>
          <a:bodyPr>
            <a:normAutofit fontScale="62500" lnSpcReduction="20000"/>
          </a:bodyPr>
          <a:lstStyle/>
          <a:p>
            <a:r>
              <a:rPr lang="tr-TR" b="1" dirty="0" smtClean="0"/>
              <a:t>Fay hatları üzerinde büyük yerleşim merkezleri kurulmamalı ve yüksek katlı binalar yapılmamalı.</a:t>
            </a:r>
            <a:endParaRPr lang="tr-TR" dirty="0" smtClean="0"/>
          </a:p>
          <a:p>
            <a:r>
              <a:rPr lang="tr-TR" b="1" dirty="0" smtClean="0"/>
              <a:t>Binalardaki yapı malzemesi ve yapı tekniği sarsıntılara dayanıklı olmalıdır.</a:t>
            </a:r>
            <a:endParaRPr lang="tr-TR" dirty="0" smtClean="0"/>
          </a:p>
          <a:p>
            <a:r>
              <a:rPr lang="tr-TR" b="1" dirty="0" smtClean="0"/>
              <a:t>Deprem konusunda halk eğitilmelidir. </a:t>
            </a:r>
            <a:endParaRPr lang="tr-TR" dirty="0" smtClean="0"/>
          </a:p>
          <a:p>
            <a:r>
              <a:rPr lang="tr-TR" b="1" dirty="0" smtClean="0"/>
              <a:t>Binaların yapıldığı zemin sağlam olmalı. Yer altı suyu bakımında zengin olan </a:t>
            </a:r>
            <a:r>
              <a:rPr lang="tr-TR" b="1" dirty="0" err="1" smtClean="0"/>
              <a:t>alüvyal</a:t>
            </a:r>
            <a:r>
              <a:rPr lang="tr-TR" b="1" dirty="0" smtClean="0"/>
              <a:t> alanlara çok katlı bina yapılmamalıdır.</a:t>
            </a:r>
            <a:endParaRPr lang="tr-TR" dirty="0" smtClean="0"/>
          </a:p>
          <a:p>
            <a:r>
              <a:rPr lang="tr-TR" b="1" dirty="0" smtClean="0"/>
              <a:t>Deprem sırasında merdiven ve tavan boşluklarında durulmamalı.</a:t>
            </a:r>
            <a:endParaRPr lang="tr-TR" dirty="0" smtClean="0"/>
          </a:p>
          <a:p>
            <a:r>
              <a:rPr lang="tr-TR" b="1" dirty="0" smtClean="0"/>
              <a:t>Bina içinde üzerimize düşüp altında kalabileceğimiz mobilya ve eşyalardan uzak durulmalıdır.</a:t>
            </a:r>
            <a:endParaRPr lang="tr-TR" dirty="0" smtClean="0"/>
          </a:p>
          <a:p>
            <a:r>
              <a:rPr lang="tr-TR" b="1" dirty="0" smtClean="0"/>
              <a:t>Bina dışında ise ağaç, duvar ve elektrik telleri gibi devrilebilecek şeylerden uzak durmalıyız.</a:t>
            </a:r>
            <a:endParaRPr lang="tr-TR" dirty="0" smtClean="0"/>
          </a:p>
          <a:p>
            <a:r>
              <a:rPr lang="tr-TR" b="1" dirty="0" smtClean="0"/>
              <a:t>Deprem sırasında mümkünse, yanan sobalar söndürülmeli, elektrik ve su kapatılmalıdır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8568878" y="1484785"/>
            <a:ext cx="4320479" cy="4536504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DEPREMDEN KORUNMA YOLLARI</a:t>
            </a:r>
            <a:endParaRPr lang="tr-TR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9216950" y="1484785"/>
            <a:ext cx="3024263" cy="4536504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4" y="1268760"/>
            <a:ext cx="8829531" cy="49685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0242" y="6237312"/>
            <a:ext cx="41518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/>
              <a:t>https://www.youtube.com/watch?v=9N8iQ9Ch8nw</a:t>
            </a:r>
          </a:p>
        </p:txBody>
      </p:sp>
    </p:spTree>
    <p:extLst>
      <p:ext uri="{BB962C8B-B14F-4D97-AF65-F5344CB8AC3E}">
        <p14:creationId xmlns:p14="http://schemas.microsoft.com/office/powerpoint/2010/main" val="274542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DEPREMDEN KORUNMA YOLLARI</a:t>
            </a:r>
            <a:endParaRPr lang="tr-TR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9072934" y="1484785"/>
            <a:ext cx="3168279" cy="4536504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33363" marR="0" lvl="0" indent="-1968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4" y="1484785"/>
            <a:ext cx="8389514" cy="47350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68" y="6186066"/>
            <a:ext cx="3734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/>
              <a:t>https://www.youtube.com/watch?v=W2WNFfem0TM</a:t>
            </a:r>
          </a:p>
        </p:txBody>
      </p:sp>
    </p:spTree>
    <p:extLst>
      <p:ext uri="{BB962C8B-B14F-4D97-AF65-F5344CB8AC3E}">
        <p14:creationId xmlns:p14="http://schemas.microsoft.com/office/powerpoint/2010/main" val="300729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503982" y="1916832"/>
          <a:ext cx="8280921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6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6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4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6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50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122412" marR="122412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YAYILMA DOĞRULTUSU</a:t>
                      </a:r>
                      <a:endParaRPr lang="tr-TR" dirty="0"/>
                    </a:p>
                  </a:txBody>
                  <a:tcPr marL="122412" marR="122412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ENERJİ</a:t>
                      </a:r>
                      <a:endParaRPr lang="tr-TR" dirty="0"/>
                    </a:p>
                  </a:txBody>
                  <a:tcPr marL="122412" marR="122412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ENİNE DALGA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BOYUNA DALGA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MEKANİK</a:t>
                      </a:r>
                      <a:endParaRPr lang="tr-TR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ELEKTROMANYETİK</a:t>
                      </a:r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 dirty="0" smtClean="0"/>
                        <a:t>Yay dalgaları</a:t>
                      </a:r>
                    </a:p>
                    <a:p>
                      <a:pPr algn="ctr"/>
                      <a:endParaRPr lang="tr-TR" b="1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 dirty="0" smtClean="0"/>
                        <a:t>Su dalgaları</a:t>
                      </a:r>
                    </a:p>
                    <a:p>
                      <a:pPr algn="ctr"/>
                      <a:endParaRPr lang="tr-TR" b="1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 dirty="0" smtClean="0"/>
                        <a:t>Ses dalgaları</a:t>
                      </a:r>
                    </a:p>
                    <a:p>
                      <a:pPr algn="ctr"/>
                      <a:endParaRPr lang="tr-TR" b="1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endParaRPr lang="tr-TR">
                        <a:solidFill>
                          <a:srgbClr val="FF0000"/>
                        </a:solidFill>
                      </a:endParaRP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 dirty="0" smtClean="0"/>
                        <a:t>Deprem dalgaları</a:t>
                      </a:r>
                    </a:p>
                    <a:p>
                      <a:pPr algn="ctr"/>
                      <a:endParaRPr lang="tr-TR" b="1" dirty="0"/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 marL="122412" marR="122412"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122412" marR="12241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2 Metin kutusu"/>
          <p:cNvSpPr txBox="1"/>
          <p:nvPr/>
        </p:nvSpPr>
        <p:spPr>
          <a:xfrm>
            <a:off x="1224062" y="54868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DALGALAR </a:t>
            </a:r>
            <a:endParaRPr lang="tr-TR" dirty="0"/>
          </a:p>
        </p:txBody>
      </p:sp>
      <p:sp>
        <p:nvSpPr>
          <p:cNvPr id="5" name="2 İçerik Yer Tutucusu"/>
          <p:cNvSpPr txBox="1">
            <a:spLocks/>
          </p:cNvSpPr>
          <p:nvPr/>
        </p:nvSpPr>
        <p:spPr>
          <a:xfrm>
            <a:off x="8784902" y="1124744"/>
            <a:ext cx="3672335" cy="4713387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12061" y="1600201"/>
            <a:ext cx="7740794" cy="4525963"/>
          </a:xfrm>
        </p:spPr>
        <p:txBody>
          <a:bodyPr/>
          <a:lstStyle/>
          <a:p>
            <a:r>
              <a:rPr lang="tr-TR" dirty="0" smtClean="0"/>
              <a:t>Mekanik dalgalar yayılmak için ortama ihtiyaç duyarlar.</a:t>
            </a:r>
            <a:endParaRPr lang="en-US" dirty="0" smtClean="0"/>
          </a:p>
          <a:p>
            <a:endParaRPr lang="en-US" dirty="0"/>
          </a:p>
          <a:p>
            <a:endParaRPr lang="tr-TR" dirty="0" smtClean="0"/>
          </a:p>
          <a:p>
            <a:r>
              <a:rPr lang="tr-TR" dirty="0" smtClean="0"/>
              <a:t>Yay, ses, su ve deprem dalgaları mekanik dalgalardır.</a:t>
            </a:r>
          </a:p>
          <a:p>
            <a:endParaRPr lang="tr-TR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8424862" y="1556792"/>
            <a:ext cx="4320479" cy="4713387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korunmanın yolları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NEDEN FARKLI ŞEKİLLERDE ZARAR GÖRMÜŞLER?</a:t>
            </a:r>
            <a:endParaRPr lang="tr-TR" dirty="0"/>
          </a:p>
        </p:txBody>
      </p:sp>
      <p:pic>
        <p:nvPicPr>
          <p:cNvPr id="10242" name="Picture 2" descr="C:\Users\Toshiba\Desktop\earthquake\depremin_mahiyet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714" y="1628800"/>
            <a:ext cx="6342990" cy="2988000"/>
          </a:xfrm>
          <a:prstGeom prst="rect">
            <a:avLst/>
          </a:prstGeom>
          <a:noFill/>
        </p:spPr>
      </p:pic>
      <p:pic>
        <p:nvPicPr>
          <p:cNvPr id="10243" name="Picture 3" descr="C:\Users\Toshiba\Desktop\earthquake\depremde-sonbilanco-535-olu-2-bin-300-yaral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9025" y="3798000"/>
            <a:ext cx="5562188" cy="3060000"/>
          </a:xfrm>
          <a:prstGeom prst="rect">
            <a:avLst/>
          </a:prstGeom>
          <a:noFill/>
        </p:spPr>
      </p:pic>
      <p:sp>
        <p:nvSpPr>
          <p:cNvPr id="5" name="2 İçerik Yer Tutucusu"/>
          <p:cNvSpPr txBox="1">
            <a:spLocks/>
          </p:cNvSpPr>
          <p:nvPr/>
        </p:nvSpPr>
        <p:spPr>
          <a:xfrm>
            <a:off x="8496870" y="1"/>
            <a:ext cx="4320479" cy="4149080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Geçen Haftanın Özeti</a:t>
            </a:r>
            <a:endParaRPr lang="tr-TR" dirty="0"/>
          </a:p>
        </p:txBody>
      </p:sp>
      <p:pic>
        <p:nvPicPr>
          <p:cNvPr id="8" name="Content Placeholder 5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14385" t="4411" r="16005" b="12958"/>
          <a:stretch/>
        </p:blipFill>
        <p:spPr bwMode="auto">
          <a:xfrm>
            <a:off x="2744604" y="2708499"/>
            <a:ext cx="1106221" cy="795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2215" y="1801399"/>
            <a:ext cx="8897565" cy="71416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tr-TR" dirty="0"/>
              <a:t>Rezonans: Belirli bir frekansta titreşen bir sistemin, aynı frekanstaki dış kuvvet/ etki tesirinde kalarak yüksek genlikte titreşmesi olayıdır.</a:t>
            </a:r>
          </a:p>
          <a:p>
            <a:endParaRPr lang="tr-TR" dirty="0"/>
          </a:p>
        </p:txBody>
      </p:sp>
      <p:pic>
        <p:nvPicPr>
          <p:cNvPr id="9" name="Picture 4" descr="http://mcdn01.gittigidiyor.net/18976/tn30/189767447_tn30_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153" y="2663224"/>
            <a:ext cx="1337508" cy="82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s3.amazonaws.com/auteurs_production/images/film/tacoma-narrows-bridge-collapse/w448/tacoma-narrows-bridge-collap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310" y="2708499"/>
            <a:ext cx="1159448" cy="80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faculty.plattsburgh.edu/margaret.campion/seconded/second/Kent/tac09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137" y="2798587"/>
            <a:ext cx="1220937" cy="58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anyetik rezonans ile ilgili görsel sonuc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996" y="2708499"/>
            <a:ext cx="1117165" cy="84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92214" y="3935547"/>
            <a:ext cx="8897565" cy="62904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rmAutofit lnSpcReduction="10000"/>
          </a:bodyPr>
          <a:lstStyle/>
          <a:p>
            <a:r>
              <a:rPr lang="tr-TR" dirty="0"/>
              <a:t>Yankı: Ses dalgalarının sert bir yüzeye çarpıp tekrar kaynağına dönmesi yankı olarak adlandırılır. </a:t>
            </a:r>
          </a:p>
          <a:p>
            <a:endParaRPr lang="tr-TR" dirty="0"/>
          </a:p>
        </p:txBody>
      </p:sp>
      <p:pic>
        <p:nvPicPr>
          <p:cNvPr id="15" name="Picture 4" descr="http://1.bp.blogspot.com/_A7UAC6jnDW4/TMH73QyhARI/AAAAAAAAGRI/Lrp_1qHaIII/s1600/5572dcbc090badaa3eb92fb27b219b0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8704" r="11569" b="15096"/>
          <a:stretch/>
        </p:blipFill>
        <p:spPr bwMode="auto">
          <a:xfrm>
            <a:off x="2811912" y="4803535"/>
            <a:ext cx="966319" cy="143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opplanet-stalker-radar-led-display-solo-2-radar-gun-package-8270006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380" y="4882381"/>
            <a:ext cx="1278539" cy="107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pekericli.files.wordpress.com/2009/09/20090912-9564000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441" y="4932293"/>
            <a:ext cx="2386772" cy="111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yarasa ile ilgili görsel sonuc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758" y="4932292"/>
            <a:ext cx="1597044" cy="111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33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Toshiba\Desktop\earthquake\2010111014345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2241213" cy="6858000"/>
          </a:xfrm>
          <a:prstGeom prst="rect">
            <a:avLst/>
          </a:prstGeom>
          <a:noFill/>
        </p:spPr>
      </p:pic>
      <p:sp>
        <p:nvSpPr>
          <p:cNvPr id="3" name="2 İçerik Yer Tutucusu"/>
          <p:cNvSpPr txBox="1">
            <a:spLocks/>
          </p:cNvSpPr>
          <p:nvPr/>
        </p:nvSpPr>
        <p:spPr>
          <a:xfrm>
            <a:off x="9144942" y="116632"/>
            <a:ext cx="3096272" cy="4713387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oshiba\Desktop\earthquake\Izmit_eart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41213" cy="6858000"/>
          </a:xfrm>
          <a:prstGeom prst="rect">
            <a:avLst/>
          </a:prstGeom>
          <a:noFill/>
        </p:spPr>
      </p:pic>
      <p:sp>
        <p:nvSpPr>
          <p:cNvPr id="3" name="2 İçerik Yer Tutucusu"/>
          <p:cNvSpPr txBox="1">
            <a:spLocks/>
          </p:cNvSpPr>
          <p:nvPr/>
        </p:nvSpPr>
        <p:spPr>
          <a:xfrm>
            <a:off x="8496870" y="3384376"/>
            <a:ext cx="3744343" cy="4221088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290" name="Picture 2" descr="C:\Users\Toshiba\Desktop\earthquake\depre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6401" cy="6840000"/>
          </a:xfrm>
          <a:prstGeom prst="rect">
            <a:avLst/>
          </a:prstGeom>
          <a:noFill/>
        </p:spPr>
      </p:pic>
      <p:sp>
        <p:nvSpPr>
          <p:cNvPr id="4" name="2 İçerik Yer Tutucusu"/>
          <p:cNvSpPr txBox="1">
            <a:spLocks/>
          </p:cNvSpPr>
          <p:nvPr/>
        </p:nvSpPr>
        <p:spPr>
          <a:xfrm>
            <a:off x="9144942" y="2780928"/>
            <a:ext cx="3051459" cy="4032448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03982" y="6093296"/>
            <a:ext cx="9996991" cy="608931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tr-TR" sz="1200" dirty="0"/>
              <a:t>https://</a:t>
            </a:r>
            <a:r>
              <a:rPr lang="tr-TR" sz="1200" dirty="0" smtClean="0"/>
              <a:t>www.youtube.com/watch?v=w78Yb_aotH0</a:t>
            </a:r>
            <a:endParaRPr lang="tr-TR" sz="1200" dirty="0"/>
          </a:p>
        </p:txBody>
      </p:sp>
      <p:pic>
        <p:nvPicPr>
          <p:cNvPr id="921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040" t="16360" r="35529" b="21625"/>
          <a:stretch>
            <a:fillRect/>
          </a:stretch>
        </p:blipFill>
        <p:spPr bwMode="auto">
          <a:xfrm>
            <a:off x="647998" y="1535900"/>
            <a:ext cx="863866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2 İçerik Yer Tutucusu"/>
          <p:cNvSpPr txBox="1">
            <a:spLocks/>
          </p:cNvSpPr>
          <p:nvPr/>
        </p:nvSpPr>
        <p:spPr>
          <a:xfrm>
            <a:off x="9360966" y="548680"/>
            <a:ext cx="2880247" cy="4713387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998" y="404664"/>
            <a:ext cx="1952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Pagoda</a:t>
            </a:r>
            <a:endParaRPr lang="tr-T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ÖZET</a:t>
            </a:r>
            <a:endParaRPr lang="tr-TR" dirty="0"/>
          </a:p>
        </p:txBody>
      </p:sp>
      <p:pic>
        <p:nvPicPr>
          <p:cNvPr id="5" name="3 İçerik Yer Tutucusu" descr="pagoda-kofukuji-nara-photo-by-bernhard-scheid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2304182" y="826869"/>
            <a:ext cx="1728119" cy="1940615"/>
          </a:xfrm>
        </p:spPr>
      </p:pic>
      <p:pic>
        <p:nvPicPr>
          <p:cNvPr id="6" name="3 İçerik Yer Tutucusu" descr="252bc31baf8467505fd00a1d135291b4.jpg"/>
          <p:cNvPicPr>
            <a:picLocks noChangeAspect="1"/>
          </p:cNvPicPr>
          <p:nvPr/>
        </p:nvPicPr>
        <p:blipFill>
          <a:blip r:embed="rId5" cstate="print"/>
          <a:srcRect t="11433" b="11686"/>
          <a:stretch>
            <a:fillRect/>
          </a:stretch>
        </p:blipFill>
        <p:spPr>
          <a:xfrm>
            <a:off x="4248398" y="826869"/>
            <a:ext cx="4505598" cy="1940615"/>
          </a:xfrm>
          <a:prstGeom prst="rect">
            <a:avLst/>
          </a:prstGeom>
        </p:spPr>
      </p:pic>
      <p:pic>
        <p:nvPicPr>
          <p:cNvPr id="7" name="Pange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75092" y="817132"/>
            <a:ext cx="3483658" cy="1950352"/>
          </a:xfrm>
          <a:prstGeom prst="rect">
            <a:avLst/>
          </a:prstGeom>
        </p:spPr>
      </p:pic>
      <p:pic>
        <p:nvPicPr>
          <p:cNvPr id="9" name="Picture 2" descr="C:\Users\Toshiba\Desktop\earthquake\08-Levha-tektonigi1-1024x5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575" y="3458049"/>
            <a:ext cx="6028047" cy="3230220"/>
          </a:xfrm>
          <a:prstGeom prst="rect">
            <a:avLst/>
          </a:prstGeom>
          <a:noFill/>
        </p:spPr>
      </p:pic>
      <p:pic>
        <p:nvPicPr>
          <p:cNvPr id="10" name="Picture 3" descr="C:\Users\Toshiba\Desktop\earthquake\seismograph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04782" y="3458049"/>
            <a:ext cx="4320480" cy="32273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ÖZET</a:t>
            </a:r>
            <a:endParaRPr lang="tr-TR" dirty="0"/>
          </a:p>
        </p:txBody>
      </p:sp>
      <p:pic>
        <p:nvPicPr>
          <p:cNvPr id="11" name="Picture 2" descr="C:\Users\Toshiba\Desktop\earthquake\tudepr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2174" y="269936"/>
            <a:ext cx="5832575" cy="3204446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645" y="3599328"/>
            <a:ext cx="5794111" cy="326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2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tr-TR" dirty="0" smtClean="0"/>
              <a:t>  </a:t>
            </a:r>
            <a:endParaRPr lang="tr-TR" u="sng" dirty="0" smtClean="0"/>
          </a:p>
          <a:p>
            <a:pPr marL="1081088" indent="-1044575">
              <a:buNone/>
            </a:pPr>
            <a:r>
              <a:rPr lang="tr-TR" dirty="0" smtClean="0"/>
              <a:t>D – Y Depremin büyüklüğü </a:t>
            </a:r>
            <a:r>
              <a:rPr lang="tr-TR" dirty="0" err="1" smtClean="0"/>
              <a:t>sismogra</a:t>
            </a:r>
            <a:r>
              <a:rPr lang="en-US" dirty="0" smtClean="0"/>
              <a:t>m</a:t>
            </a:r>
            <a:r>
              <a:rPr lang="tr-TR" dirty="0" smtClean="0"/>
              <a:t> </a:t>
            </a:r>
            <a:r>
              <a:rPr lang="tr-TR" dirty="0" smtClean="0"/>
              <a:t>ile ölçülür</a:t>
            </a:r>
            <a:r>
              <a:rPr lang="en-US" dirty="0" smtClean="0"/>
              <a:t>.</a:t>
            </a:r>
            <a:endParaRPr lang="tr-TR" dirty="0" smtClean="0"/>
          </a:p>
          <a:p>
            <a:pPr marL="1081088" indent="-1044575">
              <a:buNone/>
            </a:pPr>
            <a:r>
              <a:rPr lang="tr-TR" dirty="0" smtClean="0"/>
              <a:t>D – Y Depremin büyüklüğü </a:t>
            </a:r>
            <a:r>
              <a:rPr lang="en-US" dirty="0" err="1"/>
              <a:t>R</a:t>
            </a:r>
            <a:r>
              <a:rPr lang="tr-TR" dirty="0" err="1" smtClean="0"/>
              <a:t>ichter</a:t>
            </a:r>
            <a:r>
              <a:rPr lang="tr-TR" dirty="0" smtClean="0"/>
              <a:t> </a:t>
            </a:r>
            <a:r>
              <a:rPr lang="tr-TR" dirty="0" smtClean="0"/>
              <a:t>ölçeğine göre belirlenir</a:t>
            </a:r>
            <a:r>
              <a:rPr lang="en-US" dirty="0" smtClean="0"/>
              <a:t>.</a:t>
            </a:r>
            <a:endParaRPr lang="tr-TR" dirty="0" smtClean="0"/>
          </a:p>
          <a:p>
            <a:pPr marL="1081088" indent="-1044575">
              <a:buNone/>
            </a:pPr>
            <a:r>
              <a:rPr lang="tr-TR" dirty="0" smtClean="0"/>
              <a:t>D – Y 6 Büyüklüğündeki bir deprem 5 büyüklüğündeki bir depremden 6 kat daha şiddetlidir</a:t>
            </a:r>
            <a:r>
              <a:rPr lang="en-US" dirty="0" smtClean="0"/>
              <a:t>.</a:t>
            </a:r>
            <a:endParaRPr lang="tr-TR" dirty="0" smtClean="0"/>
          </a:p>
          <a:p>
            <a:pPr marL="1081088" indent="-1044575">
              <a:buNone/>
            </a:pPr>
            <a:r>
              <a:rPr lang="tr-TR" dirty="0" smtClean="0"/>
              <a:t>D – Y Depremin büyüklüğü depremde açığa çıkan enerji ile ilgilidir</a:t>
            </a:r>
            <a:r>
              <a:rPr lang="en-US" dirty="0" smtClean="0"/>
              <a:t>.</a:t>
            </a:r>
            <a:endParaRPr lang="tr-TR" dirty="0" smtClean="0"/>
          </a:p>
          <a:p>
            <a:pPr marL="1081088" indent="-1044575">
              <a:buNone/>
            </a:pPr>
            <a:r>
              <a:rPr lang="tr-TR" dirty="0" smtClean="0"/>
              <a:t>D – Y Depremler yer kabuğunun elastik kısmında meydana gelir</a:t>
            </a:r>
            <a:r>
              <a:rPr lang="en-US" dirty="0" smtClean="0"/>
              <a:t>.</a:t>
            </a:r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7" name="10 Oval"/>
          <p:cNvSpPr/>
          <p:nvPr/>
        </p:nvSpPr>
        <p:spPr>
          <a:xfrm>
            <a:off x="612060" y="2642350"/>
            <a:ext cx="526192" cy="399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10 Oval"/>
          <p:cNvSpPr/>
          <p:nvPr/>
        </p:nvSpPr>
        <p:spPr>
          <a:xfrm>
            <a:off x="1224062" y="3212976"/>
            <a:ext cx="526192" cy="399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10 Oval"/>
          <p:cNvSpPr/>
          <p:nvPr/>
        </p:nvSpPr>
        <p:spPr>
          <a:xfrm>
            <a:off x="615158" y="5094746"/>
            <a:ext cx="526192" cy="399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10 Oval"/>
          <p:cNvSpPr/>
          <p:nvPr/>
        </p:nvSpPr>
        <p:spPr>
          <a:xfrm>
            <a:off x="585340" y="4155222"/>
            <a:ext cx="526192" cy="399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10 Oval"/>
          <p:cNvSpPr/>
          <p:nvPr/>
        </p:nvSpPr>
        <p:spPr>
          <a:xfrm>
            <a:off x="610972" y="2140675"/>
            <a:ext cx="526192" cy="399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" indent="0">
              <a:buNone/>
            </a:pPr>
            <a:r>
              <a:rPr lang="tr-TR" dirty="0" smtClean="0"/>
              <a:t>Aşağıdaki dalga çeşitlerinden hangisi maddesel olmayan ortamlarda da yayılabilir</a:t>
            </a:r>
            <a:r>
              <a:rPr lang="en-US" dirty="0" smtClean="0"/>
              <a:t>?</a:t>
            </a:r>
          </a:p>
          <a:p>
            <a:pPr marL="36576" indent="0">
              <a:buNone/>
            </a:pPr>
            <a:endParaRPr lang="tr-TR" dirty="0" smtClean="0"/>
          </a:p>
          <a:p>
            <a:pPr marL="550926" indent="-514350">
              <a:buAutoNum type="alphaUcParenR"/>
            </a:pPr>
            <a:r>
              <a:rPr lang="tr-TR" dirty="0" smtClean="0"/>
              <a:t>Deprem dalgaları</a:t>
            </a:r>
          </a:p>
          <a:p>
            <a:pPr marL="550926" indent="-514350">
              <a:buAutoNum type="alphaUcParenR"/>
            </a:pPr>
            <a:r>
              <a:rPr lang="tr-TR" dirty="0" smtClean="0"/>
              <a:t>Ses dalgası</a:t>
            </a:r>
          </a:p>
          <a:p>
            <a:pPr marL="550926" indent="-514350">
              <a:buAutoNum type="alphaUcParenR"/>
            </a:pPr>
            <a:r>
              <a:rPr lang="tr-TR" dirty="0" smtClean="0"/>
              <a:t>Su dalgası</a:t>
            </a:r>
          </a:p>
          <a:p>
            <a:pPr marL="550926" indent="-514350">
              <a:buAutoNum type="alphaUcParenR"/>
            </a:pPr>
            <a:r>
              <a:rPr lang="tr-TR" dirty="0" smtClean="0"/>
              <a:t>Radyo dalgaları</a:t>
            </a:r>
          </a:p>
          <a:p>
            <a:pPr marL="550926" indent="-514350">
              <a:buAutoNum type="alphaUcParenR"/>
            </a:pPr>
            <a:r>
              <a:rPr lang="tr-TR" dirty="0" smtClean="0"/>
              <a:t>Yay dalgası</a:t>
            </a:r>
            <a:endParaRPr lang="tr-TR" dirty="0"/>
          </a:p>
        </p:txBody>
      </p:sp>
      <p:sp>
        <p:nvSpPr>
          <p:cNvPr id="5" name="10 Oval"/>
          <p:cNvSpPr/>
          <p:nvPr/>
        </p:nvSpPr>
        <p:spPr>
          <a:xfrm>
            <a:off x="612060" y="4941168"/>
            <a:ext cx="526192" cy="399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440086" y="1628800"/>
            <a:ext cx="9996991" cy="4525963"/>
          </a:xfrm>
        </p:spPr>
        <p:txBody>
          <a:bodyPr/>
          <a:lstStyle/>
          <a:p>
            <a:pPr marL="36576" indent="0">
              <a:buNone/>
            </a:pPr>
            <a:r>
              <a:rPr lang="tr-TR" dirty="0" err="1" smtClean="0"/>
              <a:t>Sismogra</a:t>
            </a:r>
            <a:r>
              <a:rPr lang="en-US" dirty="0" smtClean="0"/>
              <a:t>m</a:t>
            </a:r>
            <a:r>
              <a:rPr lang="tr-TR" dirty="0" smtClean="0"/>
              <a:t> </a:t>
            </a:r>
            <a:r>
              <a:rPr lang="tr-TR" dirty="0"/>
              <a:t>için aşağıdakilerden hangisi doğrudur</a:t>
            </a:r>
            <a:r>
              <a:rPr lang="tr-TR" dirty="0" smtClean="0"/>
              <a:t>?</a:t>
            </a:r>
            <a:endParaRPr lang="en-US" dirty="0" smtClean="0"/>
          </a:p>
          <a:p>
            <a:pPr marL="36576" indent="0">
              <a:buNone/>
            </a:pPr>
            <a:endParaRPr lang="tr-TR" dirty="0"/>
          </a:p>
          <a:p>
            <a:pPr marL="36576" indent="0">
              <a:buNone/>
            </a:pPr>
            <a:r>
              <a:rPr lang="tr-TR" dirty="0"/>
              <a:t>A) Sis ölçen alet </a:t>
            </a:r>
          </a:p>
          <a:p>
            <a:pPr marL="36576" indent="0">
              <a:buNone/>
            </a:pPr>
            <a:r>
              <a:rPr lang="tr-TR" dirty="0"/>
              <a:t>B) Deprem kayıt cihazı</a:t>
            </a:r>
          </a:p>
          <a:p>
            <a:pPr marL="36576" indent="0">
              <a:buNone/>
            </a:pPr>
            <a:r>
              <a:rPr lang="tr-TR" dirty="0"/>
              <a:t>C) Müzik aleti </a:t>
            </a:r>
          </a:p>
          <a:p>
            <a:pPr marL="36576" indent="0">
              <a:buNone/>
            </a:pPr>
            <a:r>
              <a:rPr lang="tr-TR" dirty="0"/>
              <a:t>D) Ses kayıt aleti</a:t>
            </a:r>
          </a:p>
          <a:p>
            <a:pPr marL="36576" indent="0">
              <a:buNone/>
            </a:pPr>
            <a:r>
              <a:rPr lang="tr-TR" dirty="0"/>
              <a:t>E) Derinlik ölçen alet</a:t>
            </a:r>
          </a:p>
          <a:p>
            <a:pPr marL="36576" indent="0">
              <a:buNone/>
            </a:pPr>
            <a:endParaRPr lang="tr-TR" dirty="0"/>
          </a:p>
        </p:txBody>
      </p:sp>
      <p:sp>
        <p:nvSpPr>
          <p:cNvPr id="5" name="10 Oval"/>
          <p:cNvSpPr/>
          <p:nvPr/>
        </p:nvSpPr>
        <p:spPr>
          <a:xfrm>
            <a:off x="1426090" y="3356992"/>
            <a:ext cx="526192" cy="399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586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440086" y="1628800"/>
            <a:ext cx="9996991" cy="4525963"/>
          </a:xfrm>
        </p:spPr>
        <p:txBody>
          <a:bodyPr>
            <a:normAutofit fontScale="77500" lnSpcReduction="20000"/>
          </a:bodyPr>
          <a:lstStyle/>
          <a:p>
            <a:pPr marL="36576" indent="0">
              <a:buNone/>
            </a:pPr>
            <a:r>
              <a:rPr lang="tr-TR" dirty="0"/>
              <a:t>Aşağıdaki ifadelerinden</a:t>
            </a:r>
          </a:p>
          <a:p>
            <a:pPr marL="463550" indent="-427038">
              <a:buNone/>
            </a:pPr>
            <a:r>
              <a:rPr lang="tr-TR" dirty="0"/>
              <a:t>I. Yaylarda sadece enine dalgalar oluşturulabilir</a:t>
            </a:r>
          </a:p>
          <a:p>
            <a:pPr marL="463550" indent="-427038">
              <a:buNone/>
            </a:pPr>
            <a:r>
              <a:rPr lang="tr-TR" dirty="0"/>
              <a:t>II. Su dalgaları boyuna dalgalardır.</a:t>
            </a:r>
          </a:p>
          <a:p>
            <a:pPr marL="463550" indent="-427038">
              <a:buNone/>
            </a:pPr>
            <a:r>
              <a:rPr lang="tr-TR" dirty="0"/>
              <a:t>III. Deprem dalgaları enine veya boyuna dalgalar olabileceği gibi bunlardan farklı özellikte de olabilir.</a:t>
            </a:r>
          </a:p>
          <a:p>
            <a:pPr marL="463550" indent="-427038">
              <a:buNone/>
            </a:pPr>
            <a:r>
              <a:rPr lang="tr-TR" dirty="0" smtClean="0"/>
              <a:t>hangileri </a:t>
            </a:r>
            <a:r>
              <a:rPr lang="tr-TR" dirty="0"/>
              <a:t>doğrudur</a:t>
            </a:r>
            <a:r>
              <a:rPr lang="tr-TR" dirty="0" smtClean="0"/>
              <a:t>?</a:t>
            </a:r>
            <a:endParaRPr lang="en-US" dirty="0" smtClean="0"/>
          </a:p>
          <a:p>
            <a:pPr marL="36576" indent="0">
              <a:buNone/>
            </a:pPr>
            <a:endParaRPr lang="tr-TR" dirty="0"/>
          </a:p>
          <a:p>
            <a:pPr marL="36576" indent="0">
              <a:buNone/>
            </a:pPr>
            <a:r>
              <a:rPr lang="tr-TR" dirty="0"/>
              <a:t>A) Yalnız I </a:t>
            </a:r>
          </a:p>
          <a:p>
            <a:pPr marL="36576" indent="0">
              <a:buNone/>
            </a:pPr>
            <a:r>
              <a:rPr lang="tr-TR" dirty="0"/>
              <a:t>B) Yalnız II </a:t>
            </a:r>
          </a:p>
          <a:p>
            <a:pPr marL="36576" indent="0">
              <a:buNone/>
            </a:pPr>
            <a:r>
              <a:rPr lang="tr-TR" dirty="0"/>
              <a:t>C) Yalnız III</a:t>
            </a:r>
          </a:p>
          <a:p>
            <a:pPr marL="36576" indent="0">
              <a:buNone/>
            </a:pPr>
            <a:r>
              <a:rPr lang="tr-TR" dirty="0"/>
              <a:t>D) I ve II </a:t>
            </a:r>
          </a:p>
          <a:p>
            <a:pPr marL="36576" indent="0">
              <a:buNone/>
            </a:pPr>
            <a:r>
              <a:rPr lang="tr-TR" dirty="0"/>
              <a:t>E) II ve III</a:t>
            </a:r>
          </a:p>
          <a:p>
            <a:pPr marL="36576" indent="0">
              <a:buNone/>
            </a:pPr>
            <a:endParaRPr lang="tr-TR" dirty="0"/>
          </a:p>
        </p:txBody>
      </p:sp>
      <p:sp>
        <p:nvSpPr>
          <p:cNvPr id="4" name="10 Oval"/>
          <p:cNvSpPr/>
          <p:nvPr/>
        </p:nvSpPr>
        <p:spPr>
          <a:xfrm>
            <a:off x="1440086" y="4653136"/>
            <a:ext cx="526192" cy="399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075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59966" y="116632"/>
            <a:ext cx="5538129" cy="1714202"/>
          </a:xfrm>
        </p:spPr>
        <p:txBody>
          <a:bodyPr>
            <a:normAutofit fontScale="90000"/>
          </a:bodyPr>
          <a:lstStyle/>
          <a:p>
            <a:r>
              <a:rPr lang="tr-TR" sz="5400" dirty="0" smtClean="0"/>
              <a:t>PAGODA</a:t>
            </a:r>
            <a:r>
              <a:rPr lang="en-US" sz="5400" dirty="0" smtClean="0"/>
              <a:t>’</a:t>
            </a:r>
            <a:r>
              <a:rPr lang="en-US" sz="5400" dirty="0" err="1" smtClean="0"/>
              <a:t>nın</a:t>
            </a:r>
            <a:r>
              <a:rPr lang="en-US" sz="5400" dirty="0" smtClean="0"/>
              <a:t> GİZEMİ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pic>
        <p:nvPicPr>
          <p:cNvPr id="4" name="3 İçerik Yer Tutucusu" descr="pagoda-kofukuji-nara-photo-by-bernhard-scheid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6150189" y="0"/>
            <a:ext cx="6091024" cy="6840000"/>
          </a:xfrm>
        </p:spPr>
      </p:pic>
      <p:sp>
        <p:nvSpPr>
          <p:cNvPr id="5" name="4 Metin kutusu"/>
          <p:cNvSpPr txBox="1"/>
          <p:nvPr/>
        </p:nvSpPr>
        <p:spPr>
          <a:xfrm>
            <a:off x="359966" y="1630536"/>
            <a:ext cx="520550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96875">
              <a:spcAft>
                <a:spcPts val="1800"/>
              </a:spcAft>
              <a:buFont typeface="Wingdings" pitchFamily="2" charset="2"/>
              <a:buChar char="Ø"/>
            </a:pPr>
            <a:r>
              <a:rPr lang="tr-TR" sz="2800" dirty="0"/>
              <a:t> </a:t>
            </a:r>
            <a:r>
              <a:rPr lang="tr-TR" sz="2800" dirty="0" smtClean="0"/>
              <a:t> + </a:t>
            </a:r>
            <a:r>
              <a:rPr lang="en-US" sz="2800" dirty="0" smtClean="0"/>
              <a:t>1132</a:t>
            </a:r>
            <a:r>
              <a:rPr lang="tr-TR" sz="2800" dirty="0" smtClean="0"/>
              <a:t>  yaşında</a:t>
            </a:r>
          </a:p>
          <a:p>
            <a:pPr marL="396875" indent="-396875">
              <a:spcAft>
                <a:spcPts val="1800"/>
              </a:spcAft>
              <a:buFont typeface="Wingdings" pitchFamily="2" charset="2"/>
              <a:buChar char="Ø"/>
            </a:pPr>
            <a:r>
              <a:rPr lang="tr-TR" sz="2800" dirty="0"/>
              <a:t> </a:t>
            </a:r>
            <a:r>
              <a:rPr lang="tr-TR" sz="2800" dirty="0" smtClean="0"/>
              <a:t>Kayıtlara geçen 6 </a:t>
            </a:r>
            <a:r>
              <a:rPr lang="tr-TR" sz="2800" dirty="0"/>
              <a:t>b</a:t>
            </a:r>
            <a:r>
              <a:rPr lang="tr-TR" sz="2800" dirty="0" smtClean="0"/>
              <a:t>üyük deprem geçirmiş</a:t>
            </a:r>
            <a:r>
              <a:rPr lang="tr-TR" dirty="0" smtClean="0"/>
              <a:t>,</a:t>
            </a:r>
            <a:endParaRPr lang="en-US" dirty="0" smtClean="0"/>
          </a:p>
          <a:p>
            <a:pPr marL="396875" indent="-396875">
              <a:spcAft>
                <a:spcPts val="1800"/>
              </a:spcAft>
              <a:buFont typeface="Wingdings" pitchFamily="2" charset="2"/>
              <a:buChar char="Ø"/>
            </a:pPr>
            <a:r>
              <a:rPr lang="en-US" sz="2800" dirty="0" err="1" smtClean="0"/>
              <a:t>Yanlızca</a:t>
            </a:r>
            <a:r>
              <a:rPr lang="en-US" sz="2800" dirty="0" smtClean="0"/>
              <a:t> </a:t>
            </a:r>
            <a:r>
              <a:rPr lang="en-US" sz="2800" dirty="0" err="1" smtClean="0"/>
              <a:t>tahtadan</a:t>
            </a:r>
            <a:r>
              <a:rPr lang="en-US" sz="2800" dirty="0" smtClean="0"/>
              <a:t> </a:t>
            </a:r>
            <a:r>
              <a:rPr lang="en-US" sz="2800" dirty="0" err="1" smtClean="0"/>
              <a:t>yapılmış</a:t>
            </a:r>
            <a:r>
              <a:rPr lang="en-US" sz="2800" dirty="0" smtClean="0"/>
              <a:t>.</a:t>
            </a:r>
            <a:endParaRPr lang="tr-TR" sz="2800" dirty="0" smtClean="0"/>
          </a:p>
          <a:p>
            <a:pPr marL="396875" indent="-396875">
              <a:spcAft>
                <a:spcPts val="1800"/>
              </a:spcAft>
              <a:buFont typeface="Wingdings" pitchFamily="2" charset="2"/>
              <a:buChar char="Ø"/>
            </a:pPr>
            <a:r>
              <a:rPr lang="tr-TR" sz="2800" dirty="0" err="1" smtClean="0"/>
              <a:t>Sumadera’da</a:t>
            </a:r>
            <a:r>
              <a:rPr lang="tr-TR" sz="2800" dirty="0" smtClean="0"/>
              <a:t> bulunuyor.</a:t>
            </a:r>
            <a:endParaRPr lang="en-US" sz="2800" dirty="0" smtClean="0"/>
          </a:p>
          <a:p>
            <a:pPr marL="396875" indent="-396875">
              <a:spcAft>
                <a:spcPts val="1800"/>
              </a:spcAft>
              <a:buFont typeface="Wingdings" pitchFamily="2" charset="2"/>
              <a:buChar char="Ø"/>
            </a:pPr>
            <a:r>
              <a:rPr lang="tr-TR" sz="2800" dirty="0"/>
              <a:t>Beton ve demir yapılar dayanamaz iken depremlere nasıl dayanıyor</a:t>
            </a:r>
            <a:r>
              <a:rPr lang="tr-TR" sz="2800" dirty="0" smtClean="0"/>
              <a:t>?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Bugün</a:t>
            </a:r>
            <a:r>
              <a:rPr lang="en-US" dirty="0" smtClean="0"/>
              <a:t> </a:t>
            </a:r>
            <a:r>
              <a:rPr lang="en-US" dirty="0" err="1" smtClean="0"/>
              <a:t>Neler</a:t>
            </a:r>
            <a:r>
              <a:rPr lang="en-US" dirty="0" smtClean="0"/>
              <a:t> </a:t>
            </a:r>
            <a:r>
              <a:rPr lang="en-US" dirty="0" err="1" smtClean="0"/>
              <a:t>Öğrendik</a:t>
            </a:r>
            <a:endParaRPr lang="tr-TR" dirty="0"/>
          </a:p>
        </p:txBody>
      </p:sp>
      <p:sp>
        <p:nvSpPr>
          <p:cNvPr id="4" name="2 Alt Başlık"/>
          <p:cNvSpPr>
            <a:spLocks noGrp="1"/>
          </p:cNvSpPr>
          <p:nvPr>
            <p:ph idx="1"/>
          </p:nvPr>
        </p:nvSpPr>
        <p:spPr>
          <a:xfrm>
            <a:off x="612060" y="1600201"/>
            <a:ext cx="11053162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tr-TR" sz="2400" b="1" dirty="0"/>
              <a:t>10.3.5. DEPREM DALGASI </a:t>
            </a:r>
            <a:endParaRPr lang="en-US" sz="2400" b="1" dirty="0" smtClean="0"/>
          </a:p>
          <a:p>
            <a:pPr marL="36576" indent="0">
              <a:buNone/>
            </a:pPr>
            <a:endParaRPr lang="tr-TR" sz="2400" dirty="0"/>
          </a:p>
          <a:p>
            <a:pPr marL="36576" indent="0">
              <a:buNone/>
            </a:pPr>
            <a:r>
              <a:rPr lang="tr-TR" sz="2400" b="1" dirty="0"/>
              <a:t>10.3.5.1. Deprem dalgasını tanımlar. </a:t>
            </a:r>
            <a:endParaRPr lang="tr-TR" sz="2400" dirty="0"/>
          </a:p>
          <a:p>
            <a:pPr marL="571500" indent="0">
              <a:buNone/>
            </a:pPr>
            <a:r>
              <a:rPr lang="tr-TR" sz="2400" i="1" dirty="0"/>
              <a:t>a) Depremin büyüklüğü ve şiddeti ile ilgili bilgi verilir. </a:t>
            </a:r>
            <a:endParaRPr lang="tr-TR" sz="2400" dirty="0"/>
          </a:p>
          <a:p>
            <a:pPr marL="571500" indent="0">
              <a:buNone/>
            </a:pPr>
            <a:r>
              <a:rPr lang="tr-TR" sz="2400" i="1" dirty="0"/>
              <a:t>b) Depremlerde dalga çeşitlerine girilmez. </a:t>
            </a:r>
            <a:endParaRPr lang="en-US" sz="2400" i="1" dirty="0"/>
          </a:p>
          <a:p>
            <a:pPr marL="77724" indent="0">
              <a:buNone/>
            </a:pPr>
            <a:endParaRPr lang="tr-TR" sz="2400" dirty="0"/>
          </a:p>
          <a:p>
            <a:pPr marL="571500" indent="-571500">
              <a:buNone/>
            </a:pPr>
            <a:r>
              <a:rPr lang="tr-TR" sz="2400" b="1" dirty="0"/>
              <a:t>10.3.5.2. Deprem kaynaklı can ve mal kayıplarını önlemeye yönelik çözüm önerileri geliştirir. </a:t>
            </a:r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800" b="1" dirty="0"/>
              <a:t>Önümüzdeki Hafta Ne Öğreneceğiz?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12060" y="1600201"/>
            <a:ext cx="10693122" cy="4525963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tr-TR" sz="2400" b="1" dirty="0"/>
              <a:t>10.4.1. AYDINLANMA </a:t>
            </a:r>
            <a:endParaRPr lang="en-US" sz="2400" b="1" dirty="0" smtClean="0"/>
          </a:p>
          <a:p>
            <a:pPr marL="36576" indent="0">
              <a:buNone/>
            </a:pPr>
            <a:endParaRPr lang="tr-TR" sz="2400" dirty="0"/>
          </a:p>
          <a:p>
            <a:pPr marL="36576" indent="0">
              <a:buNone/>
            </a:pPr>
            <a:r>
              <a:rPr lang="tr-TR" sz="2400" b="1" dirty="0"/>
              <a:t>10.4.1.1. Işığın davranış modellerini açıklar. </a:t>
            </a:r>
            <a:endParaRPr lang="tr-TR" sz="2400" dirty="0"/>
          </a:p>
          <a:p>
            <a:pPr marL="404813" indent="0">
              <a:buNone/>
            </a:pPr>
            <a:r>
              <a:rPr lang="tr-TR" sz="2400" i="1" dirty="0"/>
              <a:t>Modeller açıklanırken ayrıntılara girilmez. </a:t>
            </a:r>
            <a:endParaRPr lang="en-US" sz="2400" i="1" dirty="0"/>
          </a:p>
          <a:p>
            <a:pPr marL="16002" indent="0">
              <a:buNone/>
            </a:pPr>
            <a:endParaRPr lang="tr-TR" sz="2400" dirty="0"/>
          </a:p>
          <a:p>
            <a:pPr marL="747713" indent="-711200">
              <a:buNone/>
            </a:pPr>
            <a:r>
              <a:rPr lang="tr-TR" sz="2400" b="1" dirty="0"/>
              <a:t>10.4.1.2. Işık şiddeti, ışık akısı ve aydınlanma şiddeti kavramları arasında ilişki kurar. </a:t>
            </a:r>
            <a:endParaRPr lang="tr-TR" sz="2400" dirty="0"/>
          </a:p>
          <a:p>
            <a:pPr marL="800100" indent="-400050">
              <a:buNone/>
            </a:pPr>
            <a:r>
              <a:rPr lang="tr-TR" sz="2400" i="1" dirty="0"/>
              <a:t>a) Deney yaparak veya simülasyonlarla aydınlanma şiddeti, ışık şiddeti, ışık akısı kavramları arasında ilişki kurulur. </a:t>
            </a:r>
            <a:endParaRPr lang="tr-TR" sz="2400" dirty="0"/>
          </a:p>
          <a:p>
            <a:pPr marL="800100" indent="-400050">
              <a:buNone/>
            </a:pPr>
            <a:r>
              <a:rPr lang="tr-TR" sz="2400" i="1" dirty="0"/>
              <a:t>b) Işık şiddeti, ışık akısı ve aydınlanma şiddeti kavramları ile ilgili matematiksel modeller verilir.</a:t>
            </a:r>
            <a:r>
              <a:rPr lang="en-US" sz="2400" i="1" dirty="0"/>
              <a:t> </a:t>
            </a:r>
            <a:r>
              <a:rPr lang="tr-TR" sz="2400" i="1" dirty="0"/>
              <a:t>Matematiksel hesaplamalara girilmez. </a:t>
            </a:r>
            <a:endParaRPr lang="tr-T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02" y="590089"/>
            <a:ext cx="9257678" cy="5791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5446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earth-like-an-onion-layers-CREDIT-www.extremetech.com-Fair-Use-150x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952173" cy="3348000"/>
          </a:xfrm>
        </p:spPr>
      </p:pic>
      <p:pic>
        <p:nvPicPr>
          <p:cNvPr id="1026" name="Picture 2" descr="C:\Users\Toshiba\Desktop\earthquake\bca5c1f4ffc3f0563ce193ed14510afa.jpg"/>
          <p:cNvPicPr>
            <a:picLocks noChangeAspect="1" noChangeArrowheads="1"/>
          </p:cNvPicPr>
          <p:nvPr/>
        </p:nvPicPr>
        <p:blipFill>
          <a:blip r:embed="rId3" cstate="print"/>
          <a:srcRect l="11636" t="20280" r="44358" b="18423"/>
          <a:stretch>
            <a:fillRect/>
          </a:stretch>
        </p:blipFill>
        <p:spPr bwMode="auto">
          <a:xfrm>
            <a:off x="0" y="3356992"/>
            <a:ext cx="5012137" cy="3168000"/>
          </a:xfrm>
          <a:prstGeom prst="rect">
            <a:avLst/>
          </a:prstGeom>
          <a:noFill/>
        </p:spPr>
      </p:pic>
      <p:pic>
        <p:nvPicPr>
          <p:cNvPr id="1027" name="Picture 3" descr="C:\Users\Toshiba\Desktop\earthquake\bca5c1f4ffc3f0563ce193ed14510afa.jpg"/>
          <p:cNvPicPr>
            <a:picLocks noChangeAspect="1" noChangeArrowheads="1"/>
          </p:cNvPicPr>
          <p:nvPr/>
        </p:nvPicPr>
        <p:blipFill>
          <a:blip r:embed="rId3" cstate="print"/>
          <a:srcRect l="63540" t="14708" r="11636" b="14708"/>
          <a:stretch>
            <a:fillRect/>
          </a:stretch>
        </p:blipFill>
        <p:spPr bwMode="auto">
          <a:xfrm>
            <a:off x="4963828" y="3042000"/>
            <a:ext cx="2957570" cy="3816000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7855774" y="6021288"/>
            <a:ext cx="3566734" cy="836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Metin kutusu"/>
          <p:cNvSpPr txBox="1"/>
          <p:nvPr/>
        </p:nvSpPr>
        <p:spPr>
          <a:xfrm>
            <a:off x="7855774" y="6211670"/>
            <a:ext cx="3566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DEMİR-NİKEL</a:t>
            </a:r>
          </a:p>
          <a:p>
            <a:pPr algn="ctr"/>
            <a:r>
              <a:rPr lang="tr-TR" dirty="0" smtClean="0"/>
              <a:t>KATI – 6000°C</a:t>
            </a:r>
            <a:endParaRPr lang="tr-TR" dirty="0"/>
          </a:p>
        </p:txBody>
      </p:sp>
      <p:sp>
        <p:nvSpPr>
          <p:cNvPr id="9" name="8 Dikdörtgen"/>
          <p:cNvSpPr/>
          <p:nvPr/>
        </p:nvSpPr>
        <p:spPr>
          <a:xfrm>
            <a:off x="7855774" y="5013176"/>
            <a:ext cx="347033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DEMİR-NİKEL</a:t>
            </a:r>
          </a:p>
          <a:p>
            <a:pPr algn="ctr"/>
            <a:r>
              <a:rPr lang="tr-TR" dirty="0" smtClean="0"/>
              <a:t>SIVI</a:t>
            </a:r>
            <a:endParaRPr lang="tr-TR" dirty="0"/>
          </a:p>
        </p:txBody>
      </p:sp>
      <p:sp>
        <p:nvSpPr>
          <p:cNvPr id="10" name="9 Dikdörtgen"/>
          <p:cNvSpPr/>
          <p:nvPr/>
        </p:nvSpPr>
        <p:spPr>
          <a:xfrm>
            <a:off x="7855774" y="3933056"/>
            <a:ext cx="347033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MAGNEZYUM-SİLİSYUM-NİKEL-DEMİR (1900-3700°C)</a:t>
            </a:r>
            <a:endParaRPr lang="tr-TR" dirty="0"/>
          </a:p>
        </p:txBody>
      </p:sp>
      <p:sp>
        <p:nvSpPr>
          <p:cNvPr id="11" name="10 Metin kutusu"/>
          <p:cNvSpPr txBox="1"/>
          <p:nvPr/>
        </p:nvSpPr>
        <p:spPr>
          <a:xfrm>
            <a:off x="1080046" y="0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 smtClean="0"/>
              <a:t>DÜNYAMIZIN İÇ YAPISI</a:t>
            </a:r>
            <a:endParaRPr lang="tr-TR" sz="4000" b="1" dirty="0"/>
          </a:p>
        </p:txBody>
      </p:sp>
      <p:sp>
        <p:nvSpPr>
          <p:cNvPr id="12" name="2 İçerik Yer Tutucusu"/>
          <p:cNvSpPr txBox="1">
            <a:spLocks/>
          </p:cNvSpPr>
          <p:nvPr/>
        </p:nvSpPr>
        <p:spPr>
          <a:xfrm>
            <a:off x="8496869" y="188640"/>
            <a:ext cx="3744343" cy="3672408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28600" marR="0" lvl="0" indent="-1920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LEVHA HAREKETLERİ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12061" y="1600201"/>
            <a:ext cx="6804690" cy="4525963"/>
          </a:xfrm>
        </p:spPr>
        <p:txBody>
          <a:bodyPr>
            <a:normAutofit lnSpcReduction="10000"/>
          </a:bodyPr>
          <a:lstStyle/>
          <a:p>
            <a:r>
              <a:rPr lang="tr-TR" dirty="0" err="1" smtClean="0"/>
              <a:t>Alfred</a:t>
            </a:r>
            <a:r>
              <a:rPr lang="tr-TR" dirty="0" smtClean="0"/>
              <a:t> </a:t>
            </a:r>
            <a:r>
              <a:rPr lang="tr-TR" dirty="0" err="1" smtClean="0"/>
              <a:t>Wegener</a:t>
            </a:r>
            <a:r>
              <a:rPr lang="tr-TR" dirty="0" smtClean="0"/>
              <a:t> (1912); Başlangıçta tüm kıtalar ‘</a:t>
            </a:r>
            <a:r>
              <a:rPr lang="tr-TR" dirty="0" err="1" smtClean="0"/>
              <a:t>Pangea</a:t>
            </a:r>
            <a:r>
              <a:rPr lang="tr-TR" dirty="0" smtClean="0"/>
              <a:t>’ adında tek bir kıta idi.</a:t>
            </a:r>
          </a:p>
          <a:p>
            <a:r>
              <a:rPr lang="tr-TR" dirty="0" smtClean="0"/>
              <a:t>Dünyanın yüzeyi, levha adı verilen </a:t>
            </a:r>
            <a:r>
              <a:rPr lang="tr-TR" dirty="0" err="1" smtClean="0"/>
              <a:t>puzzle</a:t>
            </a:r>
            <a:r>
              <a:rPr lang="tr-TR" dirty="0" smtClean="0"/>
              <a:t> parçaları gibi birbirine geçebilen parçalardan oluşur.</a:t>
            </a:r>
          </a:p>
          <a:p>
            <a:r>
              <a:rPr lang="tr-TR" dirty="0" smtClean="0"/>
              <a:t>Bu parçalar birbirlerine göre hareket ederler.</a:t>
            </a:r>
          </a:p>
          <a:p>
            <a:r>
              <a:rPr lang="tr-TR" dirty="0" smtClean="0"/>
              <a:t>Hareketin sebebi ise yerin derin katmanlarında gizlidir.</a:t>
            </a:r>
            <a:endParaRPr lang="tr-TR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8496869" y="260649"/>
            <a:ext cx="3672409" cy="4536504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06" y="764704"/>
            <a:ext cx="9996991" cy="1143000"/>
          </a:xfrm>
        </p:spPr>
        <p:txBody>
          <a:bodyPr/>
          <a:lstStyle/>
          <a:p>
            <a:r>
              <a:rPr lang="tr-TR" dirty="0" smtClean="0"/>
              <a:t>LEVHA HAREKETLERİ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29511" y="1988841"/>
            <a:ext cx="7247279" cy="3960439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Levhaların hareketinin sebebi üst mantoda oluşan </a:t>
            </a:r>
            <a:r>
              <a:rPr lang="tr-TR" u="sng" dirty="0" err="1" smtClean="0">
                <a:solidFill>
                  <a:srgbClr val="FF0000"/>
                </a:solidFill>
              </a:rPr>
              <a:t>koveksiyon</a:t>
            </a:r>
            <a:r>
              <a:rPr lang="tr-TR" u="sng" dirty="0" smtClean="0">
                <a:solidFill>
                  <a:srgbClr val="FF0000"/>
                </a:solidFill>
              </a:rPr>
              <a:t> akımlarıdır</a:t>
            </a:r>
            <a:r>
              <a:rPr lang="tr-TR" dirty="0" smtClean="0"/>
              <a:t>.</a:t>
            </a:r>
            <a:endParaRPr lang="en-US" dirty="0" smtClean="0"/>
          </a:p>
          <a:p>
            <a:endParaRPr lang="en-US" dirty="0"/>
          </a:p>
          <a:p>
            <a:endParaRPr lang="tr-TR" dirty="0" smtClean="0"/>
          </a:p>
          <a:p>
            <a:r>
              <a:rPr lang="tr-TR" dirty="0" smtClean="0"/>
              <a:t>Mantoda derin kısımlar daha sıcak, yukarıya çıkıldıkça üst manto daha soğuktur.</a:t>
            </a:r>
          </a:p>
          <a:p>
            <a:endParaRPr lang="tr-TR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8064822" y="476672"/>
            <a:ext cx="4176391" cy="4713387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29511" y="0"/>
            <a:ext cx="8255392" cy="3217838"/>
          </a:xfrm>
        </p:spPr>
        <p:txBody>
          <a:bodyPr>
            <a:normAutofit fontScale="90000"/>
          </a:bodyPr>
          <a:lstStyle/>
          <a:p>
            <a:r>
              <a:rPr lang="tr-TR" sz="3600" dirty="0" smtClean="0"/>
              <a:t/>
            </a:r>
            <a:br>
              <a:rPr lang="tr-TR" sz="3600" dirty="0" smtClean="0"/>
            </a:br>
            <a:r>
              <a:rPr lang="tr-TR" sz="3600" dirty="0" smtClean="0"/>
              <a:t> </a:t>
            </a:r>
            <a:r>
              <a:rPr lang="tr-TR" sz="3100" dirty="0" smtClean="0"/>
              <a:t>Mantonun alt ve üst kısımlarındaki yoğunluk farkı nedeniyle magma adı verilen kızgın akıcı madde yerkabuğuna doğru yükselir. Yoğunluğun arttığı bölümlerde ise magma yerin içine doğru sokulur. 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pic>
        <p:nvPicPr>
          <p:cNvPr id="4" name="3 İçerik Yer Tutucusu" descr="252bc31baf8467505fd00a1d135291b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1433" b="11686"/>
          <a:stretch>
            <a:fillRect/>
          </a:stretch>
        </p:blipFill>
        <p:spPr>
          <a:xfrm>
            <a:off x="503982" y="2852936"/>
            <a:ext cx="8441838" cy="3636000"/>
          </a:xfrm>
        </p:spPr>
      </p:pic>
      <p:sp>
        <p:nvSpPr>
          <p:cNvPr id="5" name="2 İçerik Yer Tutucusu"/>
          <p:cNvSpPr txBox="1">
            <a:spLocks/>
          </p:cNvSpPr>
          <p:nvPr/>
        </p:nvSpPr>
        <p:spPr>
          <a:xfrm>
            <a:off x="8971349" y="260648"/>
            <a:ext cx="3269864" cy="4713387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/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Rezonans hatırlatma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Pagoda’nın gizemi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Dünyamızın iç yapısı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Levha hareketleri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türleri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 dalgaları (P, S, </a:t>
            </a:r>
            <a:r>
              <a:rPr kumimoji="0" lang="tr-TR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</a:t>
            </a: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Rayleigh</a:t>
            </a: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Tarih boyunca sismograflar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Türkiye’de ve dünyada deprem kuşakları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Depremden korunma yolları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Yay, su, ses ve deprem dalgaları karşılaştırılması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Farklı hasarların nedenleri ne olabilir?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Pagoda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Özet</a:t>
            </a:r>
          </a:p>
          <a:p>
            <a:pPr marL="288925" marR="0" lvl="0" indent="-2524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tr-T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Soru çözümü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knik">
  <a:themeElements>
    <a:clrScheme name="Teknik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knik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knik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6344</TotalTime>
  <Words>3185</Words>
  <Application>Microsoft Office PowerPoint</Application>
  <PresentationFormat>Custom</PresentationFormat>
  <Paragraphs>855</Paragraphs>
  <Slides>52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Franklin Gothic Book</vt:lpstr>
      <vt:lpstr>Times New Roman</vt:lpstr>
      <vt:lpstr>Wingdings</vt:lpstr>
      <vt:lpstr>Wingdings 2</vt:lpstr>
      <vt:lpstr>Teknik</vt:lpstr>
      <vt:lpstr>DEPREM DALGALARI</vt:lpstr>
      <vt:lpstr>İZLENCE</vt:lpstr>
      <vt:lpstr>Geçen Haftanın Özeti</vt:lpstr>
      <vt:lpstr>Geçen Haftanın Özeti</vt:lpstr>
      <vt:lpstr>PAGODA’nın GİZEMİ </vt:lpstr>
      <vt:lpstr>PowerPoint Presentation</vt:lpstr>
      <vt:lpstr>LEVHA HAREKETLERİ</vt:lpstr>
      <vt:lpstr>LEVHA HAREKETLERİ</vt:lpstr>
      <vt:lpstr>  Mantonun alt ve üst kısımlarındaki yoğunluk farkı nedeniyle magma adı verilen kızgın akıcı madde yerkabuğuna doğru yükselir. Yoğunluğun arttığı bölümlerde ise magma yerin içine doğru sokulur.  </vt:lpstr>
      <vt:lpstr>PowerPoint Presentation</vt:lpstr>
      <vt:lpstr>DEPREM</vt:lpstr>
      <vt:lpstr>PowerPoint Presentation</vt:lpstr>
      <vt:lpstr>PowerPoint Presentation</vt:lpstr>
      <vt:lpstr>PowerPoint Presentation</vt:lpstr>
      <vt:lpstr>DİĞER DEPREM TÜRLERİ</vt:lpstr>
      <vt:lpstr>PowerPoint Presentation</vt:lpstr>
      <vt:lpstr>DEPREM DALGALARI</vt:lpstr>
      <vt:lpstr>DEPREM DALGALARI</vt:lpstr>
      <vt:lpstr>DEPREMLE İLGİLİ İLK GERÇEKÇİ AÇIKLAMA - ARİSTOTLES </vt:lpstr>
      <vt:lpstr>PowerPoint Presentation</vt:lpstr>
      <vt:lpstr>PowerPoint Presentation</vt:lpstr>
      <vt:lpstr>PowerPoint Presentation</vt:lpstr>
      <vt:lpstr>SİSMOSKOP</vt:lpstr>
      <vt:lpstr>Depremin Büyüklüğü ve Şiddeti</vt:lpstr>
      <vt:lpstr>BÜYÜKLÜK: RİCHTER ÖLÇEĞİ</vt:lpstr>
      <vt:lpstr>RİCHTER ÖLÇEĞİNE GÖRE HASARLAR</vt:lpstr>
      <vt:lpstr>ŞİDDET: Mercalli Ölçeği</vt:lpstr>
      <vt:lpstr>TÜRKİYE’DEKİ ÖNEMLİ FAY HATLARI </vt:lpstr>
      <vt:lpstr>DEPREM TEHLİKESİ EN AZ OLAN BÖLGELER:Konya , Karaman, Taşeli Platosu ve İçel çevresi. Mardin-Şırnak çevresi.  Trakya'da Ergene havzası  </vt:lpstr>
      <vt:lpstr> 1) PASİFİK KUŞAĞI: ŞİLİ-GÜNEY AMERİKA KIYILARI, ORTA AMERİKA, MEKSİKA, ABD KIYILARI, ALEUT ADALARI, JAPONYA FİLİPİNLER, GÜNEY PASİFİC ADALARI, YENİ ZELENDA  2) AKDENİZ KUŞAĞI: ENDONEZYA’DAN BAŞLAYIP HİMALAYALAR VE AKDENİZ ÜZERİNDEN ATLANTİK OKYANUSUNA ULAŞAN KUŞAKLARDIR 3) ATLANTİK KUŞAĞI: ATLANTİK OKYANUSU ORTASINDA YER ALAN LEVHA SINIRI BOYUNCA UZANIR.  </vt:lpstr>
      <vt:lpstr>PowerPoint Presentation</vt:lpstr>
      <vt:lpstr>PowerPoint Presentation</vt:lpstr>
      <vt:lpstr>KAYDEDİLEN DEPREMLER</vt:lpstr>
      <vt:lpstr>DEPREMDEN KORUNMA YOLLARI</vt:lpstr>
      <vt:lpstr>DEPREMDEN KORUNMA YOLLARI</vt:lpstr>
      <vt:lpstr>DEPREMDEN KORUNMA YOLLARI</vt:lpstr>
      <vt:lpstr>PowerPoint Presentation</vt:lpstr>
      <vt:lpstr>PowerPoint Presentation</vt:lpstr>
      <vt:lpstr>NEDEN FARKLI ŞEKİLLERDE ZARAR GÖRMÜŞLER?</vt:lpstr>
      <vt:lpstr>PowerPoint Presentation</vt:lpstr>
      <vt:lpstr>PowerPoint Presentation</vt:lpstr>
      <vt:lpstr>PowerPoint Presentation</vt:lpstr>
      <vt:lpstr>PowerPoint Presentation</vt:lpstr>
      <vt:lpstr>ÖZET</vt:lpstr>
      <vt:lpstr>ÖZET</vt:lpstr>
      <vt:lpstr>PowerPoint Presentation</vt:lpstr>
      <vt:lpstr>PowerPoint Presentation</vt:lpstr>
      <vt:lpstr>PowerPoint Presentation</vt:lpstr>
      <vt:lpstr>PowerPoint Presentation</vt:lpstr>
      <vt:lpstr>Bugün Neler Öğrendik</vt:lpstr>
      <vt:lpstr>Önümüzdeki Hafta Ne Öğreneceğiz?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Toshiba</dc:creator>
  <cp:lastModifiedBy>Reviewer</cp:lastModifiedBy>
  <cp:revision>261</cp:revision>
  <cp:lastPrinted>2018-03-02T16:46:15Z</cp:lastPrinted>
  <dcterms:created xsi:type="dcterms:W3CDTF">2016-03-17T09:14:54Z</dcterms:created>
  <dcterms:modified xsi:type="dcterms:W3CDTF">2020-02-22T12:00:59Z</dcterms:modified>
</cp:coreProperties>
</file>