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26"/>
  </p:notesMasterIdLst>
  <p:sldIdLst>
    <p:sldId id="256" r:id="rId2"/>
    <p:sldId id="268" r:id="rId3"/>
    <p:sldId id="270" r:id="rId4"/>
    <p:sldId id="269" r:id="rId5"/>
    <p:sldId id="357" r:id="rId6"/>
    <p:sldId id="329" r:id="rId7"/>
    <p:sldId id="351" r:id="rId8"/>
    <p:sldId id="378" r:id="rId9"/>
    <p:sldId id="335" r:id="rId10"/>
    <p:sldId id="350" r:id="rId11"/>
    <p:sldId id="379" r:id="rId12"/>
    <p:sldId id="345" r:id="rId13"/>
    <p:sldId id="382" r:id="rId14"/>
    <p:sldId id="380" r:id="rId15"/>
    <p:sldId id="336" r:id="rId16"/>
    <p:sldId id="381" r:id="rId17"/>
    <p:sldId id="354" r:id="rId18"/>
    <p:sldId id="383" r:id="rId19"/>
    <p:sldId id="384" r:id="rId20"/>
    <p:sldId id="385" r:id="rId21"/>
    <p:sldId id="375" r:id="rId22"/>
    <p:sldId id="376" r:id="rId23"/>
    <p:sldId id="279" r:id="rId24"/>
    <p:sldId id="328"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83149" autoAdjust="0"/>
  </p:normalViewPr>
  <p:slideViewPr>
    <p:cSldViewPr snapToGrid="0">
      <p:cViewPr varScale="1">
        <p:scale>
          <a:sx n="83" d="100"/>
          <a:sy n="83" d="100"/>
        </p:scale>
        <p:origin x="6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686DB-78C6-4BCA-A6DA-22CA1967EC71}" type="datetimeFigureOut">
              <a:rPr lang="tr-TR" smtClean="0"/>
              <a:pPr/>
              <a:t>20.10.2017</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65F1F-1A01-4468-863F-1524A63BAE32}" type="slidenum">
              <a:rPr lang="tr-TR" smtClean="0"/>
              <a:pPr/>
              <a:t>‹#›</a:t>
            </a:fld>
            <a:endParaRPr lang="tr-TR"/>
          </a:p>
        </p:txBody>
      </p:sp>
    </p:spTree>
    <p:extLst>
      <p:ext uri="{BB962C8B-B14F-4D97-AF65-F5344CB8AC3E}">
        <p14:creationId xmlns:p14="http://schemas.microsoft.com/office/powerpoint/2010/main" val="119792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6</a:t>
            </a:fld>
            <a:endParaRPr lang="tr-TR"/>
          </a:p>
        </p:txBody>
      </p:sp>
    </p:spTree>
    <p:extLst>
      <p:ext uri="{BB962C8B-B14F-4D97-AF65-F5344CB8AC3E}">
        <p14:creationId xmlns:p14="http://schemas.microsoft.com/office/powerpoint/2010/main" val="222775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Akdeniz-Karadeniz örneği</a:t>
            </a:r>
            <a:r>
              <a:rPr lang="tr-TR" baseline="0" dirty="0" smtClean="0"/>
              <a:t> konuşulabilir.</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17</a:t>
            </a:fld>
            <a:endParaRPr lang="tr-TR"/>
          </a:p>
        </p:txBody>
      </p:sp>
    </p:spTree>
    <p:extLst>
      <p:ext uri="{BB962C8B-B14F-4D97-AF65-F5344CB8AC3E}">
        <p14:creationId xmlns:p14="http://schemas.microsoft.com/office/powerpoint/2010/main" val="125132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En son formulde kaldırma kuvvetinin, yer değiştiren suyun ağırlığına eşit olduğunu vurgula.</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18</a:t>
            </a:fld>
            <a:endParaRPr lang="tr-TR"/>
          </a:p>
        </p:txBody>
      </p:sp>
    </p:spTree>
    <p:extLst>
      <p:ext uri="{BB962C8B-B14F-4D97-AF65-F5344CB8AC3E}">
        <p14:creationId xmlns:p14="http://schemas.microsoft.com/office/powerpoint/2010/main" val="1396206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smtClean="0"/>
              <a:t>Tüm akışkanlarda geçerlidir.</a:t>
            </a:r>
          </a:p>
          <a:p>
            <a:pPr marL="228600" indent="-228600">
              <a:buAutoNum type="arabicPeriod"/>
            </a:pPr>
            <a:r>
              <a:rPr lang="tr-TR" dirty="0" smtClean="0"/>
              <a:t>Evet.</a:t>
            </a:r>
          </a:p>
          <a:p>
            <a:pPr marL="228600" indent="-228600">
              <a:buAutoNum type="arabicPeriod"/>
            </a:pPr>
            <a:r>
              <a:rPr lang="tr-TR" dirty="0" smtClean="0"/>
              <a:t>Ağırlığımız</a:t>
            </a:r>
            <a:r>
              <a:rPr lang="tr-TR" baseline="0" dirty="0" smtClean="0"/>
              <a:t> çok fazla olduğu için hissetmiyoruz.</a:t>
            </a:r>
          </a:p>
          <a:p>
            <a:pPr marL="228600" indent="-228600">
              <a:buAutoNum type="arabicPeriod"/>
            </a:pPr>
            <a:r>
              <a:rPr lang="tr-TR" baseline="0" dirty="0" smtClean="0"/>
              <a:t>Farkedilmeyecek kadar az fark vardır. Sadece küsüratlarda</a:t>
            </a:r>
            <a:r>
              <a:rPr lang="tr-TR" baseline="0" dirty="0" smtClean="0"/>
              <a:t>.</a:t>
            </a:r>
          </a:p>
          <a:p>
            <a:pPr marL="228600" indent="-228600">
              <a:buAutoNum type="arabicPeriod"/>
            </a:pPr>
            <a:r>
              <a:rPr lang="tr-TR" baseline="0" dirty="0" smtClean="0"/>
              <a:t>Kapalı kabın her yerinde basınç eşittir. Dolayısı ile kaldırma kuvveti yoktur.</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19</a:t>
            </a:fld>
            <a:endParaRPr lang="tr-TR"/>
          </a:p>
        </p:txBody>
      </p:sp>
    </p:spTree>
    <p:extLst>
      <p:ext uri="{BB962C8B-B14F-4D97-AF65-F5344CB8AC3E}">
        <p14:creationId xmlns:p14="http://schemas.microsoft.com/office/powerpoint/2010/main" val="60492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1</a:t>
            </a:r>
            <a:r>
              <a:rPr lang="tr-TR" baseline="0" dirty="0" smtClean="0"/>
              <a:t>, 2 ve 4.</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20</a:t>
            </a:fld>
            <a:endParaRPr lang="tr-TR"/>
          </a:p>
        </p:txBody>
      </p:sp>
    </p:spTree>
    <p:extLst>
      <p:ext uri="{BB962C8B-B14F-4D97-AF65-F5344CB8AC3E}">
        <p14:creationId xmlns:p14="http://schemas.microsoft.com/office/powerpoint/2010/main" val="175481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22</a:t>
            </a:fld>
            <a:endParaRPr lang="tr-TR"/>
          </a:p>
        </p:txBody>
      </p:sp>
    </p:spTree>
    <p:extLst>
      <p:ext uri="{BB962C8B-B14F-4D97-AF65-F5344CB8AC3E}">
        <p14:creationId xmlns:p14="http://schemas.microsoft.com/office/powerpoint/2010/main" val="9632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23</a:t>
            </a:fld>
            <a:endParaRPr lang="tr-TR"/>
          </a:p>
        </p:txBody>
      </p:sp>
    </p:spTree>
    <p:extLst>
      <p:ext uri="{BB962C8B-B14F-4D97-AF65-F5344CB8AC3E}">
        <p14:creationId xmlns:p14="http://schemas.microsoft.com/office/powerpoint/2010/main" val="66213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7</a:t>
            </a:fld>
            <a:endParaRPr lang="tr-TR"/>
          </a:p>
        </p:txBody>
      </p:sp>
    </p:spTree>
    <p:extLst>
      <p:ext uri="{BB962C8B-B14F-4D97-AF65-F5344CB8AC3E}">
        <p14:creationId xmlns:p14="http://schemas.microsoft.com/office/powerpoint/2010/main" val="412862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https://www.youtube.com/watch?v=ycQtzuzk9UY</a:t>
            </a:r>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8</a:t>
            </a:fld>
            <a:endParaRPr lang="tr-TR"/>
          </a:p>
        </p:txBody>
      </p:sp>
    </p:spTree>
    <p:extLst>
      <p:ext uri="{BB962C8B-B14F-4D97-AF65-F5344CB8AC3E}">
        <p14:creationId xmlns:p14="http://schemas.microsoft.com/office/powerpoint/2010/main" val="167265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Maddenin bir halden başka bir hale geçişine hal değişimi denir. </a:t>
            </a:r>
          </a:p>
          <a:p>
            <a:endParaRPr lang="tr-TR" dirty="0" smtClean="0"/>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1200" dirty="0" smtClean="0"/>
              <a:t>Basınç maddenin taneciklerini birbirine yaklaştırır ve hal değişimine sebep olur. </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1200" dirty="0" smtClean="0"/>
              <a:t>Erime ve buharlaşma sırasında maddeyi oluşturan tanecikler birbirinden uzaklaşır. Basınç ise tanecikleri birbirine yaklaştırır. Bu yüzden yüksek basınç erimeyi ve buharlaşmayı zorlaştırır. </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1400" dirty="0" smtClean="0"/>
              <a:t>Donma ve yoğunlaşma sırasında erime ve buharlaşmanın tersine tanecikler yavaşlar ve birbirine yaklaşır. Dolayısı ile yüksek basınç donmayı ve yoğunlaşmayı kolaylaştırır.</a:t>
            </a:r>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9</a:t>
            </a:fld>
            <a:endParaRPr lang="tr-TR"/>
          </a:p>
        </p:txBody>
      </p:sp>
    </p:spTree>
    <p:extLst>
      <p:ext uri="{BB962C8B-B14F-4D97-AF65-F5344CB8AC3E}">
        <p14:creationId xmlns:p14="http://schemas.microsoft.com/office/powerpoint/2010/main" val="41158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lvl="1" indent="-182880">
              <a:lnSpc>
                <a:spcPct val="95000"/>
              </a:lnSpc>
              <a:spcBef>
                <a:spcPts val="1400"/>
              </a:spcBef>
              <a:spcAft>
                <a:spcPts val="200"/>
              </a:spcAft>
              <a:buClr>
                <a:schemeClr val="accent1"/>
              </a:buClr>
              <a:buSzPct val="80000"/>
              <a:buFont typeface="Arial" pitchFamily="34" charset="0"/>
              <a:buChar char="•"/>
            </a:pPr>
            <a:r>
              <a:rPr lang="tr-TR" sz="2000" dirty="0" smtClean="0">
                <a:solidFill>
                  <a:schemeClr val="tx2">
                    <a:lumMod val="60000"/>
                    <a:lumOff val="40000"/>
                  </a:schemeClr>
                </a:solidFill>
              </a:rPr>
              <a:t>Buz (başka bir örnek bizmut)  diğer maddelerden farklı olarak erirken hacmi azalır yani tanecikleri birbirine yaklaşır. Basınç buz parçasının erimesini hızlandırır. Erime noktasını düşürür. </a:t>
            </a:r>
          </a:p>
          <a:p>
            <a:pPr marL="640080" lvl="1" indent="-182880">
              <a:lnSpc>
                <a:spcPct val="95000"/>
              </a:lnSpc>
              <a:spcBef>
                <a:spcPts val="1400"/>
              </a:spcBef>
              <a:spcAft>
                <a:spcPts val="200"/>
              </a:spcAft>
              <a:buClr>
                <a:schemeClr val="accent1"/>
              </a:buClr>
              <a:buSzPct val="80000"/>
              <a:buFont typeface="Arial" pitchFamily="34" charset="0"/>
              <a:buChar char="•"/>
            </a:pPr>
            <a:r>
              <a:rPr lang="tr-TR" sz="2100" dirty="0" smtClean="0">
                <a:solidFill>
                  <a:schemeClr val="tx2">
                    <a:lumMod val="60000"/>
                    <a:lumOff val="40000"/>
                  </a:schemeClr>
                </a:solidFill>
              </a:rPr>
              <a:t>Farklı bir deyişle, madde donarken hacmi büyüyen türden ise basınç erime noktasını düşürür. Madde donarken hacmi küçülen türden ise basınç erime noktasını yükseltir.</a:t>
            </a:r>
          </a:p>
          <a:p>
            <a:endParaRPr lang="tr-TR" dirty="0" smtClean="0"/>
          </a:p>
          <a:p>
            <a:r>
              <a:rPr lang="tr-TR" dirty="0" smtClean="0"/>
              <a:t>http://www.eba.gov.tr/video/izle/41145046a33bc3579455c99dfb6bafda6ee0b2d09c001</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10</a:t>
            </a:fld>
            <a:endParaRPr lang="tr-TR"/>
          </a:p>
        </p:txBody>
      </p:sp>
    </p:spTree>
    <p:extLst>
      <p:ext uri="{BB962C8B-B14F-4D97-AF65-F5344CB8AC3E}">
        <p14:creationId xmlns:p14="http://schemas.microsoft.com/office/powerpoint/2010/main" val="38699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spc="10" dirty="0" smtClean="0"/>
              <a:t>Kaynama iç basınçla dış basınç eşit olduğunda gerçekleşir. Buzda kaynama aktivitemizde su buharının etrafına buz sararak, buharın basıncının düşmesini sağladık. Dolayısı ile kaynama noktası düştü ve kaynamaya devam etti.</a:t>
            </a:r>
            <a:endParaRPr kumimoji="0" lang="tr-TR" sz="1200" b="0" i="0" u="none" strike="noStrike" kern="1200" cap="none" spc="10" normalizeH="0" baseline="0" noProof="0" dirty="0" smtClean="0">
              <a:ln>
                <a:noFill/>
              </a:ln>
              <a:effectLst/>
              <a:uLnTx/>
              <a:uFillTx/>
              <a:latin typeface="+mn-lt"/>
              <a:ea typeface="+mn-ea"/>
              <a:cs typeface="+mn-cs"/>
            </a:endParaRPr>
          </a:p>
          <a:p>
            <a:endParaRPr lang="tr-TR" dirty="0" smtClean="0"/>
          </a:p>
          <a:p>
            <a:r>
              <a:rPr lang="tr-TR" dirty="0" smtClean="0"/>
              <a:t>https://www.youtube.com/watch?v=ycQtzuzk9UY</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12</a:t>
            </a:fld>
            <a:endParaRPr lang="tr-TR"/>
          </a:p>
        </p:txBody>
      </p:sp>
    </p:spTree>
    <p:extLst>
      <p:ext uri="{BB962C8B-B14F-4D97-AF65-F5344CB8AC3E}">
        <p14:creationId xmlns:p14="http://schemas.microsoft.com/office/powerpoint/2010/main" val="199911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http://www.eba.gov.tr/video/izle/35937adccec8cc98849f8a6adc8875050198181ed6002 </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13</a:t>
            </a:fld>
            <a:endParaRPr lang="tr-TR"/>
          </a:p>
        </p:txBody>
      </p:sp>
    </p:spTree>
    <p:extLst>
      <p:ext uri="{BB962C8B-B14F-4D97-AF65-F5344CB8AC3E}">
        <p14:creationId xmlns:p14="http://schemas.microsoft.com/office/powerpoint/2010/main" val="117314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Yüksek dağların zirvesindeki karların yaz mevsiminde erimeden kalabilmesinin nedenlerinden biri de yükseklere çıkıldıkça açık hava basıncının azalmasıdır.</a:t>
            </a:r>
          </a:p>
          <a:p>
            <a:endParaRPr lang="tr-TR" dirty="0" smtClean="0"/>
          </a:p>
          <a:p>
            <a:r>
              <a:rPr lang="tr-TR" dirty="0" smtClean="0"/>
              <a:t>Saf su deniz seviyesinde 100°C’de kaynar. Buna karşılık açık hava basıncının daha düşük olduğu Ankara’da yaklaşık 96°C’de, Erzurum’da yaklaşık 94°C’de kaynar. Everest Dağı’nın tepesinde 80 °C’ta kaynayabilir. Düdüklü tencerede ise 140-150 °C civarında kaynar.</a:t>
            </a:r>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15</a:t>
            </a:fld>
            <a:endParaRPr lang="tr-TR"/>
          </a:p>
        </p:txBody>
      </p:sp>
    </p:spTree>
    <p:extLst>
      <p:ext uri="{BB962C8B-B14F-4D97-AF65-F5344CB8AC3E}">
        <p14:creationId xmlns:p14="http://schemas.microsoft.com/office/powerpoint/2010/main" val="84237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Su altında uzun süre kalan veya çok derinlere dalan dalgıçların üzerine etkiyen basınç, dalgıcın soluduğu havanın kanda çözünmesine neden olur. O kadar sıkıştırıyorki</a:t>
            </a:r>
            <a:r>
              <a:rPr lang="tr-TR" baseline="0" dirty="0" smtClean="0"/>
              <a:t> azot gazının sıvıya yaklaşmasına sebep olur. </a:t>
            </a:r>
            <a:r>
              <a:rPr lang="tr-TR" dirty="0" smtClean="0"/>
              <a:t> Çok kısa sürede deniz yüzeyine çıkılırsa basınç ortadan kalkacağı için kanda çözünmüş gazlar ansızın açığa çıkar. Vücut sıvılarında özellikle damarlardaki kanda azot kabarcıkları oluşur. Bu da akciğerlerin zarar görmesine sebep olabilir. </a:t>
            </a:r>
          </a:p>
          <a:p>
            <a:endParaRPr lang="tr-TR" dirty="0" smtClean="0"/>
          </a:p>
          <a:p>
            <a:r>
              <a:rPr lang="tr-TR" dirty="0" smtClean="0"/>
              <a:t>Vurgun</a:t>
            </a:r>
            <a:r>
              <a:rPr lang="tr-TR" baseline="0" dirty="0" smtClean="0"/>
              <a:t> olayı hem basıncın çözünmeye etkisinin örneğidir hem de basıncın hal değişimine etkisinin örneğidir.</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16</a:t>
            </a:fld>
            <a:endParaRPr lang="tr-TR"/>
          </a:p>
        </p:txBody>
      </p:sp>
    </p:spTree>
    <p:extLst>
      <p:ext uri="{BB962C8B-B14F-4D97-AF65-F5344CB8AC3E}">
        <p14:creationId xmlns:p14="http://schemas.microsoft.com/office/powerpoint/2010/main" val="342785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07EB9FAA-32F8-4992-8778-90ADB1E390F8}" type="datetimeFigureOut">
              <a:rPr lang="tr-TR" smtClean="0"/>
              <a:pPr/>
              <a:t>20.10.2017</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A8D18B22-9176-466C-BA83-6E4F6514F2E1}" type="slidenum">
              <a:rPr lang="tr-TR" smtClean="0"/>
              <a:pPr/>
              <a:t>‹#›</a:t>
            </a:fld>
            <a:endParaRPr lang="tr-TR"/>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65304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8786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581877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278877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B9FAA-32F8-4992-8778-90ADB1E390F8}" type="datetimeFigureOut">
              <a:rPr lang="tr-TR" smtClean="0"/>
              <a:pPr/>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537538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EB9FAA-32F8-4992-8778-90ADB1E390F8}" type="datetimeFigureOut">
              <a:rPr lang="tr-TR" smtClean="0"/>
              <a:pPr/>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392095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EB9FAA-32F8-4992-8778-90ADB1E390F8}" type="datetimeFigureOut">
              <a:rPr lang="tr-TR" smtClean="0"/>
              <a:pPr/>
              <a:t>20.10.2017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170979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EB9FAA-32F8-4992-8778-90ADB1E390F8}" type="datetimeFigureOut">
              <a:rPr lang="tr-TR" smtClean="0"/>
              <a:pPr/>
              <a:t>20.10.2017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41602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B9FAA-32F8-4992-8778-90ADB1E390F8}" type="datetimeFigureOut">
              <a:rPr lang="tr-TR" smtClean="0"/>
              <a:pPr/>
              <a:t>20.10.2017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204950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B9FAA-32F8-4992-8778-90ADB1E390F8}" type="datetimeFigureOut">
              <a:rPr lang="tr-TR" smtClean="0"/>
              <a:pPr/>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389008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B9FAA-32F8-4992-8778-90ADB1E390F8}" type="datetimeFigureOut">
              <a:rPr lang="tr-TR" smtClean="0"/>
              <a:pPr/>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61153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07EB9FAA-32F8-4992-8778-90ADB1E390F8}" type="datetimeFigureOut">
              <a:rPr lang="tr-TR" smtClean="0"/>
              <a:pPr/>
              <a:t>20.10.2017</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A8D18B22-9176-466C-BA83-6E4F6514F2E1}" type="slidenum">
              <a:rPr lang="tr-TR" smtClean="0"/>
              <a:pPr/>
              <a:t>‹#›</a:t>
            </a:fld>
            <a:endParaRPr lang="tr-TR"/>
          </a:p>
        </p:txBody>
      </p:sp>
    </p:spTree>
    <p:extLst>
      <p:ext uri="{BB962C8B-B14F-4D97-AF65-F5344CB8AC3E}">
        <p14:creationId xmlns:p14="http://schemas.microsoft.com/office/powerpoint/2010/main" val="4170069055"/>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3.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1077238"/>
            <a:ext cx="9418320" cy="3723362"/>
          </a:xfrm>
        </p:spPr>
        <p:txBody>
          <a:bodyPr>
            <a:normAutofit fontScale="90000"/>
          </a:bodyPr>
          <a:lstStyle/>
          <a:p>
            <a:pPr algn="ctr"/>
            <a:r>
              <a:rPr lang="tr-TR" sz="6000" b="1" dirty="0" smtClean="0"/>
              <a:t/>
            </a:r>
            <a:br>
              <a:rPr lang="tr-TR" sz="6000" b="1" dirty="0" smtClean="0"/>
            </a:br>
            <a:r>
              <a:rPr lang="tr-TR" sz="6000" b="1" dirty="0"/>
              <a:t/>
            </a:r>
            <a:br>
              <a:rPr lang="tr-TR" sz="6000" b="1" dirty="0"/>
            </a:br>
            <a:r>
              <a:rPr lang="tr-TR" sz="6000" b="1" dirty="0" smtClean="0"/>
              <a:t/>
            </a:r>
            <a:br>
              <a:rPr lang="tr-TR" sz="6000" b="1" dirty="0" smtClean="0"/>
            </a:br>
            <a:r>
              <a:rPr lang="tr-TR" sz="6000" b="1" dirty="0"/>
              <a:t/>
            </a:r>
            <a:br>
              <a:rPr lang="tr-TR" sz="6000" b="1" dirty="0"/>
            </a:br>
            <a:r>
              <a:rPr lang="tr-TR" sz="6000" b="1" dirty="0" smtClean="0"/>
              <a:t/>
            </a:r>
            <a:br>
              <a:rPr lang="tr-TR" sz="6000" b="1" dirty="0" smtClean="0"/>
            </a:br>
            <a:r>
              <a:rPr lang="tr-TR" sz="6000" b="1" dirty="0" smtClean="0"/>
              <a:t/>
            </a:r>
            <a:br>
              <a:rPr lang="tr-TR" sz="6000" b="1" dirty="0" smtClean="0"/>
            </a:br>
            <a:r>
              <a:rPr lang="en-US" sz="5400" dirty="0">
                <a:latin typeface="Calibri" pitchFamily="34" charset="0"/>
                <a:cs typeface="Calibri" pitchFamily="34" charset="0"/>
              </a:rPr>
              <a:t>10. </a:t>
            </a:r>
            <a:r>
              <a:rPr lang="tr-TR" sz="5400" dirty="0">
                <a:latin typeface="Calibri" pitchFamily="34" charset="0"/>
                <a:cs typeface="Calibri" pitchFamily="34" charset="0"/>
              </a:rPr>
              <a:t>SINIF</a:t>
            </a:r>
            <a:r>
              <a:rPr lang="en-US" sz="5400" dirty="0" smtClean="0">
                <a:latin typeface="Calibri" pitchFamily="34" charset="0"/>
                <a:cs typeface="Calibri" pitchFamily="34" charset="0"/>
              </a:rPr>
              <a:t>:</a:t>
            </a:r>
            <a:r>
              <a:rPr lang="en-US" sz="5400" dirty="0">
                <a:latin typeface="Calibri" pitchFamily="34" charset="0"/>
                <a:cs typeface="Calibri" pitchFamily="34" charset="0"/>
              </a:rPr>
              <a:t/>
            </a:r>
            <a:br>
              <a:rPr lang="en-US" sz="5400" dirty="0">
                <a:latin typeface="Calibri" pitchFamily="34" charset="0"/>
                <a:cs typeface="Calibri" pitchFamily="34" charset="0"/>
              </a:rPr>
            </a:br>
            <a:r>
              <a:rPr lang="en-US" sz="5400" dirty="0">
                <a:latin typeface="Calibri" pitchFamily="34" charset="0"/>
                <a:cs typeface="Calibri" pitchFamily="34" charset="0"/>
              </a:rPr>
              <a:t>1. ÜNİTE: </a:t>
            </a:r>
            <a:br>
              <a:rPr lang="en-US" sz="5400" dirty="0">
                <a:latin typeface="Calibri" pitchFamily="34" charset="0"/>
                <a:cs typeface="Calibri" pitchFamily="34" charset="0"/>
              </a:rPr>
            </a:br>
            <a:r>
              <a:rPr lang="en-US" sz="5400" dirty="0">
                <a:latin typeface="Calibri" pitchFamily="34" charset="0"/>
                <a:cs typeface="Calibri" pitchFamily="34" charset="0"/>
              </a:rPr>
              <a:t>BASINÇ VE KALDIRMA </a:t>
            </a:r>
            <a:r>
              <a:rPr lang="en-US" sz="5400" dirty="0" smtClean="0">
                <a:latin typeface="Calibri" pitchFamily="34" charset="0"/>
                <a:cs typeface="Calibri" pitchFamily="34" charset="0"/>
              </a:rPr>
              <a:t>KUVVETİ-</a:t>
            </a:r>
            <a:r>
              <a:rPr lang="tr-TR" sz="5400" dirty="0" smtClean="0">
                <a:latin typeface="Calibri" pitchFamily="34" charset="0"/>
                <a:cs typeface="Calibri" pitchFamily="34" charset="0"/>
              </a:rPr>
              <a:t>3</a:t>
            </a:r>
            <a:r>
              <a:rPr lang="tr-TR" dirty="0"/>
              <a:t/>
            </a:r>
            <a:br>
              <a:rPr lang="tr-TR" dirty="0"/>
            </a:br>
            <a:endParaRPr lang="tr-TR" dirty="0"/>
          </a:p>
        </p:txBody>
      </p:sp>
      <p:sp>
        <p:nvSpPr>
          <p:cNvPr id="3" name="Subtitle 2"/>
          <p:cNvSpPr>
            <a:spLocks noGrp="1"/>
          </p:cNvSpPr>
          <p:nvPr>
            <p:ph type="subTitle" idx="1"/>
          </p:nvPr>
        </p:nvSpPr>
        <p:spPr>
          <a:xfrm>
            <a:off x="6889242" y="6352540"/>
            <a:ext cx="4354548" cy="505460"/>
          </a:xfrm>
        </p:spPr>
        <p:txBody>
          <a:bodyPr>
            <a:normAutofit/>
          </a:bodyPr>
          <a:lstStyle/>
          <a:p>
            <a:pPr algn="r"/>
            <a:r>
              <a:rPr lang="tr-TR" dirty="0" smtClean="0"/>
              <a:t>Arş. Gör. Dilber Demirtaş</a:t>
            </a:r>
          </a:p>
        </p:txBody>
      </p:sp>
    </p:spTree>
    <p:extLst>
      <p:ext uri="{BB962C8B-B14F-4D97-AF65-F5344CB8AC3E}">
        <p14:creationId xmlns:p14="http://schemas.microsoft.com/office/powerpoint/2010/main" val="235157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731519"/>
          </a:xfrm>
        </p:spPr>
        <p:txBody>
          <a:bodyPr/>
          <a:lstStyle/>
          <a:p>
            <a:r>
              <a:rPr lang="tr-TR" dirty="0"/>
              <a:t>Basıncın Hal Değişimine Etkisi</a:t>
            </a:r>
          </a:p>
        </p:txBody>
      </p:sp>
      <p:sp>
        <p:nvSpPr>
          <p:cNvPr id="5" name="TextBox 4"/>
          <p:cNvSpPr txBox="1"/>
          <p:nvPr/>
        </p:nvSpPr>
        <p:spPr>
          <a:xfrm>
            <a:off x="-1" y="4060591"/>
            <a:ext cx="7600949" cy="2223971"/>
          </a:xfrm>
          <a:prstGeom prst="rect">
            <a:avLst/>
          </a:prstGeom>
          <a:solidFill>
            <a:schemeClr val="bg1"/>
          </a:solidFill>
          <a:ln w="28575">
            <a:noFill/>
          </a:ln>
        </p:spPr>
        <p:txBody>
          <a:bodyPr vert="horz" wrap="square" lIns="91440" tIns="45720" rIns="91440" bIns="45720" rtlCol="0">
            <a:normAutofit fontScale="92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000" dirty="0" smtClean="0"/>
              <a:t>Erime için taneciklerin birbirinden uzaklaşması gerekiyor ama basınç tanecikleri birbirine yaklaştırıyor. Nasıl oluyorda 1. aktivitemizde üzerinde basınç olan buz parçası daha çabuk eridi? </a:t>
            </a:r>
          </a:p>
          <a:p>
            <a:pPr marL="182880" indent="-182880">
              <a:lnSpc>
                <a:spcPct val="95000"/>
              </a:lnSpc>
              <a:spcBef>
                <a:spcPts val="1400"/>
              </a:spcBef>
              <a:spcAft>
                <a:spcPts val="200"/>
              </a:spcAft>
              <a:buClr>
                <a:schemeClr val="accent1"/>
              </a:buClr>
              <a:buSzPct val="80000"/>
              <a:buFont typeface="Arial" pitchFamily="34" charset="0"/>
              <a:buChar char="•"/>
            </a:pPr>
            <a:r>
              <a:rPr lang="tr-TR" sz="2000" dirty="0" smtClean="0"/>
              <a:t>Video izleyelim! </a:t>
            </a:r>
            <a:endParaRPr lang="tr-TR" sz="2000" dirty="0" smtClean="0"/>
          </a:p>
          <a:p>
            <a:pPr marL="182880" indent="-182880">
              <a:lnSpc>
                <a:spcPct val="95000"/>
              </a:lnSpc>
              <a:spcBef>
                <a:spcPts val="1400"/>
              </a:spcBef>
              <a:spcAft>
                <a:spcPts val="200"/>
              </a:spcAft>
              <a:buClr>
                <a:schemeClr val="accent1"/>
              </a:buClr>
              <a:buSzPct val="80000"/>
              <a:buFont typeface="Arial" pitchFamily="34" charset="0"/>
              <a:buChar char="•"/>
            </a:pPr>
            <a:r>
              <a:rPr lang="tr-TR" sz="2000" dirty="0"/>
              <a:t>http://www.eba.gov.tr/video/izle/41145046a33bc3579455c99dfb6bafda6ee0b2d09c001</a:t>
            </a:r>
          </a:p>
          <a:p>
            <a:pPr marL="182880" indent="-182880">
              <a:lnSpc>
                <a:spcPct val="95000"/>
              </a:lnSpc>
              <a:spcBef>
                <a:spcPts val="1400"/>
              </a:spcBef>
              <a:spcAft>
                <a:spcPts val="200"/>
              </a:spcAft>
              <a:buClr>
                <a:schemeClr val="accent1"/>
              </a:buClr>
              <a:buSzPct val="80000"/>
              <a:buFont typeface="Arial" pitchFamily="34" charset="0"/>
              <a:buChar char="•"/>
            </a:pPr>
            <a:endParaRPr lang="tr-TR" sz="2000" dirty="0" smtClean="0"/>
          </a:p>
        </p:txBody>
      </p:sp>
      <p:sp>
        <p:nvSpPr>
          <p:cNvPr id="6" name="TextBox 5"/>
          <p:cNvSpPr txBox="1"/>
          <p:nvPr/>
        </p:nvSpPr>
        <p:spPr>
          <a:xfrm>
            <a:off x="7600949" y="984143"/>
            <a:ext cx="366631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8" name="Picture 7"/>
          <p:cNvPicPr>
            <a:picLocks noChangeAspect="1"/>
          </p:cNvPicPr>
          <p:nvPr/>
        </p:nvPicPr>
        <p:blipFill rotWithShape="1">
          <a:blip r:embed="rId3"/>
          <a:srcRect l="7875" t="44129" r="49872" b="42277"/>
          <a:stretch/>
        </p:blipFill>
        <p:spPr>
          <a:xfrm>
            <a:off x="140517" y="1771650"/>
            <a:ext cx="6397443" cy="1646536"/>
          </a:xfrm>
          <a:prstGeom prst="rect">
            <a:avLst/>
          </a:prstGeom>
        </p:spPr>
      </p:pic>
    </p:spTree>
    <p:extLst>
      <p:ext uri="{BB962C8B-B14F-4D97-AF65-F5344CB8AC3E}">
        <p14:creationId xmlns:p14="http://schemas.microsoft.com/office/powerpoint/2010/main" val="67806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731519"/>
          </a:xfrm>
        </p:spPr>
        <p:txBody>
          <a:bodyPr/>
          <a:lstStyle/>
          <a:p>
            <a:r>
              <a:rPr lang="tr-TR" dirty="0"/>
              <a:t>Basıncın Hal Değişimine Etkisi</a:t>
            </a:r>
          </a:p>
        </p:txBody>
      </p:sp>
      <p:sp>
        <p:nvSpPr>
          <p:cNvPr id="6" name="TextBox 5"/>
          <p:cNvSpPr txBox="1"/>
          <p:nvPr/>
        </p:nvSpPr>
        <p:spPr>
          <a:xfrm>
            <a:off x="7589519" y="984143"/>
            <a:ext cx="367774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7" name="Picture 2" descr="karlı yol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934" y="883402"/>
            <a:ext cx="3722887" cy="37228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6230" y="4845615"/>
            <a:ext cx="6096000" cy="1350113"/>
          </a:xfrm>
          <a:prstGeom prst="rect">
            <a:avLst/>
          </a:prstGeom>
        </p:spPr>
        <p:txBody>
          <a:bodyPr>
            <a:sp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t>N</a:t>
            </a:r>
            <a:r>
              <a:rPr lang="tr-TR" spc="10" dirty="0" smtClean="0"/>
              <a:t>eden </a:t>
            </a:r>
            <a:r>
              <a:rPr lang="tr-TR" spc="10" dirty="0"/>
              <a:t>daha hızlı erir</a:t>
            </a:r>
            <a:r>
              <a:rPr lang="tr-TR" spc="10" dirty="0" smtClean="0"/>
              <a:t>?</a:t>
            </a:r>
          </a:p>
          <a:p>
            <a:pPr marL="640080" lvl="1" indent="-182880">
              <a:lnSpc>
                <a:spcPct val="95000"/>
              </a:lnSpc>
              <a:spcBef>
                <a:spcPts val="1400"/>
              </a:spcBef>
              <a:spcAft>
                <a:spcPts val="200"/>
              </a:spcAft>
              <a:buClr>
                <a:schemeClr val="accent1"/>
              </a:buClr>
              <a:buSzPct val="80000"/>
              <a:buFont typeface="Arial" pitchFamily="34" charset="0"/>
              <a:buChar char="•"/>
            </a:pPr>
            <a:r>
              <a:rPr lang="tr-TR" spc="10" dirty="0" smtClean="0"/>
              <a:t>Erime noktası düşer. </a:t>
            </a:r>
            <a:r>
              <a:rPr lang="tr-TR" dirty="0"/>
              <a:t>Deniz düzeyinde, normal basınçta 0 °C’ta eriyen buz, basınç artırılmasıyla sıfırın altındaki bir sıcaklıkta da </a:t>
            </a:r>
            <a:r>
              <a:rPr lang="tr-TR" dirty="0" smtClean="0"/>
              <a:t>eriyebilir.</a:t>
            </a:r>
            <a:endParaRPr lang="tr-TR" spc="10" dirty="0"/>
          </a:p>
        </p:txBody>
      </p:sp>
    </p:spTree>
    <p:extLst>
      <p:ext uri="{BB962C8B-B14F-4D97-AF65-F5344CB8AC3E}">
        <p14:creationId xmlns:p14="http://schemas.microsoft.com/office/powerpoint/2010/main" val="12318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692640" cy="731519"/>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a:t>Basıncın Hal Değişimine Etkisi</a:t>
            </a:r>
          </a:p>
        </p:txBody>
      </p:sp>
      <p:sp>
        <p:nvSpPr>
          <p:cNvPr id="3" name="TextBox 2"/>
          <p:cNvSpPr txBox="1"/>
          <p:nvPr/>
        </p:nvSpPr>
        <p:spPr>
          <a:xfrm>
            <a:off x="171449" y="4112863"/>
            <a:ext cx="6586780" cy="1280160"/>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Nasıl buzla kaynadı?</a:t>
            </a: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7" name="TextBox 6"/>
          <p:cNvSpPr txBox="1"/>
          <p:nvPr/>
        </p:nvSpPr>
        <p:spPr>
          <a:xfrm>
            <a:off x="7589519" y="984143"/>
            <a:ext cx="367774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8" name="Picture 2" descr="boiling with ice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752" y="984143"/>
            <a:ext cx="2073275" cy="279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95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692640" cy="731519"/>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a:t>Basıncın Hal Değişimine Etkisi</a:t>
            </a:r>
          </a:p>
        </p:txBody>
      </p:sp>
      <p:sp>
        <p:nvSpPr>
          <p:cNvPr id="3" name="TextBox 2"/>
          <p:cNvSpPr txBox="1"/>
          <p:nvPr/>
        </p:nvSpPr>
        <p:spPr>
          <a:xfrm>
            <a:off x="0" y="841662"/>
            <a:ext cx="6586780" cy="1558638"/>
          </a:xfrm>
          <a:prstGeom prst="rect">
            <a:avLst/>
          </a:prstGeom>
          <a:solidFill>
            <a:schemeClr val="bg1"/>
          </a:solidFill>
          <a:ln w="28575">
            <a:noFill/>
          </a:ln>
        </p:spPr>
        <p:txBody>
          <a:bodyPr vert="horz" wrap="square" lIns="91440" tIns="45720" rIns="91440" bIns="45720" rtlCol="0">
            <a:normAutofit fontScale="77500" lnSpcReduction="2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noProof="0" dirty="0" smtClean="0"/>
              <a:t>Peki suyu ısıtmadan kaynatabilir miyiz?</a:t>
            </a: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dirty="0" smtClean="0">
                <a:ln>
                  <a:noFill/>
                </a:ln>
                <a:effectLst/>
                <a:uLnTx/>
                <a:uFillTx/>
                <a:latin typeface="+mn-lt"/>
                <a:ea typeface="+mn-ea"/>
                <a:cs typeface="+mn-cs"/>
              </a:rPr>
              <a:t>Videomuzu izleyelim</a:t>
            </a:r>
            <a:r>
              <a:rPr kumimoji="0" lang="tr-TR" sz="2600" b="0" i="0" u="none" strike="noStrike" kern="1200" cap="none" spc="10" normalizeH="0" baseline="0" dirty="0" smtClean="0">
                <a:ln>
                  <a:noFill/>
                </a:ln>
                <a:effectLst/>
                <a:uLnTx/>
                <a:uFillTx/>
                <a:latin typeface="+mn-lt"/>
                <a:ea typeface="+mn-ea"/>
                <a:cs typeface="+mn-cs"/>
              </a:rPr>
              <a:t>!</a:t>
            </a:r>
          </a:p>
          <a:p>
            <a:pPr>
              <a:lnSpc>
                <a:spcPct val="95000"/>
              </a:lnSpc>
              <a:spcBef>
                <a:spcPts val="1400"/>
              </a:spcBef>
              <a:spcAft>
                <a:spcPts val="200"/>
              </a:spcAft>
              <a:buClr>
                <a:schemeClr val="accent1"/>
              </a:buClr>
              <a:buSzPct val="80000"/>
            </a:pPr>
            <a:r>
              <a:rPr lang="tr-TR" sz="2800" dirty="0"/>
              <a:t>http://www.eba.gov.tr/video/izle/35937adccec8cc98849f8a6adc8875050198181ed6002 </a:t>
            </a:r>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7" name="TextBox 6"/>
          <p:cNvSpPr txBox="1"/>
          <p:nvPr/>
        </p:nvSpPr>
        <p:spPr>
          <a:xfrm>
            <a:off x="7569759" y="984143"/>
            <a:ext cx="369750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2" name="Picture 1"/>
          <p:cNvPicPr>
            <a:picLocks noChangeAspect="1"/>
          </p:cNvPicPr>
          <p:nvPr/>
        </p:nvPicPr>
        <p:blipFill rotWithShape="1">
          <a:blip r:embed="rId3"/>
          <a:srcRect l="7594" t="32581" r="38312" b="27285"/>
          <a:stretch/>
        </p:blipFill>
        <p:spPr>
          <a:xfrm>
            <a:off x="1703070" y="2549224"/>
            <a:ext cx="4115596" cy="2442769"/>
          </a:xfrm>
          <a:prstGeom prst="rect">
            <a:avLst/>
          </a:prstGeom>
        </p:spPr>
      </p:pic>
      <p:sp>
        <p:nvSpPr>
          <p:cNvPr id="9" name="TextBox 8"/>
          <p:cNvSpPr txBox="1"/>
          <p:nvPr/>
        </p:nvSpPr>
        <p:spPr>
          <a:xfrm>
            <a:off x="107433" y="5394612"/>
            <a:ext cx="6586780" cy="1280160"/>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noProof="0" dirty="0" smtClean="0"/>
              <a:t>Evet, çünkü kaynama sıcaklıkla ilgili bir olgu değil, basınçla ilgili bir olgudur!!!</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69170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additive="base">
                                        <p:cTn id="3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692640" cy="731519"/>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a:t>Basıncın Hal Değişimine Etkisi</a:t>
            </a:r>
          </a:p>
        </p:txBody>
      </p:sp>
      <p:sp>
        <p:nvSpPr>
          <p:cNvPr id="3" name="TextBox 2"/>
          <p:cNvSpPr txBox="1"/>
          <p:nvPr/>
        </p:nvSpPr>
        <p:spPr>
          <a:xfrm>
            <a:off x="114300" y="4819302"/>
            <a:ext cx="6586780" cy="1280160"/>
          </a:xfrm>
          <a:prstGeom prst="rect">
            <a:avLst/>
          </a:prstGeom>
          <a:solidFill>
            <a:schemeClr val="bg1"/>
          </a:solidFill>
          <a:ln w="28575">
            <a:noFill/>
          </a:ln>
        </p:spPr>
        <p:txBody>
          <a:bodyPr vert="horz" wrap="square" lIns="91440" tIns="45720" rIns="91440" bIns="45720" rtlCol="0">
            <a:normAutofit fontScale="77500" lnSpcReduction="20000"/>
          </a:bodyPr>
          <a:lstStyle/>
          <a:p>
            <a:pPr marL="457200" indent="-457200">
              <a:lnSpc>
                <a:spcPct val="95000"/>
              </a:lnSpc>
              <a:spcBef>
                <a:spcPts val="1400"/>
              </a:spcBef>
              <a:spcAft>
                <a:spcPts val="200"/>
              </a:spcAft>
              <a:buClr>
                <a:schemeClr val="accent1"/>
              </a:buClr>
              <a:buSzPct val="80000"/>
              <a:buFont typeface="Arial" panose="020B0604020202020204" pitchFamily="34" charset="0"/>
              <a:buChar char="•"/>
            </a:pPr>
            <a:r>
              <a:rPr lang="tr-TR" sz="2600" spc="10" dirty="0"/>
              <a:t>N</a:t>
            </a:r>
            <a:r>
              <a:rPr lang="tr-TR" sz="2600" spc="10" dirty="0" smtClean="0"/>
              <a:t>eden </a:t>
            </a:r>
            <a:r>
              <a:rPr lang="tr-TR" sz="2600" spc="10" dirty="0"/>
              <a:t>daha hızlı </a:t>
            </a:r>
            <a:r>
              <a:rPr lang="tr-TR" sz="2600" spc="10" dirty="0" smtClean="0"/>
              <a:t>pişer?</a:t>
            </a:r>
          </a:p>
          <a:p>
            <a:pPr marL="914400" lvl="1" indent="-457200">
              <a:lnSpc>
                <a:spcPct val="95000"/>
              </a:lnSpc>
              <a:spcBef>
                <a:spcPts val="1400"/>
              </a:spcBef>
              <a:spcAft>
                <a:spcPts val="200"/>
              </a:spcAft>
              <a:buClr>
                <a:schemeClr val="accent1"/>
              </a:buClr>
              <a:buSzPct val="80000"/>
              <a:buFont typeface="Arial" panose="020B0604020202020204" pitchFamily="34" charset="0"/>
              <a:buChar char="•"/>
            </a:pPr>
            <a:r>
              <a:rPr lang="tr-TR" sz="2300" dirty="0"/>
              <a:t>Kaynama noktası artar. Su sıcaklığının</a:t>
            </a:r>
          </a:p>
          <a:p>
            <a:r>
              <a:rPr lang="tr-TR" sz="2300" dirty="0"/>
              <a:t>	100°C’nin üstüne çıkması yemeğin daha kolay 	pişmesini sağlar.</a:t>
            </a:r>
          </a:p>
        </p:txBody>
      </p:sp>
      <p:sp>
        <p:nvSpPr>
          <p:cNvPr id="7"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9" name="Picture 2" descr="düdüklü tencer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19" y="834385"/>
            <a:ext cx="3642995" cy="364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4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1267269" cy="891540"/>
          </a:xfrm>
        </p:spPr>
        <p:txBody>
          <a:bodyPr>
            <a:normAutofit/>
          </a:bodyPr>
          <a:lstStyle/>
          <a:p>
            <a:r>
              <a:rPr lang="tr-TR" dirty="0"/>
              <a:t>Basıncın Hal Değişimine </a:t>
            </a:r>
            <a:r>
              <a:rPr lang="tr-TR" dirty="0" smtClean="0"/>
              <a:t>Etkisi: </a:t>
            </a:r>
            <a:r>
              <a:rPr lang="tr-TR" sz="3100" dirty="0" smtClean="0"/>
              <a:t>Örnekler</a:t>
            </a:r>
            <a:endParaRPr lang="tr-TR" sz="3100" dirty="0"/>
          </a:p>
        </p:txBody>
      </p:sp>
      <p:sp>
        <p:nvSpPr>
          <p:cNvPr id="4" name="TextBox 3"/>
          <p:cNvSpPr txBox="1"/>
          <p:nvPr/>
        </p:nvSpPr>
        <p:spPr>
          <a:xfrm>
            <a:off x="7589519" y="984143"/>
            <a:ext cx="367774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1026" name="Picture 2" descr="dağlarda kar ile ilgili görsel sonucu"/>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7330" y="1383030"/>
            <a:ext cx="2339104" cy="13157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146" y="891541"/>
            <a:ext cx="5795010" cy="640079"/>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sng" strike="noStrike" kern="1200" cap="none" spc="10" normalizeH="0" baseline="0" noProof="0" dirty="0" smtClean="0">
                <a:ln>
                  <a:noFill/>
                </a:ln>
                <a:solidFill>
                  <a:schemeClr val="accent5">
                    <a:lumMod val="60000"/>
                    <a:lumOff val="40000"/>
                  </a:schemeClr>
                </a:solidFill>
                <a:effectLst/>
                <a:uLnTx/>
                <a:uFillTx/>
                <a:latin typeface="+mn-lt"/>
                <a:ea typeface="+mn-ea"/>
                <a:cs typeface="+mn-cs"/>
              </a:rPr>
              <a:t>Basıncın</a:t>
            </a:r>
            <a:r>
              <a:rPr kumimoji="0" lang="tr-TR" sz="2600" b="0" i="0" u="sng" strike="noStrike" kern="1200" cap="none" spc="10" normalizeH="0" noProof="0" dirty="0" smtClean="0">
                <a:ln>
                  <a:noFill/>
                </a:ln>
                <a:solidFill>
                  <a:schemeClr val="accent5">
                    <a:lumMod val="60000"/>
                    <a:lumOff val="40000"/>
                  </a:schemeClr>
                </a:solidFill>
                <a:effectLst/>
                <a:uLnTx/>
                <a:uFillTx/>
                <a:latin typeface="+mn-lt"/>
                <a:ea typeface="+mn-ea"/>
                <a:cs typeface="+mn-cs"/>
              </a:rPr>
              <a:t> Erime Noktasına Etkisi</a:t>
            </a:r>
            <a:endParaRPr kumimoji="0" lang="tr-TR" sz="2600" b="0" i="0" u="sng" strike="noStrike" kern="1200" cap="none" spc="10" normalizeH="0" baseline="0" noProof="0" dirty="0" smtClean="0">
              <a:ln>
                <a:noFill/>
              </a:ln>
              <a:solidFill>
                <a:schemeClr val="accent5">
                  <a:lumMod val="60000"/>
                  <a:lumOff val="40000"/>
                </a:schemeClr>
              </a:solidFill>
              <a:effectLst/>
              <a:uLnTx/>
              <a:uFillTx/>
              <a:latin typeface="+mn-lt"/>
              <a:ea typeface="+mn-ea"/>
              <a:cs typeface="+mn-cs"/>
            </a:endParaRPr>
          </a:p>
        </p:txBody>
      </p:sp>
      <p:sp>
        <p:nvSpPr>
          <p:cNvPr id="7" name="TextBox 6"/>
          <p:cNvSpPr txBox="1"/>
          <p:nvPr/>
        </p:nvSpPr>
        <p:spPr>
          <a:xfrm>
            <a:off x="154146" y="2870225"/>
            <a:ext cx="5795010" cy="640079"/>
          </a:xfrm>
          <a:prstGeom prst="rect">
            <a:avLst/>
          </a:prstGeom>
          <a:solidFill>
            <a:schemeClr val="bg1"/>
          </a:solidFill>
          <a:ln w="28575">
            <a:no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sng" strike="noStrike" kern="1200" cap="none" spc="10" normalizeH="0" baseline="0" noProof="0" dirty="0" smtClean="0">
                <a:ln>
                  <a:noFill/>
                </a:ln>
                <a:solidFill>
                  <a:schemeClr val="accent5">
                    <a:lumMod val="60000"/>
                    <a:lumOff val="40000"/>
                  </a:schemeClr>
                </a:solidFill>
                <a:effectLst/>
                <a:uLnTx/>
                <a:uFillTx/>
                <a:latin typeface="+mn-lt"/>
                <a:ea typeface="+mn-ea"/>
                <a:cs typeface="+mn-cs"/>
              </a:rPr>
              <a:t>Basıncın</a:t>
            </a:r>
            <a:r>
              <a:rPr kumimoji="0" lang="tr-TR" sz="2600" b="0" i="0" u="sng" strike="noStrike" kern="1200" cap="none" spc="10" normalizeH="0" noProof="0" dirty="0" smtClean="0">
                <a:ln>
                  <a:noFill/>
                </a:ln>
                <a:solidFill>
                  <a:schemeClr val="accent5">
                    <a:lumMod val="60000"/>
                    <a:lumOff val="40000"/>
                  </a:schemeClr>
                </a:solidFill>
                <a:effectLst/>
                <a:uLnTx/>
                <a:uFillTx/>
                <a:latin typeface="+mn-lt"/>
                <a:ea typeface="+mn-ea"/>
                <a:cs typeface="+mn-cs"/>
              </a:rPr>
              <a:t> Kaynama Noktasına Etkisi</a:t>
            </a:r>
            <a:endParaRPr kumimoji="0" lang="tr-TR" sz="2600" b="0" i="0" u="sng" strike="noStrike" kern="1200" cap="none" spc="10" normalizeH="0" baseline="0" noProof="0" dirty="0" smtClean="0">
              <a:ln>
                <a:noFill/>
              </a:ln>
              <a:solidFill>
                <a:schemeClr val="accent5">
                  <a:lumMod val="60000"/>
                  <a:lumOff val="40000"/>
                </a:schemeClr>
              </a:solidFill>
              <a:effectLst/>
              <a:uLnTx/>
              <a:uFillTx/>
              <a:latin typeface="+mn-lt"/>
              <a:ea typeface="+mn-ea"/>
              <a:cs typeface="+mn-cs"/>
            </a:endParaRPr>
          </a:p>
        </p:txBody>
      </p:sp>
      <p:pic>
        <p:nvPicPr>
          <p:cNvPr id="1028" name="Picture 4" descr="deniz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146" y="3379253"/>
            <a:ext cx="1975775" cy="1316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kara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396" y="3379253"/>
            <a:ext cx="2179876" cy="12854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rzurum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2019" y="3379253"/>
            <a:ext cx="1935755" cy="12896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verest ile ilgili gö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801" y="5158278"/>
            <a:ext cx="1832752"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üdüklü tencere ile ilgili görsel sonuc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9841" y="4958606"/>
            <a:ext cx="1508176" cy="1508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2585" y="4740103"/>
            <a:ext cx="1689095" cy="333691"/>
          </a:xfrm>
          <a:prstGeom prst="rect">
            <a:avLst/>
          </a:prstGeom>
          <a:solidFill>
            <a:schemeClr val="bg1"/>
          </a:solidFill>
          <a:ln w="28575">
            <a:noFill/>
          </a:ln>
        </p:spPr>
        <p:txBody>
          <a:bodyPr vert="horz" wrap="square" lIns="91440" tIns="45720" rIns="91440" bIns="45720" rtlCol="0">
            <a:normAutofit/>
          </a:bodyPr>
          <a:lstStyle/>
          <a:p>
            <a:pPr>
              <a:lnSpc>
                <a:spcPct val="95000"/>
              </a:lnSpc>
              <a:spcBef>
                <a:spcPts val="1400"/>
              </a:spcBef>
              <a:spcAft>
                <a:spcPts val="200"/>
              </a:spcAft>
              <a:buClr>
                <a:schemeClr val="accent1"/>
              </a:buClr>
              <a:buSzPct val="80000"/>
            </a:pPr>
            <a:r>
              <a:rPr lang="tr-TR" sz="1100" dirty="0"/>
              <a:t>Deniz Seviyesi- </a:t>
            </a:r>
            <a:r>
              <a:rPr lang="tr-TR" sz="1200" dirty="0" smtClean="0"/>
              <a:t>100°C</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4" name="TextBox 13"/>
          <p:cNvSpPr txBox="1"/>
          <p:nvPr/>
        </p:nvSpPr>
        <p:spPr>
          <a:xfrm>
            <a:off x="2501786" y="4740103"/>
            <a:ext cx="1689095" cy="333691"/>
          </a:xfrm>
          <a:prstGeom prst="rect">
            <a:avLst/>
          </a:prstGeom>
          <a:solidFill>
            <a:schemeClr val="bg1"/>
          </a:solidFill>
          <a:ln w="28575">
            <a:noFill/>
          </a:ln>
        </p:spPr>
        <p:txBody>
          <a:bodyPr vert="horz" wrap="square" lIns="91440" tIns="45720" rIns="91440" bIns="45720" rtlCol="0">
            <a:normAutofit/>
          </a:bodyPr>
          <a:lstStyle/>
          <a:p>
            <a:pPr>
              <a:lnSpc>
                <a:spcPct val="95000"/>
              </a:lnSpc>
              <a:spcBef>
                <a:spcPts val="1400"/>
              </a:spcBef>
              <a:spcAft>
                <a:spcPts val="200"/>
              </a:spcAft>
              <a:buClr>
                <a:schemeClr val="accent1"/>
              </a:buClr>
              <a:buSzPct val="80000"/>
            </a:pPr>
            <a:r>
              <a:rPr lang="tr-TR" sz="1100" dirty="0" smtClean="0"/>
              <a:t>Ankara (</a:t>
            </a:r>
            <a:r>
              <a:rPr lang="tr-TR" sz="1100" dirty="0"/>
              <a:t>938 </a:t>
            </a:r>
            <a:r>
              <a:rPr lang="tr-TR" sz="1100" dirty="0" smtClean="0"/>
              <a:t>m)</a:t>
            </a:r>
            <a:r>
              <a:rPr lang="tr-TR" sz="1100" dirty="0" smtClean="0"/>
              <a:t>- </a:t>
            </a:r>
            <a:r>
              <a:rPr lang="tr-TR" sz="1200" dirty="0" smtClean="0"/>
              <a:t>96°C</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5" name="TextBox 14"/>
          <p:cNvSpPr txBox="1"/>
          <p:nvPr/>
        </p:nvSpPr>
        <p:spPr>
          <a:xfrm>
            <a:off x="4845210" y="4695509"/>
            <a:ext cx="1689095" cy="333691"/>
          </a:xfrm>
          <a:prstGeom prst="rect">
            <a:avLst/>
          </a:prstGeom>
          <a:solidFill>
            <a:schemeClr val="bg1"/>
          </a:solidFill>
          <a:ln w="28575">
            <a:noFill/>
          </a:ln>
        </p:spPr>
        <p:txBody>
          <a:bodyPr vert="horz" wrap="square" lIns="91440" tIns="45720" rIns="91440" bIns="45720" rtlCol="0">
            <a:normAutofit fontScale="92500"/>
          </a:bodyPr>
          <a:lstStyle/>
          <a:p>
            <a:pPr>
              <a:lnSpc>
                <a:spcPct val="95000"/>
              </a:lnSpc>
              <a:spcBef>
                <a:spcPts val="1400"/>
              </a:spcBef>
              <a:spcAft>
                <a:spcPts val="200"/>
              </a:spcAft>
              <a:buClr>
                <a:schemeClr val="accent1"/>
              </a:buClr>
              <a:buSzPct val="80000"/>
            </a:pPr>
            <a:r>
              <a:rPr lang="tr-TR" sz="1100" dirty="0" smtClean="0"/>
              <a:t>Erzurum (1893 m)- </a:t>
            </a:r>
            <a:r>
              <a:rPr lang="tr-TR" sz="1200" dirty="0" smtClean="0"/>
              <a:t>94°C</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6" name="TextBox 15"/>
          <p:cNvSpPr txBox="1"/>
          <p:nvPr/>
        </p:nvSpPr>
        <p:spPr>
          <a:xfrm>
            <a:off x="411481" y="6407167"/>
            <a:ext cx="2316904" cy="333691"/>
          </a:xfrm>
          <a:prstGeom prst="rect">
            <a:avLst/>
          </a:prstGeom>
          <a:solidFill>
            <a:schemeClr val="bg1"/>
          </a:solidFill>
          <a:ln w="28575">
            <a:noFill/>
          </a:ln>
        </p:spPr>
        <p:txBody>
          <a:bodyPr vert="horz" wrap="square" lIns="91440" tIns="45720" rIns="91440" bIns="45720" rtlCol="0">
            <a:normAutofit fontScale="92500"/>
          </a:bodyPr>
          <a:lstStyle/>
          <a:p>
            <a:pPr>
              <a:lnSpc>
                <a:spcPct val="95000"/>
              </a:lnSpc>
              <a:spcBef>
                <a:spcPts val="1400"/>
              </a:spcBef>
              <a:spcAft>
                <a:spcPts val="200"/>
              </a:spcAft>
              <a:buClr>
                <a:schemeClr val="accent1"/>
              </a:buClr>
              <a:buSzPct val="80000"/>
            </a:pPr>
            <a:r>
              <a:rPr lang="tr-TR" sz="1100" dirty="0" smtClean="0"/>
              <a:t>Everest’in </a:t>
            </a:r>
            <a:r>
              <a:rPr lang="tr-TR" sz="1100" dirty="0" smtClean="0"/>
              <a:t>Zirvesi (</a:t>
            </a:r>
            <a:r>
              <a:rPr lang="tr-TR" sz="1100" dirty="0" smtClean="0"/>
              <a:t>8.848</a:t>
            </a:r>
            <a:r>
              <a:rPr lang="tr-TR" sz="1100" dirty="0"/>
              <a:t> </a:t>
            </a:r>
            <a:r>
              <a:rPr lang="tr-TR" sz="1100" dirty="0" smtClean="0"/>
              <a:t>m)</a:t>
            </a:r>
            <a:r>
              <a:rPr lang="tr-TR" sz="1100" dirty="0" smtClean="0"/>
              <a:t>- </a:t>
            </a:r>
            <a:r>
              <a:rPr lang="tr-TR" sz="1200" dirty="0" smtClean="0"/>
              <a:t>80°C</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7" name="TextBox 16"/>
          <p:cNvSpPr txBox="1"/>
          <p:nvPr/>
        </p:nvSpPr>
        <p:spPr>
          <a:xfrm>
            <a:off x="3346333" y="6396188"/>
            <a:ext cx="2402957" cy="289097"/>
          </a:xfrm>
          <a:prstGeom prst="rect">
            <a:avLst/>
          </a:prstGeom>
          <a:solidFill>
            <a:schemeClr val="bg1"/>
          </a:solidFill>
          <a:ln w="28575">
            <a:noFill/>
          </a:ln>
        </p:spPr>
        <p:txBody>
          <a:bodyPr vert="horz" wrap="square" lIns="91440" tIns="45720" rIns="91440" bIns="45720" rtlCol="0">
            <a:normAutofit/>
          </a:bodyPr>
          <a:lstStyle/>
          <a:p>
            <a:pPr>
              <a:lnSpc>
                <a:spcPct val="95000"/>
              </a:lnSpc>
              <a:spcBef>
                <a:spcPts val="1400"/>
              </a:spcBef>
              <a:spcAft>
                <a:spcPts val="200"/>
              </a:spcAft>
              <a:buClr>
                <a:schemeClr val="accent1"/>
              </a:buClr>
              <a:buSzPct val="80000"/>
            </a:pPr>
            <a:r>
              <a:rPr lang="tr-TR" sz="1100" dirty="0" smtClean="0"/>
              <a:t>Düdüklü Tencere- </a:t>
            </a:r>
            <a:r>
              <a:rPr lang="tr-TR" sz="1200" dirty="0" smtClean="0"/>
              <a:t>140°C-150°C</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315426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 calcmode="lin" valueType="num">
                                      <p:cBhvr additive="base">
                                        <p:cTn id="35" dur="500" fill="hold"/>
                                        <p:tgtEl>
                                          <p:spTgt spid="1030"/>
                                        </p:tgtEl>
                                        <p:attrNameLst>
                                          <p:attrName>ppt_x</p:attrName>
                                        </p:attrNameLst>
                                      </p:cBhvr>
                                      <p:tavLst>
                                        <p:tav tm="0">
                                          <p:val>
                                            <p:strVal val="#ppt_x"/>
                                          </p:val>
                                        </p:tav>
                                        <p:tav tm="100000">
                                          <p:val>
                                            <p:strVal val="#ppt_x"/>
                                          </p:val>
                                        </p:tav>
                                      </p:tavLst>
                                    </p:anim>
                                    <p:anim calcmode="lin" valueType="num">
                                      <p:cBhvr additive="base">
                                        <p:cTn id="36" dur="500" fill="hold"/>
                                        <p:tgtEl>
                                          <p:spTgt spid="10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2"/>
                                        </p:tgtEl>
                                        <p:attrNameLst>
                                          <p:attrName>style.visibility</p:attrName>
                                        </p:attrNameLst>
                                      </p:cBhvr>
                                      <p:to>
                                        <p:strVal val="visible"/>
                                      </p:to>
                                    </p:set>
                                    <p:anim calcmode="lin" valueType="num">
                                      <p:cBhvr additive="base">
                                        <p:cTn id="45" dur="500" fill="hold"/>
                                        <p:tgtEl>
                                          <p:spTgt spid="1032"/>
                                        </p:tgtEl>
                                        <p:attrNameLst>
                                          <p:attrName>ppt_x</p:attrName>
                                        </p:attrNameLst>
                                      </p:cBhvr>
                                      <p:tavLst>
                                        <p:tav tm="0">
                                          <p:val>
                                            <p:strVal val="#ppt_x"/>
                                          </p:val>
                                        </p:tav>
                                        <p:tav tm="100000">
                                          <p:val>
                                            <p:strVal val="#ppt_x"/>
                                          </p:val>
                                        </p:tav>
                                      </p:tavLst>
                                    </p:anim>
                                    <p:anim calcmode="lin" valueType="num">
                                      <p:cBhvr additive="base">
                                        <p:cTn id="46" dur="500" fill="hold"/>
                                        <p:tgtEl>
                                          <p:spTgt spid="103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4"/>
                                        </p:tgtEl>
                                        <p:attrNameLst>
                                          <p:attrName>style.visibility</p:attrName>
                                        </p:attrNameLst>
                                      </p:cBhvr>
                                      <p:to>
                                        <p:strVal val="visible"/>
                                      </p:to>
                                    </p:set>
                                    <p:anim calcmode="lin" valueType="num">
                                      <p:cBhvr additive="base">
                                        <p:cTn id="55" dur="500" fill="hold"/>
                                        <p:tgtEl>
                                          <p:spTgt spid="1034"/>
                                        </p:tgtEl>
                                        <p:attrNameLst>
                                          <p:attrName>ppt_x</p:attrName>
                                        </p:attrNameLst>
                                      </p:cBhvr>
                                      <p:tavLst>
                                        <p:tav tm="0">
                                          <p:val>
                                            <p:strVal val="#ppt_x"/>
                                          </p:val>
                                        </p:tav>
                                        <p:tav tm="100000">
                                          <p:val>
                                            <p:strVal val="#ppt_x"/>
                                          </p:val>
                                        </p:tav>
                                      </p:tavLst>
                                    </p:anim>
                                    <p:anim calcmode="lin" valueType="num">
                                      <p:cBhvr additive="base">
                                        <p:cTn id="56" dur="500" fill="hold"/>
                                        <p:tgtEl>
                                          <p:spTgt spid="10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91540"/>
          </a:xfrm>
        </p:spPr>
        <p:txBody>
          <a:bodyPr>
            <a:normAutofit fontScale="90000"/>
          </a:bodyPr>
          <a:lstStyle/>
          <a:p>
            <a:r>
              <a:rPr lang="tr-TR" dirty="0" smtClean="0"/>
              <a:t>Basıncın Çözünmeye Etkisi-Vurgun</a:t>
            </a:r>
            <a:endParaRPr lang="tr-TR" dirty="0"/>
          </a:p>
        </p:txBody>
      </p:sp>
      <p:sp>
        <p:nvSpPr>
          <p:cNvPr id="3" name="Content Placeholder 2"/>
          <p:cNvSpPr>
            <a:spLocks noGrp="1"/>
          </p:cNvSpPr>
          <p:nvPr>
            <p:ph idx="1"/>
          </p:nvPr>
        </p:nvSpPr>
        <p:spPr>
          <a:xfrm>
            <a:off x="1" y="1040130"/>
            <a:ext cx="7020732" cy="4351337"/>
          </a:xfrm>
        </p:spPr>
        <p:txBody>
          <a:bodyPr/>
          <a:lstStyle/>
          <a:p>
            <a:endParaRPr lang="tr-TR" dirty="0"/>
          </a:p>
        </p:txBody>
      </p:sp>
      <p:sp>
        <p:nvSpPr>
          <p:cNvPr id="4" name="TextBox 3"/>
          <p:cNvSpPr txBox="1"/>
          <p:nvPr/>
        </p:nvSpPr>
        <p:spPr>
          <a:xfrm>
            <a:off x="7566659" y="984143"/>
            <a:ext cx="370060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1026"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47" y="1040130"/>
            <a:ext cx="5253913" cy="453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014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57250"/>
          </a:xfrm>
        </p:spPr>
        <p:txBody>
          <a:bodyPr>
            <a:normAutofit/>
          </a:bodyPr>
          <a:lstStyle/>
          <a:p>
            <a:r>
              <a:rPr lang="tr-TR" dirty="0" smtClean="0"/>
              <a:t>Kaldırma Kuvveti</a:t>
            </a:r>
            <a:endParaRPr lang="tr-TR" dirty="0"/>
          </a:p>
        </p:txBody>
      </p:sp>
      <p:sp>
        <p:nvSpPr>
          <p:cNvPr id="3" name="Content Placeholder 2"/>
          <p:cNvSpPr>
            <a:spLocks noGrp="1"/>
          </p:cNvSpPr>
          <p:nvPr>
            <p:ph idx="1"/>
          </p:nvPr>
        </p:nvSpPr>
        <p:spPr>
          <a:xfrm>
            <a:off x="-145905" y="984143"/>
            <a:ext cx="4248448" cy="5052059"/>
          </a:xfrm>
        </p:spPr>
        <p:txBody>
          <a:bodyPr>
            <a:normAutofit/>
          </a:bodyPr>
          <a:lstStyle/>
          <a:p>
            <a:pPr marL="0" indent="0">
              <a:buNone/>
            </a:pPr>
            <a:endParaRPr lang="tr-TR" dirty="0" smtClean="0"/>
          </a:p>
          <a:p>
            <a:pPr marL="182880" lvl="1">
              <a:lnSpc>
                <a:spcPct val="95000"/>
              </a:lnSpc>
              <a:spcBef>
                <a:spcPts val="1400"/>
              </a:spcBef>
              <a:spcAft>
                <a:spcPts val="200"/>
              </a:spcAft>
              <a:buSzPct val="80000"/>
              <a:buFont typeface="Arial" pitchFamily="34" charset="0"/>
              <a:buChar char="•"/>
            </a:pPr>
            <a:endParaRPr lang="tr-TR" dirty="0" smtClean="0"/>
          </a:p>
        </p:txBody>
      </p:sp>
      <p:sp>
        <p:nvSpPr>
          <p:cNvPr id="5" name="TextBox 4"/>
          <p:cNvSpPr txBox="1"/>
          <p:nvPr/>
        </p:nvSpPr>
        <p:spPr>
          <a:xfrm>
            <a:off x="7612379" y="984143"/>
            <a:ext cx="365488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1028" name="Picture 4" descr="kaldırma kuvvet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155" y="1033671"/>
            <a:ext cx="2804795" cy="22788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620" y="1268729"/>
            <a:ext cx="3131820" cy="1993081"/>
          </a:xfrm>
          <a:prstGeom prst="rect">
            <a:avLst/>
          </a:prstGeom>
          <a:solidFill>
            <a:schemeClr val="bg1"/>
          </a:solidFill>
          <a:ln w="28575">
            <a:noFill/>
          </a:ln>
        </p:spPr>
        <p:txBody>
          <a:bodyPr vert="horz" wrap="square" lIns="91440" tIns="45720" rIns="91440" bIns="45720" rtlCol="0">
            <a:normAutofit fontScale="77500" lnSpcReduction="2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Yandaki</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şekilde küçük bir topun su içinde ve dışında tartıldığında dinomometrelerin gösterdiği değeri görmektesiniz.</a:t>
            </a:r>
            <a:endPar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Elimizde </a:t>
            </a: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küçük bir top olduğunu ve bu</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topu su içine </a:t>
            </a:r>
            <a:r>
              <a:rPr lang="tr-TR" sz="2000" spc="10" smtClean="0">
                <a:solidFill>
                  <a:schemeClr val="tx1">
                    <a:lumMod val="65000"/>
                    <a:lumOff val="35000"/>
                  </a:schemeClr>
                </a:solidFill>
              </a:rPr>
              <a:t>batırmaya</a:t>
            </a:r>
            <a:r>
              <a:rPr kumimoji="0" lang="tr-TR" sz="2000" b="0" i="0" u="none" strike="noStrike" kern="1200" cap="none" spc="10" normalizeH="0" noProof="0" smtClean="0">
                <a:ln>
                  <a:noFill/>
                </a:ln>
                <a:solidFill>
                  <a:schemeClr val="tx1">
                    <a:lumMod val="65000"/>
                    <a:lumOff val="35000"/>
                  </a:schemeClr>
                </a:solidFill>
                <a:effectLst/>
                <a:uLnTx/>
                <a:uFillTx/>
                <a:latin typeface="+mn-lt"/>
                <a:ea typeface="+mn-ea"/>
                <a:cs typeface="+mn-cs"/>
              </a:rPr>
              <a:t> </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çalıştığımızı </a:t>
            </a: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farzedelim. </a:t>
            </a:r>
          </a:p>
        </p:txBody>
      </p:sp>
      <p:sp>
        <p:nvSpPr>
          <p:cNvPr id="15" name="TextBox 14"/>
          <p:cNvSpPr txBox="1"/>
          <p:nvPr/>
        </p:nvSpPr>
        <p:spPr>
          <a:xfrm>
            <a:off x="412408" y="3510171"/>
            <a:ext cx="6045541" cy="2774391"/>
          </a:xfrm>
          <a:prstGeom prst="rect">
            <a:avLst/>
          </a:prstGeom>
          <a:solidFill>
            <a:schemeClr val="bg1"/>
          </a:solidFill>
          <a:ln w="28575">
            <a:noFill/>
          </a:ln>
        </p:spPr>
        <p:txBody>
          <a:bodyPr vert="horz" wrap="square" lIns="91440" tIns="45720" rIns="91440" bIns="45720" rtlCol="0">
            <a:normAutofit/>
          </a:bodyPr>
          <a:lstStyle/>
          <a:p>
            <a:pPr marL="457200" marR="0" indent="-45720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000" spc="10" dirty="0" smtClean="0">
                <a:solidFill>
                  <a:schemeClr val="tx1">
                    <a:lumMod val="65000"/>
                    <a:lumOff val="35000"/>
                  </a:schemeClr>
                </a:solidFill>
              </a:rPr>
              <a:t>Bu topu suya batırmaya çalışırken zorlanır mıyız? </a:t>
            </a:r>
          </a:p>
          <a:p>
            <a:pPr marL="457200" marR="0" indent="-45720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000" spc="10" noProof="0" dirty="0" smtClean="0">
                <a:solidFill>
                  <a:schemeClr val="tx1">
                    <a:lumMod val="65000"/>
                    <a:lumOff val="35000"/>
                  </a:schemeClr>
                </a:solidFill>
              </a:rPr>
              <a:t>Ya topun tamamını suyun içine batırdıktan sonra?</a:t>
            </a:r>
          </a:p>
          <a:p>
            <a:pPr marL="457200" marR="0" indent="-45720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kumimoji="0" lang="tr-TR" sz="2000" b="0" i="0" u="none" strike="noStrike" kern="1200" cap="none" spc="10" normalizeH="0" baseline="0" dirty="0" smtClean="0">
                <a:ln>
                  <a:noFill/>
                </a:ln>
                <a:solidFill>
                  <a:schemeClr val="tx1">
                    <a:lumMod val="65000"/>
                    <a:lumOff val="35000"/>
                  </a:schemeClr>
                </a:solidFill>
                <a:effectLst/>
                <a:uLnTx/>
                <a:uFillTx/>
                <a:latin typeface="+mn-lt"/>
                <a:ea typeface="+mn-ea"/>
                <a:cs typeface="+mn-cs"/>
              </a:rPr>
              <a:t>Ya</a:t>
            </a:r>
            <a:r>
              <a:rPr kumimoji="0" lang="tr-TR" sz="2000" b="0" i="0" u="none" strike="noStrike" kern="1200" cap="none" spc="10" normalizeH="0" dirty="0" smtClean="0">
                <a:ln>
                  <a:noFill/>
                </a:ln>
                <a:solidFill>
                  <a:schemeClr val="tx1">
                    <a:lumMod val="65000"/>
                    <a:lumOff val="35000"/>
                  </a:schemeClr>
                </a:solidFill>
                <a:effectLst/>
                <a:uLnTx/>
                <a:uFillTx/>
                <a:latin typeface="+mn-lt"/>
                <a:ea typeface="+mn-ea"/>
                <a:cs typeface="+mn-cs"/>
              </a:rPr>
              <a:t> daha büyük bir top kullansaydık?</a:t>
            </a:r>
          </a:p>
          <a:p>
            <a:pPr marL="457200" marR="0" indent="-45720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000" spc="10" baseline="0" noProof="0" dirty="0" smtClean="0">
                <a:solidFill>
                  <a:schemeClr val="tx1">
                    <a:lumMod val="65000"/>
                    <a:lumOff val="35000"/>
                  </a:schemeClr>
                </a:solidFill>
              </a:rPr>
              <a:t>Ya su</a:t>
            </a:r>
            <a:r>
              <a:rPr lang="tr-TR" sz="2000" spc="10" noProof="0" dirty="0" smtClean="0">
                <a:solidFill>
                  <a:schemeClr val="tx1">
                    <a:lumMod val="65000"/>
                    <a:lumOff val="35000"/>
                  </a:schemeClr>
                </a:solidFill>
              </a:rPr>
              <a:t> yerine daha yoğun bir sıvı kullansaydık?</a:t>
            </a:r>
            <a:endPar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388548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57250"/>
          </a:xfrm>
        </p:spPr>
        <p:txBody>
          <a:bodyPr>
            <a:normAutofit/>
          </a:bodyPr>
          <a:lstStyle/>
          <a:p>
            <a:r>
              <a:rPr lang="tr-TR" dirty="0" smtClean="0"/>
              <a:t>Kaldırma Kuvveti</a:t>
            </a:r>
            <a:endParaRPr lang="tr-TR" dirty="0"/>
          </a:p>
        </p:txBody>
      </p:sp>
      <p:sp>
        <p:nvSpPr>
          <p:cNvPr id="3" name="Content Placeholder 2"/>
          <p:cNvSpPr>
            <a:spLocks noGrp="1"/>
          </p:cNvSpPr>
          <p:nvPr>
            <p:ph idx="1"/>
          </p:nvPr>
        </p:nvSpPr>
        <p:spPr>
          <a:xfrm>
            <a:off x="-173394" y="1042588"/>
            <a:ext cx="4248448" cy="5052059"/>
          </a:xfrm>
        </p:spPr>
        <p:txBody>
          <a:bodyPr>
            <a:normAutofit/>
          </a:bodyPr>
          <a:lstStyle/>
          <a:p>
            <a:pPr marL="0" indent="0">
              <a:buNone/>
            </a:pPr>
            <a:endParaRPr lang="tr-TR" dirty="0" smtClean="0"/>
          </a:p>
          <a:p>
            <a:pPr marL="182880" lvl="1">
              <a:lnSpc>
                <a:spcPct val="95000"/>
              </a:lnSpc>
              <a:spcBef>
                <a:spcPts val="1400"/>
              </a:spcBef>
              <a:spcAft>
                <a:spcPts val="200"/>
              </a:spcAft>
              <a:buSzPct val="80000"/>
              <a:buFont typeface="Arial" pitchFamily="34" charset="0"/>
              <a:buChar char="•"/>
            </a:pPr>
            <a:endParaRPr lang="tr-TR" dirty="0" smtClean="0"/>
          </a:p>
        </p:txBody>
      </p:sp>
      <p:sp>
        <p:nvSpPr>
          <p:cNvPr id="5" name="TextBox 4"/>
          <p:cNvSpPr txBox="1"/>
          <p:nvPr/>
        </p:nvSpPr>
        <p:spPr>
          <a:xfrm>
            <a:off x="7555899" y="984143"/>
            <a:ext cx="37113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6" name="Picture 5"/>
          <p:cNvPicPr>
            <a:picLocks noChangeAspect="1"/>
          </p:cNvPicPr>
          <p:nvPr/>
        </p:nvPicPr>
        <p:blipFill rotWithShape="1">
          <a:blip r:embed="rId3"/>
          <a:srcRect b="5326"/>
          <a:stretch/>
        </p:blipFill>
        <p:spPr>
          <a:xfrm>
            <a:off x="4548146" y="1042588"/>
            <a:ext cx="2206984" cy="1483265"/>
          </a:xfrm>
          <a:prstGeom prst="rect">
            <a:avLst/>
          </a:prstGeom>
        </p:spPr>
      </p:pic>
      <p:pic>
        <p:nvPicPr>
          <p:cNvPr id="7" name="Picture 6"/>
          <p:cNvPicPr>
            <a:picLocks noChangeAspect="1"/>
          </p:cNvPicPr>
          <p:nvPr/>
        </p:nvPicPr>
        <p:blipFill rotWithShape="1">
          <a:blip r:embed="rId4"/>
          <a:srcRect l="56344" t="45936" r="27531" b="32384"/>
          <a:stretch/>
        </p:blipFill>
        <p:spPr>
          <a:xfrm>
            <a:off x="4706923" y="2846875"/>
            <a:ext cx="2142264" cy="2304179"/>
          </a:xfrm>
          <a:prstGeom prst="rect">
            <a:avLst/>
          </a:prstGeom>
        </p:spPr>
      </p:pic>
      <p:cxnSp>
        <p:nvCxnSpPr>
          <p:cNvPr id="9" name="Straight Arrow Connector 8"/>
          <p:cNvCxnSpPr/>
          <p:nvPr/>
        </p:nvCxnSpPr>
        <p:spPr>
          <a:xfrm flipV="1">
            <a:off x="5507693" y="4121997"/>
            <a:ext cx="0" cy="3657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p:nvPicPr>
        <p:blipFill rotWithShape="1">
          <a:blip r:embed="rId5"/>
          <a:srcRect l="24094" t="40459" r="41406" b="38916"/>
          <a:stretch/>
        </p:blipFill>
        <p:spPr>
          <a:xfrm>
            <a:off x="42208" y="1967100"/>
            <a:ext cx="4569716" cy="2185515"/>
          </a:xfrm>
          <a:prstGeom prst="rect">
            <a:avLst/>
          </a:prstGeom>
        </p:spPr>
      </p:pic>
      <p:sp>
        <p:nvSpPr>
          <p:cNvPr id="20" name="TextBox 19"/>
          <p:cNvSpPr txBox="1"/>
          <p:nvPr/>
        </p:nvSpPr>
        <p:spPr>
          <a:xfrm>
            <a:off x="56926" y="1125514"/>
            <a:ext cx="4137884" cy="658707"/>
          </a:xfrm>
          <a:prstGeom prst="rect">
            <a:avLst/>
          </a:prstGeom>
          <a:noFill/>
          <a:ln w="28575">
            <a:noFill/>
          </a:ln>
        </p:spPr>
        <p:txBody>
          <a:bodyPr vert="horz" wrap="square" lIns="91440" tIns="45720" rIns="91440" bIns="45720" rtlCol="0">
            <a:normAutofit fontScale="85000" lnSpcReduction="2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rgbClr val="00B0F0"/>
                </a:solidFill>
                <a:effectLst/>
                <a:uLnTx/>
                <a:uFillTx/>
                <a:latin typeface="+mn-lt"/>
                <a:ea typeface="+mn-ea"/>
                <a:cs typeface="+mn-cs"/>
              </a:rPr>
              <a:t>Kaldırma</a:t>
            </a:r>
            <a:r>
              <a:rPr kumimoji="0" lang="tr-TR" sz="2600" b="0" i="0" u="none" strike="noStrike" kern="1200" cap="none" spc="10" normalizeH="0" noProof="0" dirty="0" smtClean="0">
                <a:ln>
                  <a:noFill/>
                </a:ln>
                <a:solidFill>
                  <a:srgbClr val="00B0F0"/>
                </a:solidFill>
                <a:effectLst/>
                <a:uLnTx/>
                <a:uFillTx/>
                <a:latin typeface="+mn-lt"/>
                <a:ea typeface="+mn-ea"/>
                <a:cs typeface="+mn-cs"/>
              </a:rPr>
              <a:t> kuvveti, basınç kuvvetlerinin bileşkesidir</a:t>
            </a:r>
            <a:r>
              <a:rPr kumimoji="0" lang="tr-TR" sz="26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21" name="Picture 20"/>
          <p:cNvPicPr>
            <a:picLocks noChangeAspect="1"/>
          </p:cNvPicPr>
          <p:nvPr/>
        </p:nvPicPr>
        <p:blipFill rotWithShape="1">
          <a:blip r:embed="rId6"/>
          <a:srcRect l="29843" t="49206" r="39138" b="45872"/>
          <a:stretch/>
        </p:blipFill>
        <p:spPr>
          <a:xfrm>
            <a:off x="87437" y="4152615"/>
            <a:ext cx="4474322" cy="567975"/>
          </a:xfrm>
          <a:prstGeom prst="rect">
            <a:avLst/>
          </a:prstGeom>
        </p:spPr>
      </p:pic>
      <p:pic>
        <p:nvPicPr>
          <p:cNvPr id="22" name="Picture 21"/>
          <p:cNvPicPr>
            <a:picLocks noChangeAspect="1"/>
          </p:cNvPicPr>
          <p:nvPr/>
        </p:nvPicPr>
        <p:blipFill rotWithShape="1">
          <a:blip r:embed="rId6"/>
          <a:srcRect l="43873" t="56402" r="46658" b="40784"/>
          <a:stretch/>
        </p:blipFill>
        <p:spPr>
          <a:xfrm>
            <a:off x="87437" y="4824575"/>
            <a:ext cx="3227264" cy="766875"/>
          </a:xfrm>
          <a:prstGeom prst="rect">
            <a:avLst/>
          </a:prstGeom>
        </p:spPr>
      </p:pic>
      <p:sp>
        <p:nvSpPr>
          <p:cNvPr id="12" name="TextBox 11"/>
          <p:cNvSpPr txBox="1"/>
          <p:nvPr/>
        </p:nvSpPr>
        <p:spPr>
          <a:xfrm>
            <a:off x="0" y="5821187"/>
            <a:ext cx="7280909" cy="658707"/>
          </a:xfrm>
          <a:prstGeom prst="rect">
            <a:avLst/>
          </a:prstGeom>
          <a:no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baseline="0" noProof="0" dirty="0" smtClean="0">
                <a:ln>
                  <a:noFill/>
                </a:ln>
                <a:solidFill>
                  <a:srgbClr val="00B0F0"/>
                </a:solidFill>
                <a:effectLst/>
                <a:uLnTx/>
                <a:uFillTx/>
                <a:latin typeface="+mn-lt"/>
                <a:ea typeface="+mn-ea"/>
                <a:cs typeface="+mn-cs"/>
              </a:rPr>
              <a:t>Kaldırma</a:t>
            </a:r>
            <a:r>
              <a:rPr kumimoji="0" lang="tr-TR" sz="1900" i="0" u="none" strike="noStrike" kern="1200" cap="none" spc="10" normalizeH="0" noProof="0" dirty="0" smtClean="0">
                <a:ln>
                  <a:noFill/>
                </a:ln>
                <a:solidFill>
                  <a:srgbClr val="00B0F0"/>
                </a:solidFill>
                <a:effectLst/>
                <a:uLnTx/>
                <a:uFillTx/>
                <a:latin typeface="+mn-lt"/>
                <a:ea typeface="+mn-ea"/>
                <a:cs typeface="+mn-cs"/>
              </a:rPr>
              <a:t> kuvveti, yer değiştiren suyun ağırlığına eşittir</a:t>
            </a:r>
            <a:r>
              <a:rPr kumimoji="0" lang="tr-TR" sz="2600" i="0" u="none" strike="noStrike" kern="1200" cap="none" spc="10" normalizeH="0" noProof="0" dirty="0" smtClean="0">
                <a:ln>
                  <a:noFill/>
                </a:ln>
                <a:solidFill>
                  <a:srgbClr val="00B0F0"/>
                </a:solidFill>
                <a:effectLst/>
                <a:uLnTx/>
                <a:uFillTx/>
                <a:latin typeface="+mn-lt"/>
                <a:ea typeface="+mn-ea"/>
                <a:cs typeface="+mn-cs"/>
              </a:rPr>
              <a:t>.</a:t>
            </a:r>
            <a:endParaRPr kumimoji="0" lang="tr-TR" sz="2600" i="0" u="none" strike="noStrike" kern="1200" cap="none" spc="10" normalizeH="0" baseline="0" noProof="0" dirty="0" smtClean="0">
              <a:ln>
                <a:noFill/>
              </a:ln>
              <a:solidFill>
                <a:srgbClr val="00B0F0"/>
              </a:solidFill>
              <a:effectLst/>
              <a:uLnTx/>
              <a:uFillTx/>
              <a:latin typeface="+mn-lt"/>
              <a:ea typeface="+mn-ea"/>
              <a:cs typeface="+mn-cs"/>
            </a:endParaRPr>
          </a:p>
        </p:txBody>
      </p:sp>
    </p:spTree>
    <p:extLst>
      <p:ext uri="{BB962C8B-B14F-4D97-AF65-F5344CB8AC3E}">
        <p14:creationId xmlns:p14="http://schemas.microsoft.com/office/powerpoint/2010/main" val="344253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57250"/>
          </a:xfrm>
        </p:spPr>
        <p:txBody>
          <a:bodyPr>
            <a:normAutofit/>
          </a:bodyPr>
          <a:lstStyle/>
          <a:p>
            <a:r>
              <a:rPr lang="tr-TR" dirty="0" smtClean="0"/>
              <a:t>Kaldırma Kuvveti</a:t>
            </a:r>
            <a:endParaRPr lang="tr-TR" dirty="0"/>
          </a:p>
        </p:txBody>
      </p:sp>
      <p:sp>
        <p:nvSpPr>
          <p:cNvPr id="3" name="Content Placeholder 2"/>
          <p:cNvSpPr>
            <a:spLocks noGrp="1"/>
          </p:cNvSpPr>
          <p:nvPr>
            <p:ph idx="1"/>
          </p:nvPr>
        </p:nvSpPr>
        <p:spPr>
          <a:xfrm>
            <a:off x="-145905" y="984143"/>
            <a:ext cx="4248448" cy="5052059"/>
          </a:xfrm>
        </p:spPr>
        <p:txBody>
          <a:bodyPr>
            <a:normAutofit/>
          </a:bodyPr>
          <a:lstStyle/>
          <a:p>
            <a:pPr marL="0" indent="0">
              <a:buNone/>
            </a:pPr>
            <a:endParaRPr lang="tr-TR" dirty="0" smtClean="0"/>
          </a:p>
          <a:p>
            <a:pPr marL="182880" lvl="1">
              <a:lnSpc>
                <a:spcPct val="95000"/>
              </a:lnSpc>
              <a:spcBef>
                <a:spcPts val="1400"/>
              </a:spcBef>
              <a:spcAft>
                <a:spcPts val="200"/>
              </a:spcAft>
              <a:buSzPct val="80000"/>
              <a:buFont typeface="Arial" pitchFamily="34" charset="0"/>
              <a:buChar char="•"/>
            </a:pPr>
            <a:endParaRPr lang="tr-TR" dirty="0" smtClean="0"/>
          </a:p>
        </p:txBody>
      </p:sp>
      <p:sp>
        <p:nvSpPr>
          <p:cNvPr id="5" name="TextBox 4"/>
          <p:cNvSpPr txBox="1"/>
          <p:nvPr/>
        </p:nvSpPr>
        <p:spPr>
          <a:xfrm>
            <a:off x="7555229" y="984143"/>
            <a:ext cx="371203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sp>
        <p:nvSpPr>
          <p:cNvPr id="4" name="TextBox 3"/>
          <p:cNvSpPr txBox="1"/>
          <p:nvPr/>
        </p:nvSpPr>
        <p:spPr>
          <a:xfrm>
            <a:off x="114301" y="1440180"/>
            <a:ext cx="6828942" cy="5040630"/>
          </a:xfrm>
          <a:prstGeom prst="rect">
            <a:avLst/>
          </a:prstGeom>
          <a:solidFill>
            <a:schemeClr val="bg1"/>
          </a:solidFill>
          <a:ln w="28575">
            <a:noFill/>
          </a:ln>
        </p:spPr>
        <p:txBody>
          <a:bodyPr vert="horz" wrap="square" lIns="91440" tIns="45720" rIns="91440" bIns="45720" rtlCol="0">
            <a:normAutofit fontScale="92500" lnSpcReduction="10000"/>
          </a:bodyPr>
          <a:lstStyle/>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kumimoji="0" lang="tr-TR" sz="2800" b="0" i="0" u="none" strike="noStrike" kern="1200" cap="none" spc="10" normalizeH="0" baseline="0" noProof="0" dirty="0" smtClean="0">
                <a:ln>
                  <a:noFill/>
                </a:ln>
                <a:solidFill>
                  <a:schemeClr val="tx1">
                    <a:lumMod val="65000"/>
                    <a:lumOff val="35000"/>
                  </a:schemeClr>
                </a:solidFill>
                <a:effectLst/>
                <a:uLnTx/>
                <a:uFillTx/>
              </a:rPr>
              <a:t>Kaldırma</a:t>
            </a:r>
            <a:r>
              <a:rPr kumimoji="0" lang="tr-TR" sz="2800" b="0" i="0" u="none" strike="noStrike" kern="1200" cap="none" spc="10" normalizeH="0" noProof="0" dirty="0" smtClean="0">
                <a:ln>
                  <a:noFill/>
                </a:ln>
                <a:solidFill>
                  <a:schemeClr val="tx1">
                    <a:lumMod val="65000"/>
                    <a:lumOff val="35000"/>
                  </a:schemeClr>
                </a:solidFill>
                <a:effectLst/>
                <a:uLnTx/>
                <a:uFillTx/>
              </a:rPr>
              <a:t> kuvveti sadece sıvılar için mi geçerlidir?</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kumimoji="0" lang="tr-TR" sz="2800" b="0" i="0" u="none" strike="noStrike" kern="1200" cap="none" spc="10" normalizeH="0" noProof="0" dirty="0" smtClean="0">
                <a:ln>
                  <a:noFill/>
                </a:ln>
                <a:solidFill>
                  <a:schemeClr val="tx1">
                    <a:lumMod val="65000"/>
                    <a:lumOff val="35000"/>
                  </a:schemeClr>
                </a:solidFill>
                <a:effectLst/>
                <a:uLnTx/>
                <a:uFillTx/>
              </a:rPr>
              <a:t>Ayakta durduğumuzda üzerimize etkiyen bir kaldırma kuvveti var mıdır?</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800" spc="10" baseline="0" dirty="0" smtClean="0">
                <a:solidFill>
                  <a:schemeClr val="tx1">
                    <a:lumMod val="65000"/>
                    <a:lumOff val="35000"/>
                  </a:schemeClr>
                </a:solidFill>
              </a:rPr>
              <a:t>Var</a:t>
            </a:r>
            <a:r>
              <a:rPr lang="tr-TR" sz="2800" spc="10" dirty="0" smtClean="0">
                <a:solidFill>
                  <a:schemeClr val="tx1">
                    <a:lumMod val="65000"/>
                    <a:lumOff val="35000"/>
                  </a:schemeClr>
                </a:solidFill>
              </a:rPr>
              <a:t> ise, neden hissetmiyoruz?</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800" spc="10" dirty="0" smtClean="0">
                <a:solidFill>
                  <a:schemeClr val="tx1">
                    <a:lumMod val="65000"/>
                    <a:lumOff val="35000"/>
                  </a:schemeClr>
                </a:solidFill>
              </a:rPr>
              <a:t>Havalı bir ortamda tartıldığımızda tartının gösterdiği değer ile, havasız bir ortamda tartının gösterdiği değer arasında fark var mıdır</a:t>
            </a:r>
            <a:r>
              <a:rPr lang="tr-TR" sz="2800" spc="10" dirty="0" smtClean="0">
                <a:solidFill>
                  <a:schemeClr val="tx1">
                    <a:lumMod val="65000"/>
                    <a:lumOff val="35000"/>
                  </a:schemeClr>
                </a:solidFill>
              </a:rPr>
              <a:t>?</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800" spc="10" dirty="0" smtClean="0">
                <a:solidFill>
                  <a:schemeClr val="tx1">
                    <a:lumMod val="65000"/>
                    <a:lumOff val="35000"/>
                  </a:schemeClr>
                </a:solidFill>
              </a:rPr>
              <a:t>Kapalı kapta kaldırma kuvveti var mıdır?</a:t>
            </a:r>
            <a:endParaRPr lang="tr-TR" sz="2800" spc="10" dirty="0" smtClean="0">
              <a:solidFill>
                <a:schemeClr val="tx1">
                  <a:lumMod val="65000"/>
                  <a:lumOff val="35000"/>
                </a:schemeClr>
              </a:solidFill>
            </a:endParaRP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101491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17252" cy="868983"/>
          </a:xfrm>
        </p:spPr>
        <p:txBody>
          <a:bodyPr/>
          <a:lstStyle/>
          <a:p>
            <a:r>
              <a:rPr lang="tr-TR" dirty="0" smtClean="0"/>
              <a:t>Kazanımlar</a:t>
            </a:r>
            <a:endParaRPr lang="tr-TR" dirty="0"/>
          </a:p>
        </p:txBody>
      </p:sp>
      <p:sp>
        <p:nvSpPr>
          <p:cNvPr id="3" name="Content Placeholder 2"/>
          <p:cNvSpPr>
            <a:spLocks noGrp="1"/>
          </p:cNvSpPr>
          <p:nvPr>
            <p:ph idx="1"/>
          </p:nvPr>
        </p:nvSpPr>
        <p:spPr>
          <a:xfrm>
            <a:off x="0" y="1055240"/>
            <a:ext cx="10995660" cy="3745547"/>
          </a:xfrm>
        </p:spPr>
        <p:txBody>
          <a:bodyPr>
            <a:normAutofit lnSpcReduction="10000"/>
          </a:bodyPr>
          <a:lstStyle/>
          <a:p>
            <a:pPr marL="82296" indent="0">
              <a:buNone/>
            </a:pPr>
            <a:r>
              <a:rPr lang="tr-TR" dirty="0" smtClean="0">
                <a:solidFill>
                  <a:schemeClr val="tx1"/>
                </a:solidFill>
              </a:rPr>
              <a:t>10.1.1.3. Basıncın hal değişimine etkisini analiz eder.</a:t>
            </a:r>
          </a:p>
          <a:p>
            <a:pPr marL="82296" indent="0">
              <a:buNone/>
            </a:pPr>
            <a:r>
              <a:rPr lang="tr-TR" dirty="0" smtClean="0">
                <a:solidFill>
                  <a:schemeClr val="tx1"/>
                </a:solidFill>
              </a:rPr>
              <a:t>	a)Öğrencilerin deneylerden elde edilen verilerden sonuçlar çıkarmalarına fırsat 	verilir.</a:t>
            </a:r>
          </a:p>
          <a:p>
            <a:pPr marL="82296" indent="0">
              <a:buNone/>
            </a:pPr>
            <a:r>
              <a:rPr lang="tr-TR" dirty="0" smtClean="0">
                <a:solidFill>
                  <a:schemeClr val="tx1"/>
                </a:solidFill>
              </a:rPr>
              <a:t>	b)Öğrencilerin günlük hayatta karşılaştıkları basıncın hal değişimine etkisi ile 	ilgili olayları açıklamaları sağlanır. </a:t>
            </a:r>
            <a:endParaRPr lang="tr-TR" dirty="0">
              <a:solidFill>
                <a:schemeClr val="tx1"/>
              </a:solidFill>
            </a:endParaRPr>
          </a:p>
          <a:p>
            <a:pPr marL="82296" indent="0">
              <a:buNone/>
            </a:pPr>
            <a:r>
              <a:rPr lang="tr-TR" dirty="0" smtClean="0">
                <a:solidFill>
                  <a:schemeClr val="tx1"/>
                </a:solidFill>
              </a:rPr>
              <a:t>10.1.1.4. Durgun akışkanların cisimlere uyguladıkları kaldırma kuvvetlerini açıklar. </a:t>
            </a:r>
          </a:p>
          <a:p>
            <a:pPr marL="82296" indent="0">
              <a:buNone/>
            </a:pPr>
            <a:r>
              <a:rPr lang="tr-TR" dirty="0">
                <a:solidFill>
                  <a:schemeClr val="tx1"/>
                </a:solidFill>
              </a:rPr>
              <a:t>	</a:t>
            </a:r>
            <a:r>
              <a:rPr lang="tr-TR" dirty="0" smtClean="0">
                <a:solidFill>
                  <a:schemeClr val="tx1"/>
                </a:solidFill>
              </a:rPr>
              <a:t>a)Öğrencilerin durgun akışkanlarda kaldırma kuvvetini basınç kavramı ile 	ilişkilendirerek açıklamaları sağlanır. </a:t>
            </a:r>
          </a:p>
          <a:p>
            <a:pPr marL="82296" indent="0">
              <a:buNone/>
            </a:pPr>
            <a:r>
              <a:rPr lang="tr-TR" dirty="0">
                <a:solidFill>
                  <a:schemeClr val="tx1"/>
                </a:solidFill>
              </a:rPr>
              <a:t>	</a:t>
            </a:r>
            <a:r>
              <a:rPr lang="tr-TR" dirty="0" smtClean="0">
                <a:solidFill>
                  <a:schemeClr val="tx1"/>
                </a:solidFill>
              </a:rPr>
              <a:t>ç)Öğrencilerin durgun akışkanların cisimlere uyguladığı kaldırma kuvvetinin bağlı 	olduğu değişkenleri analiz etmeleri sağlanır. </a:t>
            </a:r>
            <a:endParaRPr lang="tr-TR" dirty="0">
              <a:solidFill>
                <a:schemeClr val="tx1"/>
              </a:solidFill>
            </a:endParaRPr>
          </a:p>
        </p:txBody>
      </p:sp>
    </p:spTree>
    <p:extLst>
      <p:ext uri="{BB962C8B-B14F-4D97-AF65-F5344CB8AC3E}">
        <p14:creationId xmlns:p14="http://schemas.microsoft.com/office/powerpoint/2010/main" val="1435403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57250"/>
          </a:xfrm>
        </p:spPr>
        <p:txBody>
          <a:bodyPr>
            <a:normAutofit/>
          </a:bodyPr>
          <a:lstStyle/>
          <a:p>
            <a:r>
              <a:rPr lang="tr-TR" dirty="0" smtClean="0"/>
              <a:t>Kaldırma Kuvveti-</a:t>
            </a:r>
            <a:r>
              <a:rPr lang="tr-TR" sz="3200" dirty="0" smtClean="0"/>
              <a:t>Örnek Soru</a:t>
            </a:r>
            <a:endParaRPr lang="tr-TR" sz="3200" dirty="0"/>
          </a:p>
        </p:txBody>
      </p:sp>
      <p:sp>
        <p:nvSpPr>
          <p:cNvPr id="3" name="Content Placeholder 2"/>
          <p:cNvSpPr>
            <a:spLocks noGrp="1"/>
          </p:cNvSpPr>
          <p:nvPr>
            <p:ph idx="1"/>
          </p:nvPr>
        </p:nvSpPr>
        <p:spPr>
          <a:xfrm>
            <a:off x="-145905" y="984143"/>
            <a:ext cx="4248448" cy="5052059"/>
          </a:xfrm>
        </p:spPr>
        <p:txBody>
          <a:bodyPr>
            <a:normAutofit/>
          </a:bodyPr>
          <a:lstStyle/>
          <a:p>
            <a:pPr marL="0" indent="0">
              <a:buNone/>
            </a:pPr>
            <a:endParaRPr lang="tr-TR" dirty="0" smtClean="0"/>
          </a:p>
          <a:p>
            <a:pPr marL="182880" lvl="1">
              <a:lnSpc>
                <a:spcPct val="95000"/>
              </a:lnSpc>
              <a:spcBef>
                <a:spcPts val="1400"/>
              </a:spcBef>
              <a:spcAft>
                <a:spcPts val="200"/>
              </a:spcAft>
              <a:buSzPct val="80000"/>
              <a:buFont typeface="Arial" pitchFamily="34" charset="0"/>
              <a:buChar char="•"/>
            </a:pPr>
            <a:endParaRPr lang="tr-TR" dirty="0" smtClean="0"/>
          </a:p>
        </p:txBody>
      </p:sp>
      <p:sp>
        <p:nvSpPr>
          <p:cNvPr id="5" name="TextBox 4"/>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sp>
        <p:nvSpPr>
          <p:cNvPr id="4" name="TextBox 3"/>
          <p:cNvSpPr txBox="1"/>
          <p:nvPr/>
        </p:nvSpPr>
        <p:spPr>
          <a:xfrm>
            <a:off x="308610" y="1120140"/>
            <a:ext cx="6023610" cy="4596022"/>
          </a:xfrm>
          <a:prstGeom prst="rect">
            <a:avLst/>
          </a:prstGeom>
          <a:solidFill>
            <a:schemeClr val="bg1"/>
          </a:solidFill>
          <a:ln w="28575">
            <a:no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Masa üzerinde durmakta olan bir kitap olduğunu farzedelim. Kitap üzerine etki eden kuvvet/ler aşağıdakilerden</a:t>
            </a:r>
            <a:r>
              <a:rPr kumimoji="0" lang="tr-TR" sz="26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hagisi/hangileridir?</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600" spc="10" dirty="0" smtClean="0">
                <a:solidFill>
                  <a:schemeClr val="tx1">
                    <a:lumMod val="65000"/>
                    <a:lumOff val="35000"/>
                  </a:schemeClr>
                </a:solidFill>
              </a:rPr>
              <a:t>Aşağı yönlü yer çekim kuvveti.</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600" spc="10" dirty="0" smtClean="0">
                <a:solidFill>
                  <a:schemeClr val="tx1">
                    <a:lumMod val="65000"/>
                    <a:lumOff val="35000"/>
                  </a:schemeClr>
                </a:solidFill>
              </a:rPr>
              <a:t>Yukarı yönlü masanın tepki kuvveti.</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Hava basıncı sebebiyle aşağı yönlü net bir kuvvet.</a:t>
            </a:r>
          </a:p>
          <a:p>
            <a:pPr marL="514350" indent="-514350">
              <a:lnSpc>
                <a:spcPct val="95000"/>
              </a:lnSpc>
              <a:spcBef>
                <a:spcPts val="1400"/>
              </a:spcBef>
              <a:spcAft>
                <a:spcPts val="200"/>
              </a:spcAft>
              <a:buClr>
                <a:schemeClr val="accent1"/>
              </a:buClr>
              <a:buSzPct val="80000"/>
              <a:buFont typeface="+mj-lt"/>
              <a:buAutoNum type="arabicPeriod"/>
            </a:pPr>
            <a:r>
              <a:rPr lang="tr-TR" sz="2600" spc="10" dirty="0">
                <a:solidFill>
                  <a:schemeClr val="tx1">
                    <a:lumMod val="65000"/>
                    <a:lumOff val="35000"/>
                  </a:schemeClr>
                </a:solidFill>
              </a:rPr>
              <a:t>Hava basıncı sebebiyle </a:t>
            </a:r>
            <a:r>
              <a:rPr lang="tr-TR" sz="2600" spc="10" dirty="0" smtClean="0">
                <a:solidFill>
                  <a:schemeClr val="tx1">
                    <a:lumMod val="65000"/>
                    <a:lumOff val="35000"/>
                  </a:schemeClr>
                </a:solidFill>
              </a:rPr>
              <a:t>yukarı </a:t>
            </a:r>
            <a:r>
              <a:rPr lang="tr-TR" sz="2600" spc="10" dirty="0">
                <a:solidFill>
                  <a:schemeClr val="tx1">
                    <a:lumMod val="65000"/>
                    <a:lumOff val="35000"/>
                  </a:schemeClr>
                </a:solidFill>
              </a:rPr>
              <a:t>yönlü net bir kuvvet.</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2995075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05912"/>
          </a:xfrm>
        </p:spPr>
        <p:txBody>
          <a:bodyPr/>
          <a:lstStyle/>
          <a:p>
            <a:r>
              <a:rPr lang="tr-TR" dirty="0" smtClean="0"/>
              <a:t>Özet</a:t>
            </a:r>
            <a:endParaRPr lang="tr-TR" dirty="0"/>
          </a:p>
        </p:txBody>
      </p:sp>
      <p:pic>
        <p:nvPicPr>
          <p:cNvPr id="6" name="Picture 2" descr="düdüklü tencer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205" y="4407255"/>
            <a:ext cx="2181115" cy="2181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arlı yo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767" y="4707704"/>
            <a:ext cx="1801155" cy="18011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srcRect l="7875" t="44129" r="49872" b="42277"/>
          <a:stretch/>
        </p:blipFill>
        <p:spPr>
          <a:xfrm>
            <a:off x="239578" y="2775890"/>
            <a:ext cx="6397443" cy="1646536"/>
          </a:xfrm>
          <a:prstGeom prst="rect">
            <a:avLst/>
          </a:prstGeom>
        </p:spPr>
      </p:pic>
      <p:pic>
        <p:nvPicPr>
          <p:cNvPr id="9" name="Picture 2" descr="boiling with ice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02" y="4422426"/>
            <a:ext cx="1567818" cy="21127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282" y="4407255"/>
            <a:ext cx="2149923" cy="18548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a:srcRect l="56344" t="45936" r="27531" b="32384"/>
          <a:stretch/>
        </p:blipFill>
        <p:spPr>
          <a:xfrm>
            <a:off x="7815356" y="959689"/>
            <a:ext cx="2301816" cy="2475791"/>
          </a:xfrm>
          <a:prstGeom prst="rect">
            <a:avLst/>
          </a:prstGeom>
        </p:spPr>
      </p:pic>
      <p:pic>
        <p:nvPicPr>
          <p:cNvPr id="17" name="Content Placeholder 5"/>
          <p:cNvPicPr>
            <a:picLocks noChangeAspect="1"/>
          </p:cNvPicPr>
          <p:nvPr/>
        </p:nvPicPr>
        <p:blipFill rotWithShape="1">
          <a:blip r:embed="rId8"/>
          <a:srcRect l="8312" t="48561" r="48609" b="37254"/>
          <a:stretch/>
        </p:blipFill>
        <p:spPr>
          <a:xfrm>
            <a:off x="78496" y="988362"/>
            <a:ext cx="5347996" cy="1408740"/>
          </a:xfrm>
          <a:prstGeom prst="rect">
            <a:avLst/>
          </a:prstGeom>
        </p:spPr>
      </p:pic>
      <p:sp>
        <p:nvSpPr>
          <p:cNvPr id="18" name="TextBox 17"/>
          <p:cNvSpPr txBox="1"/>
          <p:nvPr/>
        </p:nvSpPr>
        <p:spPr>
          <a:xfrm>
            <a:off x="1567993" y="1369264"/>
            <a:ext cx="587367" cy="236586"/>
          </a:xfrm>
          <a:prstGeom prst="rect">
            <a:avLst/>
          </a:prstGeom>
          <a:solidFill>
            <a:schemeClr val="bg1"/>
          </a:solidFill>
          <a:ln w="28575">
            <a:no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Basınç</a:t>
            </a:r>
          </a:p>
        </p:txBody>
      </p:sp>
      <p:sp>
        <p:nvSpPr>
          <p:cNvPr id="20" name="TextBox 19"/>
          <p:cNvSpPr txBox="1"/>
          <p:nvPr/>
        </p:nvSpPr>
        <p:spPr>
          <a:xfrm>
            <a:off x="617115" y="2068264"/>
            <a:ext cx="1221286" cy="252096"/>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dirty="0" smtClean="0">
                <a:solidFill>
                  <a:schemeClr val="tx1">
                    <a:lumMod val="65000"/>
                    <a:lumOff val="35000"/>
                  </a:schemeClr>
                </a:solidFill>
              </a:rPr>
              <a:t>Gaz</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1" name="TextBox 20"/>
          <p:cNvSpPr txBox="1"/>
          <p:nvPr/>
        </p:nvSpPr>
        <p:spPr>
          <a:xfrm>
            <a:off x="2481103" y="2056890"/>
            <a:ext cx="875672" cy="255108"/>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dirty="0" smtClean="0">
                <a:solidFill>
                  <a:schemeClr val="tx1">
                    <a:lumMod val="65000"/>
                    <a:lumOff val="35000"/>
                  </a:schemeClr>
                </a:solidFill>
              </a:rPr>
              <a:t>Gaz</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2" name="TextBox 21"/>
          <p:cNvSpPr txBox="1"/>
          <p:nvPr/>
        </p:nvSpPr>
        <p:spPr>
          <a:xfrm>
            <a:off x="4352963" y="2061718"/>
            <a:ext cx="744014" cy="258642"/>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noProof="0" dirty="0" smtClean="0">
                <a:solidFill>
                  <a:schemeClr val="tx1">
                    <a:lumMod val="65000"/>
                    <a:lumOff val="35000"/>
                  </a:schemeClr>
                </a:solidFill>
              </a:rPr>
              <a:t>Sıvı</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9" name="TextBox 28"/>
          <p:cNvSpPr txBox="1"/>
          <p:nvPr/>
        </p:nvSpPr>
        <p:spPr>
          <a:xfrm>
            <a:off x="3356775" y="1362360"/>
            <a:ext cx="587367" cy="236586"/>
          </a:xfrm>
          <a:prstGeom prst="rect">
            <a:avLst/>
          </a:prstGeom>
          <a:solidFill>
            <a:schemeClr val="bg1"/>
          </a:solidFill>
          <a:ln w="28575">
            <a:no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Basınç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pic>
        <p:nvPicPr>
          <p:cNvPr id="4" name="Picture 3"/>
          <p:cNvPicPr>
            <a:picLocks noChangeAspect="1"/>
          </p:cNvPicPr>
          <p:nvPr/>
        </p:nvPicPr>
        <p:blipFill rotWithShape="1">
          <a:blip r:embed="rId3"/>
          <a:srcRect l="24375" t="36523" r="51250" b="35469"/>
          <a:stretch/>
        </p:blipFill>
        <p:spPr>
          <a:xfrm>
            <a:off x="411479" y="1143000"/>
            <a:ext cx="5259713" cy="4834890"/>
          </a:xfrm>
          <a:prstGeom prst="rect">
            <a:avLst/>
          </a:prstGeom>
        </p:spPr>
      </p:pic>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2017-lys</a:t>
            </a:r>
          </a:p>
        </p:txBody>
      </p:sp>
      <p:sp>
        <p:nvSpPr>
          <p:cNvPr id="6" name="Oval 5"/>
          <p:cNvSpPr/>
          <p:nvPr/>
        </p:nvSpPr>
        <p:spPr>
          <a:xfrm>
            <a:off x="3509010" y="5412105"/>
            <a:ext cx="365760" cy="605790"/>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Soru Çözümü</a:t>
            </a:r>
          </a:p>
        </p:txBody>
      </p:sp>
    </p:spTree>
    <p:extLst>
      <p:ext uri="{BB962C8B-B14F-4D97-AF65-F5344CB8AC3E}">
        <p14:creationId xmlns:p14="http://schemas.microsoft.com/office/powerpoint/2010/main" val="35021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70953"/>
            <a:ext cx="9692640" cy="892037"/>
          </a:xfrm>
        </p:spPr>
        <p:txBody>
          <a:bodyPr/>
          <a:lstStyle/>
          <a:p>
            <a:r>
              <a:rPr lang="tr-TR" dirty="0" smtClean="0"/>
              <a:t>Neler Öğrendik?</a:t>
            </a:r>
            <a:endParaRPr lang="tr-TR" dirty="0"/>
          </a:p>
        </p:txBody>
      </p:sp>
      <p:sp>
        <p:nvSpPr>
          <p:cNvPr id="7" name="Content Placeholder 2"/>
          <p:cNvSpPr>
            <a:spLocks noGrp="1"/>
          </p:cNvSpPr>
          <p:nvPr>
            <p:ph idx="1"/>
          </p:nvPr>
        </p:nvSpPr>
        <p:spPr>
          <a:xfrm>
            <a:off x="164592" y="1223010"/>
            <a:ext cx="9692640" cy="4957127"/>
          </a:xfrm>
        </p:spPr>
        <p:txBody>
          <a:bodyPr>
            <a:normAutofit/>
          </a:bodyPr>
          <a:lstStyle/>
          <a:p>
            <a:pPr marL="82296" indent="0">
              <a:buNone/>
            </a:pPr>
            <a:r>
              <a:rPr lang="tr-TR" dirty="0">
                <a:solidFill>
                  <a:schemeClr val="tx1"/>
                </a:solidFill>
              </a:rPr>
              <a:t>10.1.1.3. Basıncın hal değişimine etkisini analiz eder.</a:t>
            </a:r>
          </a:p>
          <a:p>
            <a:pPr marL="82296" indent="0">
              <a:buNone/>
            </a:pPr>
            <a:r>
              <a:rPr lang="tr-TR" dirty="0">
                <a:solidFill>
                  <a:schemeClr val="tx1"/>
                </a:solidFill>
              </a:rPr>
              <a:t>	a)Öğrencilerin deneylerden elde edilen verilerden sonuçlar </a:t>
            </a:r>
            <a:r>
              <a:rPr lang="tr-TR" dirty="0" smtClean="0">
                <a:solidFill>
                  <a:schemeClr val="tx1"/>
                </a:solidFill>
              </a:rPr>
              <a:t>	çıkarmalarına </a:t>
            </a:r>
            <a:r>
              <a:rPr lang="tr-TR" dirty="0">
                <a:solidFill>
                  <a:schemeClr val="tx1"/>
                </a:solidFill>
              </a:rPr>
              <a:t>fırsat 	verilir.</a:t>
            </a:r>
          </a:p>
          <a:p>
            <a:pPr marL="82296" indent="0">
              <a:buNone/>
            </a:pPr>
            <a:r>
              <a:rPr lang="tr-TR" dirty="0">
                <a:solidFill>
                  <a:schemeClr val="tx1"/>
                </a:solidFill>
              </a:rPr>
              <a:t>	b)Öğrencilerin günlük hayatta karşılaştıkları basıncın hal değişimine </a:t>
            </a:r>
            <a:r>
              <a:rPr lang="tr-TR" dirty="0" smtClean="0">
                <a:solidFill>
                  <a:schemeClr val="tx1"/>
                </a:solidFill>
              </a:rPr>
              <a:t>	etkisi </a:t>
            </a:r>
            <a:r>
              <a:rPr lang="tr-TR" dirty="0">
                <a:solidFill>
                  <a:schemeClr val="tx1"/>
                </a:solidFill>
              </a:rPr>
              <a:t>ile </a:t>
            </a:r>
            <a:r>
              <a:rPr lang="tr-TR" dirty="0" smtClean="0">
                <a:solidFill>
                  <a:schemeClr val="tx1"/>
                </a:solidFill>
              </a:rPr>
              <a:t>ilgili </a:t>
            </a:r>
            <a:r>
              <a:rPr lang="tr-TR" dirty="0">
                <a:solidFill>
                  <a:schemeClr val="tx1"/>
                </a:solidFill>
              </a:rPr>
              <a:t>olayları açıklamaları sağlanır. </a:t>
            </a:r>
          </a:p>
          <a:p>
            <a:pPr marL="82296" indent="0">
              <a:buNone/>
            </a:pPr>
            <a:r>
              <a:rPr lang="tr-TR" dirty="0">
                <a:solidFill>
                  <a:schemeClr val="tx1"/>
                </a:solidFill>
              </a:rPr>
              <a:t>10.1.1.4. Durgun akışkanların cisimlere uyguladıkları kaldırma kuvvetlerini açıklar. </a:t>
            </a:r>
          </a:p>
          <a:p>
            <a:pPr marL="82296" indent="0">
              <a:buNone/>
            </a:pPr>
            <a:r>
              <a:rPr lang="tr-TR" dirty="0">
                <a:solidFill>
                  <a:schemeClr val="tx1"/>
                </a:solidFill>
              </a:rPr>
              <a:t>	a)Öğrencilerin durgun akışkanlarda kaldırma kuvvetini basınç kavramı </a:t>
            </a:r>
            <a:r>
              <a:rPr lang="tr-TR" dirty="0" smtClean="0">
                <a:solidFill>
                  <a:schemeClr val="tx1"/>
                </a:solidFill>
              </a:rPr>
              <a:t>	ile ilişkilendirerek </a:t>
            </a:r>
            <a:r>
              <a:rPr lang="tr-TR" dirty="0">
                <a:solidFill>
                  <a:schemeClr val="tx1"/>
                </a:solidFill>
              </a:rPr>
              <a:t>açıklamaları sağlanır. </a:t>
            </a:r>
          </a:p>
          <a:p>
            <a:pPr marL="82296" indent="0">
              <a:buNone/>
            </a:pPr>
            <a:r>
              <a:rPr lang="tr-TR" dirty="0">
                <a:solidFill>
                  <a:schemeClr val="tx1"/>
                </a:solidFill>
              </a:rPr>
              <a:t>	ç)Öğrencilerin durgun akışkanların cisimlere uyguladığı kaldırma </a:t>
            </a:r>
            <a:r>
              <a:rPr lang="tr-TR" dirty="0" smtClean="0">
                <a:solidFill>
                  <a:schemeClr val="tx1"/>
                </a:solidFill>
              </a:rPr>
              <a:t>	kuvvetinin </a:t>
            </a:r>
            <a:r>
              <a:rPr lang="tr-TR" dirty="0">
                <a:solidFill>
                  <a:schemeClr val="tx1"/>
                </a:solidFill>
              </a:rPr>
              <a:t>bağlı </a:t>
            </a:r>
            <a:r>
              <a:rPr lang="tr-TR" dirty="0" smtClean="0">
                <a:solidFill>
                  <a:schemeClr val="tx1"/>
                </a:solidFill>
              </a:rPr>
              <a:t>olduğu </a:t>
            </a:r>
            <a:r>
              <a:rPr lang="tr-TR" dirty="0">
                <a:solidFill>
                  <a:schemeClr val="tx1"/>
                </a:solidFill>
              </a:rPr>
              <a:t>değişkenleri analiz etmeleri sağlanır. </a:t>
            </a:r>
          </a:p>
        </p:txBody>
      </p:sp>
    </p:spTree>
    <p:extLst>
      <p:ext uri="{BB962C8B-B14F-4D97-AF65-F5344CB8AC3E}">
        <p14:creationId xmlns:p14="http://schemas.microsoft.com/office/powerpoint/2010/main" val="330512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60" y="215899"/>
            <a:ext cx="9692640" cy="1085960"/>
          </a:xfrm>
        </p:spPr>
        <p:txBody>
          <a:bodyPr/>
          <a:lstStyle/>
          <a:p>
            <a:r>
              <a:rPr lang="tr-TR" dirty="0" smtClean="0"/>
              <a:t>Gelecek hafta</a:t>
            </a:r>
            <a:endParaRPr lang="tr-TR" dirty="0"/>
          </a:p>
        </p:txBody>
      </p:sp>
      <p:sp>
        <p:nvSpPr>
          <p:cNvPr id="7" name="Content Placeholder 2"/>
          <p:cNvSpPr>
            <a:spLocks noGrp="1"/>
          </p:cNvSpPr>
          <p:nvPr>
            <p:ph idx="1"/>
          </p:nvPr>
        </p:nvSpPr>
        <p:spPr>
          <a:xfrm>
            <a:off x="982903" y="1737166"/>
            <a:ext cx="9208008" cy="3745547"/>
          </a:xfrm>
        </p:spPr>
        <p:txBody>
          <a:bodyPr>
            <a:normAutofit/>
          </a:bodyPr>
          <a:lstStyle/>
          <a:p>
            <a:pPr marL="82296" indent="0">
              <a:buNone/>
            </a:pPr>
            <a:r>
              <a:rPr lang="tr-TR" dirty="0" smtClean="0">
                <a:solidFill>
                  <a:schemeClr val="tx1"/>
                </a:solidFill>
              </a:rPr>
              <a:t>10.1.1.4. Durgun akışkanların cisimlere uyguladığı kaldırma kuvvetini açıklar.</a:t>
            </a:r>
          </a:p>
          <a:p>
            <a:pPr marL="898525" indent="-817563">
              <a:buNone/>
            </a:pPr>
            <a:r>
              <a:rPr lang="tr-TR" dirty="0" smtClean="0">
                <a:solidFill>
                  <a:schemeClr val="tx1"/>
                </a:solidFill>
              </a:rPr>
              <a:t>	b. Öğrencilerin Archiemedes ilkesini açıklamaları sağlanır.</a:t>
            </a:r>
          </a:p>
          <a:p>
            <a:pPr marL="898525" indent="-817563">
              <a:buNone/>
            </a:pPr>
            <a:r>
              <a:rPr lang="tr-TR" dirty="0" smtClean="0">
                <a:solidFill>
                  <a:schemeClr val="tx1"/>
                </a:solidFill>
              </a:rPr>
              <a:t>	c. Öğrencilerin batma, yüzme ve askıda kalma olaylarını, cisme uygulanan kaldırma kuvveti ile ilişkilendirmeleri sağlanır.</a:t>
            </a:r>
          </a:p>
          <a:p>
            <a:pPr marL="898525" indent="-817563">
              <a:buNone/>
            </a:pPr>
            <a:r>
              <a:rPr lang="tr-TR" dirty="0">
                <a:solidFill>
                  <a:schemeClr val="tx1"/>
                </a:solidFill>
              </a:rPr>
              <a:t>	</a:t>
            </a:r>
            <a:r>
              <a:rPr lang="tr-TR" dirty="0" smtClean="0">
                <a:solidFill>
                  <a:schemeClr val="tx1"/>
                </a:solidFill>
              </a:rPr>
              <a:t>d. Kaldırma kuvveti ile ilgili matematiksel işlemlere girilmez.</a:t>
            </a:r>
          </a:p>
          <a:p>
            <a:pPr marL="898525" indent="-817563">
              <a:buNone/>
            </a:pPr>
            <a:r>
              <a:rPr lang="tr-TR" dirty="0">
                <a:solidFill>
                  <a:schemeClr val="tx1"/>
                </a:solidFill>
              </a:rPr>
              <a:t>	</a:t>
            </a:r>
            <a:r>
              <a:rPr lang="tr-TR" dirty="0" smtClean="0">
                <a:solidFill>
                  <a:schemeClr val="tx1"/>
                </a:solidFill>
              </a:rPr>
              <a:t>e. Öğrencilerin günlük hayattan kaldırma kuvveti ile ilgili problem durumları ortaya koymaları ve çözüm yolları sağlanır.</a:t>
            </a:r>
          </a:p>
        </p:txBody>
      </p:sp>
    </p:spTree>
    <p:extLst>
      <p:ext uri="{BB962C8B-B14F-4D97-AF65-F5344CB8AC3E}">
        <p14:creationId xmlns:p14="http://schemas.microsoft.com/office/powerpoint/2010/main" val="1661048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983477"/>
          </a:xfrm>
        </p:spPr>
        <p:txBody>
          <a:bodyPr/>
          <a:lstStyle/>
          <a:p>
            <a:r>
              <a:rPr lang="tr-TR" dirty="0" smtClean="0"/>
              <a:t>Geçen Haftanın Özeti</a:t>
            </a:r>
            <a:endParaRPr lang="tr-TR" dirty="0"/>
          </a:p>
        </p:txBody>
      </p:sp>
      <p:sp>
        <p:nvSpPr>
          <p:cNvPr id="3" name="Content Placeholder 2"/>
          <p:cNvSpPr>
            <a:spLocks noGrp="1"/>
          </p:cNvSpPr>
          <p:nvPr>
            <p:ph idx="1"/>
          </p:nvPr>
        </p:nvSpPr>
        <p:spPr>
          <a:xfrm>
            <a:off x="3596640" y="3215878"/>
            <a:ext cx="8595360" cy="4351337"/>
          </a:xfrm>
        </p:spPr>
        <p:txBody>
          <a:bodyPr/>
          <a:lstStyle/>
          <a:p>
            <a:pPr>
              <a:buFont typeface="Courier New" pitchFamily="49" charset="0"/>
              <a:buChar char="o"/>
            </a:pPr>
            <a:endParaRPr lang="tr-TR" dirty="0" smtClean="0">
              <a:latin typeface="Calibri" pitchFamily="34" charset="0"/>
              <a:cs typeface="Calibri" pitchFamily="34" charset="0"/>
            </a:endParaRPr>
          </a:p>
          <a:p>
            <a:endParaRPr lang="tr-TR" dirty="0"/>
          </a:p>
        </p:txBody>
      </p:sp>
      <p:sp>
        <p:nvSpPr>
          <p:cNvPr id="4" name="Rectangle 3"/>
          <p:cNvSpPr/>
          <p:nvPr/>
        </p:nvSpPr>
        <p:spPr>
          <a:xfrm>
            <a:off x="6483286" y="3346262"/>
            <a:ext cx="1716367" cy="461665"/>
          </a:xfrm>
          <a:prstGeom prst="rect">
            <a:avLst/>
          </a:prstGeom>
        </p:spPr>
        <p:txBody>
          <a:bodyPr wrap="none">
            <a:spAutoFit/>
          </a:bodyPr>
          <a:lstStyle/>
          <a:p>
            <a:r>
              <a:rPr lang="tr-TR" sz="2400" b="1" dirty="0">
                <a:latin typeface="Times New Roman" panose="02020603050405020304" pitchFamily="18" charset="0"/>
                <a:ea typeface="Calibri" panose="020F0502020204030204" pitchFamily="34" charset="0"/>
              </a:rPr>
              <a:t>Manometre</a:t>
            </a:r>
            <a:endParaRPr lang="tr-TR" sz="2400" dirty="0"/>
          </a:p>
        </p:txBody>
      </p:sp>
      <p:sp>
        <p:nvSpPr>
          <p:cNvPr id="5" name="Rectangle 4"/>
          <p:cNvSpPr/>
          <p:nvPr/>
        </p:nvSpPr>
        <p:spPr>
          <a:xfrm>
            <a:off x="4157542" y="4536546"/>
            <a:ext cx="1442254" cy="461665"/>
          </a:xfrm>
          <a:prstGeom prst="rect">
            <a:avLst/>
          </a:prstGeom>
        </p:spPr>
        <p:txBody>
          <a:bodyPr wrap="none">
            <a:spAutoFit/>
          </a:bodyPr>
          <a:lstStyle/>
          <a:p>
            <a:r>
              <a:rPr lang="tr-TR" sz="2400" b="1" dirty="0">
                <a:latin typeface="Times New Roman" panose="02020603050405020304" pitchFamily="18" charset="0"/>
                <a:ea typeface="Calibri" panose="020F0502020204030204" pitchFamily="34" charset="0"/>
              </a:rPr>
              <a:t>Altimetre</a:t>
            </a:r>
            <a:endParaRPr lang="tr-TR" sz="2400" dirty="0"/>
          </a:p>
        </p:txBody>
      </p:sp>
      <p:sp>
        <p:nvSpPr>
          <p:cNvPr id="6" name="Rectangle 5"/>
          <p:cNvSpPr/>
          <p:nvPr/>
        </p:nvSpPr>
        <p:spPr>
          <a:xfrm>
            <a:off x="6566642" y="4541275"/>
            <a:ext cx="1493550" cy="461665"/>
          </a:xfrm>
          <a:prstGeom prst="rect">
            <a:avLst/>
          </a:prstGeom>
        </p:spPr>
        <p:txBody>
          <a:bodyPr wrap="none">
            <a:spAutoFit/>
          </a:bodyPr>
          <a:lstStyle/>
          <a:p>
            <a:r>
              <a:rPr lang="tr-TR" sz="2400" b="1" dirty="0" err="1">
                <a:latin typeface="Times New Roman" panose="02020603050405020304" pitchFamily="18" charset="0"/>
                <a:ea typeface="Calibri" panose="020F0502020204030204" pitchFamily="34" charset="0"/>
              </a:rPr>
              <a:t>Batimetre</a:t>
            </a:r>
            <a:endParaRPr lang="tr-TR" sz="2400" dirty="0"/>
          </a:p>
        </p:txBody>
      </p:sp>
      <p:sp>
        <p:nvSpPr>
          <p:cNvPr id="7" name="Rectangle 6"/>
          <p:cNvSpPr/>
          <p:nvPr/>
        </p:nvSpPr>
        <p:spPr>
          <a:xfrm>
            <a:off x="676536" y="5484761"/>
            <a:ext cx="2545890" cy="523220"/>
          </a:xfrm>
          <a:prstGeom prst="rect">
            <a:avLst/>
          </a:prstGeom>
        </p:spPr>
        <p:txBody>
          <a:bodyPr wrap="none">
            <a:spAutoFit/>
          </a:bodyPr>
          <a:lstStyle/>
          <a:p>
            <a:r>
              <a:rPr lang="tr-TR" sz="2800" b="1" dirty="0" err="1">
                <a:latin typeface="Times New Roman" panose="02020603050405020304" pitchFamily="18" charset="0"/>
                <a:ea typeface="Calibri" panose="020F0502020204030204" pitchFamily="34" charset="0"/>
              </a:rPr>
              <a:t>Bernoulli</a:t>
            </a:r>
            <a:r>
              <a:rPr lang="tr-TR" sz="2800" b="1" dirty="0">
                <a:latin typeface="Times New Roman" panose="02020603050405020304" pitchFamily="18" charset="0"/>
                <a:ea typeface="Calibri" panose="020F0502020204030204" pitchFamily="34" charset="0"/>
              </a:rPr>
              <a:t> İlkesi</a:t>
            </a:r>
            <a:endParaRPr lang="tr-TR" sz="2800" dirty="0"/>
          </a:p>
        </p:txBody>
      </p:sp>
      <p:pic>
        <p:nvPicPr>
          <p:cNvPr id="8" name="Picture 7"/>
          <p:cNvPicPr/>
          <p:nvPr/>
        </p:nvPicPr>
        <p:blipFill>
          <a:blip r:embed="rId2"/>
          <a:stretch>
            <a:fillRect/>
          </a:stretch>
        </p:blipFill>
        <p:spPr>
          <a:xfrm>
            <a:off x="4465179" y="1293123"/>
            <a:ext cx="941221" cy="620749"/>
          </a:xfrm>
          <a:prstGeom prst="rect">
            <a:avLst/>
          </a:prstGeom>
        </p:spPr>
      </p:pic>
      <p:pic>
        <p:nvPicPr>
          <p:cNvPr id="9" name="Picture 8"/>
          <p:cNvPicPr/>
          <p:nvPr/>
        </p:nvPicPr>
        <p:blipFill>
          <a:blip r:embed="rId3"/>
          <a:stretch>
            <a:fillRect/>
          </a:stretch>
        </p:blipFill>
        <p:spPr>
          <a:xfrm>
            <a:off x="5704496" y="1181538"/>
            <a:ext cx="936104" cy="873740"/>
          </a:xfrm>
          <a:prstGeom prst="rect">
            <a:avLst/>
          </a:prstGeom>
        </p:spPr>
      </p:pic>
      <p:pic>
        <p:nvPicPr>
          <p:cNvPr id="10" name="Picture 9" descr="metro passing man ile ilgili görsel sonucu"/>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3316" y="1181538"/>
            <a:ext cx="1190295" cy="832182"/>
          </a:xfrm>
          <a:prstGeom prst="rect">
            <a:avLst/>
          </a:prstGeom>
          <a:noFill/>
          <a:extLst/>
        </p:spPr>
      </p:pic>
      <p:pic>
        <p:nvPicPr>
          <p:cNvPr id="11" name="Picture 10" descr="Maryland bike advocate shows what 3 feet looks lik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833" y="2598421"/>
            <a:ext cx="1224136" cy="787524"/>
          </a:xfrm>
          <a:prstGeom prst="rect">
            <a:avLst/>
          </a:prstGeom>
          <a:noFill/>
          <a:extLst/>
        </p:spPr>
      </p:pic>
      <p:pic>
        <p:nvPicPr>
          <p:cNvPr id="12" name="Picture 11"/>
          <p:cNvPicPr/>
          <p:nvPr/>
        </p:nvPicPr>
        <p:blipFill>
          <a:blip r:embed="rId6"/>
          <a:stretch>
            <a:fillRect/>
          </a:stretch>
        </p:blipFill>
        <p:spPr>
          <a:xfrm>
            <a:off x="1805322" y="2598421"/>
            <a:ext cx="1009471" cy="787524"/>
          </a:xfrm>
          <a:prstGeom prst="rect">
            <a:avLst/>
          </a:prstGeom>
        </p:spPr>
      </p:pic>
      <p:pic>
        <p:nvPicPr>
          <p:cNvPr id="13" name="Picture 12"/>
          <p:cNvPicPr/>
          <p:nvPr/>
        </p:nvPicPr>
        <p:blipFill>
          <a:blip r:embed="rId7"/>
          <a:stretch>
            <a:fillRect/>
          </a:stretch>
        </p:blipFill>
        <p:spPr>
          <a:xfrm>
            <a:off x="365839" y="3783941"/>
            <a:ext cx="2906827" cy="1607606"/>
          </a:xfrm>
          <a:prstGeom prst="rect">
            <a:avLst/>
          </a:prstGeom>
        </p:spPr>
      </p:pic>
      <p:sp>
        <p:nvSpPr>
          <p:cNvPr id="14" name="Rectangle 13"/>
          <p:cNvSpPr/>
          <p:nvPr/>
        </p:nvSpPr>
        <p:spPr>
          <a:xfrm>
            <a:off x="4175876" y="3309730"/>
            <a:ext cx="1590564" cy="461665"/>
          </a:xfrm>
          <a:prstGeom prst="rect">
            <a:avLst/>
          </a:prstGeom>
        </p:spPr>
        <p:txBody>
          <a:bodyPr wrap="none">
            <a:spAutoFit/>
          </a:bodyPr>
          <a:lstStyle/>
          <a:p>
            <a:r>
              <a:rPr lang="tr-TR" sz="2400" b="1" dirty="0">
                <a:latin typeface="Times New Roman" panose="02020603050405020304" pitchFamily="18" charset="0"/>
                <a:ea typeface="Calibri" panose="020F0502020204030204" pitchFamily="34" charset="0"/>
              </a:rPr>
              <a:t>Barometre</a:t>
            </a:r>
            <a:endParaRPr lang="tr-TR" sz="2400" dirty="0"/>
          </a:p>
        </p:txBody>
      </p:sp>
      <p:pic>
        <p:nvPicPr>
          <p:cNvPr id="15" name="Picture 14" descr="İlgili resim"/>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776" y="1177871"/>
            <a:ext cx="1036320" cy="995680"/>
          </a:xfrm>
          <a:prstGeom prst="rect">
            <a:avLst/>
          </a:prstGeom>
          <a:noFill/>
          <a:extLst/>
        </p:spPr>
      </p:pic>
      <p:pic>
        <p:nvPicPr>
          <p:cNvPr id="16" name="Picture 15"/>
          <p:cNvPicPr/>
          <p:nvPr/>
        </p:nvPicPr>
        <p:blipFill>
          <a:blip r:embed="rId9" cstate="print">
            <a:extLst>
              <a:ext uri="{28A0092B-C50C-407E-A947-70E740481C1C}">
                <a14:useLocalDpi xmlns:a14="http://schemas.microsoft.com/office/drawing/2010/main" val="0"/>
              </a:ext>
            </a:extLst>
          </a:blip>
          <a:stretch>
            <a:fillRect/>
          </a:stretch>
        </p:blipFill>
        <p:spPr>
          <a:xfrm>
            <a:off x="1760274" y="1177871"/>
            <a:ext cx="1213493" cy="777559"/>
          </a:xfrm>
          <a:prstGeom prst="rect">
            <a:avLst/>
          </a:prstGeom>
        </p:spPr>
      </p:pic>
      <p:pic>
        <p:nvPicPr>
          <p:cNvPr id="17" name="Picture 16"/>
          <p:cNvPicPr/>
          <p:nvPr/>
        </p:nvPicPr>
        <p:blipFill>
          <a:blip r:embed="rId10"/>
          <a:stretch>
            <a:fillRect/>
          </a:stretch>
        </p:blipFill>
        <p:spPr>
          <a:xfrm>
            <a:off x="3302835" y="1160706"/>
            <a:ext cx="833276" cy="777559"/>
          </a:xfrm>
          <a:prstGeom prst="rect">
            <a:avLst/>
          </a:prstGeom>
        </p:spPr>
      </p:pic>
    </p:spTree>
    <p:extLst>
      <p:ext uri="{BB962C8B-B14F-4D97-AF65-F5344CB8AC3E}">
        <p14:creationId xmlns:p14="http://schemas.microsoft.com/office/powerpoint/2010/main" val="343395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72" y="0"/>
            <a:ext cx="6270498" cy="914897"/>
          </a:xfrm>
        </p:spPr>
        <p:txBody>
          <a:bodyPr/>
          <a:lstStyle/>
          <a:p>
            <a:r>
              <a:rPr lang="tr-TR" dirty="0" smtClean="0"/>
              <a:t>Neler öğreneceğiz?</a:t>
            </a:r>
            <a:endParaRPr lang="tr-TR" dirty="0"/>
          </a:p>
        </p:txBody>
      </p:sp>
      <p:sp>
        <p:nvSpPr>
          <p:cNvPr id="3" name="Content Placeholder 2"/>
          <p:cNvSpPr>
            <a:spLocks noGrp="1"/>
          </p:cNvSpPr>
          <p:nvPr>
            <p:ph idx="1"/>
          </p:nvPr>
        </p:nvSpPr>
        <p:spPr>
          <a:xfrm>
            <a:off x="347472" y="960894"/>
            <a:ext cx="8595360" cy="5897106"/>
          </a:xfrm>
        </p:spPr>
        <p:txBody>
          <a:bodyPr>
            <a:normAutofit/>
          </a:bodyPr>
          <a:lstStyle/>
          <a:p>
            <a:endParaRPr lang="tr-TR" dirty="0" smtClean="0"/>
          </a:p>
          <a:p>
            <a:endParaRPr lang="tr-TR" dirty="0"/>
          </a:p>
        </p:txBody>
      </p:sp>
      <p:sp>
        <p:nvSpPr>
          <p:cNvPr id="4" name="TextBox 3"/>
          <p:cNvSpPr txBox="1"/>
          <p:nvPr/>
        </p:nvSpPr>
        <p:spPr>
          <a:xfrm>
            <a:off x="347472" y="1087787"/>
            <a:ext cx="7036230" cy="5300420"/>
          </a:xfrm>
          <a:prstGeom prst="rect">
            <a:avLst/>
          </a:prstGeom>
          <a:solidFill>
            <a:schemeClr val="bg1"/>
          </a:solidFill>
          <a:ln w="28575">
            <a:noFill/>
          </a:ln>
        </p:spPr>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Geçen Haftanın </a:t>
            </a:r>
            <a:r>
              <a:rPr lang="tr-TR" sz="2600" spc="10" dirty="0"/>
              <a:t>Ö</a:t>
            </a:r>
            <a:r>
              <a:rPr kumimoji="0" lang="tr-TR" sz="2600" b="0" i="0" u="none" strike="noStrike" kern="1200" cap="none" spc="10" normalizeH="0" baseline="0" noProof="0" dirty="0" smtClean="0">
                <a:ln>
                  <a:noFill/>
                </a:ln>
                <a:effectLst/>
                <a:uLnTx/>
                <a:uFillTx/>
                <a:latin typeface="+mn-lt"/>
                <a:ea typeface="+mn-ea"/>
                <a:cs typeface="+mn-cs"/>
              </a:rPr>
              <a:t>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t>Düdüklü Tencere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t>Karlı Yol</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effectLst/>
                <a:uLnTx/>
                <a:uFillTx/>
                <a:latin typeface="+mn-lt"/>
                <a:ea typeface="+mn-ea"/>
                <a:cs typeface="+mn-cs"/>
              </a:rPr>
              <a:t>Hangisi</a:t>
            </a:r>
            <a:r>
              <a:rPr kumimoji="0" lang="tr-TR" sz="2000" b="0" i="0" u="none" strike="noStrike" kern="1200" cap="none" spc="10" normalizeH="0" noProof="0" dirty="0" smtClean="0">
                <a:ln>
                  <a:noFill/>
                </a:ln>
                <a:effectLst/>
                <a:uLnTx/>
                <a:uFillTx/>
                <a:latin typeface="+mn-lt"/>
                <a:ea typeface="+mn-ea"/>
                <a:cs typeface="+mn-cs"/>
              </a:rPr>
              <a:t> daha çabuk erir</a:t>
            </a:r>
            <a:r>
              <a:rPr kumimoji="0" lang="tr-TR" sz="2600" b="0" i="0" u="none" strike="noStrike" kern="1200" cap="none" spc="10" normalizeH="0" noProof="0" dirty="0" smtClean="0">
                <a:ln>
                  <a:noFill/>
                </a:ln>
                <a:effectLst/>
                <a:uLnTx/>
                <a:uFillTx/>
                <a:latin typeface="+mn-lt"/>
                <a:ea typeface="+mn-ea"/>
                <a:cs typeface="+mn-cs"/>
              </a:rPr>
              <a:t>?</a:t>
            </a:r>
            <a:r>
              <a:rPr lang="tr-TR" sz="2600" spc="10" dirty="0"/>
              <a:t> </a:t>
            </a:r>
            <a:endParaRPr lang="tr-TR" sz="2600" spc="10" dirty="0" smtClean="0"/>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Aktivite2: </a:t>
            </a:r>
            <a:endParaRPr lang="tr-TR" sz="2600" spc="10" dirty="0"/>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t>Buzda Kaynama</a:t>
            </a:r>
            <a:endParaRPr kumimoji="0" lang="tr-TR" sz="2600" b="0" i="0" u="none" strike="noStrike" kern="1200" cap="none" spc="10" normalizeH="0" noProof="0" dirty="0" smtClean="0">
              <a:ln>
                <a:noFill/>
              </a:ln>
              <a:effectLst/>
              <a:uLnTx/>
              <a:uFillTx/>
              <a:latin typeface="+mn-lt"/>
              <a:ea typeface="+mn-ea"/>
              <a:cs typeface="+mn-cs"/>
            </a:endParaRP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Basıncın Hal Değişimine Etkisi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Kaldırma Kuvveti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4069224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930976"/>
          </a:xfrm>
        </p:spPr>
        <p:txBody>
          <a:bodyPr/>
          <a:lstStyle/>
          <a:p>
            <a:r>
              <a:rPr lang="tr-TR" dirty="0" smtClean="0"/>
              <a:t>Düdüklü Tencere</a:t>
            </a:r>
            <a:endParaRPr lang="tr-TR" dirty="0"/>
          </a:p>
        </p:txBody>
      </p:sp>
      <p:sp>
        <p:nvSpPr>
          <p:cNvPr id="6" name="TextBox 5"/>
          <p:cNvSpPr txBox="1"/>
          <p:nvPr/>
        </p:nvSpPr>
        <p:spPr>
          <a:xfrm>
            <a:off x="-26863" y="5089450"/>
            <a:ext cx="6949440" cy="1600200"/>
          </a:xfrm>
          <a:prstGeom prst="rect">
            <a:avLst/>
          </a:prstGeom>
          <a:solidFill>
            <a:schemeClr val="bg1"/>
          </a:solidFill>
          <a:ln w="28575">
            <a:noFill/>
          </a:ln>
        </p:spPr>
        <p:txBody>
          <a:bodyPr vert="horz" wrap="square" lIns="91440" tIns="45720" rIns="91440" bIns="45720" rtlCol="0">
            <a:normAutofit/>
          </a:bodyPr>
          <a:lstStyle/>
          <a:p>
            <a:pPr marL="457200" marR="0" indent="-457200" algn="l" defTabSz="914400" rtl="0" eaLnBrk="1" fontAlgn="auto" latinLnBrk="0" hangingPunct="1">
              <a:lnSpc>
                <a:spcPct val="95000"/>
              </a:lnSpc>
              <a:spcBef>
                <a:spcPts val="1400"/>
              </a:spcBef>
              <a:spcAft>
                <a:spcPts val="200"/>
              </a:spcAft>
              <a:buClr>
                <a:schemeClr val="accent1"/>
              </a:buClr>
              <a:buSzPct val="80000"/>
              <a:buFont typeface="Arial" panose="020B0604020202020204"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Düdüklü tencerede</a:t>
            </a:r>
            <a:r>
              <a:rPr kumimoji="0" lang="tr-TR" sz="2600" b="0" i="0" u="none" strike="noStrike" kern="1200" cap="none" spc="10" normalizeH="0" noProof="0" dirty="0" smtClean="0">
                <a:ln>
                  <a:noFill/>
                </a:ln>
                <a:effectLst/>
                <a:uLnTx/>
                <a:uFillTx/>
                <a:latin typeface="+mn-lt"/>
                <a:ea typeface="+mn-ea"/>
                <a:cs typeface="+mn-cs"/>
              </a:rPr>
              <a:t> yemek neden daha hızlı pişer?</a:t>
            </a: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7" name="TextBox 6"/>
          <p:cNvSpPr txBox="1"/>
          <p:nvPr/>
        </p:nvSpPr>
        <p:spPr>
          <a:xfrm>
            <a:off x="7658099" y="937648"/>
            <a:ext cx="3588503"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t>Hangisi daha çabuk erir</a:t>
            </a:r>
            <a:r>
              <a:rPr lang="tr-TR" spc="10" dirty="0"/>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t>Buzda Kaynama</a:t>
            </a:r>
            <a:endParaRPr lang="tr-TR" spc="10" dirty="0"/>
          </a:p>
          <a:p>
            <a:pPr marL="182880" indent="-182880">
              <a:lnSpc>
                <a:spcPct val="95000"/>
              </a:lnSpc>
              <a:spcBef>
                <a:spcPts val="1400"/>
              </a:spcBef>
              <a:spcAft>
                <a:spcPts val="200"/>
              </a:spcAft>
              <a:buClr>
                <a:schemeClr val="accent1"/>
              </a:buClr>
              <a:buSzPct val="80000"/>
              <a:buFont typeface="Arial" pitchFamily="34" charset="0"/>
              <a:buChar char="•"/>
            </a:pPr>
            <a:r>
              <a:rPr lang="tr-TR" spc="10" dirty="0"/>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1026" name="Picture 2" descr="düdüklü tencer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25" y="1188715"/>
            <a:ext cx="3642995" cy="364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220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83403"/>
          </a:xfrm>
        </p:spPr>
        <p:txBody>
          <a:bodyPr>
            <a:normAutofit/>
          </a:bodyPr>
          <a:lstStyle/>
          <a:p>
            <a:r>
              <a:rPr lang="tr-TR" dirty="0" smtClean="0"/>
              <a:t>Karlı Yol</a:t>
            </a:r>
            <a:endParaRPr lang="tr-TR" dirty="0"/>
          </a:p>
        </p:txBody>
      </p:sp>
      <p:sp>
        <p:nvSpPr>
          <p:cNvPr id="10" name="TextBox 9"/>
          <p:cNvSpPr txBox="1"/>
          <p:nvPr/>
        </p:nvSpPr>
        <p:spPr>
          <a:xfrm>
            <a:off x="0" y="5006339"/>
            <a:ext cx="6958739" cy="1790959"/>
          </a:xfrm>
          <a:prstGeom prst="rect">
            <a:avLst/>
          </a:prstGeom>
          <a:solidFill>
            <a:schemeClr val="bg1"/>
          </a:solidFill>
          <a:ln w="28575">
            <a:noFill/>
          </a:ln>
        </p:spPr>
        <p:txBody>
          <a:bodyPr vert="horz" wrap="square" lIns="91440" tIns="45720" rIns="91440" bIns="45720" rtlCol="0">
            <a:noAutofit/>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Kışın karlı yolda</a:t>
            </a:r>
            <a:r>
              <a:rPr lang="tr-TR" sz="2600" spc="10" dirty="0" smtClean="0"/>
              <a:t> bastığımız yerler neden daha hızlı erir? </a:t>
            </a:r>
          </a:p>
        </p:txBody>
      </p:sp>
      <p:sp>
        <p:nvSpPr>
          <p:cNvPr id="8" name="TextBox 7"/>
          <p:cNvSpPr txBox="1"/>
          <p:nvPr/>
        </p:nvSpPr>
        <p:spPr>
          <a:xfrm>
            <a:off x="7612379" y="984143"/>
            <a:ext cx="365488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t>Hangisi daha çabuk erir</a:t>
            </a:r>
            <a:r>
              <a:rPr lang="tr-TR" spc="10" dirty="0"/>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t>Buzda Kaynama</a:t>
            </a:r>
            <a:endParaRPr lang="tr-TR" spc="10" dirty="0"/>
          </a:p>
          <a:p>
            <a:pPr marL="182880" indent="-182880">
              <a:lnSpc>
                <a:spcPct val="95000"/>
              </a:lnSpc>
              <a:spcBef>
                <a:spcPts val="1400"/>
              </a:spcBef>
              <a:spcAft>
                <a:spcPts val="200"/>
              </a:spcAft>
              <a:buClr>
                <a:schemeClr val="accent1"/>
              </a:buClr>
              <a:buSzPct val="80000"/>
              <a:buFont typeface="Arial" pitchFamily="34" charset="0"/>
              <a:buChar char="•"/>
            </a:pPr>
            <a:r>
              <a:rPr lang="tr-TR" spc="10" dirty="0"/>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2050" name="Picture 2" descr="karlı yo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934" y="883402"/>
            <a:ext cx="3722887" cy="372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276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61356" cy="774915"/>
          </a:xfrm>
        </p:spPr>
        <p:txBody>
          <a:bodyPr/>
          <a:lstStyle/>
          <a:p>
            <a:r>
              <a:rPr lang="tr-TR" dirty="0" smtClean="0"/>
              <a:t>Aktivite1: </a:t>
            </a:r>
            <a:r>
              <a:rPr lang="tr-TR" sz="3200" dirty="0" smtClean="0"/>
              <a:t>Hangisi daha çabuk erir?</a:t>
            </a:r>
            <a:endParaRPr lang="tr-TR" dirty="0"/>
          </a:p>
        </p:txBody>
      </p:sp>
      <p:sp>
        <p:nvSpPr>
          <p:cNvPr id="6" name="TextBox 5"/>
          <p:cNvSpPr txBox="1"/>
          <p:nvPr/>
        </p:nvSpPr>
        <p:spPr>
          <a:xfrm>
            <a:off x="0" y="3921071"/>
            <a:ext cx="6803756" cy="2495227"/>
          </a:xfrm>
          <a:prstGeom prst="rect">
            <a:avLst/>
          </a:prstGeom>
          <a:solidFill>
            <a:schemeClr val="bg1"/>
          </a:solidFill>
          <a:ln w="28575">
            <a:noFill/>
          </a:ln>
        </p:spPr>
        <p:txBody>
          <a:bodyPr vert="horz" wrap="square" lIns="91440" tIns="45720" rIns="91440" bIns="45720" rtlCol="0">
            <a:normAutofit fontScale="850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t>Özdeş</a:t>
            </a:r>
            <a:r>
              <a:rPr kumimoji="0" lang="tr-TR" sz="2600" b="0" i="0" u="none" strike="noStrike" kern="1200" cap="none" spc="10" normalizeH="0" baseline="0" noProof="0" dirty="0" smtClean="0">
                <a:ln>
                  <a:noFill/>
                </a:ln>
                <a:effectLst/>
                <a:uLnTx/>
                <a:uFillTx/>
                <a:latin typeface="+mn-lt"/>
                <a:ea typeface="+mn-ea"/>
                <a:cs typeface="+mn-cs"/>
              </a:rPr>
              <a:t> iki buz parçasını bir</a:t>
            </a:r>
            <a:r>
              <a:rPr kumimoji="0" lang="tr-TR" sz="2600" b="0" i="0" u="none" strike="noStrike" kern="1200" cap="none" spc="10" normalizeH="0" noProof="0" dirty="0" smtClean="0">
                <a:ln>
                  <a:noFill/>
                </a:ln>
                <a:effectLst/>
                <a:uLnTx/>
                <a:uFillTx/>
                <a:latin typeface="+mn-lt"/>
                <a:ea typeface="+mn-ea"/>
                <a:cs typeface="+mn-cs"/>
              </a:rPr>
              <a:t> tepsi üzerine koyalım.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Buz parçalarından birinin üzerine 1kg’lık kütle koyalım. </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t>Tahminde bulunalım: İlk hangi buz parçası erir?</a:t>
            </a:r>
            <a:endParaRPr lang="tr-TR" sz="2600" spc="10" baseline="0" dirty="0" smtClean="0"/>
          </a:p>
          <a:p>
            <a:pPr marL="182880" indent="-182880">
              <a:lnSpc>
                <a:spcPct val="95000"/>
              </a:lnSpc>
              <a:spcBef>
                <a:spcPts val="1400"/>
              </a:spcBef>
              <a:spcAft>
                <a:spcPts val="200"/>
              </a:spcAft>
              <a:buClr>
                <a:schemeClr val="accent1"/>
              </a:buClr>
              <a:buSzPct val="80000"/>
              <a:buFont typeface="Arial" pitchFamily="34" charset="0"/>
              <a:buChar char="•"/>
            </a:pPr>
            <a:r>
              <a:rPr lang="tr-TR" sz="2800" dirty="0" smtClean="0"/>
              <a:t>Erimeye bırakalım.</a:t>
            </a:r>
            <a:endParaRPr lang="tr-TR" sz="2800" dirty="0"/>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7" name="TextBox 6"/>
          <p:cNvSpPr txBox="1"/>
          <p:nvPr/>
        </p:nvSpPr>
        <p:spPr>
          <a:xfrm>
            <a:off x="7669529" y="984143"/>
            <a:ext cx="359773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accent1">
                    <a:lumMod val="75000"/>
                  </a:schemeClr>
                </a:solidFill>
              </a:rPr>
              <a:t>Hangisi daha çabuk erir</a:t>
            </a:r>
            <a:r>
              <a:rPr lang="tr-TR" spc="10" dirty="0">
                <a:solidFill>
                  <a:schemeClr val="accent1">
                    <a:lumMod val="7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t>Buzda Kaynama</a:t>
            </a:r>
            <a:endParaRPr lang="tr-TR" spc="10" dirty="0"/>
          </a:p>
          <a:p>
            <a:pPr marL="182880" indent="-182880">
              <a:lnSpc>
                <a:spcPct val="95000"/>
              </a:lnSpc>
              <a:spcBef>
                <a:spcPts val="1400"/>
              </a:spcBef>
              <a:spcAft>
                <a:spcPts val="200"/>
              </a:spcAft>
              <a:buClr>
                <a:schemeClr val="accent1"/>
              </a:buClr>
              <a:buSzPct val="80000"/>
              <a:buFont typeface="Arial" pitchFamily="34" charset="0"/>
              <a:buChar char="•"/>
            </a:pPr>
            <a:r>
              <a:rPr lang="tr-TR" spc="10" dirty="0"/>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4" name="Picture 3"/>
          <p:cNvPicPr>
            <a:picLocks noChangeAspect="1"/>
          </p:cNvPicPr>
          <p:nvPr/>
        </p:nvPicPr>
        <p:blipFill rotWithShape="1">
          <a:blip r:embed="rId3"/>
          <a:srcRect l="7875" t="44129" r="49872" b="42277"/>
          <a:stretch/>
        </p:blipFill>
        <p:spPr>
          <a:xfrm>
            <a:off x="186237" y="1268730"/>
            <a:ext cx="6397443" cy="1646536"/>
          </a:xfrm>
          <a:prstGeom prst="rect">
            <a:avLst/>
          </a:prstGeom>
        </p:spPr>
      </p:pic>
    </p:spTree>
    <p:extLst>
      <p:ext uri="{BB962C8B-B14F-4D97-AF65-F5344CB8AC3E}">
        <p14:creationId xmlns:p14="http://schemas.microsoft.com/office/powerpoint/2010/main" val="162394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61356" cy="774915"/>
          </a:xfrm>
        </p:spPr>
        <p:txBody>
          <a:bodyPr/>
          <a:lstStyle/>
          <a:p>
            <a:r>
              <a:rPr lang="tr-TR" dirty="0" smtClean="0"/>
              <a:t>Aktivite2: </a:t>
            </a:r>
            <a:r>
              <a:rPr lang="tr-TR" sz="3200" dirty="0" smtClean="0"/>
              <a:t>Buzda kaynama</a:t>
            </a:r>
            <a:endParaRPr lang="tr-TR" dirty="0"/>
          </a:p>
        </p:txBody>
      </p:sp>
      <p:sp>
        <p:nvSpPr>
          <p:cNvPr id="6" name="TextBox 5"/>
          <p:cNvSpPr txBox="1"/>
          <p:nvPr/>
        </p:nvSpPr>
        <p:spPr>
          <a:xfrm>
            <a:off x="0" y="3921071"/>
            <a:ext cx="6803756" cy="2495227"/>
          </a:xfrm>
          <a:prstGeom prst="rect">
            <a:avLst/>
          </a:prstGeom>
          <a:solidFill>
            <a:schemeClr val="bg1"/>
          </a:solidFill>
          <a:ln w="28575">
            <a:noFill/>
          </a:ln>
        </p:spPr>
        <p:txBody>
          <a:bodyPr vert="horz" wrap="square" lIns="91440" tIns="45720" rIns="91440" bIns="45720" rtlCol="0">
            <a:normAutofit fontScale="77500" lnSpcReduction="2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t>Suyu buzda kaynatabilir miyiz?</a:t>
            </a:r>
            <a:endParaRPr kumimoji="0" lang="tr-TR" sz="2600" b="0" i="0" u="none" strike="noStrike" kern="1200" cap="none" spc="10" normalizeH="0" noProof="0" dirty="0" smtClean="0">
              <a:ln>
                <a:noFill/>
              </a:ln>
              <a:effectLst/>
              <a:uLnTx/>
              <a:uFillTx/>
              <a:latin typeface="+mn-lt"/>
              <a:ea typeface="+mn-ea"/>
              <a:cs typeface="+mn-cs"/>
            </a:endParaRP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Beherglası</a:t>
            </a:r>
            <a:r>
              <a:rPr lang="tr-TR" sz="2600" spc="10" dirty="0" smtClean="0"/>
              <a:t>n içine bir miktar su koyup, ateş üzerinde kaynayana kadar tutalım. </a:t>
            </a:r>
            <a:endParaRPr lang="tr-TR" sz="2600" spc="10" baseline="0" dirty="0" smtClean="0"/>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t>Kaynamaya başladığında beherglası ateşten çekelim.</a:t>
            </a:r>
            <a:endParaRPr lang="tr-TR" sz="2600" spc="10" baseline="0" dirty="0" smtClean="0"/>
          </a:p>
          <a:p>
            <a:pPr marL="182880" indent="-182880">
              <a:lnSpc>
                <a:spcPct val="95000"/>
              </a:lnSpc>
              <a:spcBef>
                <a:spcPts val="1400"/>
              </a:spcBef>
              <a:spcAft>
                <a:spcPts val="200"/>
              </a:spcAft>
              <a:buClr>
                <a:schemeClr val="accent1"/>
              </a:buClr>
              <a:buSzPct val="80000"/>
              <a:buFont typeface="Arial" pitchFamily="34" charset="0"/>
              <a:buChar char="•"/>
            </a:pPr>
            <a:r>
              <a:rPr lang="tr-TR" sz="2800" dirty="0" smtClean="0"/>
              <a:t>Buhar kısmına buz tutalım ve gözlemleyelim. </a:t>
            </a:r>
          </a:p>
          <a:p>
            <a:pPr marL="182880" indent="-182880">
              <a:lnSpc>
                <a:spcPct val="95000"/>
              </a:lnSpc>
              <a:spcBef>
                <a:spcPts val="1400"/>
              </a:spcBef>
              <a:spcAft>
                <a:spcPts val="200"/>
              </a:spcAft>
              <a:buClr>
                <a:schemeClr val="accent1"/>
              </a:buClr>
              <a:buSzPct val="80000"/>
              <a:buFont typeface="Arial" pitchFamily="34" charset="0"/>
              <a:buChar char="•"/>
            </a:pPr>
            <a:r>
              <a:rPr lang="tr-TR" sz="2800" dirty="0" smtClean="0"/>
              <a:t>Kaynamanın sebebi nedir?</a:t>
            </a:r>
            <a:endParaRPr lang="tr-TR" sz="2800" dirty="0"/>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7" name="TextBox 6"/>
          <p:cNvSpPr txBox="1"/>
          <p:nvPr/>
        </p:nvSpPr>
        <p:spPr>
          <a:xfrm>
            <a:off x="7555229" y="984143"/>
            <a:ext cx="371203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accent1">
                    <a:lumMod val="75000"/>
                  </a:schemeClr>
                </a:solidFill>
              </a:rPr>
              <a:t>Buzda Kaynama</a:t>
            </a:r>
            <a:endParaRPr lang="tr-TR" spc="10" dirty="0">
              <a:solidFill>
                <a:schemeClr val="accent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3074" name="Picture 2" descr="boiling with ice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094" y="774915"/>
            <a:ext cx="2073275" cy="279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0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anim calcmode="lin" valueType="num">
                                      <p:cBhvr>
                                        <p:cTn id="3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Basıncın Hal Değişimine Etkisi</a:t>
            </a:r>
            <a:endParaRPr lang="tr-TR" dirty="0"/>
          </a:p>
        </p:txBody>
      </p:sp>
      <p:sp>
        <p:nvSpPr>
          <p:cNvPr id="3" name="Content Placeholder 2"/>
          <p:cNvSpPr>
            <a:spLocks noGrp="1"/>
          </p:cNvSpPr>
          <p:nvPr>
            <p:ph idx="1"/>
          </p:nvPr>
        </p:nvSpPr>
        <p:spPr>
          <a:xfrm>
            <a:off x="-1" y="800597"/>
            <a:ext cx="7191215" cy="4351337"/>
          </a:xfrm>
        </p:spPr>
        <p:txBody>
          <a:bodyPr>
            <a:normAutofit/>
          </a:bodyPr>
          <a:lstStyle/>
          <a:p>
            <a:pPr marL="0" indent="0">
              <a:buNone/>
            </a:pPr>
            <a:endParaRPr lang="tr-TR" dirty="0" smtClean="0">
              <a:solidFill>
                <a:schemeClr val="tx1"/>
              </a:solidFill>
            </a:endParaRPr>
          </a:p>
          <a:p>
            <a:pPr marL="0" indent="0">
              <a:buNone/>
            </a:pPr>
            <a:endParaRPr lang="tr-TR" dirty="0" smtClean="0">
              <a:solidFill>
                <a:schemeClr val="tx1"/>
              </a:solidFill>
            </a:endParaRPr>
          </a:p>
          <a:p>
            <a:endParaRPr lang="tr-TR" dirty="0">
              <a:solidFill>
                <a:schemeClr val="tx1"/>
              </a:solidFill>
            </a:endParaRPr>
          </a:p>
        </p:txBody>
      </p:sp>
      <p:sp>
        <p:nvSpPr>
          <p:cNvPr id="9" name="TextBox 8"/>
          <p:cNvSpPr txBox="1"/>
          <p:nvPr/>
        </p:nvSpPr>
        <p:spPr>
          <a:xfrm>
            <a:off x="7600693" y="984143"/>
            <a:ext cx="3666575"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Düdüklü Tencere</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Karlı Yol</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Hangisi daha çabuk erir</a:t>
            </a:r>
            <a:r>
              <a:rPr lang="tr-TR" spc="10" dirty="0">
                <a:solidFill>
                  <a:schemeClr val="tx2">
                    <a:lumMod val="60000"/>
                    <a:lumOff val="40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tx2">
                    <a:lumMod val="60000"/>
                    <a:lumOff val="40000"/>
                  </a:schemeClr>
                </a:solidFill>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solidFill>
                  <a:schemeClr val="tx2">
                    <a:lumMod val="60000"/>
                    <a:lumOff val="40000"/>
                  </a:schemeClr>
                </a:solidFill>
              </a:rPr>
              <a:t>Buzda Kaynama</a:t>
            </a:r>
            <a:endParaRPr lang="tr-TR" spc="10" dirty="0">
              <a:solidFill>
                <a:schemeClr val="tx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pc="10" dirty="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pc="10" dirty="0"/>
              <a:t>Soru Çözümü</a:t>
            </a:r>
          </a:p>
        </p:txBody>
      </p:sp>
      <p:pic>
        <p:nvPicPr>
          <p:cNvPr id="4" name="Picture 3"/>
          <p:cNvPicPr>
            <a:picLocks noChangeAspect="1"/>
          </p:cNvPicPr>
          <p:nvPr/>
        </p:nvPicPr>
        <p:blipFill rotWithShape="1">
          <a:blip r:embed="rId3"/>
          <a:srcRect l="8250" t="40773" r="54165" b="46250"/>
          <a:stretch/>
        </p:blipFill>
        <p:spPr>
          <a:xfrm>
            <a:off x="468223" y="2599682"/>
            <a:ext cx="5699608" cy="1574324"/>
          </a:xfrm>
          <a:prstGeom prst="rect">
            <a:avLst/>
          </a:prstGeom>
        </p:spPr>
      </p:pic>
      <p:pic>
        <p:nvPicPr>
          <p:cNvPr id="11" name="Content Placeholder 5"/>
          <p:cNvPicPr>
            <a:picLocks noChangeAspect="1"/>
          </p:cNvPicPr>
          <p:nvPr/>
        </p:nvPicPr>
        <p:blipFill rotWithShape="1">
          <a:blip r:embed="rId4"/>
          <a:srcRect l="8312" t="48561" r="48609" b="37254"/>
          <a:stretch/>
        </p:blipFill>
        <p:spPr>
          <a:xfrm>
            <a:off x="325132" y="5118047"/>
            <a:ext cx="5985791" cy="1576745"/>
          </a:xfrm>
          <a:prstGeom prst="rect">
            <a:avLst/>
          </a:prstGeom>
        </p:spPr>
      </p:pic>
      <p:sp>
        <p:nvSpPr>
          <p:cNvPr id="12" name="TextBox 11"/>
          <p:cNvSpPr txBox="1"/>
          <p:nvPr/>
        </p:nvSpPr>
        <p:spPr>
          <a:xfrm>
            <a:off x="2036867" y="5514178"/>
            <a:ext cx="557743" cy="282826"/>
          </a:xfrm>
          <a:prstGeom prst="rect">
            <a:avLst/>
          </a:prstGeom>
          <a:solidFill>
            <a:schemeClr val="bg1"/>
          </a:solidFill>
          <a:ln w="28575">
            <a:noFill/>
          </a:ln>
        </p:spPr>
        <p:txBody>
          <a:bodyPr vert="horz" wrap="square" lIns="91440" tIns="45720" rIns="91440" bIns="45720" rtlCol="0">
            <a:normAutofit fontScale="85000"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Basınç</a:t>
            </a:r>
          </a:p>
        </p:txBody>
      </p:sp>
      <p:sp>
        <p:nvSpPr>
          <p:cNvPr id="13" name="TextBox 12"/>
          <p:cNvSpPr txBox="1"/>
          <p:nvPr/>
        </p:nvSpPr>
        <p:spPr>
          <a:xfrm>
            <a:off x="4027473" y="5514178"/>
            <a:ext cx="557743" cy="282826"/>
          </a:xfrm>
          <a:prstGeom prst="rect">
            <a:avLst/>
          </a:prstGeom>
          <a:solidFill>
            <a:schemeClr val="bg1"/>
          </a:solidFill>
          <a:ln w="28575">
            <a:noFill/>
          </a:ln>
        </p:spPr>
        <p:txBody>
          <a:bodyPr vert="horz" wrap="square" lIns="91440" tIns="45720" rIns="91440" bIns="45720" rtlCol="0">
            <a:normAutofit fontScale="85000"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Basınç</a:t>
            </a:r>
          </a:p>
        </p:txBody>
      </p:sp>
      <p:sp>
        <p:nvSpPr>
          <p:cNvPr id="14" name="TextBox 13"/>
          <p:cNvSpPr txBox="1"/>
          <p:nvPr/>
        </p:nvSpPr>
        <p:spPr>
          <a:xfrm>
            <a:off x="962830" y="6365431"/>
            <a:ext cx="557743" cy="282826"/>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dirty="0" smtClean="0">
                <a:solidFill>
                  <a:schemeClr val="tx1">
                    <a:lumMod val="65000"/>
                    <a:lumOff val="35000"/>
                  </a:schemeClr>
                </a:solidFill>
              </a:rPr>
              <a:t>Gaz</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5" name="TextBox 14"/>
          <p:cNvSpPr txBox="1"/>
          <p:nvPr/>
        </p:nvSpPr>
        <p:spPr>
          <a:xfrm>
            <a:off x="3079023" y="6403604"/>
            <a:ext cx="557743" cy="282826"/>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dirty="0" smtClean="0">
                <a:solidFill>
                  <a:schemeClr val="tx1">
                    <a:lumMod val="65000"/>
                    <a:lumOff val="35000"/>
                  </a:schemeClr>
                </a:solidFill>
              </a:rPr>
              <a:t>Gaz</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6" name="TextBox 15"/>
          <p:cNvSpPr txBox="1"/>
          <p:nvPr/>
        </p:nvSpPr>
        <p:spPr>
          <a:xfrm>
            <a:off x="5195436" y="6411966"/>
            <a:ext cx="557743" cy="282826"/>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noProof="0" dirty="0" smtClean="0">
                <a:solidFill>
                  <a:schemeClr val="tx1">
                    <a:lumMod val="65000"/>
                    <a:lumOff val="35000"/>
                  </a:schemeClr>
                </a:solidFill>
              </a:rPr>
              <a:t>Sıvı</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8" name="TextBox 17"/>
          <p:cNvSpPr txBox="1"/>
          <p:nvPr/>
        </p:nvSpPr>
        <p:spPr>
          <a:xfrm>
            <a:off x="139487" y="1781007"/>
            <a:ext cx="6803756" cy="378280"/>
          </a:xfrm>
          <a:prstGeom prst="rect">
            <a:avLst/>
          </a:prstGeom>
          <a:solidFill>
            <a:schemeClr val="bg1"/>
          </a:solidFill>
          <a:ln w="28575">
            <a:noFill/>
          </a:ln>
        </p:spPr>
        <p:txBody>
          <a:bodyPr vert="horz" wrap="square" lIns="91440" tIns="45720" rIns="91440" bIns="45720" rtlCol="0">
            <a:normAutofit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000" dirty="0"/>
              <a:t>H</a:t>
            </a:r>
            <a:r>
              <a:rPr lang="tr-TR" sz="2000" dirty="0" smtClean="0"/>
              <a:t>al değişimi</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9" name="TextBox 18"/>
          <p:cNvSpPr txBox="1"/>
          <p:nvPr/>
        </p:nvSpPr>
        <p:spPr>
          <a:xfrm>
            <a:off x="69743" y="4362593"/>
            <a:ext cx="6803756" cy="378280"/>
          </a:xfrm>
          <a:prstGeom prst="rect">
            <a:avLst/>
          </a:prstGeom>
          <a:solidFill>
            <a:schemeClr val="bg1"/>
          </a:solidFill>
          <a:ln w="28575">
            <a:noFill/>
          </a:ln>
        </p:spPr>
        <p:txBody>
          <a:bodyPr vert="horz" wrap="square" lIns="91440" tIns="45720" rIns="91440" bIns="45720" rtlCol="0">
            <a:normAutofit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000" noProof="0" dirty="0" smtClean="0"/>
              <a:t>Basıncın Hal Değişimine Etkisi</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1142058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txDef>
      <a:spPr>
        <a:solidFill>
          <a:schemeClr val="bg1"/>
        </a:solidFill>
        <a:ln w="28575">
          <a:solidFill>
            <a:schemeClr val="accent5">
              <a:lumMod val="60000"/>
              <a:lumOff val="40000"/>
            </a:schemeClr>
          </a:solidFill>
        </a:ln>
      </a:spPr>
      <a:bodyPr vert="horz" lIns="91440" tIns="45720" rIns="91440" bIns="45720" rtlCol="0">
        <a:normAutofit fontScale="55000" lnSpcReduction="20000"/>
      </a:bodyPr>
      <a:lstStyle>
        <a:def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defRPr kumimoji="0"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4106</TotalTime>
  <Words>1370</Words>
  <Application>Microsoft Office PowerPoint</Application>
  <PresentationFormat>Widescreen</PresentationFormat>
  <Paragraphs>335</Paragraphs>
  <Slides>24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Schoolbook</vt:lpstr>
      <vt:lpstr>Courier New</vt:lpstr>
      <vt:lpstr>Times New Roman</vt:lpstr>
      <vt:lpstr>Wingdings 2</vt:lpstr>
      <vt:lpstr>View</vt:lpstr>
      <vt:lpstr>      10. SINIF: 1. ÜNİTE:  BASINÇ VE KALDIRMA KUVVETİ-3 </vt:lpstr>
      <vt:lpstr>Kazanımlar</vt:lpstr>
      <vt:lpstr>Geçen Haftanın Özeti</vt:lpstr>
      <vt:lpstr>Neler öğreneceğiz?</vt:lpstr>
      <vt:lpstr>Düdüklü Tencere</vt:lpstr>
      <vt:lpstr>Karlı Yol</vt:lpstr>
      <vt:lpstr>Aktivite1: Hangisi daha çabuk erir?</vt:lpstr>
      <vt:lpstr>Aktivite2: Buzda kaynama</vt:lpstr>
      <vt:lpstr>Basıncın Hal Değişimine Etkisi</vt:lpstr>
      <vt:lpstr>Basıncın Hal Değişimine Etkisi</vt:lpstr>
      <vt:lpstr>Basıncın Hal Değişimine Etkisi</vt:lpstr>
      <vt:lpstr>PowerPoint Presentation</vt:lpstr>
      <vt:lpstr>PowerPoint Presentation</vt:lpstr>
      <vt:lpstr>PowerPoint Presentation</vt:lpstr>
      <vt:lpstr>Basıncın Hal Değişimine Etkisi: Örnekler</vt:lpstr>
      <vt:lpstr>Basıncın Çözünmeye Etkisi-Vurgun</vt:lpstr>
      <vt:lpstr>Kaldırma Kuvveti</vt:lpstr>
      <vt:lpstr>Kaldırma Kuvveti</vt:lpstr>
      <vt:lpstr>Kaldırma Kuvveti</vt:lpstr>
      <vt:lpstr>Kaldırma Kuvveti-Örnek Soru</vt:lpstr>
      <vt:lpstr>Özet</vt:lpstr>
      <vt:lpstr>Soru Çözümü</vt:lpstr>
      <vt:lpstr>Neler Öğrendik?</vt:lpstr>
      <vt:lpstr>Gelecek hafta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 Öğrencilerinin Basit Elektrik Devreleri ve Geometrik Optik Konusundaki Kavram Yanılgıları</dc:title>
  <dc:creator>Dilber</dc:creator>
  <cp:lastModifiedBy>Dilber</cp:lastModifiedBy>
  <cp:revision>241</cp:revision>
  <dcterms:created xsi:type="dcterms:W3CDTF">2016-08-15T13:01:36Z</dcterms:created>
  <dcterms:modified xsi:type="dcterms:W3CDTF">2017-10-20T14:16:38Z</dcterms:modified>
</cp:coreProperties>
</file>