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42"/>
  </p:notesMasterIdLst>
  <p:sldIdLst>
    <p:sldId id="259" r:id="rId2"/>
    <p:sldId id="263" r:id="rId3"/>
    <p:sldId id="265" r:id="rId4"/>
    <p:sldId id="320" r:id="rId5"/>
    <p:sldId id="328" r:id="rId6"/>
    <p:sldId id="351" r:id="rId7"/>
    <p:sldId id="329" r:id="rId8"/>
    <p:sldId id="347" r:id="rId9"/>
    <p:sldId id="357" r:id="rId10"/>
    <p:sldId id="330" r:id="rId11"/>
    <p:sldId id="331" r:id="rId12"/>
    <p:sldId id="352" r:id="rId13"/>
    <p:sldId id="348" r:id="rId14"/>
    <p:sldId id="362" r:id="rId15"/>
    <p:sldId id="353" r:id="rId16"/>
    <p:sldId id="354" r:id="rId17"/>
    <p:sldId id="355" r:id="rId18"/>
    <p:sldId id="359" r:id="rId19"/>
    <p:sldId id="332" r:id="rId20"/>
    <p:sldId id="333" r:id="rId21"/>
    <p:sldId id="334" r:id="rId22"/>
    <p:sldId id="363" r:id="rId23"/>
    <p:sldId id="335" r:id="rId24"/>
    <p:sldId id="360" r:id="rId25"/>
    <p:sldId id="356" r:id="rId26"/>
    <p:sldId id="358" r:id="rId27"/>
    <p:sldId id="361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26" r:id="rId39"/>
    <p:sldId id="327" r:id="rId40"/>
    <p:sldId id="262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921"/>
    <a:srgbClr val="810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3" autoAdjust="0"/>
  </p:normalViewPr>
  <p:slideViewPr>
    <p:cSldViewPr snapToGrid="0">
      <p:cViewPr varScale="1">
        <p:scale>
          <a:sx n="97" d="100"/>
          <a:sy n="97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04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57.16702" units="1/cm"/>
          <inkml:channelProperty channel="Y" name="resolution" value="35.47297" units="1/cm"/>
          <inkml:channelProperty channel="T" name="resolution" value="1" units="1/dev"/>
        </inkml:channelProperties>
      </inkml:inkSource>
      <inkml:timestamp xml:id="ts0" timeString="2016-05-07T06:41:43.62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7963 11652 0,'40'0'94,"-20"0"-79,0 0 1,0 0-16,41 0 16,20 0-1,-61 0-15,40 20 16,41-20-1,0 0 1,-21 0 0,62 20-1,-42-20 1,21 0 0,-40 0-1,20 0 1,-21 0-1,-59 0-15,59 0 16,-60 20 0,21-20-16,39 0 15,-19 0 1,19 0 15,21 0-15,0 0-1,20 0 1,0 0 0,40 0-1,0 0 1,-100 0-16,20 0 16,-21 0-16,0 0 15,1 0-15,60 0 16,-20 0-1,-21 0 1,21 0 0,20-20-1,-60 20 17,39 0-17,-19-20 1,0 20-1,19 0 1,-19 0 0,-41 0-16,41 0 15,-21 0-15,-39 0 16,59 0 0,21 0-1,0 0 1,-20 0-1,39 0 1,1 0 0,21 0-1,99 0 1,42 0 15,-203 0-31,162 0 16,-101 0-16,21 0 15,100 0 1,20 0 0,-20 0-1,-20 0 1,-20 20 0,40-20-1,-81 0 1,41 0-1,20 0 1,-41 0 0,-100 0-16,141 20 31,-121-20-31,-20 0 16,60 0-1,0 20 1,21-20-1,39 0 1,-19 0 0,20 0-1,-21 0 1,41 0 0,-80 0-1,39 0 1,-100 0-16,141 0 15,-182 0 1,102 0-16,39 0 16,21 0-1,0 0 17,20 0-17,-81 0 1,61 0-1,40 20 1,-101-20 0,0 0-1,-40 0 1,81 0 0,-81 0-1,0 0 1,20 0-1,0 0 1,-20 0 0,20 0-1,0 0 17,-20 0-17,-20 0 1,20 0-1,40 0 1,-40 0 0,40 0-1,-40 0 1,0 0 0,20 0-1,-40 0 1,20 0-1,20 0 1,-20-20 0,-40 20 15,60 0-15,-20 0-1,40 0 1,-101 0-16,82 0 15,-62 0-15,41 0 16,40-20 0,41 20-1,-41 0 1,-20 0 0,21 0-1,19 0 1,21 0-1,-61 0 1,101 0 15,-101 0-15,20 0 0,41-20-1,-61 20 1,-20 0-1,20 0 1,-20 0 0,20 0-1,0 0 1,0 0 0,-20-20-1,-81 0-15,21 20 16,-1 0-16,1 0 15,-1 0-15,61-21 16,0 1 0,0 0 15,0 20-15,0 0-1,0 0 1,20-20-1,-20 20 1,0 0 0,0-20-1,60 20 1,-80 0 0,40 0-1,-60 0 1,40 0-1,-20 0 1,-21 0 0,21 0 15,-40-20-15,19 20-1,1 0 1,-41 0-16,1 0 15,-1 0-15,-20 0 16,40 0 0,1 0-1,-1 0 1,-19 0 0,-21 0-1,0 0 1,0 0 15</inkml:trace>
  <inkml:trace contextRef="#ctx0" brushRef="#br0" timeOffset="1559.5139">8406 13405 0,'20'0'0,"1"0"15,39 0 1,0-20 15,61-20-15,21 0 0,19-1-1,-40 41 1,-41 0-1,-59 0 1,19 0 0</inkml:trace>
  <inkml:trace contextRef="#ctx0" brushRef="#br0" timeOffset="2077.2426">12640 13365 0,'0'0'0,"40"0"15,20 0 1,61 20 0,-60-20-1,19 0 1,-39 0-1,-21 0 1,0 0-16,0 0 16,0 0-16</inkml:trace>
  <inkml:trace contextRef="#ctx0" brushRef="#br0" timeOffset="2510.7965">18869 13426 0,'60'20'16,"-40"-20"-16,21 0 15,-1 0 1,0 0-1,0 0 17,41 0-17,20 0 1,40 0 0,61-20-1,-81-1-15</inkml:trace>
  <inkml:trace contextRef="#ctx0" brushRef="#br0" timeOffset="2926.9677">23626 13103 0,'40'0'0,"21"0"16,19 0 0,-59 0-1,-1 0 1,0 0 0,40 0-1,-19 0 1,60-20-1,40 0 1</inkml:trace>
  <inkml:trace contextRef="#ctx0" brushRef="#br0" timeOffset="3377.5421">28343 13002 0,'61'20'16,"39"1"-16,-19-21 15,-20 20 1,19-20-1,61 0 1,-40 0 0,-40 0-1,-41 0-15,0 0 16</inkml:trace>
  <inkml:trace contextRef="#ctx0" brushRef="#br0" timeOffset="4146.2624">8910 16591 0,'0'0'0,"141"-41"16,21 1-16,39-21 16,182 1-1,61 20 1,-41-1 0,-202 21-16,142-40 15,-262 39 1,-1 21-16</inkml:trace>
  <inkml:trace contextRef="#ctx0" brushRef="#br0" timeOffset="5229.623">13305 15038 0,'20'0'16,"20"0"-16,81 0 16,0 0-1,-40 0 16,40 0-15,0 0 0,141 41-1,161 19 1,-161-60-16</inkml:trace>
  <inkml:trace contextRef="#ctx0" brushRef="#br0" timeOffset="5793.2339">17095 16268 0,'60'0'0,"-20"0"15,1 0 1,19 0-16,-19 0 16,-21 0-16,20 0 15,-20 0 1</inkml:trace>
  <inkml:trace contextRef="#ctx0" brushRef="#br0" timeOffset="7231.2773">21973 16187 0,'0'0'0,"40"-20"16,1 20 0,39-40-16,-19 20 31,40 0-16,-21 20 1,-19-21 0,-1 21-1,21 0 1,-21 0-16</inkml:trace>
  <inkml:trace contextRef="#ctx0" brushRef="#br0" timeOffset="7748.2003">25521 16006 0,'0'0'0,"40"0"16,1 0-16,-1 0 31,81 0-16,20 0 1,-60 0-16,80 0 16,-101 0-16,1 0 15,80 0 1,-20 0 0,-20-20-1</inkml:trace>
  <inkml:trace contextRef="#ctx0" brushRef="#br0" timeOffset="8249.2251">29190 16107 0,'20'-20'32,"0"20"-17,0 0 1,0 20-1,21-20 1,-1 20 0,21 0-1,19-20 1,21 20 0,-41-20-1</inkml:trace>
  <inkml:trace contextRef="#ctx0" brushRef="#br0" timeOffset="10099.8761">12902 17740 0,'0'40'16,"20"-40"15,20 0-16,-20 0-15,21 0 16,-1 0 0,-20 0-16,0 0 31,0 0-31</inkml:trace>
  <inkml:trace contextRef="#ctx0" brushRef="#br0" timeOffset="11317.2986">20340 18082 0,'20'-40'32,"61"40"-32,40-40 15,40 40-15,242-41 16,-100 1 0,-1 20-16,182-20 15,-121 40 1,-81-21-1,-201 21 1</inkml:trace>
  <inkml:trace contextRef="#ctx0" brushRef="#br0" timeOffset="12101.7519">28041 17780 0,'20'0'31,"0"0"-15,20 0-16,102 0 15,-22 0 1,-39 20-16,161 0 31,-61 0-15,-100 1-16</inkml:trace>
  <inkml:trace contextRef="#ctx0" brushRef="#br0" timeOffset="20859.7192">19090 4274 0,'0'20'172,"0"0"-141,0 0 1,0 0-17,0 0 16,0 0-15,0 1 0,0-1 15,0 0 16,0 0 297,0 0-329,0 0 16,0 1-31,0-1 16,0 0 0,20 0-1,-20 0 17,0 0-17,0 1 1,21-1-1,-21 0 1,0 0 31,20 0-31,-20 0 15,0 0-16,0 1-15,20-21 16,-20 20 0,0 0 15,0 20 0,0-20 0,0 1 16,0-1 47,0 0-47,0 0 62,0 0-77,0 0-32,-20-20 31,20 21-16,0-1 48,-20-20-32,20 20-15,-21 0 31,21 0-32</inkml:trace>
  <inkml:trace contextRef="#ctx0" brushRef="#br0" timeOffset="21907.0589">18990 5624 0,'20'20'62,"0"-20"-46,-20 41-1,0-21 1,20 40 0,0 21-1,-20-41-15,20 61 16,-20-81-1,20 41-15,-20-1 16,21 1 0,-21 19 15,0 41-15,0-40-1,0-1 1,-21-19-1,21-21 1,0-20 0,0 1-1,0-1 1,0 0 0</inkml:trace>
  <inkml:trace contextRef="#ctx0" brushRef="#br0" timeOffset="23620.1568">19050 7680 0,'0'21'31,"40"-21"-15,-40 40 0,20 0-1,1 21 1,-21-21-1,0 41 1,0-1 0,0-19-1,0-1 1,-21 1 0,21-21-1,0 20 1,0 1-1,0-41 17,0 0-32,0 0 15,-20 1-15,0-1 16,20 20 0,0-20-1,0 20 1,-20-19-1,20 19 1,0-20 0,0 0-1,0 0 1</inkml:trace>
  <inkml:trace contextRef="#ctx0" brushRef="#br0" timeOffset="24444.0993">19050 9454 0,'0'0'0,"0"20"15,0 1-15,0 19 16,0 0-1,0 1 17,0 59-17,0 1 1,0 0 0,0 0-1,-20 40 1,0 20-1,20-80 1,-20-1 0,20-39-1,0 19 1,0-19 0,0-1-1,0 0 1,0 21-1,0-41 1</inkml:trace>
  <inkml:trace contextRef="#ctx0" brushRef="#br0" timeOffset="25548.3437">19131 11208 0,'0'20'16,"-21"21"0,21-21-1,-20 40 1,20 41 0,0 20-1,20 20 1,1 81-1,-1-121 1,-20-41 0,20 1-1,0-21 1,-20-20 0,20 20-1,0-19 1,-20-1-1,0 20 1,21-20-16,-21 20 16,0 21-1,0-1 1,0-39 0,0-1-1</inkml:trace>
  <inkml:trace contextRef="#ctx0" brushRef="#br0" timeOffset="27035.9959">19030 13829 0,'20'0'16,"-20"20"-16,0 0 15,0 0 16,20 21-15,-20 19 0,0-20-1,0 41 1,0 0 0,0 19-1,0-19 1,0-61-16,0 41 15,0-41 1,0 20-16,0-20 16,0 21-1,0-1 1,0-20 0,0 0-1,0 21 16,0-21-15,0 20 0,0-20-1,0 0 1,0 1-16,0-1 16</inkml:trace>
  <inkml:trace contextRef="#ctx0" brushRef="#br0" timeOffset="28387.9643">19050 15441 0,'0'0'0,"0"21"32,20-21-1,-20 20-16,0 0 1,0 0 0,0 20-1,0 1 1,20-1 0,-20 41-1,0-41 1,0 20-1,0-19 1,0-21-16,0 0 16,0 20-1,0-19 1,20 19 0,-20 0 15,0 1-31,0 19 15,0-40-15,21 0 16,-21 21 0,0-21-1,0 0 1,0 0 0,0 0-1,20 0 16</inkml:trace>
  <inkml:trace contextRef="#ctx0" brushRef="#br0" timeOffset="29828.0794">19070 16953 0,'0'21'31,"0"-1"-15,0 0-16,0 0 16,0 20-1,20 21 1,-20-21-1,0-20 1,0 41 0,20-41-16,-20 20 31,0-20-31,0 21 0,0-1 31,0 0-15,0-20-1,0 1 1,21 19 0,-21 20-1,0 1 1,20 20 0,-20-21-1,0-20 1,0 21-1,0-21-15,0 21 16,0-41 0,0 20-16,0-20 15,0 21 1,20-1 15,-20-20-15,20 0-1,-20 0 1,0 1 0,20-1-1,-20 0 1,20 0 0,1 0-1</inkml:trace>
  <inkml:trace contextRef="#ctx0" brushRef="#br1" timeOffset="44870.152">14151 4354 0,'0'20'312,"21"0"-312,-1 21 16,20-21-1,-20 20-15,21-20 16,-21 21-16,20-21 16,0 40-1,-20-19 1,1-21 0,-1 20-1,20 0 1,-20 1-1,0-1 1,21 21 0,-1-21 15,-20 0-31,0-20 16,21 41-16,-21-21 15,20 21 1,1-21-1,-21 20 1,0-19 0,40 60-1,1-21 1,-1 21 0,1 0-1,19 0 1,1 20-1,-61-81-15,20 61 16,1-41 0,-1 1-16,0 39 31,-19-19-15,19 20-1,-40-61 1,40 21-1,1 39 1,-21-59-16,-20-21 16,60 121-1,-40-40 1,21 20 0,-21-81-16,0 21 15,20-1-15,-20 0 16,1-39-16,-1 39 15,40 21 1,-40 20 0,21 20 15,-1-1-15,0-19-1,1-40 1,-21 19-1,40 1 1,-19-21 0,-21-19-16,20 39 15,0-19 1,1 20-16,39 39 16,-39 1-1,-1-80 1,20 80-1,1-41 1,-1 21 0,21 0 15,0-20-15,-41-1-1,0-39-15,21 39 16,-41-40-16,20-19 15,21 59 1,-21-19 0,21 40-1,-1-41 1,21 41 0,-41-41-1,20 1 1,1 19-1,-1-19 1,1-1 0,20 61 15,-21-80-15,-20 39-1,1-39 1,-1-1-1,0 0 1,1 21 0,19-21-1,-40-20 1,41 20 0,-21 21-1,20-21 1,-19 21-1,-21-41 1,20 20 15,1 1-15,-21-1 0,20 0-1,-20-20 1,0 0-1,1 21 1,-1-41-16,-20 20 16,20 0-1,20 20 1,1 1 0,-41-21-1,20 0 1,0-20-1,0 40 1,0-40 15,0 21-15,0-1 0,21 0-1,-21 0 1,-20 0-1,20-20 1,-20 20 0,20-20-16,0 21 15,1-1 1,-1-20 31,-20 20-47,40 0 15,-20 0 17,0 0 15,1-20-1,-1 41-14</inkml:trace>
  <inkml:trace contextRef="#ctx0" brushRef="#br1" timeOffset="47303.2836">17800 10301 0,'0'-20'62,"0"0"-62,20 0 16,0-1-16,1 21 16,-1-40-1,20 20 1,0-41-1,1 61 1,-21-20 0,20-20-16,-20 20 15,21 0 1,-21-1 0,0-19-1,20 20 1,1-20-1,-21 19 1,20 21 0,-20-20-1,0 20 1,41-20 0,-21 20-1,21 0 1,-21 0 15,41 0-15,-21 0-1,21 0 1,-41 0 0,0 0-1,-19 0 1,19 0-1,0 20 1,-20-20-16,1 0 16,-1 0-16,0 0 15,0 0 1,0 20 0,0 1-1,0-21 16</inkml:trace>
  <inkml:trace contextRef="#ctx0" brushRef="#br1" timeOffset="48951.1652">17941 7983 0,'-20'0'31,"20"-20"-15,-20 20 0,0 0-1,0 0 1,-1 0 0,1 0-1,20 20 1,-40 40-1,20-40 1,0 1-16,0 19 16,20-20-16,0 40 15,0 1 1,0-41 0,0 41-1,0-21 16,20 0-15,20 41 0,-20-1-1,20-39 1,-19-21-16,-1 0 16,-20 20-16,20-19 0,20-1 15,1 40 1,-21-19-1,20-21 1,41 20 0,-21-40-1,1 20 1,-41-20 0,20 0-1,-20-20 16,-20 0-15,20 0-16,-20 0 16,21-21-16,-21 21 15,0-20 1,20 20 0,-20-81-1,0 60 1,-41-79-1,21 39 1,0 41 0,20-1-1,-40 1 1,40 0 0,-20-21-1,-1 41 1,1 0-1,20-20-15,-20 40 16,0-41 0,0 21-1,-20-20 1,-1-1 0,1 1-1,0 20 1,-1-20-1,21 40 1,-20-21 0,20 21-1,-1 0 1,1 0 0,0 0 46</inkml:trace>
  <inkml:trace contextRef="#ctx0" brushRef="#br1" timeOffset="49974.7774">17740 8305 0,'20'0'47,"0"0"-31,0 0 0,0 0-1,21 20-15,-21-20 16,60 0-1,1 21 1,-20-1 0,39 0-1,-59-20 1,-21 0 0,0 0-1,0 0 1,-20 20-16,20-20 31,0 0 16,1 0-31,-1 0-16,0 0 31</inkml:trace>
  <inkml:trace contextRef="#ctx0" brushRef="#br1" timeOffset="51703.0407">18647 8567 0,'0'20'141,"0"1"-126,0-1 1,0 0 0,0 0-1,0 0 1,0 0 0,0 1-1,0-1 1,0 0-1,0 0 1,0 0 0,0 21-1,0-21 1,0 0 0,0 0-1,0 0 1,0 0-1,0 1 17</inkml:trace>
  <inkml:trace contextRef="#ctx0" brushRef="#br1" timeOffset="57327.7534">8084 8910 0,'0'40'78,"0"21"-78,0-41 16,0 40-16,20 61 31,-20-60-31,20 20 16,-20 19-1,0-19 1,0-21-16,0 21 16,0-20-16,0-41 15,0 101 1,0-41-1,0-39 1,0 19 0,0 1-1,0-41 1,0 0 0</inkml:trace>
  <inkml:trace contextRef="#ctx0" brushRef="#br1" timeOffset="58270.16">8789 8950 0,'0'21'46,"0"-1"-46,0 0 16,0 40-16,20 21 16,-20 40-1,21 60 1,-1-19 0,-20-62-1,0 1 1,0-20 15,0-61-31,0 20 16,0 41-1,0-61-15,0 81 16,0-41-16,0 1 16,-20 100-1,-21-80 1,41-1-1,0-39 1,0-21 47,0-40-48,-20-21-15,20-39 16</inkml:trace>
  <inkml:trace contextRef="#ctx0" brushRef="#br1" timeOffset="59039.3848">8225 9616 0,'40'0'16,"21"0"-1,-1 0 1,121 20 0,-80-20-16,61 0 15,-82 0-15,-19 20 16,19-20-1,-39 0 1,-21 0 0</inkml:trace>
  <inkml:trace contextRef="#ctx0" brushRef="#br1" timeOffset="59971.7164">9213 10019 0,'0'0'0,"40"40"16,-20 21-16,20-1 15,41 1 1,-21-1-1,21-40 1,40-20 0,0 0-1,-81 0-15,21 0 16,19 0-16,-39 0 16,-1 0-16,0-20 31,-40-40-16,21-1 1,-21-40 0,-21 0-1,-39 41 1,20-1 0,-21 21-1,-40 0 1,41 40-1,40 0-15,-41 0 16,41 0 0,0 0-16,-20 0 15,19 0 17,21 40-17,-20-40 1,20 61-1,0-1 1,-20-20 0,20 1-1,0-1 1,0-20-16,0 0 16,0 21-1,0-1 1,40 0-1,-19-19 1,-1 19 0,0-40 15</inkml:trace>
  <inkml:trace contextRef="#ctx0" brushRef="#br1" timeOffset="60976.5575">10079 9797 0,'21'0'15,"-1"20"1,0 20-16,0 1 31,20 60-15,-40-41-1,41 41 1,-21-20 0,-20-41-1,0-20-15,20 20 16,-20-20-16,0 1 16,0 19-1,0-20 1,20 0-1</inkml:trace>
  <inkml:trace contextRef="#ctx0" brushRef="#br1" timeOffset="61736.3451">10321 9857 0,'20'21'31,"-20"-1"-31,61 40 16,-61-40 0,40 41-1,1 20 1,19-1-1,-20-19 1,1-41 0,-41 0-1,20-20 17,0 0-17,0 0 1,20-60-1,1-21 1,-21-40 0,0-20-1,0 60 1,0 41 0,1 20-16,-21 0 15,0-1-15</inkml:trace>
  <inkml:trace contextRef="#ctx0" brushRef="#br1" timeOffset="63124.2082">11450 10301 0,'61'0'15,"-41"0"-15,60-20 16,-19 20-1,-41-40 1,20 40 0,-19-21-1,-1 21 313,-20-40-328,0 20 16,0 0-16,0-21 16,0 1-1,-41-61 1,21 81 0,0 0-1,0 0 1,0 20-1,-21 0 1,21 0 0,0 0-1,-40 0 1,19 0 15,21 0-15,-20 20-1,20-20 1,-21 40 0,21-40-16,-20 20 15,20-20 1,20 41 0,-20-1-1,-1 21 1,21-21-1,0 20 1,21-19 0,-1-1 15,20 20-15,21 1-1,-1-1 1,0-60-16,-19 21 15,-21-1-15,20-20 16,-20 0 0,1 0-1,-1 0 17,-20-20-32</inkml:trace>
  <inkml:trace contextRef="#ctx0" brushRef="#br1" timeOffset="64041.0982">11611 9797 0,'21'20'63,"-1"20"-47,-20-19-16,20 19 15,-20 0 1,20 81-1,0-40 1,-20-41-16,20 41 16,1-41-16,-21-20 15,20 41 1,-20-41 0,0 0-1,20 0 1,-20 0-1,0 1 17</inkml:trace>
  <inkml:trace contextRef="#ctx0" brushRef="#br1" timeOffset="66209.9195">8588 12781 0,'0'-21'0,"0"1"16,0 0-1,-21 0 1,-39 20 0,20 0-16,-1 0 15,1 0 1,20 0-16,-41 40 15,21 21 1,0-1 15,20 41-15,-61-20 0,61-21-1,20 1 1,0-21-1,0-20 1,40 40 0,142 82-1,39-21 1,-19-41 0,40 21-1,0 20 1,-61-20-1,-40-41 1,-80 1 15,-1-21-15,-40 0 0,21 21-1,-1-21 1,-40 0-16,20 1 15,-20-21-15,0 0 16,0 41 0,0-41-1,-80 0 1,19 0 0,-40-20-1,-20 0 1,-60-20-1,40-41 1,-121-39 15,121 39-31,40 21 16,-60-21-16,-81-19 16,0-21-1,80 40 1,82 21-1,60 20 1,20 0 109,20 20-109,0 0-1</inkml:trace>
  <inkml:trace contextRef="#ctx0" brushRef="#br1" timeOffset="67610.1316">9938 13526 0,'20'41'63,"-20"-21"-47,0 40-16,0 1 15,0-1-15,0 61 16,0-40-1,0-41 17,21 41-17,-1-61 1,-20 20 0,20-20-1,81 61 1,-61-20-1,41-1 1,-61-40-16,0-20 16,0 20-1,41-20 1,-21-20 0,-20 0-1,0-20-15,0 40 16,1-41-1,-1 1 1,0 20-16,20-61 16,-20 21-16,0-1 15,1-19 1,-1-21 0,0 40-1,-20-19 1,0 39-1,0-39 1,0 60 0,-20-41-1,20 41 1,0 0 15,-20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04" units="cm"/>
          <inkml:channel name="Y" type="integer" max="1050" units="cm"/>
          <inkml:channel name="F" type="integer" max="65000" units="in"/>
          <inkml:channel name="T" type="integer" max="2.14748E9" units="dev"/>
        </inkml:traceFormat>
        <inkml:channelProperties>
          <inkml:channelProperty channel="X" name="resolution" value="28.76596" units="1/cm"/>
          <inkml:channelProperty channel="Y" name="resolution" value="35" units="1/cm"/>
          <inkml:channelProperty channel="F" name="resolution" value="5503.81055" units="1/in"/>
          <inkml:channelProperty channel="T" name="resolution" value="1" units="1/dev"/>
        </inkml:channelProperties>
      </inkml:inkSource>
      <inkml:timestamp xml:id="ts0" timeString="2016-05-06T21:36:21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9591 10253 0 0,'99'-166'0'16,"67"-32"0"0,32-34 0-1,100 67 0 1,-1-34 0 15,133-65 0-31,-33 32 0 16,66 1 0-1,-33-34 0 1,-66-32 0 0,-33 131 0-1,-34 1 0 17,-65 0 0-32,-1 65 0 31,-32 34 0-31,-67 0 0 31,-33 33 0-31,-32 0 0 31,-34 33 0-31,-33 99 0 63,-100 33 0-63,1 34 0 31,-99 32 0-31,-34 1 0 31,67 65 0-15,-34-65 0-16,1-1 0 16,0 1 0 15,32 32 0-31,67-165 0 31,33 0 0-15,33 0 0-1,33 1 0 95,33-1 0-95,0 0 0 1,0 66 0 0,-33 1 0-1,0 65 0 1,-66 0 0 15,33-32 0-31,33-34 0 16,0 0 0 15,0 1 0-31,0-67 0 16,0-33 0-1,66 0 0 1,33-33 0 15,67 0 0-31,131-99 0 16,-32-100 0 15,32 34 0-31,1-67 0 16,66-32 0 15,33-1 0-16,-33-32 0-15,32 65 0 16,-32-33 0 15,-66 67 0-31,66-33 0 16,-67-1 0 15,1 1 0-15,-133 98 0-16,-32 1 0 31,-67 0 0-15,-33 65 0-1,-33-32 0-15,0 66 0 32,-99 33 0-17,-133 0 0 1,-66 166 0-1,1 32 0 1,-133 100 0 0,33 32 0-1,-66 34 0 1,0 33 0 0,66-66 0-1,166-100 0 1,98 1 0-1,1-34 0 1,99-32 0 0,-33-1 0 15,66 0 0-15,0-65 0-16,33-34 0 15,66 66 0 1,0-99 0 15,67 66 0-31,32-66 0 16,100-33 0-1,66-33 0 1,-67 0 0 0,1-66 0 15,0 33 0-31,-67 0 0 15,-33 0 0 17,1 32 0-32,32-32 0 15,34 33 0 1,-67-66 0 15</inkml:trace>
  <inkml:trace contextRef="#ctx0" brushRef="#br0" timeOffset="869.5282">19778 4333 0 0,'-166'99'0'15,"-98"99"0"1,-266 133 0 0,67 0 0 15,-33 32 0-31,-99 67 0 16,-66 0 0-1,231-132 0 1,132-33 0-1,133-67 0 17,65-99 0-32,100 0 0 15,0-65 0 17,199-34 0-32,165-133 0 31,165-98 0-31,33-34 0 15,66-66 0 1,-65 100 0 0,-1-1 0-1,-66 67 0 17,-165 0 0-17,-34 99 0-15,-131-1 0 31,-67 34 0-31,-33 33 0 16,-165 166 0 31,-331 98 0-31,-331 133 0-1</inkml:trace>
  <inkml:trace contextRef="#ctx0" brushRef="#br0" timeOffset="3112.8224">12468 9459 0 0,'67'-132'0'31,"-1"-34"0"-15,132-98 0-1,166-166 0 1,165-232 0 0,133-98 0-1,32-1 0 17,-65 66 0-32,-1 100 0 15,0-33 0 1,1 65 0 15,-133 133 0-31,-99 133 0 16,-100 65 0-1,-65 67 0 17,-100 132 0-32,-66 33 0 15,-33 66 0 1,-33 298 0-1,-99 33 0 1,-165 99 0 0,-67 0 0 15,33 0 0-31,133-165 0 16,33-166 0 15,98-99 0-31,-32-33 0 31,0-33 0-15,-33-66 0-16,-100-66 0 31,-98-34 0-15,-100 1 0-1,-99 66 0 1,-133 66 0-1,-65 33 0 1,198 33 0 0,33 0 0-1,99 99 0 1,133 67 0 0,98 32 0-1,67 1 0 1,66 98 0-1,33-32 0 1,99-33 0 0,133-34 0-1,132-99 0 1,99-98 0 15,298-134 0-31,-34-297 0 16,100-66 0-1,133-165 0 1,-67 0 0 15,-133 65 0-31,-131 100 0 32,-67 0 0-32,-99 66 0 15,-165 100 0 16,-67 32 0-31,-98 67 0 16,-100 66 0 0,-66 32 0-1,-33 34 0 1,-232 66 0 0,-65 199 0-1,-1 131 0 16,33 67 0-31,-32 33 0 32,65 0 0-32,33 33 0 31,34-66 0-15,132-33 0-1,33-100 0 1,33 1 0-1,66-34 0 1,66-32 0 0,100-67 0-1,-34-33 0 1,67-99 0 0,-1 0 0-1,34 0 0 1,-33 0 0-1,-67-165 0 1,33 0 0 0,-65-1 0-1,65-131 0 1,-65-34 0 0</inkml:trace>
  <inkml:trace contextRef="#ctx0" brushRef="#br0" timeOffset="3338.9434">22886 2811 0 0,'-132'99'0'47,"132"100"0"-16,0-1 0-31</inkml:trace>
  <inkml:trace contextRef="#ctx0" brushRef="#br0" timeOffset="4957.6714">12105 11675 0 0,'-199'0'0'16,"67"0"0"-1,66 0 0 1,132 0 0 31,232 0 0-32,98 0 0 1,101 33 0 15,131-33 0-31,100 0 0 16,131-33 0 15,68 0 0-31,65-67 0 31,132 34 0-31,67-33 0 16,33-66 0 0,-1 32 0-1,-32 1 0 1,-1-66 0 15,-32 65 0-31,-67 1 0 16,-165 33 0-1,-99 0 0 17,-198-1 0-32,-133 34 0 31,-166 33 0-15,-131 0 0-16,-100 0 0 31,-66 33 0-16,-264 66 0 32</inkml:trace>
  <inkml:trace contextRef="#ctx0" brushRef="#br0" timeOffset="7496.9021">17099 7938 0 0,'33'99'0'47,"-33"0"0"-31,33 33 0 0,66-33 0 15,0 1 0-31,100 98 0 15,-34-66 0 1,133 67 0 0,-67-1 0-1,34 1 0 1,-34 32 0 0,1 34 0-1,-1-67 0 1,1 34 0 15,-1-34 0-15,-65 1 0-16,32-34 0 31,-66-66 0-15,1 0 0-1,-1 34 0 1,-99-67 0-1,33 0 0 1,-33-33 0 0,0-33 0-1,1 0 0 1,-34 0 0 187</inkml:trace>
  <inkml:trace contextRef="#ctx0" brushRef="#br0" timeOffset="8364.3276">19678 9922 0 0,'100'132'0'31,"-67"-33"0"-15,33 34 0 0,33 32 0-1,0 33 0 1,-33-32 0 0,1-67 0-1,32 100 0 1,-99-100 0-1,33 66 0 1,-33-33 0 0,-132-65 0-1,-100 32 0 1,1-33 0 0,-34 33 0 15,33-66 0-31,-65 0 0 15,98 33 0 17,67-33 0-32,33 1 0 31,0-34 0-15</inkml:trace>
  <inkml:trace contextRef="#ctx0" brushRef="#br0" timeOffset="9659.8735">20241 7838 0 0,'33'166'0'79,"-33"-34"0"-79,0 0 0 31,33 34 0-16,-33-1 0 1,66 66 0 0,0-32 0-1,0 65 0 1,0 1 0-16,1 33 0 31,65 66 0-15,-99-100 0-16,33 133 0 31,0-99 0-15,-66 99 0-1,33-100 0 1,0 1 0 0,33 33 0-1,-32-133 0 1,-1 34 0-1,0-34 0 1,33-33 0 0,-33 1 0-1,-33-34 0 1,0-99 0 0,0 33 0-1,0-33 0 1,-33 33 0 124,-99 133 0-140</inkml:trace>
  <inkml:trace contextRef="#ctx0" brushRef="#br0" timeOffset="11805.249">20241 6846 0 0,'-100'232'0'47,"100"-100"0"-32,-33 99 0 1,33 1 0-1,0 99 0 1,0-67 0 0,0-32 0-1,0 98 0 17,0 34 0-32,0-99 0 15,0 66 0 1,0-1 0 15,0 1 0-31,0-33 0 31,0-34 0-31,33 34 0 16,-33-67 0 15,0 34 0-31,33 33 0 31,1-67 0-31,-34-65 0 32,0-1 0-17,0 0 0-15,0 1 0 32,0-100 0-32,0 0 0 31,0 0 0-16,0 0 0 1,-34-33 0 0,1 0 0-1,33 0 0 1,0 34 0-16,0-34 0 31,0 33 0-15,-33 33 0-1,0 0 0 1</inkml:trace>
  <inkml:trace contextRef="#ctx0" brushRef="#br0" timeOffset="13815.4287">20141 13130 0 0,'133'132'0'63,"-133"34"0"-47,0 32 0 15,0 67 0-31,0-34 0 15,0 34 0 1,0-67 0 0,0 34 0 15,0 32 0-31,0-32 0 16,-33-67 0 15,33 67 0-31,-33-67 0 31,33 0 0-31,0 1 0 16,0-34 0-1,0-33 0 17,0 0 0-32,-34 34 0 31,1-100 0-31,33 66 0 31,-33-33 0-15,0 33 0-16,0-32 0 31,33 65 0-31,0-33 0 31,0 0 0-15,0 34 0-16,-33 32 0 31,0-33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5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6.05.2016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&#305;r&#305;lmaSnell.xls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ending-light_en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IYBPC77VI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ophysics.com/l18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ifbCsha7Sy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/>
          <a:lstStyle/>
          <a:p>
            <a:r>
              <a:rPr lang="tr-TR" dirty="0" smtClean="0"/>
              <a:t>Kırılma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290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Ortamın Kırıcılık İndisi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46555" y="2035499"/>
                <a:ext cx="5692877" cy="257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  <a:p>
                <a:r>
                  <a:rPr lang="tr-TR" sz="2400" dirty="0" smtClean="0"/>
                  <a:t>c: </a:t>
                </a:r>
                <a:r>
                  <a:rPr lang="en-US" sz="2400" dirty="0" smtClean="0"/>
                  <a:t>I</a:t>
                </a:r>
                <a:r>
                  <a:rPr lang="tr-TR" sz="2400" dirty="0" err="1" smtClean="0"/>
                  <a:t>şığın</a:t>
                </a:r>
                <a:r>
                  <a:rPr lang="tr-TR" sz="2400" dirty="0" smtClean="0"/>
                  <a:t> hızı</a:t>
                </a:r>
                <a:endParaRPr lang="en-US" sz="2400" dirty="0" smtClean="0"/>
              </a:p>
              <a:p>
                <a:endParaRPr lang="tr-TR" sz="2400" dirty="0" smtClean="0"/>
              </a:p>
              <a:p>
                <a:pPr marL="401638" indent="-401638"/>
                <a:r>
                  <a:rPr lang="tr-TR" sz="2400" dirty="0" smtClean="0"/>
                  <a:t>v</a:t>
                </a:r>
                <a:r>
                  <a:rPr lang="en-US" sz="2400" baseline="-25000" dirty="0" smtClean="0"/>
                  <a:t>1</a:t>
                </a:r>
                <a:r>
                  <a:rPr lang="tr-TR" sz="2400" dirty="0" smtClean="0"/>
                  <a:t>: </a:t>
                </a:r>
                <a:r>
                  <a:rPr lang="en-US" sz="2400" dirty="0"/>
                  <a:t>I</a:t>
                </a:r>
                <a:r>
                  <a:rPr lang="tr-TR" sz="2400" dirty="0" err="1" smtClean="0"/>
                  <a:t>şığın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kırıcılık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indisi</a:t>
                </a:r>
                <a:r>
                  <a:rPr lang="en-US" sz="2400" dirty="0" smtClean="0"/>
                  <a:t> </a:t>
                </a:r>
                <a:r>
                  <a:rPr lang="tr-TR" sz="2400" dirty="0" smtClean="0"/>
                  <a:t> n</a:t>
                </a:r>
                <a:r>
                  <a:rPr lang="tr-TR" sz="2400" baseline="-25000" dirty="0" smtClean="0"/>
                  <a:t>1</a:t>
                </a:r>
                <a:r>
                  <a:rPr lang="tr-TR" sz="2400" dirty="0" smtClean="0"/>
                  <a:t> </a:t>
                </a:r>
                <a:r>
                  <a:rPr lang="en-US" sz="2400" dirty="0" err="1" smtClean="0"/>
                  <a:t>olan</a:t>
                </a:r>
                <a:r>
                  <a:rPr lang="en-US" sz="2400" dirty="0" smtClean="0"/>
                  <a:t> </a:t>
                </a:r>
                <a:r>
                  <a:rPr lang="tr-TR" sz="2400" dirty="0" smtClean="0"/>
                  <a:t>ortamındaki </a:t>
                </a:r>
                <a:r>
                  <a:rPr lang="tr-TR" sz="2400" b="1" dirty="0" smtClean="0"/>
                  <a:t>ortalama</a:t>
                </a:r>
                <a:r>
                  <a:rPr lang="tr-TR" sz="2400" dirty="0" smtClean="0"/>
                  <a:t> hızı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55" y="2035499"/>
                <a:ext cx="5692877" cy="2571538"/>
              </a:xfrm>
              <a:prstGeom prst="rect">
                <a:avLst/>
              </a:prstGeom>
              <a:blipFill>
                <a:blip r:embed="rId3"/>
                <a:stretch>
                  <a:fillRect l="-1713" b="-45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00805"/>
              </p:ext>
            </p:extLst>
          </p:nvPr>
        </p:nvGraphicFramePr>
        <p:xfrm>
          <a:off x="8378471" y="1472175"/>
          <a:ext cx="3361249" cy="520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Worksheet" r:id="rId4" imgW="2219305" imgH="3438605" progId="Excel.Sheet.12">
                  <p:embed/>
                </p:oleObj>
              </mc:Choice>
              <mc:Fallback>
                <p:oleObj name="Worksheet" r:id="rId4" imgW="2219305" imgH="34386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78471" y="1472175"/>
                        <a:ext cx="3361249" cy="520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2500" y="5213237"/>
            <a:ext cx="57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tr-TR" sz="2800" dirty="0" err="1" smtClean="0"/>
              <a:t>şığın</a:t>
            </a:r>
            <a:r>
              <a:rPr lang="tr-TR" sz="2800" dirty="0" smtClean="0"/>
              <a:t> </a:t>
            </a:r>
            <a:r>
              <a:rPr lang="tr-TR" sz="2800" b="1" dirty="0" smtClean="0"/>
              <a:t>ortalama</a:t>
            </a:r>
            <a:r>
              <a:rPr lang="tr-TR" sz="2800" dirty="0" smtClean="0"/>
              <a:t> hızı</a:t>
            </a:r>
            <a:r>
              <a:rPr lang="en-US" sz="2800" dirty="0" smtClean="0"/>
              <a:t> ne </a:t>
            </a:r>
            <a:r>
              <a:rPr lang="en-US" sz="2800" dirty="0" err="1" smtClean="0"/>
              <a:t>demektir</a:t>
            </a:r>
            <a:r>
              <a:rPr lang="en-US" sz="2800" dirty="0" smtClean="0"/>
              <a:t>?</a:t>
            </a:r>
            <a:endParaRPr lang="tr-T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71297" y="4987746"/>
            <a:ext cx="559139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Işığın</a:t>
            </a:r>
            <a:r>
              <a:rPr lang="en-US" sz="2800" dirty="0"/>
              <a:t> </a:t>
            </a:r>
            <a:r>
              <a:rPr lang="en-US" sz="2800" dirty="0" err="1"/>
              <a:t>hızı</a:t>
            </a:r>
            <a:r>
              <a:rPr lang="en-US" sz="2800" dirty="0"/>
              <a:t> her zaman </a:t>
            </a:r>
            <a:r>
              <a:rPr lang="en-US" sz="2800" dirty="0" err="1"/>
              <a:t>c’dir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değişmez</a:t>
            </a:r>
            <a:r>
              <a:rPr lang="en-US" sz="2800" dirty="0"/>
              <a:t>. </a:t>
            </a:r>
            <a:r>
              <a:rPr lang="en-US" sz="2800" dirty="0" err="1"/>
              <a:t>Işığın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saydam</a:t>
            </a:r>
            <a:r>
              <a:rPr lang="en-US" sz="2800" dirty="0"/>
              <a:t> </a:t>
            </a:r>
            <a:r>
              <a:rPr lang="en-US" sz="2800" dirty="0" err="1"/>
              <a:t>ortamı</a:t>
            </a:r>
            <a:r>
              <a:rPr lang="en-US" sz="2800" dirty="0"/>
              <a:t> </a:t>
            </a:r>
            <a:r>
              <a:rPr lang="en-US" sz="2800" dirty="0" err="1"/>
              <a:t>geçme</a:t>
            </a:r>
            <a:r>
              <a:rPr lang="en-US" sz="2800" dirty="0"/>
              <a:t> ortalama </a:t>
            </a:r>
            <a:r>
              <a:rPr lang="en-US" sz="2800" dirty="0" err="1"/>
              <a:t>hızı</a:t>
            </a:r>
            <a:r>
              <a:rPr lang="en-US" sz="2800" dirty="0"/>
              <a:t> </a:t>
            </a:r>
            <a:r>
              <a:rPr lang="en-US" sz="2800" dirty="0" err="1"/>
              <a:t>hesaplanabilir</a:t>
            </a:r>
            <a:r>
              <a:rPr lang="en-US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76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Aktivite: </a:t>
            </a:r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09" y="1969850"/>
            <a:ext cx="5952972" cy="4458983"/>
          </a:xfrm>
          <a:prstGeom prst="rect">
            <a:avLst/>
          </a:prstGeom>
        </p:spPr>
      </p:pic>
      <p:sp>
        <p:nvSpPr>
          <p:cNvPr id="16" name="TextBox 15">
            <a:hlinkClick r:id="rId3" action="ppaction://hlinkfile"/>
          </p:cNvPr>
          <p:cNvSpPr txBox="1"/>
          <p:nvPr/>
        </p:nvSpPr>
        <p:spPr>
          <a:xfrm>
            <a:off x="5791200" y="3676122"/>
            <a:ext cx="199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Hazırı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424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5304" y="118452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0115" y="49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Fermat</a:t>
            </a:r>
            <a:r>
              <a:rPr lang="tr-TR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252525"/>
                </a:solidFill>
                <a:latin typeface="Arial" panose="020B0604020202020204" pitchFamily="34" charset="0"/>
              </a:rPr>
              <a:t>ilkesine</a:t>
            </a:r>
            <a:r>
              <a:rPr lang="tr-TR" sz="2400" dirty="0">
                <a:solidFill>
                  <a:srgbClr val="252525"/>
                </a:solidFill>
                <a:latin typeface="Arial" panose="020B0604020202020204" pitchFamily="34" charset="0"/>
              </a:rPr>
              <a:t> göre </a:t>
            </a:r>
            <a:r>
              <a:rPr lang="tr-TR" sz="2400" i="1" dirty="0">
                <a:solidFill>
                  <a:srgbClr val="252525"/>
                </a:solidFill>
                <a:latin typeface="Arial" panose="020B0604020202020204" pitchFamily="34" charset="0"/>
              </a:rPr>
              <a:t>bir ışık ışını herhangi iki nokta arasında ilerlerken, izlediği yol en az zamanı gerektiren yoldur.</a:t>
            </a:r>
            <a:endParaRPr lang="tr-TR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082156" y="232525"/>
            <a:ext cx="5031185" cy="4315775"/>
            <a:chOff x="8499752" y="1838631"/>
            <a:chExt cx="3386446" cy="33939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9752" y="1838631"/>
              <a:ext cx="3319236" cy="3393994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113657" y="2998769"/>
              <a:ext cx="691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93993" y="3368101"/>
              <a:ext cx="7922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16824" y="4835061"/>
                <a:ext cx="97815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24" y="4835061"/>
                <a:ext cx="978153" cy="566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16824" y="5511154"/>
                <a:ext cx="97815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24" y="5511154"/>
                <a:ext cx="978153" cy="566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48702" y="232525"/>
            <a:ext cx="5031185" cy="4315775"/>
            <a:chOff x="8499752" y="1838631"/>
            <a:chExt cx="3386446" cy="33939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9752" y="1838631"/>
              <a:ext cx="3319236" cy="3393994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113657" y="2998769"/>
              <a:ext cx="6912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93993" y="3368101"/>
              <a:ext cx="7922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Yasası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77" y="1999349"/>
            <a:ext cx="2466975" cy="18478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499752" y="1838631"/>
            <a:ext cx="3543758" cy="3393994"/>
            <a:chOff x="8578410" y="2684207"/>
            <a:chExt cx="3543758" cy="33939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8410" y="2684207"/>
              <a:ext cx="3319236" cy="339399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1329963" y="384434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Sahil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29963" y="4213677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Deniz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4193" y="4955624"/>
                <a:ext cx="4065332" cy="1367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tr-TR" sz="3600" dirty="0"/>
              </a:p>
              <a:p>
                <a:r>
                  <a:rPr lang="en-US" sz="3600" dirty="0" smtClean="0"/>
                  <a:t> </a:t>
                </a:r>
                <a:endParaRPr lang="tr-TR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93" y="4955624"/>
                <a:ext cx="4065332" cy="1367106"/>
              </a:xfrm>
              <a:prstGeom prst="rect">
                <a:avLst/>
              </a:prstGeom>
              <a:blipFill>
                <a:blip r:embed="rId4"/>
                <a:stretch>
                  <a:fillRect l="-150" t="-8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9663" y="5601957"/>
                <a:ext cx="2477249" cy="580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663" y="5601957"/>
                <a:ext cx="2477249" cy="580800"/>
              </a:xfrm>
              <a:prstGeom prst="rect">
                <a:avLst/>
              </a:prstGeom>
              <a:blipFill>
                <a:blip r:embed="rId5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ultiply 13"/>
          <p:cNvSpPr/>
          <p:nvPr/>
        </p:nvSpPr>
        <p:spPr>
          <a:xfrm>
            <a:off x="6419850" y="4803224"/>
            <a:ext cx="942975" cy="1197526"/>
          </a:xfrm>
          <a:prstGeom prst="mathMultiply">
            <a:avLst/>
          </a:prstGeom>
          <a:solidFill>
            <a:schemeClr val="accent1">
              <a:alpha val="4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4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710" y="433910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Snell</a:t>
            </a:r>
            <a:r>
              <a:rPr lang="tr-TR" sz="2800" b="1" dirty="0" smtClean="0"/>
              <a:t> </a:t>
            </a:r>
            <a:r>
              <a:rPr lang="tr-TR" sz="2800" b="1" dirty="0" smtClean="0"/>
              <a:t>Yasası</a:t>
            </a:r>
            <a:r>
              <a:rPr lang="en-US" sz="2800" b="1" dirty="0"/>
              <a:t> </a:t>
            </a:r>
            <a:r>
              <a:rPr lang="en-US" sz="2800" b="1" dirty="0" smtClean="0"/>
              <a:t>- </a:t>
            </a:r>
            <a:r>
              <a:rPr lang="en-US" sz="2800" b="1" dirty="0" err="1" smtClean="0"/>
              <a:t>Uygulama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17410" name="Picture 2" descr="http://img-aws.ehowcdn.com/615x200/cme/cme_public_images/www_ehow_com/photos.demandstudios.com/getty/article/235/117/48169680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55" y="905068"/>
            <a:ext cx="8773109" cy="5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72360" y="1538640"/>
              <a:ext cx="8440200" cy="5058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3000" y="1529280"/>
                <a:ext cx="8458920" cy="50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808" y="661603"/>
            <a:ext cx="156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Cevap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pic>
        <p:nvPicPr>
          <p:cNvPr id="8194" name="Picture 2" descr="https://s-media-cache-ak0.pinimg.com/originals/59/38/1b/59381b8b53aeb630c3c8ad7421293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49" y="1342387"/>
            <a:ext cx="70294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87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5" y="1014013"/>
            <a:ext cx="434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Işığın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</a:t>
            </a:r>
            <a:r>
              <a:rPr lang="en-US" sz="2800" b="1" dirty="0" err="1" smtClean="0"/>
              <a:t>sı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Cevap</a:t>
            </a:r>
            <a:endParaRPr lang="tr-TR" sz="2800" b="1" dirty="0"/>
          </a:p>
        </p:txBody>
      </p:sp>
      <p:pic>
        <p:nvPicPr>
          <p:cNvPr id="1032" name="Picture 8" descr="Işığın Kırılması Nedir? - Işığın Kırılmas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56" y="1717706"/>
            <a:ext cx="6038956" cy="50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74655" y="3619815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Peki</a:t>
            </a:r>
            <a:r>
              <a:rPr lang="en-US" dirty="0" smtClean="0"/>
              <a:t>, </a:t>
            </a:r>
            <a:r>
              <a:rPr lang="en-US" dirty="0" err="1" smtClean="0"/>
              <a:t>balık</a:t>
            </a:r>
            <a:r>
              <a:rPr lang="en-US" dirty="0" smtClean="0"/>
              <a:t> </a:t>
            </a:r>
            <a:r>
              <a:rPr lang="en-US" dirty="0" err="1" smtClean="0"/>
              <a:t>bizi</a:t>
            </a:r>
            <a:r>
              <a:rPr lang="en-US" dirty="0" smtClean="0"/>
              <a:t> </a:t>
            </a:r>
            <a:r>
              <a:rPr lang="en-US" dirty="0" err="1" smtClean="0"/>
              <a:t>görebilir</a:t>
            </a:r>
            <a:r>
              <a:rPr lang="en-US" dirty="0" smtClean="0"/>
              <a:t>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9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2075" y="1166801"/>
            <a:ext cx="500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Işığın</a:t>
            </a:r>
            <a:r>
              <a:rPr lang="en-US" sz="2800" b="1" dirty="0"/>
              <a:t> </a:t>
            </a:r>
            <a:r>
              <a:rPr lang="tr-TR" sz="2800" b="1" dirty="0"/>
              <a:t>Kırılma</a:t>
            </a:r>
            <a:r>
              <a:rPr lang="en-US" sz="2800" b="1" dirty="0" err="1"/>
              <a:t>sı</a:t>
            </a:r>
            <a:r>
              <a:rPr lang="en-US" sz="2800" b="1" dirty="0"/>
              <a:t> - </a:t>
            </a:r>
            <a:r>
              <a:rPr lang="en-US" sz="2800" b="1" dirty="0" err="1"/>
              <a:t>Cevap</a:t>
            </a:r>
            <a:endParaRPr lang="tr-TR" sz="2800" b="1" dirty="0"/>
          </a:p>
        </p:txBody>
      </p:sp>
      <p:pic>
        <p:nvPicPr>
          <p:cNvPr id="1026" name="Picture 2" descr="http://img03.blogcu.com/images/m/e/r/merakediyorumgrubu/bc07fb6d08b41b70c8372ab28d84a4e4_132152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51" y="1341000"/>
            <a:ext cx="2199130" cy="26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ırıl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16" y="4168722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67" y="2124029"/>
            <a:ext cx="2505075" cy="1819275"/>
          </a:xfrm>
          <a:prstGeom prst="rect">
            <a:avLst/>
          </a:prstGeom>
        </p:spPr>
      </p:pic>
      <p:pic>
        <p:nvPicPr>
          <p:cNvPr id="1036" name="Picture 12" descr="refraction of light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04" y="4811321"/>
            <a:ext cx="18288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6776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290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Gerçek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Olabilir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378471" y="1472175"/>
          <a:ext cx="3361249" cy="520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Worksheet" r:id="rId3" imgW="2219305" imgH="3438605" progId="Excel.Sheet.12">
                  <p:embed/>
                </p:oleObj>
              </mc:Choice>
              <mc:Fallback>
                <p:oleObj name="Worksheet" r:id="rId3" imgW="2219305" imgH="3438605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8471" y="1472175"/>
                        <a:ext cx="3361249" cy="520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4" name="Picture 36" descr="http://www.nature.com/nature/journal/v455/n7211/images/455299a-f1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8" y="2189917"/>
            <a:ext cx="5654841" cy="32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b="1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10" name="Multiply 9"/>
          <p:cNvSpPr/>
          <p:nvPr/>
        </p:nvSpPr>
        <p:spPr>
          <a:xfrm>
            <a:off x="1633543" y="1472175"/>
            <a:ext cx="6744928" cy="4672856"/>
          </a:xfrm>
          <a:prstGeom prst="mathMultiply">
            <a:avLst/>
          </a:prstGeom>
          <a:solidFill>
            <a:schemeClr val="accent1">
              <a:alpha val="5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2754630" y="5955030"/>
            <a:ext cx="509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kırıcılık</a:t>
            </a:r>
            <a:r>
              <a:rPr lang="en-US" dirty="0" smtClean="0"/>
              <a:t> </a:t>
            </a:r>
            <a:r>
              <a:rPr lang="en-US" dirty="0" err="1" smtClean="0"/>
              <a:t>indeksi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0852" y="1132000"/>
            <a:ext cx="360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Niye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99" y="165038"/>
            <a:ext cx="4248774" cy="2234033"/>
          </a:xfrm>
          <a:prstGeom prst="rect">
            <a:avLst/>
          </a:prstGeom>
        </p:spPr>
      </p:pic>
      <p:pic>
        <p:nvPicPr>
          <p:cNvPr id="3084" name="Picture 12" descr="rainbow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30" y="2399071"/>
            <a:ext cx="7958950" cy="44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4584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 </a:t>
            </a:r>
            <a:r>
              <a:rPr lang="en-US" sz="2800" b="1" dirty="0" err="1" smtClean="0"/>
              <a:t>Öğreneceğiz</a:t>
            </a:r>
            <a:r>
              <a:rPr lang="en-US" sz="2800" b="1" dirty="0" smtClean="0"/>
              <a:t>: </a:t>
            </a:r>
            <a:r>
              <a:rPr lang="tr-TR" sz="2800" b="1" dirty="0" smtClean="0"/>
              <a:t>KAZANIM</a:t>
            </a:r>
            <a:r>
              <a:rPr lang="en-US" sz="2800" b="1" dirty="0" smtClean="0"/>
              <a:t>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10.4.6.1.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kavramını açıklar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olayına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örnekler verir.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su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dalgalarında kırılma olayından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yararlanarak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kırılmasını açıklamaları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ortamın 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irdelemeleri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Deney veya simülasyonlar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kullanılarak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yasasına ulaşılır. </a:t>
            </a: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ç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 ile ilgili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ç.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ortamdaki ortalama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boşluktaki 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bağıl değişken olduğuna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vurgu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yapılır.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dirty="0" smtClean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10.4.6.2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r açısını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veya simülasyonlar kullanarak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4F4B4C"/>
                </a:solidFill>
                <a:latin typeface="Arial" panose="020B0604020202020204" pitchFamily="34" charset="0"/>
              </a:rPr>
              <a:t>ve</a:t>
            </a:r>
            <a:r>
              <a:rPr lang="fr-F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sınır açısını yorumlamaları sağlanır.</a:t>
            </a:r>
            <a:endParaRPr lang="fr-F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kullanarak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olayları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(serap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olayı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gibi)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yorumlamaları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r açısı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hesabi 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2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13" y="2300893"/>
            <a:ext cx="6535855" cy="367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1277" y="984516"/>
            <a:ext cx="7394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6619" y="1976284"/>
            <a:ext cx="25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Geçemediği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Açıyı</a:t>
            </a:r>
            <a:r>
              <a:rPr lang="en-US" dirty="0" smtClean="0"/>
              <a:t> </a:t>
            </a:r>
            <a:r>
              <a:rPr lang="en-US" dirty="0" err="1" smtClean="0"/>
              <a:t>Bulun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5830529" y="3891550"/>
            <a:ext cx="19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Yapılmışı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</a:t>
            </a:r>
            <a:endParaRPr lang="tr-T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81277" y="1819165"/>
            <a:ext cx="535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Işığı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Yönden</a:t>
            </a:r>
            <a:r>
              <a:rPr lang="en-US" dirty="0" smtClean="0"/>
              <a:t> </a:t>
            </a:r>
            <a:r>
              <a:rPr lang="en-US" dirty="0" err="1" smtClean="0"/>
              <a:t>Yollayalım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53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/>
              <a:t>Tam Yansıma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074" name="Picture 2" descr="su dalgasının kırılm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40" y="1829926"/>
            <a:ext cx="5427515" cy="28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818" y="4994787"/>
            <a:ext cx="728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Işığın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geçemeyip</a:t>
            </a:r>
            <a:r>
              <a:rPr lang="en-US" dirty="0" smtClean="0"/>
              <a:t> </a:t>
            </a:r>
            <a:r>
              <a:rPr lang="en-US" dirty="0" err="1" smtClean="0"/>
              <a:t>tamamen</a:t>
            </a:r>
            <a:r>
              <a:rPr lang="en-US" dirty="0" smtClean="0"/>
              <a:t> </a:t>
            </a:r>
            <a:r>
              <a:rPr lang="en-US" dirty="0" err="1" smtClean="0"/>
              <a:t>yansıması</a:t>
            </a:r>
            <a:r>
              <a:rPr lang="en-US" dirty="0" smtClean="0"/>
              <a:t> </a:t>
            </a:r>
            <a:r>
              <a:rPr lang="en-US" dirty="0" err="1" smtClean="0"/>
              <a:t>olayıdır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2684206" y="5722374"/>
            <a:ext cx="855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Yalnız</a:t>
            </a:r>
            <a:r>
              <a:rPr lang="en-US" dirty="0" smtClean="0"/>
              <a:t> </a:t>
            </a:r>
            <a:r>
              <a:rPr lang="en-US" dirty="0" err="1" smtClean="0"/>
              <a:t>kırıcılık</a:t>
            </a:r>
            <a:r>
              <a:rPr lang="en-US" dirty="0" smtClean="0"/>
              <a:t> </a:t>
            </a:r>
            <a:r>
              <a:rPr lang="en-US" dirty="0" err="1" smtClean="0"/>
              <a:t>indisi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ortamdan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geçerken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8888361" y="3026066"/>
            <a:ext cx="3146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Kritik</a:t>
            </a:r>
            <a:r>
              <a:rPr lang="en-US" b="1" dirty="0" smtClean="0"/>
              <a:t> </a:t>
            </a:r>
            <a:r>
              <a:rPr lang="en-US" b="1" dirty="0" err="1" smtClean="0"/>
              <a:t>Açı</a:t>
            </a:r>
            <a:r>
              <a:rPr lang="en-US" b="1" dirty="0" smtClean="0"/>
              <a:t>: </a:t>
            </a:r>
            <a:r>
              <a:rPr lang="en-US" dirty="0" err="1" smtClean="0"/>
              <a:t>Işığın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geçemediği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gelme</a:t>
            </a:r>
            <a:r>
              <a:rPr lang="en-US" dirty="0" smtClean="0"/>
              <a:t> </a:t>
            </a:r>
            <a:r>
              <a:rPr lang="en-US" dirty="0" err="1" smtClean="0"/>
              <a:t>açısıdır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kırılma</a:t>
            </a:r>
            <a:r>
              <a:rPr lang="en-US" dirty="0" smtClean="0"/>
              <a:t> </a:t>
            </a:r>
            <a:r>
              <a:rPr lang="en-US" dirty="0" err="1" smtClean="0"/>
              <a:t>açısını</a:t>
            </a:r>
            <a:r>
              <a:rPr lang="en-US" dirty="0" smtClean="0"/>
              <a:t> 90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derece</a:t>
            </a:r>
            <a:r>
              <a:rPr lang="en-US" dirty="0" smtClean="0"/>
              <a:t> </a:t>
            </a:r>
            <a:r>
              <a:rPr lang="en-US" dirty="0" err="1" smtClean="0"/>
              <a:t>yapan</a:t>
            </a:r>
            <a:r>
              <a:rPr lang="en-US" dirty="0" smtClean="0"/>
              <a:t> </a:t>
            </a:r>
            <a:r>
              <a:rPr lang="en-US" dirty="0" err="1" smtClean="0"/>
              <a:t>açıdır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58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/>
              <a:t>Tam </a:t>
            </a:r>
            <a:r>
              <a:rPr lang="tr-TR" dirty="0" smtClean="0"/>
              <a:t>Yansıma</a:t>
            </a:r>
            <a:r>
              <a:rPr lang="en-US" dirty="0" smtClean="0"/>
              <a:t> – </a:t>
            </a:r>
            <a:r>
              <a:rPr lang="en-US" dirty="0" err="1" smtClean="0"/>
              <a:t>Balık</a:t>
            </a:r>
            <a:r>
              <a:rPr lang="en-US" dirty="0" smtClean="0"/>
              <a:t> </a:t>
            </a:r>
            <a:r>
              <a:rPr lang="en-US" dirty="0" err="1" smtClean="0"/>
              <a:t>Bizi</a:t>
            </a:r>
            <a:r>
              <a:rPr lang="en-US" dirty="0" smtClean="0"/>
              <a:t> </a:t>
            </a:r>
            <a:r>
              <a:rPr lang="en-US" dirty="0" err="1" smtClean="0"/>
              <a:t>Görüyor</a:t>
            </a:r>
            <a:r>
              <a:rPr lang="en-US" smtClean="0"/>
              <a:t>!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62" y="1800428"/>
            <a:ext cx="8026859" cy="47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Serap Olayı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6" name="5 Resim" descr="4953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342" y="1760876"/>
            <a:ext cx="6976920" cy="46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Serap Olayı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050" name="Picture 2" descr="kırıl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34" y="1871002"/>
            <a:ext cx="5499081" cy="3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7291988" y="59607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3"/>
              </a:rPr>
              <a:t>https://www.youtube.com/watch?v=vIIYBPC77VI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90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</a:t>
            </a:r>
            <a:r>
              <a:rPr lang="en-US" sz="2800" b="1" dirty="0" smtClean="0"/>
              <a:t> - </a:t>
            </a:r>
            <a:r>
              <a:rPr lang="en-US" sz="2800" b="1" dirty="0" err="1" smtClean="0"/>
              <a:t>Cevap</a:t>
            </a:r>
            <a:endParaRPr lang="tr-TR" sz="2800" b="1" dirty="0"/>
          </a:p>
        </p:txBody>
      </p:sp>
      <p:pic>
        <p:nvPicPr>
          <p:cNvPr id="3076" name="Picture 4" descr="refraction of ligh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53" y="656972"/>
            <a:ext cx="3306096" cy="23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ainbow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41" y="1442809"/>
            <a:ext cx="2757321" cy="15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qph.is.quoracdn.net/main-qimg-5bcf2799ae4affb1feddbcbe6dba6944?convert_to_webp=tr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5" y="2961138"/>
            <a:ext cx="6013017" cy="38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2349" y="3903344"/>
            <a:ext cx="26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Görmek</a:t>
            </a:r>
            <a:r>
              <a:rPr lang="en-US" dirty="0" smtClean="0"/>
              <a:t> </a:t>
            </a:r>
            <a:r>
              <a:rPr lang="en-US" dirty="0" err="1" smtClean="0"/>
              <a:t>İçin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Basın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6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600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Gök Kuşağı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Gerçek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Olabilir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pic>
        <p:nvPicPr>
          <p:cNvPr id="6146" name="Picture 2" descr="refraction c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3" y="2297335"/>
            <a:ext cx="3824747" cy="28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9" name="Multiply 8"/>
          <p:cNvSpPr/>
          <p:nvPr/>
        </p:nvSpPr>
        <p:spPr>
          <a:xfrm>
            <a:off x="2959511" y="1442809"/>
            <a:ext cx="6744928" cy="4672856"/>
          </a:xfrm>
          <a:prstGeom prst="mathMultiply">
            <a:avLst/>
          </a:prstGeom>
          <a:solidFill>
            <a:schemeClr val="accent1">
              <a:alpha val="57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4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233" y="919589"/>
            <a:ext cx="600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Nerelerde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Kullanılıyor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6" name="5 Resim" descr="cd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653" y="2073727"/>
            <a:ext cx="2034454" cy="1728192"/>
          </a:xfrm>
          <a:prstGeom prst="rect">
            <a:avLst/>
          </a:prstGeom>
        </p:spPr>
      </p:pic>
      <p:pic>
        <p:nvPicPr>
          <p:cNvPr id="7" name="6 Resim" descr="s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038" y="2231504"/>
            <a:ext cx="2896004" cy="1267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8645" y="3951207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Elmas</a:t>
            </a:r>
            <a:r>
              <a:rPr lang="en-US" dirty="0" smtClean="0"/>
              <a:t> </a:t>
            </a:r>
            <a:r>
              <a:rPr lang="en-US" dirty="0" err="1" smtClean="0"/>
              <a:t>Parlatma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638288" y="3620753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Optik</a:t>
            </a:r>
            <a:r>
              <a:rPr lang="en-US" dirty="0" smtClean="0"/>
              <a:t> Fiber </a:t>
            </a:r>
            <a:r>
              <a:rPr lang="en-US" dirty="0" err="1" smtClean="0"/>
              <a:t>Kablolar</a:t>
            </a:r>
            <a:endParaRPr lang="tr-TR" dirty="0"/>
          </a:p>
        </p:txBody>
      </p:sp>
      <p:pic>
        <p:nvPicPr>
          <p:cNvPr id="11" name="4 Resim" descr="stream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5283" y="4863880"/>
            <a:ext cx="3293882" cy="1920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8530" y="4863880"/>
            <a:ext cx="119936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Laser </a:t>
            </a:r>
            <a:r>
              <a:rPr lang="en-US" dirty="0" err="1" smtClean="0"/>
              <a:t>Işını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Günün Özeti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8900" y="1700338"/>
            <a:ext cx="6160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Kırılma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Su-Işığın Kırılması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Ortamın Kırıcılık İndisi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</a:t>
            </a:r>
            <a:r>
              <a:rPr lang="tr-TR" dirty="0" err="1" smtClean="0"/>
              <a:t>Snell</a:t>
            </a:r>
            <a:r>
              <a:rPr lang="tr-TR" dirty="0" smtClean="0"/>
              <a:t> Yasası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Gök Kuşağı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Işık Her Zaman Her Saydamdan Geçer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 Yansıma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Serap Olayı</a:t>
            </a:r>
          </a:p>
        </p:txBody>
      </p:sp>
    </p:spTree>
    <p:extLst>
      <p:ext uri="{BB962C8B-B14F-4D97-AF65-F5344CB8AC3E}">
        <p14:creationId xmlns:p14="http://schemas.microsoft.com/office/powerpoint/2010/main" val="38497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6" y="1899906"/>
            <a:ext cx="4449096" cy="48007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67225" y="5610225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0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24" y="1560576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NELER YAPACAĞIZ?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024" y="2083796"/>
            <a:ext cx="75956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Haftanın Özeti: Küresel Aynalar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Kırılma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Su-Işığın Kırılması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Ortamın </a:t>
            </a:r>
            <a:r>
              <a:rPr lang="tr-TR" dirty="0"/>
              <a:t>K</a:t>
            </a:r>
            <a:r>
              <a:rPr lang="tr-TR" dirty="0" smtClean="0"/>
              <a:t>ırıcılık İndisi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</a:t>
            </a:r>
            <a:r>
              <a:rPr lang="tr-TR" dirty="0" err="1" smtClean="0"/>
              <a:t>Snell</a:t>
            </a:r>
            <a:r>
              <a:rPr lang="tr-TR" dirty="0" smtClean="0"/>
              <a:t> Yasası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Gök Kuşağı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Işık Her Zaman Her Saydamdan Geçer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Tam Yansıma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Serap Olayı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50" y="1717419"/>
            <a:ext cx="4138237" cy="502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089" y="2151968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kazanım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 Evet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5505288" y="6037608"/>
            <a:ext cx="597338" cy="482462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5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70" y="1734148"/>
            <a:ext cx="4552335" cy="49353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3529" y="5510834"/>
            <a:ext cx="1575766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3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026" y="1762811"/>
            <a:ext cx="4742620" cy="4927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7530" y="5560530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4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09" y="1680626"/>
            <a:ext cx="4706977" cy="51036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41261" y="6206573"/>
            <a:ext cx="621610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4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81" y="1791348"/>
            <a:ext cx="4090219" cy="49727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8947" y="6246329"/>
            <a:ext cx="149542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7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95" y="1848127"/>
            <a:ext cx="4007260" cy="47567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97043" y="5834270"/>
            <a:ext cx="1495425" cy="308113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794" y="1103493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3" y="1789471"/>
            <a:ext cx="5013522" cy="49652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57793" y="6166817"/>
            <a:ext cx="814407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1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136" y="297247"/>
            <a:ext cx="66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b="1"/>
            </a:lvl1pPr>
          </a:lstStyle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92897" y="1595021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81" y="934066"/>
            <a:ext cx="3797148" cy="58327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36391" y="5759312"/>
            <a:ext cx="1247775" cy="333375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2095989"/>
            <a:ext cx="11179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10.4.6.1.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kavramını açıklar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kırılma olayına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örnekler verir.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su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dalgalarında kırılma olayından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yararlanarak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kırılmasını açıklamaları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ortamın 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irdelemeleri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Deney veya simülasyonlar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kullanılarak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yasasına ulaşılır. </a:t>
            </a: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ç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err="1">
                <a:solidFill>
                  <a:srgbClr val="4F4B4C"/>
                </a:solidFill>
                <a:latin typeface="Arial" panose="020B0604020202020204" pitchFamily="34" charset="0"/>
              </a:rPr>
              <a:t>Snell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yasası ile ilgili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ç.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Kırıcılık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indisinin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ortamdaki ortalama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boşluktaki hızı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ilişkili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bir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bağıl değişken olduğuna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vurgu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yapılır.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dirty="0" smtClean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10.4.6.2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231F20"/>
                </a:solidFill>
                <a:latin typeface="Arial" panose="020B0604020202020204" pitchFamily="34" charset="0"/>
              </a:rPr>
              <a:t>r açısını </a:t>
            </a:r>
            <a:r>
              <a:rPr lang="tr-TR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veya simülasyonlar kullanarak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fr-FR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4F4B4C"/>
                </a:solidFill>
                <a:latin typeface="Arial" panose="020B0604020202020204" pitchFamily="34" charset="0"/>
              </a:rPr>
              <a:t>ve</a:t>
            </a:r>
            <a:r>
              <a:rPr lang="fr-FR" dirty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sınır açısını yorumlamaları sağlanır.</a:t>
            </a:r>
            <a:endParaRPr lang="fr-F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olayını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kullanarak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olayları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(serap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olayı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gibi)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yorumlamaları sağlanır.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c. Tam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yansıma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4F4B4C"/>
                </a:solidFill>
                <a:latin typeface="Arial" panose="020B0604020202020204" pitchFamily="34" charset="0"/>
              </a:rPr>
              <a:t>ı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r açısı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hesabi 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52760" y="678600"/>
              <a:ext cx="7358400" cy="5727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0240" y="676080"/>
                <a:ext cx="7363440" cy="57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8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8517" y="1779251"/>
            <a:ext cx="1127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ÖNÜMÜZDEKİ HAFTA</a:t>
            </a:r>
            <a:r>
              <a:rPr lang="en-US" sz="2800" b="1" dirty="0" smtClean="0"/>
              <a:t>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3" name="Rectangle 2"/>
          <p:cNvSpPr/>
          <p:nvPr/>
        </p:nvSpPr>
        <p:spPr>
          <a:xfrm>
            <a:off x="688257" y="3177537"/>
            <a:ext cx="11179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771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10.4.6.3.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paralel yüzlü ortamdan geçerken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izlediği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yolu çizer ve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bağlı olduğu değişkenleri açıklar.</a:t>
            </a:r>
            <a:endParaRPr lang="tr-TR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1376363" indent="-236538">
              <a:buAutoNum type="alphaLcPeriod"/>
            </a:pP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Işığın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paralel yüzlü ortamlardan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geçişi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ile 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</a:p>
          <a:p>
            <a:pPr marL="747713" indent="-236538"/>
            <a:endParaRPr lang="tr-TR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endParaRPr lang="tr-TR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74771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10.4.6.4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Farklı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ortamda bulunan bir cismin görünür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etkileyen sebepleri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analiz eder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</a:t>
            </a:r>
          </a:p>
          <a:p>
            <a:pPr marL="1376363" indent="-236538"/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a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.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deney yaparak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ışığın izlediği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yolu çizmelerine ve günlük hayatta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gözlemlenen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olaylarla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ilişki kurmalarına fırsat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verilir.</a:t>
            </a:r>
          </a:p>
          <a:p>
            <a:pPr marL="1376363" indent="-236538"/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b. Görünür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uzaklıkla </a:t>
            </a:r>
            <a:r>
              <a:rPr lang="tr-TR" dirty="0">
                <a:solidFill>
                  <a:srgbClr val="4F4B4C"/>
                </a:solidFill>
                <a:latin typeface="Arial" panose="020B0604020202020204" pitchFamily="34" charset="0"/>
              </a:rPr>
              <a:t>ilgili matematiksel </a:t>
            </a:r>
            <a:r>
              <a:rPr lang="tr-TR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girilmez.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95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</p:spTree>
    <p:extLst>
      <p:ext uri="{BB962C8B-B14F-4D97-AF65-F5344CB8AC3E}">
        <p14:creationId xmlns:p14="http://schemas.microsoft.com/office/powerpoint/2010/main" val="16260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sz="4800" dirty="0" err="1" smtClean="0"/>
              <a:t>Önümüzdeki</a:t>
            </a:r>
            <a:r>
              <a:rPr lang="en-US" sz="4800" dirty="0" smtClean="0"/>
              <a:t> </a:t>
            </a:r>
            <a:r>
              <a:rPr lang="en-US" sz="4800" dirty="0" err="1" smtClean="0"/>
              <a:t>Hafta</a:t>
            </a:r>
            <a:r>
              <a:rPr lang="en-US" sz="4800" dirty="0" smtClean="0"/>
              <a:t> </a:t>
            </a:r>
            <a:r>
              <a:rPr lang="tr-TR" sz="4800" dirty="0" smtClean="0"/>
              <a:t>Görüş</a:t>
            </a:r>
            <a:r>
              <a:rPr lang="en-US" sz="4800" dirty="0" err="1" smtClean="0"/>
              <a:t>ürüz</a:t>
            </a:r>
            <a:r>
              <a:rPr lang="tr-TR" sz="4800" dirty="0" smtClean="0"/>
              <a:t>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5472" y="533784"/>
            <a:ext cx="41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Niye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Böyle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Görülüyor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8194" name="Picture 2" descr="https://s-media-cache-ak0.pinimg.com/originals/59/38/1b/59381b8b53aeb630c3c8ad7421293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49" y="1342387"/>
            <a:ext cx="70294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1026" name="Picture 2" descr="http://img03.blogcu.com/images/m/e/r/merakediyorumgrubu/bc07fb6d08b41b70c8372ab28d84a4e4_1321525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51" y="1341000"/>
            <a:ext cx="2199130" cy="26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ırıl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16" y="4168722"/>
            <a:ext cx="16002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67" y="2124029"/>
            <a:ext cx="2505075" cy="1819275"/>
          </a:xfrm>
          <a:prstGeom prst="rect">
            <a:avLst/>
          </a:prstGeom>
        </p:spPr>
      </p:pic>
      <p:pic>
        <p:nvPicPr>
          <p:cNvPr id="1036" name="Picture 12" descr="refraction of light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04" y="4811321"/>
            <a:ext cx="18288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7399" y="1014013"/>
            <a:ext cx="416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Niye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Böyle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Görülüyor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457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915" y="1537233"/>
            <a:ext cx="407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Dalgasının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3681" y="2133599"/>
            <a:ext cx="8118218" cy="3097161"/>
            <a:chOff x="3273681" y="2133599"/>
            <a:chExt cx="8118218" cy="30971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681" y="2133599"/>
              <a:ext cx="7506314" cy="30971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60955" y="3411167"/>
              <a:ext cx="747251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Sığ</a:t>
              </a:r>
              <a:endParaRPr lang="tr-TR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0955" y="3780499"/>
              <a:ext cx="648930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Derin</a:t>
              </a:r>
              <a:endParaRPr lang="tr-TR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90047" y="3860945"/>
              <a:ext cx="1101851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Az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Kırıcı</a:t>
              </a:r>
              <a:endParaRPr lang="tr-T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40886" y="3374402"/>
              <a:ext cx="1151013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Çok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kırıcı</a:t>
              </a:r>
              <a:endParaRPr lang="tr-TR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09452" y="1537233"/>
            <a:ext cx="259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Işığın</a:t>
            </a:r>
            <a:r>
              <a:rPr lang="en-US" sz="2800" b="1" dirty="0" smtClean="0"/>
              <a:t> </a:t>
            </a:r>
            <a:r>
              <a:rPr lang="tr-TR" sz="2800" b="1" dirty="0" smtClean="0"/>
              <a:t>Kırılması</a:t>
            </a:r>
            <a:endParaRPr lang="tr-TR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03164" y="5534527"/>
            <a:ext cx="5847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Biz </a:t>
            </a:r>
            <a:r>
              <a:rPr lang="en-US" sz="4000" dirty="0" err="1" smtClean="0"/>
              <a:t>Bunu</a:t>
            </a:r>
            <a:r>
              <a:rPr lang="en-US" sz="4000" dirty="0" smtClean="0"/>
              <a:t> </a:t>
            </a:r>
            <a:r>
              <a:rPr lang="en-US" sz="4000" dirty="0" err="1" smtClean="0"/>
              <a:t>Biliyormuşuz</a:t>
            </a:r>
            <a:r>
              <a:rPr lang="en-US" sz="4000" dirty="0" smtClean="0"/>
              <a:t>!!!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7955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Işığın 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4098" name="Picture 2" descr="http://www.scubatr.com/images/dersler/scubatr.com.suvei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21" y="2131142"/>
            <a:ext cx="21145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74" y="2131141"/>
            <a:ext cx="3262412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1168" y="4923824"/>
            <a:ext cx="619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Işığın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saydam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ortamdan</a:t>
            </a:r>
            <a:r>
              <a:rPr lang="en-US" sz="2400" dirty="0" smtClean="0"/>
              <a:t> </a:t>
            </a:r>
            <a:r>
              <a:rPr lang="en-US" sz="2400" dirty="0" err="1" smtClean="0"/>
              <a:t>başka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saydam</a:t>
            </a:r>
            <a:r>
              <a:rPr lang="en-US" sz="2400" dirty="0" smtClean="0"/>
              <a:t> </a:t>
            </a:r>
            <a:r>
              <a:rPr lang="en-US" sz="2400" dirty="0" err="1" smtClean="0"/>
              <a:t>ortama</a:t>
            </a:r>
            <a:r>
              <a:rPr lang="en-US" sz="2400" dirty="0" smtClean="0"/>
              <a:t> </a:t>
            </a:r>
            <a:r>
              <a:rPr lang="en-US" sz="2400" dirty="0" err="1" smtClean="0"/>
              <a:t>geçerken</a:t>
            </a:r>
            <a:r>
              <a:rPr lang="en-US" sz="2400" dirty="0" smtClean="0"/>
              <a:t> </a:t>
            </a:r>
            <a:r>
              <a:rPr lang="en-US" sz="2400" dirty="0" err="1" smtClean="0"/>
              <a:t>yön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/</a:t>
            </a:r>
            <a:r>
              <a:rPr lang="en-US" sz="2400" dirty="0" err="1" smtClean="0"/>
              <a:t>veya</a:t>
            </a:r>
            <a:r>
              <a:rPr lang="en-US" sz="2400" dirty="0" smtClean="0"/>
              <a:t> ortalama </a:t>
            </a:r>
            <a:r>
              <a:rPr lang="en-US" sz="2400" dirty="0" err="1" smtClean="0"/>
              <a:t>hızını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değiştirmesine</a:t>
            </a:r>
            <a:r>
              <a:rPr lang="en-US" sz="2400" dirty="0" smtClean="0"/>
              <a:t> </a:t>
            </a:r>
            <a:r>
              <a:rPr lang="en-US" sz="2400" b="1" dirty="0" smtClean="0"/>
              <a:t>KIRILMA</a:t>
            </a:r>
            <a:r>
              <a:rPr lang="en-US" sz="2400" dirty="0" smtClean="0"/>
              <a:t> </a:t>
            </a:r>
            <a:r>
              <a:rPr lang="en-US" sz="2400" dirty="0" err="1" smtClean="0"/>
              <a:t>denir</a:t>
            </a:r>
            <a:r>
              <a:rPr lang="en-US" sz="2400" dirty="0" smtClean="0"/>
              <a:t>.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290048" y="2600325"/>
            <a:ext cx="15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Araba </a:t>
            </a:r>
            <a:r>
              <a:rPr lang="en-US" dirty="0" err="1" smtClean="0"/>
              <a:t>resim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871" y="2131141"/>
            <a:ext cx="2776866" cy="232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886" y="4923824"/>
            <a:ext cx="2842174" cy="18763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18558" y="2600325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118558" y="3200400"/>
            <a:ext cx="336884" cy="238440"/>
          </a:xfrm>
          <a:prstGeom prst="rect">
            <a:avLst/>
          </a:prstGeom>
          <a:solidFill>
            <a:srgbClr val="AF0921"/>
          </a:solidFill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9697453" y="5197642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046369" y="5841311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Işığın Kırılması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2158689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Geçen Haftanın Özeti: Küresel Aynalar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Kırılma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>
                <a:latin typeface="Arial Narrow" panose="020B0606020202030204" pitchFamily="34" charset="0"/>
                <a:cs typeface="Aldhabi" panose="01000000000000000000" pitchFamily="2" charset="-78"/>
              </a:rPr>
              <a:t>Su-Işığın Kırılması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Ortamın Kırıcılık İndisi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</a:t>
            </a:r>
            <a:r>
              <a:rPr lang="tr-TR" sz="1600" dirty="0" err="1">
                <a:latin typeface="Arial Narrow" panose="020B0606020202030204" pitchFamily="34" charset="0"/>
                <a:cs typeface="Aldhabi" panose="01000000000000000000" pitchFamily="2" charset="-78"/>
              </a:rPr>
              <a:t>Snell</a:t>
            </a: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 Yasası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Gök Kuşağı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Aktivite: Işık Her Zaman Her Saydamdan Geçer mi?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Tam Yansıma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Serap Olayı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latin typeface="Arial Narrow" panose="020B0606020202030204" pitchFamily="34" charset="0"/>
                <a:cs typeface="Aldhabi" panose="01000000000000000000" pitchFamily="2" charset="-78"/>
              </a:rPr>
              <a:t>Soru Çözümü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379" y="1777947"/>
            <a:ext cx="4415343" cy="32356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18558" y="2600325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9697453" y="5197642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046369" y="5818451"/>
            <a:ext cx="421105" cy="15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458" y="4899286"/>
                <a:ext cx="47293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: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Gelme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Açısı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’ : </a:t>
                </a:r>
                <a:r>
                  <a:rPr lang="en-US" dirty="0" err="1" smtClean="0"/>
                  <a:t>Yansıma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Açısı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: </a:t>
                </a:r>
                <a:r>
                  <a:rPr lang="en-US" dirty="0" err="1" smtClean="0"/>
                  <a:t>Kırılma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Açısı</a:t>
                </a:r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58" y="4899286"/>
                <a:ext cx="4729315" cy="1477328"/>
              </a:xfrm>
              <a:prstGeom prst="rect">
                <a:avLst/>
              </a:prstGeom>
              <a:blipFill>
                <a:blip r:embed="rId3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07469" y="2815768"/>
                <a:ext cx="3516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469" y="2815768"/>
                <a:ext cx="35160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1471" y="4483357"/>
                <a:ext cx="28412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sz="1400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71" y="4483357"/>
                <a:ext cx="284129" cy="307777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60799" y="2762391"/>
                <a:ext cx="42178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99" y="2762391"/>
                <a:ext cx="42178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461803" y="4262306"/>
            <a:ext cx="145473" cy="168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5265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3846</TotalTime>
  <Words>1988</Words>
  <Application>Microsoft Office PowerPoint</Application>
  <PresentationFormat>Widescreen</PresentationFormat>
  <Paragraphs>517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Aldhabi</vt:lpstr>
      <vt:lpstr>Arial</vt:lpstr>
      <vt:lpstr>Arial Narrow</vt:lpstr>
      <vt:lpstr>Calibri</vt:lpstr>
      <vt:lpstr>Cambria Math</vt:lpstr>
      <vt:lpstr>Century Gothic</vt:lpstr>
      <vt:lpstr>Wingdings</vt:lpstr>
      <vt:lpstr>Vapor Trail</vt:lpstr>
      <vt:lpstr>Worksheet</vt:lpstr>
      <vt:lpstr>Kırılma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rev1</cp:lastModifiedBy>
  <cp:revision>211</cp:revision>
  <dcterms:created xsi:type="dcterms:W3CDTF">2016-04-01T12:40:28Z</dcterms:created>
  <dcterms:modified xsi:type="dcterms:W3CDTF">2016-05-07T06:52:37Z</dcterms:modified>
</cp:coreProperties>
</file>