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7" r:id="rId2"/>
    <p:sldId id="259" r:id="rId3"/>
    <p:sldId id="260" r:id="rId4"/>
    <p:sldId id="261" r:id="rId5"/>
    <p:sldId id="269" r:id="rId6"/>
    <p:sldId id="268" r:id="rId7"/>
    <p:sldId id="262" r:id="rId8"/>
    <p:sldId id="266" r:id="rId9"/>
    <p:sldId id="271" r:id="rId10"/>
    <p:sldId id="264" r:id="rId11"/>
    <p:sldId id="265" r:id="rId12"/>
    <p:sldId id="29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1" r:id="rId31"/>
    <p:sldId id="289" r:id="rId32"/>
    <p:sldId id="27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29" autoAdjust="0"/>
  </p:normalViewPr>
  <p:slideViewPr>
    <p:cSldViewPr snapToGrid="0" snapToObjects="1">
      <p:cViewPr varScale="1">
        <p:scale>
          <a:sx n="118" d="100"/>
          <a:sy n="118" d="100"/>
        </p:scale>
        <p:origin x="-13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64EE98-4ABA-C041-A880-4504543BC45B}" type="datetimeFigureOut">
              <a:rPr lang="en-US" smtClean="0"/>
              <a:t>2.11.18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2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3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4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5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6.xml"/><Relationship Id="rId2" Type="http://schemas.openxmlformats.org/officeDocument/2006/relationships/slideLayout" Target="../slideLayouts/slideLayout8.xml"/><Relationship Id="rId3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7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EabUUrZFnFE&amp;t=55s" TargetMode="Externa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460" y="200403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/>
              <a:t>Bir Boyutta Sabit İvmeli Hareket</a:t>
            </a:r>
            <a:endParaRPr lang="tr-TR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931478" y="4631635"/>
            <a:ext cx="5212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Doç. Dr. Ömer F. Özdemir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52575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638" y="965775"/>
            <a:ext cx="5036899" cy="30606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90" y="4026391"/>
            <a:ext cx="2922707" cy="23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72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8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</a:t>
            </a:r>
            <a:r>
              <a:rPr lang="tr-TR" sz="3200" dirty="0"/>
              <a:t>B</a:t>
            </a:r>
            <a:r>
              <a:rPr lang="tr-TR" sz="3200" dirty="0" smtClean="0"/>
              <a:t>ağlıdır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330" y="1233469"/>
            <a:ext cx="2565400" cy="417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472" y="2151529"/>
            <a:ext cx="7328646" cy="19389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446904" y="4003354"/>
            <a:ext cx="3487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K: </a:t>
            </a:r>
            <a:r>
              <a:rPr lang="en-US" dirty="0" err="1" smtClean="0"/>
              <a:t>havanın</a:t>
            </a:r>
            <a:r>
              <a:rPr lang="en-US" dirty="0" smtClean="0"/>
              <a:t> </a:t>
            </a:r>
            <a:r>
              <a:rPr lang="en-US" dirty="0" err="1" smtClean="0"/>
              <a:t>yoğunluğuna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cismin</a:t>
            </a:r>
            <a:r>
              <a:rPr lang="en-US" dirty="0" smtClean="0"/>
              <a:t> </a:t>
            </a:r>
            <a:r>
              <a:rPr lang="en-US" dirty="0" err="1" smtClean="0"/>
              <a:t>şekline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8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bağlıdır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14618"/>
            <a:ext cx="6162515" cy="29855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093" y="3829617"/>
            <a:ext cx="4147428" cy="292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63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638" y="1066800"/>
            <a:ext cx="5944511" cy="45632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573273" y="4886231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01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67265"/>
            <a:ext cx="5699252" cy="52488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637845" y="4886231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08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909789"/>
            <a:ext cx="4674691" cy="472477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836467" y="51054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056238"/>
            <a:ext cx="6359441" cy="454302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962400" y="47244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0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12832" r="8966" b="5605"/>
          <a:stretch/>
        </p:blipFill>
        <p:spPr bwMode="auto">
          <a:xfrm rot="5400000">
            <a:off x="2562087" y="1115391"/>
            <a:ext cx="5334000" cy="4958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val 3"/>
          <p:cNvSpPr/>
          <p:nvPr/>
        </p:nvSpPr>
        <p:spPr>
          <a:xfrm>
            <a:off x="4521835" y="51054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38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" t="28439" r="18486" b="18871"/>
          <a:stretch/>
        </p:blipFill>
        <p:spPr bwMode="auto">
          <a:xfrm>
            <a:off x="2816860" y="2438400"/>
            <a:ext cx="4400550" cy="2276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val 3"/>
          <p:cNvSpPr/>
          <p:nvPr/>
        </p:nvSpPr>
        <p:spPr>
          <a:xfrm>
            <a:off x="5410200" y="31242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04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332" y="886782"/>
            <a:ext cx="3983336" cy="508443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276600" y="52578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16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600200"/>
            <a:ext cx="6629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err="1" smtClean="0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Hava direnci</a:t>
            </a: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Limit hız</a:t>
            </a: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09600" y="457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Bugün Neler Öğreneceğiz?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00219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882" y="1066800"/>
            <a:ext cx="3667896" cy="498423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455632" y="1721898"/>
            <a:ext cx="355160" cy="3055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869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447" y="838200"/>
            <a:ext cx="3131822" cy="502217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05200" y="53340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17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219200"/>
            <a:ext cx="3952928" cy="428269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10000" y="45720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55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432" y="1371600"/>
            <a:ext cx="5893936" cy="412186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286000" y="3051531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23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007" y="1524000"/>
            <a:ext cx="5558786" cy="377681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362200" y="4419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39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080" y="2209800"/>
            <a:ext cx="6082639" cy="298995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876800" y="4038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60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262" y="2362200"/>
            <a:ext cx="5898276" cy="288330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724400" y="4419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5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999" y="1066799"/>
            <a:ext cx="1992039" cy="45243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238386"/>
            <a:ext cx="6145942" cy="411026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373038" y="4250878"/>
            <a:ext cx="671069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44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066" y="976902"/>
            <a:ext cx="3019667" cy="444699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029200" y="2819400"/>
            <a:ext cx="533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16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203" y="1284028"/>
            <a:ext cx="6180051" cy="351657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479344" y="3773486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31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8486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Kazanımlar </a:t>
            </a:r>
          </a:p>
          <a:p>
            <a:endParaRPr lang="tr-TR" dirty="0" smtClean="0"/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11.1.4.4.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Düşen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cisimlere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etki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eden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hava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direnç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kuvvetinin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bağlı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olduğu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değişkenleri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analiz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eder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Öğrencilerin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değişkenleri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deney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yaparak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veya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simülasyonlar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kullanarak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belirlemeleri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sağlanır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11.1.4.5. Limit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hız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kavramını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açıklar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a) Limit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hız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kavramı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günlük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hayattan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örneklerle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yağmur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damlalarının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canımızı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acıtmaması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vb.)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açıklanır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b) Limit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hızın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matematiksel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modeli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verilir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Matematiksel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hesaplamalara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girilmez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11.1.4.6.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Düşey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doğrultuda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ilk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hızı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olan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ve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sabit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ivmeli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yapan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cisimlerin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hareketlerini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analiz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eder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Düşey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doğrultuda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yukarıdan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aşağıya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aşağıdan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yukarıya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atış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denklemleri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konum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-zaman,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hız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-zaman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ivme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-zaman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grafikleri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verilerek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matematiksel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hesaplamalar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yapılması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sağlanır</a:t>
            </a:r>
            <a:r>
              <a:rPr lang="en-US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11.1.4.2.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Bir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boyutta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sabit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ivmeli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ile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ilgili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hesaplamalar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yapar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70523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250" y="1210235"/>
            <a:ext cx="6050209" cy="329845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613815" y="4127692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2760" y="3424908"/>
            <a:ext cx="1303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2017 YLS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040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118" y="384549"/>
            <a:ext cx="5495621" cy="7883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12118" y="1074291"/>
            <a:ext cx="66220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11.1.4.4. Serbest düşen cisimlere etki eden sürtünme kuvvetinin bağlı olduğu değişkenleri analiz eder. </a:t>
            </a:r>
          </a:p>
          <a:p>
            <a:pPr marL="687388" lvl="0" indent="-344488"/>
            <a:r>
              <a:rPr lang="tr-TR" sz="2000" dirty="0">
                <a:solidFill>
                  <a:prstClr val="black"/>
                </a:solidFill>
              </a:rPr>
              <a:t>a. Öğrencilerin deney yaparak veya simülasyonlar kullanarak serbest düşme hareketi ile ilgili veriler elde etmeleri, havanın sürtünmesine ilişkin sonuçlar çıkarmaları ve günlük hayattan örnekler vermeleri sağlanır. </a:t>
            </a:r>
          </a:p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11.1.4.5. Limit hız kavramını açıklar, düşen cisimlerin limit hızlarına etki eden değişkenleri analiz eder. </a:t>
            </a:r>
          </a:p>
          <a:p>
            <a:pPr marL="687388" lvl="0" indent="-344488"/>
            <a:r>
              <a:rPr lang="tr-TR" sz="2000" dirty="0">
                <a:solidFill>
                  <a:prstClr val="black"/>
                </a:solidFill>
              </a:rPr>
              <a:t>a. Öğrencilerin deney yaparak veya simülasyonlar kullanarak serbest düşme hareketi ile ilgili elde ettiği verilerden limit hıza ilişkin sonuçlar çıkarmaları ve günlük hayat örnekleri vermeleri sağlanır. </a:t>
            </a:r>
          </a:p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11.1.4.6. Bir boyutta sabit ivmeli hareket ile ilgili günlük hayattan problemler çözer. Problemler burada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77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/>
          </p:cNvSpPr>
          <p:nvPr>
            <p:ph type="title"/>
          </p:nvPr>
        </p:nvSpPr>
        <p:spPr>
          <a:xfrm>
            <a:off x="457200" y="307529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Önümüzdeki Hafta:</a:t>
            </a:r>
            <a:r>
              <a:rPr lang="en-US" sz="3200" dirty="0" err="1"/>
              <a:t>İki</a:t>
            </a:r>
            <a:r>
              <a:rPr lang="en-US" sz="3200" dirty="0"/>
              <a:t> </a:t>
            </a:r>
            <a:r>
              <a:rPr lang="en-US" sz="3200" dirty="0" err="1"/>
              <a:t>Boyutta</a:t>
            </a:r>
            <a:r>
              <a:rPr lang="en-US" sz="3200" dirty="0"/>
              <a:t> </a:t>
            </a:r>
            <a:r>
              <a:rPr lang="en-US" sz="3200" dirty="0" err="1"/>
              <a:t>Hareket</a:t>
            </a:r>
            <a:r>
              <a:rPr lang="en-US" sz="3200" dirty="0"/>
              <a:t/>
            </a:r>
            <a:br>
              <a:rPr lang="en-US" sz="3200" dirty="0"/>
            </a:b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11.1.5.1.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Atış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hareketlerini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yatay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ve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düşey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boyutta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analiz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eder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Öğrencilerin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deney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yaparak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veya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simülasyonlarla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atış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hareketlerini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incelemeleri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ve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yorumlamaları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sağlanır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11.1.5.2.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İki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boyutta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sabit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ivmeli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hareket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ile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ilgili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hesaplamalar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yapar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734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859" y="1066799"/>
            <a:ext cx="5982733" cy="504900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Boyutta Sabit İvmeli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Çözümü </a:t>
            </a:r>
          </a:p>
          <a:p>
            <a:pPr marL="0" indent="0">
              <a:buNone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3810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Önceki Ders Neler Öğrendik ?</a:t>
            </a:r>
          </a:p>
          <a:p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223180" y="1066799"/>
            <a:ext cx="1849051" cy="57554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Yağmur 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 smtClean="0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: 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Hava direnci nelere </a:t>
            </a: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bağlıdır</a:t>
            </a:r>
            <a:endParaRPr lang="tr-TR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Gelecek hafta </a:t>
            </a:r>
            <a:endParaRPr lang="tr-TR" sz="1600" dirty="0" smtClean="0"/>
          </a:p>
          <a:p>
            <a:endParaRPr lang="tr-TR" sz="1600" dirty="0" smtClean="0"/>
          </a:p>
          <a:p>
            <a:endParaRPr lang="tr-TR" sz="1600" dirty="0"/>
          </a:p>
          <a:p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249866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Yağmur Damlasının </a:t>
            </a:r>
            <a:r>
              <a:rPr lang="tr-TR" sz="3200" dirty="0"/>
              <a:t>H</a:t>
            </a:r>
            <a:r>
              <a:rPr lang="tr-TR" sz="3200" dirty="0" smtClean="0"/>
              <a:t>ızı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Yağmur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 direnci denelere bağlıdır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Çözümleri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066800"/>
            <a:ext cx="6477000" cy="50593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01" y="1236077"/>
            <a:ext cx="6509442" cy="47704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23851" y="1236077"/>
            <a:ext cx="36394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Bir </a:t>
            </a:r>
            <a:r>
              <a:rPr lang="tr-TR" dirty="0"/>
              <a:t>yağmur damlasının yaklaşık 2000 m yükseklikten düştüğünü varsayarsak yeryüzüne ulaştığında hızı kaç </a:t>
            </a:r>
            <a:r>
              <a:rPr lang="tr-TR" dirty="0" smtClean="0"/>
              <a:t>km/h </a:t>
            </a:r>
            <a:r>
              <a:rPr lang="tr-TR" dirty="0"/>
              <a:t>olur</a:t>
            </a:r>
            <a:r>
              <a:rPr lang="tr-TR" dirty="0" smtClean="0"/>
              <a:t>? (havanın etkisini ihmal edelim)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81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Yağmur damlasının hızı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Hava direnci nelere bağlıdır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tr-TR" dirty="0" smtClean="0"/>
              <a:t>Gerçekte:</a:t>
            </a:r>
          </a:p>
          <a:p>
            <a:pPr marL="114300" indent="0">
              <a:buNone/>
            </a:pPr>
            <a:r>
              <a:rPr lang="tr-TR" dirty="0" smtClean="0"/>
              <a:t>Ortalama bir yağmur damlasının hızı yaklaşık 35km/h</a:t>
            </a:r>
          </a:p>
          <a:p>
            <a:pPr marL="114300" indent="0">
              <a:buNone/>
            </a:pPr>
            <a:r>
              <a:rPr lang="tr-TR" dirty="0" smtClean="0"/>
              <a:t>Ortalama bir kar tanesinin hızı ise yaklaşık 5,5km/</a:t>
            </a:r>
            <a:r>
              <a:rPr lang="tr-TR" dirty="0" smtClean="0"/>
              <a:t>h</a:t>
            </a:r>
            <a:endParaRPr lang="en-US" dirty="0" smtClean="0"/>
          </a:p>
          <a:p>
            <a:pPr marL="114300" indent="0">
              <a:buNone/>
            </a:pPr>
            <a:r>
              <a:rPr lang="en-US" b="1" dirty="0" err="1" smtClean="0"/>
              <a:t>Hava</a:t>
            </a:r>
            <a:r>
              <a:rPr lang="en-US" b="1" dirty="0" smtClean="0"/>
              <a:t> ne </a:t>
            </a:r>
            <a:r>
              <a:rPr lang="en-US" b="1" dirty="0" err="1" smtClean="0"/>
              <a:t>yaptı</a:t>
            </a:r>
            <a:r>
              <a:rPr lang="en-US" b="1" dirty="0" smtClean="0"/>
              <a:t>? </a:t>
            </a:r>
            <a:endParaRPr lang="en-US" b="1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76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Skydiving</a:t>
            </a:r>
            <a:r>
              <a:rPr lang="tr-TR" sz="3200" dirty="0" smtClean="0"/>
              <a:t>: Gökyüzünden dalış 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Hava direnci nelere </a:t>
            </a: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bağlıdır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Çözümleri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066800"/>
            <a:ext cx="6477000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>
                <a:hlinkClick r:id="rId2"/>
              </a:rPr>
              <a:t>https://www.youtube.com/watch?v=EabUUrZFnFE&amp;t=55s</a:t>
            </a:r>
            <a:endParaRPr lang="en-US" dirty="0"/>
          </a:p>
        </p:txBody>
      </p:sp>
      <p:sp>
        <p:nvSpPr>
          <p:cNvPr id="3" name="AutoShape 2" descr="Image result for skydiv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531" y="1641061"/>
            <a:ext cx="4835268" cy="301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2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7726" y="381000"/>
            <a:ext cx="58870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Hava direnci nelere bağlıdır?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Hava direnci nelere </a:t>
            </a:r>
            <a:r>
              <a:rPr lang="tr-TR" sz="1600" dirty="0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bağlıdır</a:t>
            </a:r>
            <a:endParaRPr lang="tr-TR" sz="1600" dirty="0" smtClean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Limit hız nelere </a:t>
            </a: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30510" y="1495900"/>
            <a:ext cx="4670879" cy="2739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Hız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Kesit Alanı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Havanın Yoğunluğu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Cismin Şekli </a:t>
            </a:r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algn="ctr"/>
            <a:r>
              <a:rPr lang="tr-TR" sz="2800" b="1" dirty="0" err="1" smtClean="0"/>
              <a:t>F</a:t>
            </a:r>
            <a:r>
              <a:rPr lang="tr-TR" sz="2800" b="1" baseline="-25000" dirty="0" err="1" smtClean="0"/>
              <a:t>d</a:t>
            </a:r>
            <a:r>
              <a:rPr lang="tr-TR" sz="2800" b="1" dirty="0" smtClean="0"/>
              <a:t>= K.A.V</a:t>
            </a:r>
            <a:r>
              <a:rPr lang="tr-TR" sz="2800" b="1" baseline="30000" dirty="0" smtClean="0"/>
              <a:t>2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2058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1026" name="Picture 2" descr="https://upload.wikimedia.org/wikipedia/commons/thumb/3/37/14ilf1l.svg/200px-14ilf1l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987" y="788782"/>
            <a:ext cx="3160059" cy="60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1066800"/>
            <a:ext cx="1828800" cy="5016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Hava direnci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438447" y="482025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Hava Direnci Nelere </a:t>
            </a:r>
            <a:r>
              <a:rPr lang="tr-TR" sz="3200" dirty="0"/>
              <a:t>B</a:t>
            </a:r>
            <a:r>
              <a:rPr lang="tr-TR" sz="3200" dirty="0" smtClean="0"/>
              <a:t>ağlıdır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70722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0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2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3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4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5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6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7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2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3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4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5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6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7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8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9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Slipstream.thmx</Template>
  <TotalTime>2715</TotalTime>
  <Words>2365</Words>
  <Application>Microsoft Macintosh PowerPoint</Application>
  <PresentationFormat>On-screen Show (4:3)</PresentationFormat>
  <Paragraphs>930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Önümüzdeki Hafta:İki Boyutta Hareket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Omer Faruk Ozdemir</dc:creator>
  <cp:lastModifiedBy>Omer Faruk Ozdemir</cp:lastModifiedBy>
  <cp:revision>57</cp:revision>
  <dcterms:created xsi:type="dcterms:W3CDTF">2016-11-14T19:48:41Z</dcterms:created>
  <dcterms:modified xsi:type="dcterms:W3CDTF">2018-11-02T23:19:48Z</dcterms:modified>
</cp:coreProperties>
</file>