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18"/>
  </p:notesMasterIdLst>
  <p:handoutMasterIdLst>
    <p:handoutMasterId r:id="rId19"/>
  </p:handoutMasterIdLst>
  <p:sldIdLst>
    <p:sldId id="365" r:id="rId2"/>
    <p:sldId id="366" r:id="rId3"/>
    <p:sldId id="367" r:id="rId4"/>
    <p:sldId id="551" r:id="rId5"/>
    <p:sldId id="552" r:id="rId6"/>
    <p:sldId id="493" r:id="rId7"/>
    <p:sldId id="549" r:id="rId8"/>
    <p:sldId id="548" r:id="rId9"/>
    <p:sldId id="555" r:id="rId10"/>
    <p:sldId id="553" r:id="rId11"/>
    <p:sldId id="550" r:id="rId12"/>
    <p:sldId id="556" r:id="rId13"/>
    <p:sldId id="490" r:id="rId14"/>
    <p:sldId id="557" r:id="rId15"/>
    <p:sldId id="371" r:id="rId16"/>
    <p:sldId id="558" r:id="rId17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62" autoAdjust="0"/>
    <p:restoredTop sz="86600" autoAdjust="0"/>
  </p:normalViewPr>
  <p:slideViewPr>
    <p:cSldViewPr snapToObjects="1">
      <p:cViewPr varScale="1">
        <p:scale>
          <a:sx n="79" d="100"/>
          <a:sy n="79" d="100"/>
        </p:scale>
        <p:origin x="-120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13/05/17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979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35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424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979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13/05/17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actives.ck12.org/simulations/physics/ac-transformer/app/index.html?_ga=2.116033409.600538092.1494496426-2106180125.1494214741" TargetMode="External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Transformatörler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Ömer F. Özdemir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Transformatörlerde güç, voltaj ve akım</a:t>
            </a:r>
            <a:endParaRPr lang="tr-TR" sz="2800" dirty="0" smtClean="0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6"/>
          <a:stretch/>
        </p:blipFill>
        <p:spPr bwMode="auto">
          <a:xfrm>
            <a:off x="7896200" y="1075868"/>
            <a:ext cx="4674344" cy="3504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339949"/>
            <a:ext cx="51845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53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Transformatörlerin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7688" y="1196752"/>
            <a:ext cx="87849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Voltaj</a:t>
            </a:r>
            <a:r>
              <a:rPr lang="en-US" dirty="0" smtClean="0"/>
              <a:t> </a:t>
            </a:r>
            <a:r>
              <a:rPr lang="en-US" dirty="0" err="1" smtClean="0"/>
              <a:t>değişikliğine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duyulan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: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742950" lvl="1" indent="-285750">
              <a:buFont typeface="Arial"/>
              <a:buChar char="•"/>
            </a:pPr>
            <a:r>
              <a:rPr lang="en-US" b="1" dirty="0" err="1" smtClean="0"/>
              <a:t>Adaptörler</a:t>
            </a:r>
            <a:r>
              <a:rPr lang="en-US" b="1" dirty="0" smtClean="0"/>
              <a:t>: </a:t>
            </a:r>
            <a:r>
              <a:rPr lang="en-US" dirty="0" err="1" smtClean="0"/>
              <a:t>Cep</a:t>
            </a:r>
            <a:r>
              <a:rPr lang="en-US" dirty="0" smtClean="0"/>
              <a:t> </a:t>
            </a:r>
            <a:r>
              <a:rPr lang="en-US" dirty="0" err="1" smtClean="0"/>
              <a:t>telefonları</a:t>
            </a:r>
            <a:r>
              <a:rPr lang="en-US" dirty="0" smtClean="0"/>
              <a:t>, </a:t>
            </a:r>
            <a:r>
              <a:rPr lang="en-US" dirty="0" err="1" smtClean="0"/>
              <a:t>radyolar</a:t>
            </a:r>
            <a:r>
              <a:rPr lang="en-US" dirty="0" smtClean="0"/>
              <a:t>, </a:t>
            </a:r>
            <a:r>
              <a:rPr lang="en-US" dirty="0" err="1" smtClean="0"/>
              <a:t>laptoplar</a:t>
            </a:r>
            <a:r>
              <a:rPr lang="en-US" dirty="0" smtClean="0"/>
              <a:t>, vb.   </a:t>
            </a:r>
          </a:p>
          <a:p>
            <a:pPr marL="742950" lvl="1" indent="-285750">
              <a:buFont typeface="Arial"/>
              <a:buChar char="•"/>
            </a:pPr>
            <a:endParaRPr lang="en-US" b="1" dirty="0" smtClean="0"/>
          </a:p>
          <a:p>
            <a:pPr marL="742950" lvl="1" indent="-285750">
              <a:buFont typeface="Arial"/>
              <a:buChar char="•"/>
            </a:pPr>
            <a:r>
              <a:rPr lang="en-US" b="1" dirty="0" err="1" smtClean="0"/>
              <a:t>Trafolar</a:t>
            </a:r>
            <a:r>
              <a:rPr lang="en-US" b="1" dirty="0" smtClean="0"/>
              <a:t>: </a:t>
            </a:r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İletim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 smtClean="0"/>
              <a:t>D</a:t>
            </a:r>
            <a:r>
              <a:rPr lang="en-US" dirty="0" err="1" smtClean="0"/>
              <a:t>ağıtım</a:t>
            </a:r>
            <a:r>
              <a:rPr lang="en-US" dirty="0" smtClean="0"/>
              <a:t> </a:t>
            </a:r>
            <a:r>
              <a:rPr lang="en-US" dirty="0" err="1" smtClean="0"/>
              <a:t>Şe</a:t>
            </a:r>
            <a:r>
              <a:rPr lang="tr-TR" dirty="0" err="1" smtClean="0"/>
              <a:t>bekeleri</a:t>
            </a:r>
            <a:endParaRPr lang="tr-TR" dirty="0" smtClean="0"/>
          </a:p>
          <a:p>
            <a:endParaRPr lang="tr-T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Alçak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</a:t>
            </a:r>
            <a:r>
              <a:rPr lang="en-US" dirty="0" smtClean="0"/>
              <a:t>(1000 volt</a:t>
            </a:r>
            <a:r>
              <a:rPr lang="tr-TR" dirty="0" smtClean="0"/>
              <a:t>a kadar</a:t>
            </a:r>
            <a:r>
              <a:rPr lang="en-US" dirty="0" smtClean="0"/>
              <a:t>)</a:t>
            </a:r>
            <a:r>
              <a:rPr lang="tr-TR" dirty="0" smtClean="0"/>
              <a:t>: Dağıtım amaçlı kullanılır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1000-</a:t>
            </a:r>
            <a:r>
              <a:rPr lang="en-US" dirty="0" smtClean="0"/>
              <a:t>35 </a:t>
            </a:r>
            <a:r>
              <a:rPr lang="en-US" dirty="0"/>
              <a:t>kV </a:t>
            </a:r>
            <a:r>
              <a:rPr lang="tr-TR" dirty="0" smtClean="0"/>
              <a:t>arası</a:t>
            </a:r>
            <a:r>
              <a:rPr lang="en-US" dirty="0" smtClean="0"/>
              <a:t>)</a:t>
            </a:r>
            <a:r>
              <a:rPr lang="tr-TR" dirty="0" smtClean="0"/>
              <a:t>: Kısa mesafelerde dağıtım amaçlı kullanılır (il içi).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(35 kV-154 kV </a:t>
            </a:r>
            <a:r>
              <a:rPr lang="en-US" dirty="0" err="1" smtClean="0"/>
              <a:t>arası</a:t>
            </a:r>
            <a:r>
              <a:rPr lang="en-US" dirty="0" smtClean="0"/>
              <a:t>)</a:t>
            </a:r>
            <a:r>
              <a:rPr lang="tr-TR" dirty="0" smtClean="0"/>
              <a:t>: Orta mesafelerde iletim amaçlı kullanılır (yakın iller)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(154 </a:t>
            </a:r>
            <a:r>
              <a:rPr lang="en-US" dirty="0" err="1"/>
              <a:t>kV’dan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 smtClean="0"/>
              <a:t>)</a:t>
            </a:r>
            <a:r>
              <a:rPr lang="tr-TR" dirty="0" smtClean="0"/>
              <a:t>: Uzun </a:t>
            </a:r>
            <a:r>
              <a:rPr lang="tr-TR" dirty="0" smtClean="0"/>
              <a:t>mesafelerde iletim </a:t>
            </a:r>
            <a:r>
              <a:rPr lang="tr-TR" dirty="0" smtClean="0"/>
              <a:t>amaçlı </a:t>
            </a:r>
            <a:r>
              <a:rPr lang="tr-TR" dirty="0" smtClean="0"/>
              <a:t>kullanılır. (uzak iller)</a:t>
            </a:r>
            <a:endParaRPr lang="tr-TR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647728" y="587727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Tartışalım: </a:t>
            </a:r>
            <a:r>
              <a:rPr lang="tr-TR" dirty="0" smtClean="0"/>
              <a:t>Neden uzun mesafeli iletimlerde yüksek gerilim kullanılıyor? </a:t>
            </a:r>
            <a:endParaRPr lang="en-US" dirty="0"/>
          </a:p>
        </p:txBody>
      </p:sp>
      <p:sp>
        <p:nvSpPr>
          <p:cNvPr id="7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7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Transformatörlerin Kullanım Alanları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8392" y="1371903"/>
            <a:ext cx="6716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Aşağıdaki şekilde gösterilen adaptörü 12 volt ve 500 </a:t>
            </a:r>
            <a:r>
              <a:rPr lang="tr-TR" dirty="0" err="1"/>
              <a:t>mA</a:t>
            </a:r>
            <a:r>
              <a:rPr lang="tr-TR" dirty="0"/>
              <a:t> ile çalışan bir </a:t>
            </a:r>
            <a:r>
              <a:rPr lang="tr-TR" dirty="0" smtClean="0"/>
              <a:t>elektronik </a:t>
            </a:r>
            <a:r>
              <a:rPr lang="tr-TR" dirty="0"/>
              <a:t>araç için kullanmak uygun mudur? Neden?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2295234"/>
            <a:ext cx="8424936" cy="55099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685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1867034"/>
            <a:ext cx="844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11.2.6.1.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çalışma</a:t>
            </a:r>
            <a:r>
              <a:rPr lang="en-US" dirty="0"/>
              <a:t> </a:t>
            </a:r>
            <a:r>
              <a:rPr lang="en-US" dirty="0" err="1"/>
              <a:t>ilkelerini</a:t>
            </a:r>
            <a:r>
              <a:rPr lang="en-US" dirty="0"/>
              <a:t> </a:t>
            </a:r>
            <a:r>
              <a:rPr lang="en-US" dirty="0" err="1"/>
              <a:t>açıklar</a:t>
            </a:r>
            <a:r>
              <a:rPr lang="en-US" dirty="0"/>
              <a:t>. </a:t>
            </a:r>
          </a:p>
          <a:p>
            <a:r>
              <a:rPr lang="en-US" dirty="0"/>
              <a:t>a. Primer </a:t>
            </a:r>
            <a:r>
              <a:rPr lang="en-US" dirty="0" err="1"/>
              <a:t>gerilimi</a:t>
            </a:r>
            <a:r>
              <a:rPr lang="en-US" dirty="0"/>
              <a:t>, </a:t>
            </a:r>
            <a:r>
              <a:rPr lang="en-US" dirty="0" err="1"/>
              <a:t>sekonder</a:t>
            </a:r>
            <a:r>
              <a:rPr lang="en-US" dirty="0"/>
              <a:t> </a:t>
            </a:r>
            <a:r>
              <a:rPr lang="en-US" dirty="0" err="1"/>
              <a:t>gerilimi</a:t>
            </a:r>
            <a:r>
              <a:rPr lang="en-US" dirty="0"/>
              <a:t>, primer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şiddeti</a:t>
            </a:r>
            <a:r>
              <a:rPr lang="en-US" dirty="0"/>
              <a:t>, </a:t>
            </a:r>
            <a:r>
              <a:rPr lang="en-US" dirty="0" err="1"/>
              <a:t>sekonder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şiddeti</a:t>
            </a:r>
            <a:r>
              <a:rPr lang="en-US" dirty="0"/>
              <a:t>, primer </a:t>
            </a:r>
            <a:r>
              <a:rPr lang="en-US" dirty="0" err="1"/>
              <a:t>gücu</a:t>
            </a:r>
            <a:r>
              <a:rPr lang="en-US" dirty="0"/>
              <a:t>̈, </a:t>
            </a:r>
            <a:r>
              <a:rPr lang="en-US" dirty="0" err="1"/>
              <a:t>sekonder</a:t>
            </a:r>
            <a:r>
              <a:rPr lang="en-US" dirty="0"/>
              <a:t> </a:t>
            </a:r>
            <a:r>
              <a:rPr lang="en-US" dirty="0" err="1"/>
              <a:t>gücu</a:t>
            </a:r>
            <a:r>
              <a:rPr lang="en-US" dirty="0"/>
              <a:t>̈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açıklanır</a:t>
            </a:r>
            <a:r>
              <a:rPr lang="en-US" dirty="0"/>
              <a:t>. </a:t>
            </a:r>
          </a:p>
          <a:p>
            <a:r>
              <a:rPr lang="en-US" dirty="0"/>
              <a:t>b.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simülasyonlar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çalışma</a:t>
            </a:r>
            <a:r>
              <a:rPr lang="en-US" dirty="0"/>
              <a:t> </a:t>
            </a:r>
            <a:r>
              <a:rPr lang="en-US" dirty="0" err="1"/>
              <a:t>ilkesine</a:t>
            </a:r>
            <a:r>
              <a:rPr lang="en-US" dirty="0"/>
              <a:t> </a:t>
            </a:r>
            <a:r>
              <a:rPr lang="en-US" dirty="0" err="1"/>
              <a:t>yönelik</a:t>
            </a:r>
            <a:r>
              <a:rPr lang="en-US" dirty="0"/>
              <a:t> </a:t>
            </a:r>
            <a:r>
              <a:rPr lang="en-US" dirty="0" err="1"/>
              <a:t>çıkarımlar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sağlanır</a:t>
            </a:r>
            <a:r>
              <a:rPr lang="en-US" dirty="0"/>
              <a:t>. </a:t>
            </a:r>
          </a:p>
          <a:p>
            <a:r>
              <a:rPr lang="en-US" dirty="0"/>
              <a:t>c.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enerjisinin</a:t>
            </a:r>
            <a:r>
              <a:rPr lang="en-US" dirty="0"/>
              <a:t> </a:t>
            </a:r>
            <a:r>
              <a:rPr lang="en-US" dirty="0" err="1"/>
              <a:t>taşınma</a:t>
            </a:r>
            <a:r>
              <a:rPr lang="en-US" dirty="0"/>
              <a:t> </a:t>
            </a:r>
            <a:r>
              <a:rPr lang="en-US" dirty="0" err="1"/>
              <a:t>sürecinde</a:t>
            </a:r>
            <a:r>
              <a:rPr lang="en-US" dirty="0"/>
              <a:t>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rolünu</a:t>
            </a:r>
            <a:r>
              <a:rPr lang="en-US" dirty="0"/>
              <a:t>̈ </a:t>
            </a:r>
            <a:r>
              <a:rPr lang="en-US" dirty="0" err="1"/>
              <a:t>sorgulamaları</a:t>
            </a:r>
            <a:r>
              <a:rPr lang="en-US" dirty="0"/>
              <a:t> </a:t>
            </a:r>
            <a:r>
              <a:rPr lang="en-US" dirty="0" err="1"/>
              <a:t>sağlanır</a:t>
            </a:r>
            <a:r>
              <a:rPr lang="en-US" dirty="0"/>
              <a:t>. </a:t>
            </a:r>
          </a:p>
          <a:p>
            <a:r>
              <a:rPr lang="en-US" dirty="0"/>
              <a:t>11.2.6.2. </a:t>
            </a:r>
            <a:r>
              <a:rPr lang="en-US" dirty="0" err="1"/>
              <a:t>Transfomatörlerin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amaçlarını</a:t>
            </a:r>
            <a:r>
              <a:rPr lang="en-US" dirty="0"/>
              <a:t> </a:t>
            </a:r>
            <a:r>
              <a:rPr lang="en-US" dirty="0" err="1"/>
              <a:t>açıklar</a:t>
            </a:r>
            <a:r>
              <a:rPr lang="en-US" dirty="0"/>
              <a:t>. </a:t>
            </a:r>
          </a:p>
          <a:p>
            <a:r>
              <a:rPr lang="en-US" dirty="0"/>
              <a:t>a.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kullanıldığı</a:t>
            </a:r>
            <a:r>
              <a:rPr lang="en-US" dirty="0"/>
              <a:t> </a:t>
            </a:r>
            <a:r>
              <a:rPr lang="en-US" dirty="0" err="1"/>
              <a:t>yerleri</a:t>
            </a:r>
            <a:r>
              <a:rPr lang="en-US" dirty="0"/>
              <a:t> </a:t>
            </a:r>
            <a:r>
              <a:rPr lang="en-US" dirty="0" err="1"/>
              <a:t>araştırmaları</a:t>
            </a:r>
            <a:r>
              <a:rPr lang="en-US" dirty="0"/>
              <a:t> </a:t>
            </a:r>
            <a:r>
              <a:rPr lang="en-US" dirty="0" err="1"/>
              <a:t>sağlanır</a:t>
            </a:r>
            <a:r>
              <a:rPr lang="en-US" dirty="0"/>
              <a:t>. </a:t>
            </a:r>
          </a:p>
        </p:txBody>
      </p:sp>
      <p:sp>
        <p:nvSpPr>
          <p:cNvPr id="5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205558"/>
            <a:ext cx="4032448" cy="21497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939109" y="1575887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/>
              <a:t>Alternatif </a:t>
            </a:r>
            <a:r>
              <a:rPr lang="en-US" dirty="0" err="1"/>
              <a:t>gerilimi</a:t>
            </a:r>
            <a:r>
              <a:rPr lang="en-US" dirty="0"/>
              <a:t> </a:t>
            </a:r>
            <a:r>
              <a:rPr lang="en-US" dirty="0" err="1"/>
              <a:t>yükseltip</a:t>
            </a:r>
            <a:r>
              <a:rPr lang="en-US" dirty="0"/>
              <a:t> </a:t>
            </a:r>
            <a:r>
              <a:rPr lang="en-US" dirty="0" err="1"/>
              <a:t>alçaltabilen</a:t>
            </a:r>
            <a:r>
              <a:rPr lang="en-US" dirty="0"/>
              <a:t> </a:t>
            </a:r>
            <a:r>
              <a:rPr lang="en-US" dirty="0" err="1"/>
              <a:t>düzeneklere</a:t>
            </a:r>
            <a:r>
              <a:rPr lang="en-US" dirty="0"/>
              <a:t> </a:t>
            </a:r>
            <a:r>
              <a:rPr lang="en-US" dirty="0" err="1"/>
              <a:t>transformatör</a:t>
            </a:r>
            <a:r>
              <a:rPr lang="en-US" dirty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İdeal </a:t>
            </a:r>
            <a:r>
              <a:rPr lang="en-US" dirty="0" err="1" smtClean="0"/>
              <a:t>transformatörlerde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korunur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İkincil</a:t>
            </a:r>
            <a:r>
              <a:rPr lang="en-US" dirty="0" smtClean="0"/>
              <a:t> </a:t>
            </a:r>
            <a:r>
              <a:rPr lang="en-US" dirty="0" err="1" smtClean="0"/>
              <a:t>bobindeki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bobinlerdeki</a:t>
            </a:r>
            <a:r>
              <a:rPr lang="en-US" dirty="0" smtClean="0"/>
              <a:t> </a:t>
            </a:r>
            <a:r>
              <a:rPr lang="en-US" dirty="0" err="1" smtClean="0"/>
              <a:t>sarım</a:t>
            </a:r>
            <a:r>
              <a:rPr lang="en-US" dirty="0" smtClean="0"/>
              <a:t> </a:t>
            </a:r>
            <a:r>
              <a:rPr lang="en-US" dirty="0" err="1" smtClean="0"/>
              <a:t>sayısına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bobindeki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kaynağının</a:t>
            </a:r>
            <a:r>
              <a:rPr lang="en-US" dirty="0" smtClean="0"/>
              <a:t> </a:t>
            </a:r>
            <a:r>
              <a:rPr lang="en-US" dirty="0" err="1" smtClean="0"/>
              <a:t>sağladığı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güçtür</a:t>
            </a:r>
            <a:r>
              <a:rPr lang="en-US" dirty="0" smtClean="0"/>
              <a:t>  </a:t>
            </a:r>
            <a:r>
              <a:rPr lang="en-US" dirty="0" err="1" smtClean="0"/>
              <a:t>değişmez</a:t>
            </a:r>
            <a:r>
              <a:rPr lang="en-US" dirty="0" smtClean="0"/>
              <a:t>. </a:t>
            </a:r>
            <a:r>
              <a:rPr lang="en-US" dirty="0" err="1"/>
              <a:t>F</a:t>
            </a:r>
            <a:r>
              <a:rPr lang="en-US" dirty="0" err="1" smtClean="0"/>
              <a:t>akat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, </a:t>
            </a:r>
            <a:r>
              <a:rPr lang="en-US" dirty="0" err="1" smtClean="0"/>
              <a:t>bobinlerdeki</a:t>
            </a:r>
            <a:r>
              <a:rPr lang="en-US" dirty="0" smtClean="0"/>
              <a:t> </a:t>
            </a:r>
            <a:r>
              <a:rPr lang="en-US" dirty="0" err="1" smtClean="0"/>
              <a:t>sarım</a:t>
            </a:r>
            <a:r>
              <a:rPr lang="en-US" dirty="0" smtClean="0"/>
              <a:t> </a:t>
            </a:r>
            <a:r>
              <a:rPr lang="en-US" dirty="0" err="1" smtClean="0"/>
              <a:t>sayısına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değişebilir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321318"/>
            <a:ext cx="3810000" cy="2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824192" y="4005064"/>
            <a:ext cx="3811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Transformatörler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değişikliğine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duyulan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: </a:t>
            </a:r>
            <a:r>
              <a:rPr lang="en-US" dirty="0" err="1" smtClean="0"/>
              <a:t>adaptörler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trafolar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152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135560" y="2132856"/>
            <a:ext cx="90730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11.2.6.3. İdeal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transformatörün</a:t>
            </a:r>
            <a:r>
              <a:rPr lang="en-US" dirty="0"/>
              <a:t> </a:t>
            </a:r>
            <a:r>
              <a:rPr lang="en-US" dirty="0" err="1"/>
              <a:t>verimini</a:t>
            </a:r>
            <a:r>
              <a:rPr lang="en-US" dirty="0"/>
              <a:t> </a:t>
            </a:r>
            <a:r>
              <a:rPr lang="en-US" dirty="0" err="1"/>
              <a:t>hesaplar</a:t>
            </a:r>
            <a:r>
              <a:rPr lang="en-US" dirty="0"/>
              <a:t>.</a:t>
            </a:r>
          </a:p>
          <a:p>
            <a:r>
              <a:rPr lang="en-US" dirty="0"/>
              <a:t>11.2.6.4.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transferlerinde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kaybını</a:t>
            </a:r>
            <a:r>
              <a:rPr lang="en-US" dirty="0"/>
              <a:t> </a:t>
            </a:r>
            <a:r>
              <a:rPr lang="en-US" dirty="0" err="1"/>
              <a:t>azaltmak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tasarlar</a:t>
            </a:r>
            <a:r>
              <a:rPr lang="en-US" dirty="0"/>
              <a:t>.</a:t>
            </a:r>
          </a:p>
          <a:p>
            <a:r>
              <a:rPr lang="en-US" dirty="0"/>
              <a:t>a.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tasarımında</a:t>
            </a:r>
            <a:r>
              <a:rPr lang="en-US" dirty="0"/>
              <a:t> </a:t>
            </a:r>
            <a:r>
              <a:rPr lang="en-US" dirty="0" err="1"/>
              <a:t>gruplar</a:t>
            </a:r>
            <a:r>
              <a:rPr lang="en-US" dirty="0"/>
              <a:t> </a:t>
            </a:r>
            <a:r>
              <a:rPr lang="en-US" dirty="0" err="1"/>
              <a:t>oluşturulmasına</a:t>
            </a:r>
            <a:r>
              <a:rPr lang="en-US" dirty="0"/>
              <a:t>,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kararlar</a:t>
            </a:r>
            <a:r>
              <a:rPr lang="en-US" dirty="0"/>
              <a:t> </a:t>
            </a:r>
            <a:r>
              <a:rPr lang="en-US" dirty="0" err="1"/>
              <a:t>alınmasına</a:t>
            </a:r>
            <a:r>
              <a:rPr lang="en-US" dirty="0"/>
              <a:t>, </a:t>
            </a:r>
            <a:r>
              <a:rPr lang="en-US" dirty="0" err="1" smtClean="0"/>
              <a:t>görevlerin</a:t>
            </a:r>
            <a:r>
              <a:rPr lang="tr-TR" dirty="0" smtClean="0"/>
              <a:t> </a:t>
            </a:r>
            <a:r>
              <a:rPr lang="en-US" dirty="0" err="1" smtClean="0"/>
              <a:t>paylaştırılmasına</a:t>
            </a:r>
            <a:r>
              <a:rPr lang="en-US" dirty="0"/>
              <a:t>, </a:t>
            </a:r>
            <a:r>
              <a:rPr lang="en-US" dirty="0" err="1"/>
              <a:t>sürecin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değerlendirilmesine</a:t>
            </a:r>
            <a:r>
              <a:rPr lang="en-US" dirty="0"/>
              <a:t> </a:t>
            </a:r>
            <a:r>
              <a:rPr lang="en-US" dirty="0" err="1"/>
              <a:t>imkân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11.2.6.1.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çalışma</a:t>
            </a:r>
            <a:r>
              <a:rPr lang="en-US" dirty="0"/>
              <a:t> </a:t>
            </a:r>
            <a:r>
              <a:rPr lang="en-US" dirty="0" err="1"/>
              <a:t>ilkelerini</a:t>
            </a:r>
            <a:r>
              <a:rPr lang="en-US" dirty="0"/>
              <a:t> </a:t>
            </a:r>
            <a:r>
              <a:rPr lang="en-US" dirty="0" err="1"/>
              <a:t>açıklar</a:t>
            </a:r>
            <a:r>
              <a:rPr lang="en-US" dirty="0"/>
              <a:t>. </a:t>
            </a:r>
          </a:p>
          <a:p>
            <a:r>
              <a:rPr lang="en-US" dirty="0"/>
              <a:t>a. Primer </a:t>
            </a:r>
            <a:r>
              <a:rPr lang="en-US" dirty="0" err="1"/>
              <a:t>gerilimi</a:t>
            </a:r>
            <a:r>
              <a:rPr lang="en-US" dirty="0"/>
              <a:t>, </a:t>
            </a:r>
            <a:r>
              <a:rPr lang="en-US" dirty="0" err="1"/>
              <a:t>sekonder</a:t>
            </a:r>
            <a:r>
              <a:rPr lang="en-US" dirty="0"/>
              <a:t> </a:t>
            </a:r>
            <a:r>
              <a:rPr lang="en-US" dirty="0" err="1"/>
              <a:t>gerilimi</a:t>
            </a:r>
            <a:r>
              <a:rPr lang="en-US" dirty="0"/>
              <a:t>, primer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şiddeti</a:t>
            </a:r>
            <a:r>
              <a:rPr lang="en-US" dirty="0"/>
              <a:t>, </a:t>
            </a:r>
            <a:r>
              <a:rPr lang="en-US" dirty="0" err="1"/>
              <a:t>sekonder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şiddeti</a:t>
            </a:r>
            <a:r>
              <a:rPr lang="en-US" dirty="0"/>
              <a:t>, primer </a:t>
            </a:r>
            <a:r>
              <a:rPr lang="en-US" dirty="0" err="1"/>
              <a:t>gücu</a:t>
            </a:r>
            <a:r>
              <a:rPr lang="en-US" dirty="0"/>
              <a:t>̈, </a:t>
            </a:r>
            <a:r>
              <a:rPr lang="en-US" dirty="0" err="1"/>
              <a:t>sekonder</a:t>
            </a:r>
            <a:r>
              <a:rPr lang="en-US" dirty="0"/>
              <a:t> </a:t>
            </a:r>
            <a:r>
              <a:rPr lang="en-US" dirty="0" err="1"/>
              <a:t>gücu</a:t>
            </a:r>
            <a:r>
              <a:rPr lang="en-US" dirty="0"/>
              <a:t>̈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açıklanır</a:t>
            </a:r>
            <a:r>
              <a:rPr lang="en-US" dirty="0"/>
              <a:t>. </a:t>
            </a:r>
          </a:p>
          <a:p>
            <a:r>
              <a:rPr lang="en-US" dirty="0"/>
              <a:t>b.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simülasyonlar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 smtClean="0"/>
              <a:t>çalışma</a:t>
            </a:r>
            <a:r>
              <a:rPr lang="en-US" dirty="0" smtClean="0"/>
              <a:t> </a:t>
            </a:r>
            <a:r>
              <a:rPr lang="en-US" dirty="0" err="1"/>
              <a:t>ilkesine</a:t>
            </a:r>
            <a:r>
              <a:rPr lang="en-US" dirty="0"/>
              <a:t> </a:t>
            </a:r>
            <a:r>
              <a:rPr lang="en-US" dirty="0" err="1"/>
              <a:t>yönelik</a:t>
            </a:r>
            <a:r>
              <a:rPr lang="en-US" dirty="0"/>
              <a:t> </a:t>
            </a:r>
            <a:r>
              <a:rPr lang="en-US" dirty="0" err="1"/>
              <a:t>çıkarımlar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sağlanır</a:t>
            </a:r>
            <a:r>
              <a:rPr lang="en-US" dirty="0"/>
              <a:t>. </a:t>
            </a:r>
          </a:p>
          <a:p>
            <a:r>
              <a:rPr lang="en-US" dirty="0"/>
              <a:t>c.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enerjisinin</a:t>
            </a:r>
            <a:r>
              <a:rPr lang="en-US" dirty="0"/>
              <a:t> </a:t>
            </a:r>
            <a:r>
              <a:rPr lang="en-US" dirty="0" err="1"/>
              <a:t>taşınma</a:t>
            </a:r>
            <a:r>
              <a:rPr lang="en-US" dirty="0"/>
              <a:t> </a:t>
            </a:r>
            <a:r>
              <a:rPr lang="en-US" dirty="0" err="1"/>
              <a:t>sürecinde</a:t>
            </a:r>
            <a:r>
              <a:rPr lang="en-US" dirty="0"/>
              <a:t>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rolünu</a:t>
            </a:r>
            <a:r>
              <a:rPr lang="en-US" dirty="0"/>
              <a:t>̈ </a:t>
            </a:r>
            <a:r>
              <a:rPr lang="en-US" dirty="0" err="1"/>
              <a:t>sorgulamaları</a:t>
            </a:r>
            <a:r>
              <a:rPr lang="en-US" dirty="0"/>
              <a:t> </a:t>
            </a:r>
            <a:r>
              <a:rPr lang="en-US" dirty="0" err="1"/>
              <a:t>sağlanır</a:t>
            </a:r>
            <a:r>
              <a:rPr lang="en-US" dirty="0"/>
              <a:t>. </a:t>
            </a:r>
          </a:p>
          <a:p>
            <a:r>
              <a:rPr lang="en-US" dirty="0"/>
              <a:t>11.2.6.2. </a:t>
            </a:r>
            <a:r>
              <a:rPr lang="en-US" dirty="0" err="1"/>
              <a:t>Transfomatörlerin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amaçlarını</a:t>
            </a:r>
            <a:r>
              <a:rPr lang="en-US" dirty="0"/>
              <a:t> </a:t>
            </a:r>
            <a:r>
              <a:rPr lang="en-US" dirty="0" err="1"/>
              <a:t>açıklar</a:t>
            </a:r>
            <a:r>
              <a:rPr lang="en-US" dirty="0"/>
              <a:t>. </a:t>
            </a:r>
          </a:p>
          <a:p>
            <a:r>
              <a:rPr lang="en-US" dirty="0"/>
              <a:t>a. </a:t>
            </a:r>
            <a:r>
              <a:rPr lang="en-US" dirty="0" err="1"/>
              <a:t>Öğrencilerin</a:t>
            </a:r>
            <a:r>
              <a:rPr lang="en-US" dirty="0"/>
              <a:t> </a:t>
            </a:r>
            <a:r>
              <a:rPr lang="en-US" dirty="0" err="1"/>
              <a:t>transformatörlerin</a:t>
            </a:r>
            <a:r>
              <a:rPr lang="en-US" dirty="0"/>
              <a:t> </a:t>
            </a:r>
            <a:r>
              <a:rPr lang="en-US" dirty="0" err="1"/>
              <a:t>kullanıldığı</a:t>
            </a:r>
            <a:r>
              <a:rPr lang="en-US" dirty="0"/>
              <a:t> </a:t>
            </a:r>
            <a:r>
              <a:rPr lang="en-US" dirty="0" err="1"/>
              <a:t>yerleri</a:t>
            </a:r>
            <a:r>
              <a:rPr lang="en-US" dirty="0"/>
              <a:t> </a:t>
            </a:r>
            <a:r>
              <a:rPr lang="en-US" dirty="0" err="1"/>
              <a:t>araştırmaları</a:t>
            </a:r>
            <a:r>
              <a:rPr lang="en-US" dirty="0"/>
              <a:t> </a:t>
            </a:r>
            <a:r>
              <a:rPr lang="en-US" dirty="0" err="1"/>
              <a:t>sağlanır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9870" y="27276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67408" y="980728"/>
            <a:ext cx="4857837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Transformatörlerin yapısı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 nasıl çalışır?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Transformatörlerde Voltaj, akım ve güç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Transformatörlerin Kullanım alanları</a:t>
            </a: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16" y="3356992"/>
            <a:ext cx="3810000" cy="2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011208"/>
            <a:ext cx="4762500" cy="295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oğru akım kapasitö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14" y="1386117"/>
            <a:ext cx="7200800" cy="490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5142" y="3851756"/>
            <a:ext cx="129073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err="1" smtClean="0"/>
              <a:t>İndüktans</a:t>
            </a:r>
            <a:endParaRPr lang="tr-TR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354" y="3760424"/>
            <a:ext cx="1428696" cy="55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48270" y="5020191"/>
            <a:ext cx="1496402" cy="79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3725142" y="26064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</a:t>
            </a:r>
            <a:r>
              <a:rPr lang="tr-TR" sz="2800" b="1" dirty="0" smtClean="0"/>
              <a:t>Hafta Neler Öğrendik?</a:t>
            </a:r>
            <a:endParaRPr lang="tr-TR" sz="2800" b="1" dirty="0"/>
          </a:p>
        </p:txBody>
      </p:sp>
      <p:sp>
        <p:nvSpPr>
          <p:cNvPr id="10" name="TextBox 19"/>
          <p:cNvSpPr txBox="1"/>
          <p:nvPr/>
        </p:nvSpPr>
        <p:spPr>
          <a:xfrm>
            <a:off x="0" y="1484784"/>
            <a:ext cx="2900111" cy="3349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9"/>
          <p:cNvSpPr txBox="1"/>
          <p:nvPr/>
        </p:nvSpPr>
        <p:spPr>
          <a:xfrm>
            <a:off x="10289" y="1556792"/>
            <a:ext cx="2900111" cy="3349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682" y="1207513"/>
            <a:ext cx="2745968" cy="1738812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736" y="1444076"/>
            <a:ext cx="2910240" cy="300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6535" y="3771840"/>
            <a:ext cx="5228154" cy="306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704" y="4725144"/>
            <a:ext cx="3897626" cy="20282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3252" y="3627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</a:t>
            </a:r>
            <a:r>
              <a:rPr lang="tr-TR" sz="2800" b="1" dirty="0" smtClean="0"/>
              <a:t>Hafta Neler Öğrendik?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Transformatörlerin Yapısı?</a:t>
            </a:r>
            <a:endParaRPr lang="tr-TR" sz="28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3048000" y="1340768"/>
            <a:ext cx="808856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Alternatif </a:t>
            </a:r>
            <a:r>
              <a:rPr lang="en-US" dirty="0" err="1" smtClean="0"/>
              <a:t>gerilimi</a:t>
            </a:r>
            <a:r>
              <a:rPr lang="en-US" dirty="0" smtClean="0"/>
              <a:t> </a:t>
            </a:r>
            <a:r>
              <a:rPr lang="en-US" dirty="0" err="1" smtClean="0"/>
              <a:t>yükseltip</a:t>
            </a:r>
            <a:r>
              <a:rPr lang="en-US" dirty="0" smtClean="0"/>
              <a:t> </a:t>
            </a:r>
            <a:r>
              <a:rPr lang="en-US" dirty="0" err="1" smtClean="0"/>
              <a:t>alçaltabilen</a:t>
            </a:r>
            <a:r>
              <a:rPr lang="en-US" dirty="0" smtClean="0"/>
              <a:t> </a:t>
            </a:r>
            <a:r>
              <a:rPr lang="en-US" dirty="0" err="1"/>
              <a:t>düzeneklere</a:t>
            </a:r>
            <a:r>
              <a:rPr lang="en-US" dirty="0"/>
              <a:t> </a:t>
            </a:r>
            <a:r>
              <a:rPr lang="en-US" dirty="0" err="1"/>
              <a:t>transformatör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En basit </a:t>
            </a:r>
            <a:r>
              <a:rPr lang="tr-TR" dirty="0" smtClean="0"/>
              <a:t>haliyle, </a:t>
            </a:r>
            <a:r>
              <a:rPr lang="tr-TR" dirty="0" err="1" smtClean="0"/>
              <a:t>ferromagnetik</a:t>
            </a:r>
            <a:r>
              <a:rPr lang="tr-TR" dirty="0" smtClean="0"/>
              <a:t> bir malzeme üzerine sarılı iki ayrı bobinden oluşur</a:t>
            </a:r>
            <a:r>
              <a:rPr lang="tr-TR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Box 19"/>
          <p:cNvSpPr txBox="1"/>
          <p:nvPr/>
        </p:nvSpPr>
        <p:spPr>
          <a:xfrm>
            <a:off x="10289" y="1556792"/>
            <a:ext cx="2900111" cy="33496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3095095"/>
            <a:ext cx="7776864" cy="2854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5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 Nasıl Çalışır?</a:t>
            </a:r>
          </a:p>
        </p:txBody>
      </p:sp>
      <p:sp>
        <p:nvSpPr>
          <p:cNvPr id="2" name="Rectangle 1"/>
          <p:cNvSpPr/>
          <p:nvPr/>
        </p:nvSpPr>
        <p:spPr>
          <a:xfrm>
            <a:off x="2735879" y="5085184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http://interactives.ck12.org/simulations/physics/ac-transformer/app/index.html?_</a:t>
            </a:r>
            <a:r>
              <a:rPr lang="en-US" dirty="0" err="1">
                <a:hlinkClick r:id="rId3"/>
              </a:rPr>
              <a:t>ga</a:t>
            </a:r>
            <a:r>
              <a:rPr lang="en-US" dirty="0">
                <a:hlinkClick r:id="rId3"/>
              </a:rPr>
              <a:t>=2.116033409.600538092.1494496426-2106180125.1494214741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2276872"/>
            <a:ext cx="52705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359696" y="1268760"/>
            <a:ext cx="570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Deneyelim</a:t>
            </a:r>
            <a:r>
              <a:rPr lang="en-US" sz="2400" dirty="0" smtClean="0"/>
              <a:t>! </a:t>
            </a:r>
            <a:endParaRPr lang="en-US" sz="2400" dirty="0"/>
          </a:p>
        </p:txBody>
      </p:sp>
      <p:sp>
        <p:nvSpPr>
          <p:cNvPr id="8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8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 Nasıl Çalışır?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7648" y="1811431"/>
            <a:ext cx="5472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Birincil bobindeki alternatif gerilim </a:t>
            </a:r>
            <a:r>
              <a:rPr lang="tr-TR" dirty="0" smtClean="0"/>
              <a:t>birincil bobin </a:t>
            </a:r>
            <a:r>
              <a:rPr lang="tr-TR" dirty="0" smtClean="0"/>
              <a:t>üzerinde alternatif akım oluşturur.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Birincil bobindeki alternatif akım </a:t>
            </a:r>
            <a:r>
              <a:rPr lang="tr-TR" dirty="0" smtClean="0"/>
              <a:t>birincil bobin </a:t>
            </a:r>
            <a:r>
              <a:rPr lang="tr-TR" dirty="0" smtClean="0"/>
              <a:t>içerisinde yönü sürekli değişen bir manyetik alan oluşturur.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Bobinlerin sarılı olduğu </a:t>
            </a:r>
            <a:r>
              <a:rPr lang="tr-TR" dirty="0" err="1" smtClean="0"/>
              <a:t>ferromanyetik</a:t>
            </a:r>
            <a:r>
              <a:rPr lang="tr-TR" dirty="0" smtClean="0"/>
              <a:t> malzeme </a:t>
            </a:r>
            <a:r>
              <a:rPr lang="tr-TR" dirty="0" smtClean="0"/>
              <a:t>değişen manyetik </a:t>
            </a:r>
            <a:r>
              <a:rPr lang="tr-TR" dirty="0" smtClean="0"/>
              <a:t>alanı </a:t>
            </a:r>
            <a:r>
              <a:rPr lang="tr-TR" dirty="0" smtClean="0"/>
              <a:t>ikincil </a:t>
            </a:r>
            <a:r>
              <a:rPr lang="tr-TR" dirty="0" smtClean="0"/>
              <a:t>bobine iletir.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İkincil bobin içerinde değişen manyetik alan </a:t>
            </a:r>
            <a:r>
              <a:rPr lang="tr-TR" dirty="0" smtClean="0"/>
              <a:t>ikincil </a:t>
            </a:r>
            <a:r>
              <a:rPr lang="tr-TR" dirty="0" smtClean="0"/>
              <a:t>bobin üzerinde alternatif </a:t>
            </a:r>
            <a:r>
              <a:rPr lang="tr-TR" dirty="0" smtClean="0"/>
              <a:t>gerilim ve akım </a:t>
            </a:r>
            <a:r>
              <a:rPr lang="tr-TR" dirty="0" smtClean="0"/>
              <a:t>oluşturur.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671960"/>
            <a:ext cx="3600400" cy="2924038"/>
          </a:xfrm>
          <a:prstGeom prst="rect">
            <a:avLst/>
          </a:prstGeom>
        </p:spPr>
      </p:pic>
      <p:sp>
        <p:nvSpPr>
          <p:cNvPr id="7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88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Transformatörlerde güç, voltaj ve akım</a:t>
            </a:r>
            <a:endParaRPr lang="tr-TR" sz="2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927648" y="1811431"/>
            <a:ext cx="54726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Transformatörlerde güç iletimi: </a:t>
            </a:r>
            <a:r>
              <a:rPr lang="tr-TR" dirty="0" smtClean="0"/>
              <a:t>İdeal transformatörlerde güç kaybı yoktur bu nedenle birincil bobinde üretilen güç ikincil bobine </a:t>
            </a:r>
            <a:r>
              <a:rPr lang="tr-TR" dirty="0" smtClean="0"/>
              <a:t>aktarılan </a:t>
            </a:r>
            <a:r>
              <a:rPr lang="tr-TR" dirty="0" smtClean="0"/>
              <a:t>güce eşittir.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Transformatörlerde voltaj: </a:t>
            </a:r>
            <a:r>
              <a:rPr lang="tr-TR" dirty="0" smtClean="0"/>
              <a:t>Bobinlerdeki sarım sayısı ile bobinlerdeki voltaj doğru orantılıdır. </a:t>
            </a:r>
            <a:r>
              <a:rPr lang="tr-TR" dirty="0" smtClean="0"/>
              <a:t>(</a:t>
            </a:r>
            <a:r>
              <a:rPr lang="tr-TR" dirty="0" smtClean="0"/>
              <a:t>Önemli: </a:t>
            </a:r>
            <a:r>
              <a:rPr lang="tr-TR" dirty="0" smtClean="0"/>
              <a:t>Birincil bobindeki voltaj değişmez sadece güç kaynağının sağladığı voltaja eşittir.)   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Transformatörlerde akım: </a:t>
            </a:r>
            <a:r>
              <a:rPr lang="tr-TR" dirty="0" smtClean="0"/>
              <a:t>Bobinlerdeki sarım sayısı ile bobinlerdeki akım ters orantılıdır</a:t>
            </a:r>
            <a:r>
              <a:rPr lang="tr-TR" dirty="0" smtClean="0"/>
              <a:t>. Bobinlerdeki sarım sayısına göre her iki bobindeki akım da değişebilir)   </a:t>
            </a:r>
            <a:r>
              <a:rPr lang="tr-TR" b="1" dirty="0" smtClean="0"/>
              <a:t> </a:t>
            </a:r>
            <a:endParaRPr lang="tr-TR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671960"/>
            <a:ext cx="3600400" cy="2924038"/>
          </a:xfrm>
          <a:prstGeom prst="rect">
            <a:avLst/>
          </a:prstGeom>
        </p:spPr>
      </p:pic>
      <p:sp>
        <p:nvSpPr>
          <p:cNvPr id="7" name="TextBox 19"/>
          <p:cNvSpPr txBox="1"/>
          <p:nvPr/>
        </p:nvSpPr>
        <p:spPr>
          <a:xfrm>
            <a:off x="10289" y="1556792"/>
            <a:ext cx="2900111" cy="3026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çalışır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Tranformatörlerde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Güç, Voltaj ve Akım 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</a:t>
            </a: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Özeti</a:t>
            </a:r>
            <a:endParaRPr lang="tr-TR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225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20447</TotalTime>
  <Words>924</Words>
  <Application>Microsoft Macintosh PowerPoint</Application>
  <PresentationFormat>Custom</PresentationFormat>
  <Paragraphs>150</Paragraphs>
  <Slides>16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Kalabalık</vt:lpstr>
      <vt:lpstr>11. SINIF: ELEKTRİK ve MANYETİZMA ÜNİTESİ   Transformatörler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Günün Özeti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Omer Faruk Ozdemir</cp:lastModifiedBy>
  <cp:revision>707</cp:revision>
  <cp:lastPrinted>2017-02-10T21:37:55Z</cp:lastPrinted>
  <dcterms:created xsi:type="dcterms:W3CDTF">2016-04-01T12:40:28Z</dcterms:created>
  <dcterms:modified xsi:type="dcterms:W3CDTF">2017-05-13T10:20:47Z</dcterms:modified>
</cp:coreProperties>
</file>