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6"/>
  </p:notesMasterIdLst>
  <p:handoutMasterIdLst>
    <p:handoutMasterId r:id="rId37"/>
  </p:handoutMasterIdLst>
  <p:sldIdLst>
    <p:sldId id="365" r:id="rId2"/>
    <p:sldId id="366" r:id="rId3"/>
    <p:sldId id="367" r:id="rId4"/>
    <p:sldId id="372" r:id="rId5"/>
    <p:sldId id="545" r:id="rId6"/>
    <p:sldId id="496" r:id="rId7"/>
    <p:sldId id="546" r:id="rId8"/>
    <p:sldId id="574" r:id="rId9"/>
    <p:sldId id="551" r:id="rId10"/>
    <p:sldId id="547" r:id="rId11"/>
    <p:sldId id="573" r:id="rId12"/>
    <p:sldId id="553" r:id="rId13"/>
    <p:sldId id="570" r:id="rId14"/>
    <p:sldId id="555" r:id="rId15"/>
    <p:sldId id="549" r:id="rId16"/>
    <p:sldId id="557" r:id="rId17"/>
    <p:sldId id="575" r:id="rId18"/>
    <p:sldId id="550" r:id="rId19"/>
    <p:sldId id="552" r:id="rId20"/>
    <p:sldId id="490" r:id="rId21"/>
    <p:sldId id="572" r:id="rId22"/>
    <p:sldId id="571" r:id="rId23"/>
    <p:sldId id="577" r:id="rId24"/>
    <p:sldId id="578" r:id="rId25"/>
    <p:sldId id="576" r:id="rId26"/>
    <p:sldId id="567" r:id="rId27"/>
    <p:sldId id="561" r:id="rId28"/>
    <p:sldId id="563" r:id="rId29"/>
    <p:sldId id="562" r:id="rId30"/>
    <p:sldId id="566" r:id="rId31"/>
    <p:sldId id="568" r:id="rId32"/>
    <p:sldId id="429" r:id="rId33"/>
    <p:sldId id="371" r:id="rId34"/>
    <p:sldId id="370" r:id="rId35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86600" autoAdjust="0"/>
  </p:normalViewPr>
  <p:slideViewPr>
    <p:cSldViewPr snapToObjects="1">
      <p:cViewPr varScale="1">
        <p:scale>
          <a:sx n="93" d="100"/>
          <a:sy n="93" d="100"/>
        </p:scale>
        <p:origin x="7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65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714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W0 </a:t>
            </a:r>
            <a:r>
              <a:rPr lang="en-US" dirty="0" err="1" smtClean="0"/>
              <a:t>değeri</a:t>
            </a:r>
            <a:r>
              <a:rPr lang="en-US" dirty="0" smtClean="0"/>
              <a:t> </a:t>
            </a:r>
            <a:r>
              <a:rPr lang="en-US" dirty="0" err="1" smtClean="0"/>
              <a:t>olduğunu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direnç</a:t>
            </a:r>
            <a:r>
              <a:rPr lang="en-US" dirty="0" smtClean="0"/>
              <a:t> </a:t>
            </a:r>
            <a:r>
              <a:rPr lang="en-US" dirty="0" err="1" smtClean="0"/>
              <a:t>gösterdiği</a:t>
            </a:r>
            <a:r>
              <a:rPr lang="en-US" dirty="0" smtClean="0"/>
              <a:t> </a:t>
            </a:r>
            <a:r>
              <a:rPr lang="en-US" dirty="0" err="1" smtClean="0"/>
              <a:t>değerdir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29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10.05.2019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hyperlink" Target="https://www.google.com.tr/url?sa=i&amp;rct=j&amp;q=&amp;esrc=s&amp;frm=1&amp;source=images&amp;cd=&amp;cad=rja&amp;uact=8&amp;ved=0ahUKEwjk6LL2wdnTAhUJQBQKHUrVCagQjRwIBw&amp;url=https://www.quora.com/What-is-meant-by-steady-state-current-in-an-AC-circuit&amp;psig=AFQjCNEr3jS88UqE--yqbFEzB_4GtbpBqw&amp;ust=149409964890205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emf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/legacy/circuit-construction-kit-a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340768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11.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SINIF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:</a:t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Bookman Old Style" panose="02050604050505020204" pitchFamily="18" charset="0"/>
                <a:cs typeface="Calibri" pitchFamily="34" charset="0"/>
              </a:rPr>
              <a:t>ve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ÜNİTESİ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Alternatif 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A</a:t>
            </a:r>
            <a:r>
              <a:rPr lang="tr-TR" dirty="0" err="1" smtClean="0">
                <a:latin typeface="Bookman Old Style" panose="02050604050505020204" pitchFamily="18" charset="0"/>
                <a:cs typeface="Calibri" pitchFamily="34" charset="0"/>
              </a:rPr>
              <a:t>kım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>2</a:t>
            </a:r>
            <a:endParaRPr lang="tr-TR" cap="none" dirty="0">
              <a:latin typeface="Bookman Old Style" panose="02050604050505020204" pitchFamily="18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60096" y="4077072"/>
            <a:ext cx="5184576" cy="849835"/>
          </a:xfrm>
        </p:spPr>
        <p:txBody>
          <a:bodyPr>
            <a:noAutofit/>
          </a:bodyPr>
          <a:lstStyle/>
          <a:p>
            <a:pPr algn="l"/>
            <a:r>
              <a:rPr lang="en-US" sz="2400" b="1" dirty="0" err="1" smtClean="0">
                <a:latin typeface="Bookman Old Style" panose="02050604050505020204" pitchFamily="18" charset="0"/>
                <a:cs typeface="Calibri" pitchFamily="34" charset="0"/>
              </a:rPr>
              <a:t>Hazırlayan</a:t>
            </a:r>
            <a:r>
              <a:rPr lang="en-US" sz="2400" b="1" dirty="0" smtClean="0">
                <a:latin typeface="Bookman Old Style" panose="02050604050505020204" pitchFamily="18" charset="0"/>
                <a:cs typeface="Calibri" pitchFamily="34" charset="0"/>
              </a:rPr>
              <a:t>: </a:t>
            </a:r>
            <a:r>
              <a:rPr lang="tr-TR" sz="2400" b="1" dirty="0" smtClean="0">
                <a:latin typeface="Bookman Old Style" panose="02050604050505020204" pitchFamily="18" charset="0"/>
                <a:cs typeface="Calibri" pitchFamily="34" charset="0"/>
              </a:rPr>
              <a:t>AZİZ BEK</a:t>
            </a:r>
            <a:endParaRPr lang="en-US" sz="2400" b="1" dirty="0" smtClean="0">
              <a:latin typeface="Bookman Old Style" panose="02050604050505020204" pitchFamily="18" charset="0"/>
              <a:cs typeface="Calibri" pitchFamily="34" charset="0"/>
            </a:endParaRPr>
          </a:p>
          <a:p>
            <a:pPr algn="l"/>
            <a:r>
              <a:rPr lang="en-US" sz="2400" b="1" dirty="0" err="1">
                <a:latin typeface="Bookman Old Style" panose="02050604050505020204" pitchFamily="18" charset="0"/>
                <a:cs typeface="Calibri" pitchFamily="34" charset="0"/>
              </a:rPr>
              <a:t>Sunan</a:t>
            </a:r>
            <a:r>
              <a:rPr lang="en-US" sz="2400" b="1" dirty="0">
                <a:latin typeface="Bookman Old Style" panose="02050604050505020204" pitchFamily="18" charset="0"/>
                <a:cs typeface="Calibri" pitchFamily="34" charset="0"/>
              </a:rPr>
              <a:t>: </a:t>
            </a:r>
            <a:r>
              <a:rPr lang="en-US" sz="2400" b="1" dirty="0" smtClean="0">
                <a:latin typeface="Bookman Old Style" panose="02050604050505020204" pitchFamily="18" charset="0"/>
                <a:cs typeface="Calibri" pitchFamily="34" charset="0"/>
              </a:rPr>
              <a:t>Prof</a:t>
            </a:r>
            <a:r>
              <a:rPr lang="tr-TR" sz="2400" b="1" dirty="0" smtClean="0">
                <a:latin typeface="Bookman Old Style" panose="02050604050505020204" pitchFamily="18" charset="0"/>
                <a:cs typeface="Calibri" pitchFamily="34" charset="0"/>
              </a:rPr>
              <a:t>. </a:t>
            </a:r>
            <a:r>
              <a:rPr lang="en-US" sz="2400" b="1" dirty="0">
                <a:latin typeface="Bookman Old Style" panose="02050604050505020204" pitchFamily="18" charset="0"/>
                <a:cs typeface="Calibri" pitchFamily="34" charset="0"/>
              </a:rPr>
              <a:t>Dr. Ali ERYILMAZ</a:t>
            </a:r>
            <a:endParaRPr lang="tr-TR" sz="2400" b="1" dirty="0">
              <a:latin typeface="Bookman Old Style" panose="02050604050505020204" pitchFamily="18" charset="0"/>
              <a:cs typeface="Calibri" pitchFamily="34" charset="0"/>
            </a:endParaRPr>
          </a:p>
          <a:p>
            <a:pPr algn="ctr"/>
            <a:endParaRPr lang="tr-TR" sz="2400" b="1" dirty="0" smtClean="0">
              <a:latin typeface="Bookman Old Style" panose="02050604050505020204" pitchFamily="18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8841688" cy="1817731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Sığaç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: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Elektrik alanda elektrik enerjisini geçici olarak depolar.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439447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862" y="2564904"/>
            <a:ext cx="8073259" cy="341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8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68283" y="1475453"/>
            <a:ext cx="3223717" cy="2258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7843854" cy="1817731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Sığaçın</a:t>
            </a:r>
            <a:r>
              <a:rPr lang="en-US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tr-TR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Kapasitans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ı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: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439447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3014034" y="2143116"/>
            <a:ext cx="61063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Alternatif akım devresine </a:t>
            </a:r>
            <a:r>
              <a:rPr lang="en-US" dirty="0" err="1" smtClean="0"/>
              <a:t>sığaç</a:t>
            </a:r>
            <a:r>
              <a:rPr lang="en-US" dirty="0" smtClean="0"/>
              <a:t> b</a:t>
            </a:r>
            <a:r>
              <a:rPr lang="tr-TR" dirty="0" smtClean="0"/>
              <a:t>ağladığımızda gösterdiği dirence </a:t>
            </a:r>
            <a:r>
              <a:rPr lang="tr-TR" dirty="0" err="1" smtClean="0"/>
              <a:t>kapasitans</a:t>
            </a:r>
            <a:r>
              <a:rPr lang="tr-TR" dirty="0" smtClean="0"/>
              <a:t> (X</a:t>
            </a:r>
            <a:r>
              <a:rPr lang="tr-TR" baseline="-25000" dirty="0" smtClean="0"/>
              <a:t>C</a:t>
            </a:r>
            <a:r>
              <a:rPr lang="tr-TR" dirty="0" smtClean="0"/>
              <a:t>) denir. </a:t>
            </a:r>
            <a:endParaRPr lang="tr-T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3439" y="3148715"/>
            <a:ext cx="1770506" cy="93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7585" y="4725144"/>
            <a:ext cx="4613237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20336" y="5365576"/>
            <a:ext cx="259080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66984" y="2970123"/>
            <a:ext cx="10477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312024" y="4077072"/>
            <a:ext cx="35365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/>
              <a:t>C</a:t>
            </a:r>
            <a:r>
              <a:rPr lang="en-US" dirty="0" smtClean="0"/>
              <a:t>: </a:t>
            </a:r>
            <a:r>
              <a:rPr lang="en-US" dirty="0" err="1" smtClean="0"/>
              <a:t>Kapasitans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ohm (</a:t>
            </a: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en-US" dirty="0" smtClean="0"/>
              <a:t>)</a:t>
            </a:r>
          </a:p>
          <a:p>
            <a:r>
              <a:rPr lang="en-US" dirty="0" smtClean="0"/>
              <a:t>C: </a:t>
            </a:r>
            <a:r>
              <a:rPr lang="en-US" dirty="0" err="1" smtClean="0"/>
              <a:t>Sığa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Farad (F)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622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Örnek: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11455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24166" y="1285860"/>
            <a:ext cx="8984287" cy="175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97964" y="5224071"/>
            <a:ext cx="7410489" cy="76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96462" y="3857628"/>
            <a:ext cx="2233624" cy="112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7843854" cy="1961747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Empedans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188289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590" y="1916832"/>
            <a:ext cx="2745968" cy="1738812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0976" y="2339926"/>
            <a:ext cx="41338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9613" y="2740229"/>
            <a:ext cx="1257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0163" y="3180958"/>
            <a:ext cx="18954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52426" y="4164679"/>
            <a:ext cx="759396" cy="206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20341" y="4961229"/>
            <a:ext cx="263021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17808" y="3850287"/>
            <a:ext cx="2910240" cy="300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320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92706" y="269776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devresinde empedans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474906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/>
          <a:srcRect t="-3910" b="66055"/>
          <a:stretch/>
        </p:blipFill>
        <p:spPr bwMode="auto">
          <a:xfrm>
            <a:off x="9725023" y="4451759"/>
            <a:ext cx="2466977" cy="2377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672" y="1546914"/>
            <a:ext cx="677488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8554" y="1474906"/>
            <a:ext cx="2271485" cy="143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DC devrelerinde bobin ve sığacın davranışı 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46914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8040216" y="1556859"/>
            <a:ext cx="3642785" cy="2536697"/>
            <a:chOff x="3424137" y="1907540"/>
            <a:chExt cx="4284308" cy="4097557"/>
          </a:xfrm>
        </p:grpSpPr>
        <p:pic>
          <p:nvPicPr>
            <p:cNvPr id="11266" name="Picture 2" descr="Image result for inductance in ac circuit">
              <a:hlinkClick r:id="rId2"/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13140" t="9108" b="5681"/>
            <a:stretch/>
          </p:blipFill>
          <p:spPr bwMode="auto">
            <a:xfrm>
              <a:off x="3424137" y="2404281"/>
              <a:ext cx="4284308" cy="3240361"/>
            </a:xfrm>
            <a:prstGeom prst="rect">
              <a:avLst/>
            </a:prstGeom>
            <a:noFill/>
          </p:spPr>
        </p:pic>
        <p:sp>
          <p:nvSpPr>
            <p:cNvPr id="2" name="TextBox 1"/>
            <p:cNvSpPr txBox="1"/>
            <p:nvPr/>
          </p:nvSpPr>
          <p:spPr>
            <a:xfrm>
              <a:off x="3640161" y="1907540"/>
              <a:ext cx="3799266" cy="4971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z="1400" dirty="0" smtClean="0"/>
                <a:t>Devre Anahtarı Kapandığında Akım</a:t>
              </a:r>
              <a:endParaRPr lang="tr-TR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780997" y="5507941"/>
              <a:ext cx="909095" cy="4971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Zaman</a:t>
              </a:r>
              <a:endParaRPr lang="tr-TR" sz="14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94077" y="1556859"/>
            <a:ext cx="3858582" cy="2340846"/>
            <a:chOff x="7945254" y="1546914"/>
            <a:chExt cx="3858582" cy="2340846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 rotWithShape="1">
            <a:blip r:embed="rId4"/>
            <a:srcRect b="57916"/>
            <a:stretch/>
          </p:blipFill>
          <p:spPr bwMode="auto">
            <a:xfrm>
              <a:off x="7945254" y="1546914"/>
              <a:ext cx="3858582" cy="2242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TextBox 3"/>
            <p:cNvSpPr txBox="1"/>
            <p:nvPr/>
          </p:nvSpPr>
          <p:spPr>
            <a:xfrm>
              <a:off x="8069712" y="3265860"/>
              <a:ext cx="106631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Anahtar</a:t>
              </a:r>
              <a:endParaRPr lang="tr-TR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9900163" y="3518428"/>
              <a:ext cx="40588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  </a:t>
              </a:r>
              <a:endParaRPr lang="tr-TR" dirty="0"/>
            </a:p>
          </p:txBody>
        </p:sp>
      </p:grp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693" y="4285517"/>
            <a:ext cx="7973277" cy="257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devrelerinde bobin ve sığacın davranışı 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690930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0976" y="1691516"/>
            <a:ext cx="8021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Akım doğrultma: Alternatif akımı doğrusal akıma çevirmek için kullanılırlar.</a:t>
            </a:r>
            <a:endParaRPr lang="tr-T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593" y="2368974"/>
            <a:ext cx="6691589" cy="448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devrelerinde bobin ve sığacın davranışı 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690930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b="1" i="1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4098" name="Picture 2" descr="function of inducto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2217130"/>
            <a:ext cx="3888432" cy="45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431704" y="1554380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6688" indent="-166688">
              <a:buFont typeface="Arial" panose="020B0604020202020204" pitchFamily="34" charset="0"/>
              <a:buChar char="•"/>
            </a:pPr>
            <a:r>
              <a:rPr lang="tr-TR" i="1" dirty="0" smtClean="0">
                <a:solidFill>
                  <a:srgbClr val="333333"/>
                </a:solidFill>
                <a:latin typeface="Helvetica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Frekans Uyumlaması (akort): Alıcı devrenin frekansını verici devrenin frekansına ayarlama.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200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AC akımında rezonans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46914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520" y="3961553"/>
            <a:ext cx="3897626" cy="2028294"/>
          </a:xfrm>
          <a:prstGeom prst="rect">
            <a:avLst/>
          </a:prstGeom>
        </p:spPr>
      </p:pic>
      <p:pic>
        <p:nvPicPr>
          <p:cNvPr id="5" name="Picture 2" descr="how does radio work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520" y="1568911"/>
            <a:ext cx="3143272" cy="239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Metin kutusu"/>
          <p:cNvSpPr txBox="1"/>
          <p:nvPr/>
        </p:nvSpPr>
        <p:spPr>
          <a:xfrm>
            <a:off x="4079776" y="5949280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/>
              <a:t>Z=R</a:t>
            </a:r>
            <a:endParaRPr lang="tr-TR" sz="4000" b="1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5039" y="1772816"/>
            <a:ext cx="460343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7750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Örnek: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25" y="1386117"/>
            <a:ext cx="8595184" cy="1471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520" y="4857760"/>
            <a:ext cx="713887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472267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Ne Öğreneceğiz: KAZANIMLAR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7407" y="1302434"/>
            <a:ext cx="11356509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000" b="1" dirty="0" smtClean="0"/>
              <a:t>11.2.5</a:t>
            </a:r>
            <a:r>
              <a:rPr lang="tr-TR" sz="2000" b="1" dirty="0"/>
              <a:t>. ALTERNATİF AKIM </a:t>
            </a:r>
            <a:endParaRPr lang="tr-TR" sz="2000" dirty="0"/>
          </a:p>
          <a:p>
            <a:pPr marL="1201738" indent="-1201738">
              <a:spcBef>
                <a:spcPts val="600"/>
              </a:spcBef>
              <a:spcAft>
                <a:spcPts val="600"/>
              </a:spcAft>
            </a:pPr>
            <a:r>
              <a:rPr lang="tr-TR" sz="2000" b="1" dirty="0" smtClean="0"/>
              <a:t>11.2.5.3</a:t>
            </a:r>
            <a:r>
              <a:rPr lang="tr-TR" sz="2000" b="1" dirty="0"/>
              <a:t>. Alternatif ve doğru akım devrelerinde direncin, bobinin ve sığacın davranışını açıklar.</a:t>
            </a:r>
            <a:endParaRPr lang="en-US" sz="2000" b="1" dirty="0"/>
          </a:p>
          <a:p>
            <a:pPr marL="803275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Öğrencilerin simülasyonlar yardımıyla alternatif ve doğru akım devrelerinde direnç, bobin ve kondansatör davranışlarını ayrı ayrı incelemeleri, değerleri kontrol ederek gerçekleşen değişiklikleri gözlemlemeleri ve yorumlamaları sağlanır. </a:t>
            </a:r>
            <a:endParaRPr lang="en-US" sz="2000" i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11.2.5.4. İndüktans, kapasitans, rezonans ve empedans kavramlarını açıklar. </a:t>
            </a:r>
            <a:endParaRPr lang="tr-TR" sz="2000" dirty="0"/>
          </a:p>
          <a:p>
            <a:pPr marL="1087438" indent="-2841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a) Vektörel gösterim yapılmaz. Akım ve gerilimin zamana bağlı değişim grafiklerine girilmez. </a:t>
            </a:r>
            <a:endParaRPr lang="tr-TR" sz="2000" dirty="0"/>
          </a:p>
          <a:p>
            <a:pPr marL="1087438" indent="-2841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b) Her devre elemanının kendine has bir ohmik direnci olduğu vurgulanır. </a:t>
            </a:r>
            <a:endParaRPr lang="tr-TR" sz="2000" dirty="0"/>
          </a:p>
          <a:p>
            <a:pPr marL="1087438" indent="-2841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c) Alternatif akım devreleri ile ilgili matematiksel hesaplamalara girilmez.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575720" y="18864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4016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9" name="Picture 2" descr="doğru akım kapasitö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114" y="1386117"/>
            <a:ext cx="7200800" cy="490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25142" y="3851756"/>
            <a:ext cx="129073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err="1" smtClean="0"/>
              <a:t>İndüktans</a:t>
            </a:r>
            <a:endParaRPr lang="tr-TR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36354" y="3760424"/>
            <a:ext cx="1428696" cy="551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48270" y="5020191"/>
            <a:ext cx="1496402" cy="79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575720" y="18864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4016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682" y="1207513"/>
            <a:ext cx="2745968" cy="1738812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736" y="1444076"/>
            <a:ext cx="2910240" cy="3004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6535" y="3771840"/>
            <a:ext cx="5228154" cy="306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1704" y="4725144"/>
            <a:ext cx="3897626" cy="2028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44624"/>
            <a:ext cx="7843854" cy="1143000"/>
          </a:xfrm>
        </p:spPr>
        <p:txBody>
          <a:bodyPr>
            <a:normAutofit fontScale="90000"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Radyo Ayarı ve Güvenlik Kapısı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10289" y="1556792"/>
            <a:ext cx="2900111" cy="4016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4" name="Picture 2" descr="how does radio work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18" y="1556792"/>
            <a:ext cx="1914525" cy="145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radyo nasıl çalışı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18" y="3643314"/>
            <a:ext cx="3644067" cy="254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ow does radio work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364" y="3643314"/>
            <a:ext cx="42862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radyo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276827"/>
            <a:ext cx="57150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77762" y="1052736"/>
            <a:ext cx="5706669" cy="595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3147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120" y="692696"/>
            <a:ext cx="4032448" cy="6107283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9480375" y="6381328"/>
            <a:ext cx="1152129" cy="4769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7928" y="6381328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LYS2017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386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ekran görüntüsü, metin içeren bir resim&#10;&#10;Yüksek güvenilirlikle oluşturulmuş açıklama">
            <a:extLst>
              <a:ext uri="{FF2B5EF4-FFF2-40B4-BE49-F238E27FC236}">
                <a16:creationId xmlns:a16="http://schemas.microsoft.com/office/drawing/2014/main" id="{C6808BD8-B8E4-4706-8951-2A431F5DB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591" y="1139467"/>
            <a:ext cx="6076949" cy="5177156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240016" y="5589240"/>
            <a:ext cx="3312368" cy="4769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7928" y="6381328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ÖYS1994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88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205" y="1102859"/>
            <a:ext cx="4214103" cy="475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8453454" y="3857628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9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36438" y="1426100"/>
            <a:ext cx="6488916" cy="477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5426932" y="5572140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l="14436" t="25618" r="9982" b="11155"/>
          <a:stretch>
            <a:fillRect/>
          </a:stretch>
        </p:blipFill>
        <p:spPr bwMode="auto">
          <a:xfrm>
            <a:off x="6964179" y="1227845"/>
            <a:ext cx="4599412" cy="513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6964179" y="5731450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10289" y="1402898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9927" y="1167898"/>
            <a:ext cx="6543989" cy="519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5407746" y="5429264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2710" y="1093612"/>
            <a:ext cx="5732202" cy="5335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7239008" y="5286388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0" y="1316070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8" y="240300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Öğreneceğiz?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6648" y="763520"/>
            <a:ext cx="514372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Bookman Old Style" panose="02050604050505020204" pitchFamily="18" charset="0"/>
              </a:rPr>
              <a:t>D</a:t>
            </a:r>
            <a:r>
              <a:rPr lang="tr-TR" sz="2400" dirty="0" smtClean="0">
                <a:latin typeface="Bookman Old Style" panose="02050604050505020204" pitchFamily="18" charset="0"/>
              </a:rPr>
              <a:t>en</a:t>
            </a:r>
            <a:r>
              <a:rPr lang="en-US" sz="2400" dirty="0" smtClean="0">
                <a:latin typeface="Bookman Old Style" panose="02050604050505020204" pitchFamily="18" charset="0"/>
              </a:rPr>
              <a:t>e</a:t>
            </a:r>
            <a:r>
              <a:rPr lang="tr-TR" sz="2400" dirty="0" smtClean="0"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2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Bookman Old Style" panose="02050604050505020204" pitchFamily="18" charset="0"/>
              </a:rPr>
              <a:t>Kapasitans</a:t>
            </a:r>
            <a:endParaRPr lang="tr-TR" sz="2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2400" dirty="0" err="1" smtClean="0">
                <a:latin typeface="Bookman Old Style" panose="02050604050505020204" pitchFamily="18" charset="0"/>
              </a:rPr>
              <a:t>sığaç</a:t>
            </a:r>
            <a:endParaRPr lang="tr-TR" sz="2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Rezonans</a:t>
            </a:r>
            <a:endParaRPr lang="tr-TR" sz="2400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Bookman Old Style" panose="02050604050505020204" pitchFamily="18" charset="0"/>
              </a:rPr>
              <a:t>Soru Çözümü</a:t>
            </a:r>
            <a:endParaRPr lang="tr-TR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16" y="1079574"/>
            <a:ext cx="5634274" cy="527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9525024" y="5247819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2820" y="1733607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7438" y="1428736"/>
            <a:ext cx="5977496" cy="4772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10 Oval"/>
          <p:cNvSpPr/>
          <p:nvPr/>
        </p:nvSpPr>
        <p:spPr>
          <a:xfrm>
            <a:off x="10453718" y="5247819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618922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solidFill>
                <a:srgbClr val="0070C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Soru Çözümü</a:t>
            </a:r>
            <a:endParaRPr lang="tr-TR" sz="1400" b="1" i="1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83036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7407" y="1302434"/>
            <a:ext cx="11356509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000" b="1" dirty="0" smtClean="0"/>
              <a:t>11.2.5</a:t>
            </a:r>
            <a:r>
              <a:rPr lang="tr-TR" sz="2000" b="1" dirty="0"/>
              <a:t>. ALTERNATİF AKIM </a:t>
            </a:r>
            <a:endParaRPr lang="tr-TR" sz="2000" dirty="0"/>
          </a:p>
          <a:p>
            <a:pPr marL="1201738" indent="-1201738">
              <a:spcBef>
                <a:spcPts val="600"/>
              </a:spcBef>
              <a:spcAft>
                <a:spcPts val="600"/>
              </a:spcAft>
            </a:pPr>
            <a:r>
              <a:rPr lang="tr-TR" sz="2000" b="1" dirty="0" smtClean="0"/>
              <a:t>11.2.5.3</a:t>
            </a:r>
            <a:r>
              <a:rPr lang="tr-TR" sz="2000" b="1" dirty="0"/>
              <a:t>. Alternatif ve doğru akım devrelerinde direncin, bobinin ve sığacın davranışını açıklar.</a:t>
            </a:r>
            <a:endParaRPr lang="en-US" sz="2000" b="1" dirty="0"/>
          </a:p>
          <a:p>
            <a:pPr marL="803275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Öğrencilerin simülasyonlar yardımıyla alternatif ve doğru akım devrelerinde direnç, bobin ve kondansatör davranışlarını ayrı ayrı incelemeleri, değerleri kontrol ederek gerçekleşen değişiklikleri gözlemlemeleri ve yorumlamaları sağlanır. </a:t>
            </a:r>
            <a:endParaRPr lang="en-US" sz="2000" i="1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000" b="1" dirty="0"/>
              <a:t>11.2.5.4. İndüktans, kapasitans, rezonans ve empedans kavramlarını açıklar. </a:t>
            </a:r>
            <a:endParaRPr lang="tr-TR" sz="2000" dirty="0"/>
          </a:p>
          <a:p>
            <a:pPr marL="1087438" indent="-2841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a) Vektörel gösterim yapılmaz. Akım ve gerilimin zamana bağlı değişim grafiklerine girilmez. </a:t>
            </a:r>
            <a:endParaRPr lang="tr-TR" sz="2000" dirty="0"/>
          </a:p>
          <a:p>
            <a:pPr marL="1087438" indent="-2841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b) Her devre elemanının kendine has bir ohmik direnci olduğu vurgulanır. </a:t>
            </a:r>
            <a:endParaRPr lang="tr-TR" sz="2000" dirty="0"/>
          </a:p>
          <a:p>
            <a:pPr marL="1087438" indent="-284163">
              <a:spcBef>
                <a:spcPts val="600"/>
              </a:spcBef>
              <a:spcAft>
                <a:spcPts val="600"/>
              </a:spcAft>
            </a:pPr>
            <a:r>
              <a:rPr lang="tr-TR" sz="2000" i="1" dirty="0"/>
              <a:t>c) Alternatif akım devreleri ile ilgili matematiksel hesaplamalara girilmez.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3392" y="1391865"/>
            <a:ext cx="114032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 smtClean="0"/>
              <a:t>11.2.6</a:t>
            </a:r>
            <a:r>
              <a:rPr lang="tr-TR" b="1" dirty="0"/>
              <a:t>. TRANSFORMATÖRLER </a:t>
            </a:r>
            <a:endParaRPr lang="tr-TR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 smtClean="0"/>
              <a:t>11.2.6.1</a:t>
            </a:r>
            <a:r>
              <a:rPr lang="tr-TR" b="1" dirty="0"/>
              <a:t>. Transformatörlerin çalışma prensibini açıklar. </a:t>
            </a:r>
            <a:endParaRPr lang="tr-TR" dirty="0"/>
          </a:p>
          <a:p>
            <a:pPr marL="1089025" indent="-28733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a) Primer ve sekonder gerilimi, primer ve sekonder akım şiddeti, primer ve sekonder güç kavramları açıklanır. Matematiksel hesaplamalara girilmez.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b) İdeal ve ideal olmayan transformatörlerin çalışma ilkesi üzerinde durulur. </a:t>
            </a:r>
            <a:endParaRPr lang="tr-TR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/>
              <a:t>11.2.6.2. Transformatörlerin kullanım amaçlarını açıklar.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a) Öğrencilerin transformatörlerin kullanıldığı yerleri araştırmaları sağlanır.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sv-SE" i="1" dirty="0"/>
              <a:t>b) Elektrik enerjisinin taşınma sürecinde transformatörlerin rolü vurgulanır. </a:t>
            </a:r>
            <a:endParaRPr lang="sv-SE" dirty="0"/>
          </a:p>
        </p:txBody>
      </p:sp>
      <p:sp>
        <p:nvSpPr>
          <p:cNvPr id="5" name="TextBox 4"/>
          <p:cNvSpPr txBox="1"/>
          <p:nvPr/>
        </p:nvSpPr>
        <p:spPr>
          <a:xfrm>
            <a:off x="597407" y="431086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ÖNÜMÜZDEKİ HAFTA NE ÖĞRENECEĞİZ?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75859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Bookman Old Style" panose="02050604050505020204" pitchFamily="18" charset="0"/>
              </a:rPr>
              <a:t>Geçen Hafta Neler Öğrendik?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89" y="1085289"/>
            <a:ext cx="2900111" cy="42934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5384" y="4938250"/>
            <a:ext cx="4368663" cy="131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5305933"/>
                <a:ext cx="835357" cy="55354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343" y="5319382"/>
                <a:ext cx="851772" cy="5554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Ꜫ</a:t>
                </a:r>
                <a:r>
                  <a:rPr lang="en-US" i="1" dirty="0" smtClean="0"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133" y="3546292"/>
                <a:ext cx="2061334" cy="276999"/>
              </a:xfrm>
              <a:prstGeom prst="rect">
                <a:avLst/>
              </a:prstGeom>
              <a:blipFill>
                <a:blip r:embed="rId6"/>
                <a:stretch>
                  <a:fillRect l="-7101" t="-31111" r="-5917" b="-5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𝑚𝑎𝑘</m:t>
                        </m:r>
                      </m:sub>
                    </m:sSub>
                  </m:oMath>
                </a14:m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sin(wt) </a:t>
                </a:r>
                <a:endParaRPr lang="tr-T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293" y="4288111"/>
                <a:ext cx="1599156" cy="276999"/>
              </a:xfrm>
              <a:prstGeom prst="rect">
                <a:avLst/>
              </a:prstGeom>
              <a:blipFill>
                <a:blip r:embed="rId7"/>
                <a:stretch>
                  <a:fillRect l="-8745" t="-30435" r="-7985" b="-478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3823291"/>
                <a:ext cx="1663211" cy="5186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4104" y="1268760"/>
            <a:ext cx="4392488" cy="215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0400" y="548680"/>
            <a:ext cx="3399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Radyo ayarı:</a:t>
            </a:r>
            <a:r>
              <a:rPr lang="tr-TR" sz="2800" dirty="0" smtClean="0">
                <a:latin typeface="Bookman Old Style" panose="02050604050505020204" pitchFamily="18" charset="0"/>
              </a:rPr>
              <a:t>				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sp>
        <p:nvSpPr>
          <p:cNvPr id="5" name="TextBox 19"/>
          <p:cNvSpPr txBox="1"/>
          <p:nvPr/>
        </p:nvSpPr>
        <p:spPr>
          <a:xfrm>
            <a:off x="27172" y="1390586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1028" name="Picture 4" descr="how does radio work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72" y="3286124"/>
            <a:ext cx="42862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adyo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74" y="1502787"/>
            <a:ext cx="4389485" cy="171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74813" y="1502787"/>
            <a:ext cx="451718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Dikdörtgen"/>
          <p:cNvSpPr/>
          <p:nvPr/>
        </p:nvSpPr>
        <p:spPr>
          <a:xfrm>
            <a:off x="8524892" y="436479"/>
            <a:ext cx="36671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Metal detektörlü </a:t>
            </a:r>
          </a:p>
          <a:p>
            <a:r>
              <a:rPr lang="tr-TR" sz="2800" b="1" u="sng" dirty="0" smtClean="0">
                <a:latin typeface="Bookman Old Style" panose="02050604050505020204" pitchFamily="18" charset="0"/>
              </a:rPr>
              <a:t>güvenlik kapısı:</a:t>
            </a:r>
            <a:r>
              <a:rPr lang="tr-TR" sz="2800" dirty="0" smtClean="0">
                <a:latin typeface="Bookman Old Style" panose="02050604050505020204" pitchFamily="18" charset="0"/>
              </a:rPr>
              <a:t>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3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Deneyerek Öğrenelim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10289" y="1450436"/>
            <a:ext cx="2900111" cy="39703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İndüktans</a:t>
            </a:r>
            <a:r>
              <a:rPr lang="tr-TR" sz="1400" dirty="0" smtClean="0"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3791744" y="6104329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 smtClean="0">
                <a:hlinkClick r:id="rId3"/>
              </a:rPr>
              <a:t>https://phet.colorado.edu/en/simulation/legacy/circuit-construction-kit-ac</a:t>
            </a:r>
            <a:r>
              <a:rPr lang="tr-TR" sz="1200" dirty="0" smtClean="0"/>
              <a:t> </a:t>
            </a:r>
            <a:endParaRPr lang="tr-TR" sz="1200" dirty="0"/>
          </a:p>
        </p:txBody>
      </p:sp>
      <p:pic>
        <p:nvPicPr>
          <p:cNvPr id="1024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54412" y="1450436"/>
            <a:ext cx="6086003" cy="4539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071664" y="243116"/>
            <a:ext cx="9345744" cy="1889739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tr-TR" sz="20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Bobin (Akım Makarası): </a:t>
            </a:r>
            <a:r>
              <a:rPr lang="tr-TR" sz="18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Manyetik alan içerisinde elektrik enerjisini geçici olarak depolar.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20650" y="1600232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2447928"/>
            <a:ext cx="8352232" cy="371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9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6"/>
            <a:ext cx="7843854" cy="1889739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Alternatif akım devrelerinde devre direncini etkileyen değişkenler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/>
            </a:r>
            <a:b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</a:b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Bobinin</a:t>
            </a:r>
            <a:r>
              <a:rPr lang="en-US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tr-TR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İndüktans</a:t>
            </a:r>
            <a:r>
              <a:rPr lang="en-US" b="0" dirty="0" err="1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ı</a:t>
            </a:r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 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20650" y="1600232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25626" y="1916832"/>
            <a:ext cx="2632917" cy="177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6779" y="3303609"/>
            <a:ext cx="1898287" cy="733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6 Metin kutusu"/>
          <p:cNvSpPr txBox="1"/>
          <p:nvPr/>
        </p:nvSpPr>
        <p:spPr>
          <a:xfrm>
            <a:off x="3024165" y="2132855"/>
            <a:ext cx="49242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Bobinin (akım makarasının) </a:t>
            </a:r>
            <a:r>
              <a:rPr lang="tr-TR" dirty="0" err="1" smtClean="0"/>
              <a:t>alternati</a:t>
            </a:r>
            <a:r>
              <a:rPr lang="en-US" dirty="0" smtClean="0"/>
              <a:t>f</a:t>
            </a:r>
            <a:r>
              <a:rPr lang="tr-TR" dirty="0" smtClean="0"/>
              <a:t> akım devrelerindeki fonksiyonundan dolayı gösterdiği dirence </a:t>
            </a:r>
            <a:r>
              <a:rPr lang="tr-TR" b="1" dirty="0" err="1" smtClean="0"/>
              <a:t>indüktans</a:t>
            </a:r>
            <a:r>
              <a:rPr lang="tr-TR" dirty="0" smtClean="0"/>
              <a:t> </a:t>
            </a:r>
            <a:r>
              <a:rPr lang="en-US" dirty="0" smtClean="0"/>
              <a:t>(X</a:t>
            </a:r>
            <a:r>
              <a:rPr lang="en-US" baseline="-25000" dirty="0" smtClean="0"/>
              <a:t>L</a:t>
            </a:r>
            <a:r>
              <a:rPr lang="en-US" dirty="0" smtClean="0"/>
              <a:t>) </a:t>
            </a:r>
            <a:r>
              <a:rPr lang="tr-TR" dirty="0" smtClean="0"/>
              <a:t>denir.</a:t>
            </a:r>
            <a:endParaRPr lang="tr-T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7728" y="4616679"/>
            <a:ext cx="4776086" cy="21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88288" y="5345132"/>
            <a:ext cx="25812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0976" y="4143380"/>
            <a:ext cx="1228725" cy="29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05281" y="3317901"/>
            <a:ext cx="1085850" cy="1152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669643" y="3789040"/>
            <a:ext cx="5019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</a:t>
            </a:r>
            <a:r>
              <a:rPr lang="en-US" baseline="-25000" dirty="0" smtClean="0"/>
              <a:t>L</a:t>
            </a:r>
            <a:r>
              <a:rPr lang="en-US" dirty="0" smtClean="0"/>
              <a:t>: </a:t>
            </a:r>
            <a:r>
              <a:rPr lang="en-US" dirty="0" err="1" smtClean="0"/>
              <a:t>İndüktans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ohm (</a:t>
            </a: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en-US" dirty="0" smtClean="0"/>
              <a:t>)</a:t>
            </a:r>
          </a:p>
          <a:p>
            <a:r>
              <a:rPr lang="en-US" dirty="0" smtClean="0"/>
              <a:t>L: </a:t>
            </a: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indüksiyon</a:t>
            </a:r>
            <a:r>
              <a:rPr lang="en-US" dirty="0" smtClean="0"/>
              <a:t> </a:t>
            </a:r>
            <a:r>
              <a:rPr lang="en-US" dirty="0" err="1" smtClean="0"/>
              <a:t>katsayısı</a:t>
            </a:r>
            <a:r>
              <a:rPr lang="en-US" dirty="0" smtClean="0"/>
              <a:t>. </a:t>
            </a:r>
            <a:r>
              <a:rPr lang="en-US" dirty="0" err="1" smtClean="0"/>
              <a:t>Birimi</a:t>
            </a:r>
            <a:r>
              <a:rPr lang="en-US" dirty="0" smtClean="0"/>
              <a:t> Henry (H)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391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>
            <a:normAutofit/>
          </a:bodyPr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Örnek: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0" y="1484784"/>
            <a:ext cx="2900111" cy="3933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Radyo ayarı ve Güvenlik kapısı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Den</a:t>
            </a:r>
            <a:r>
              <a:rPr lang="en-US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e</a:t>
            </a: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yelim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i="1" dirty="0" err="1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İndüktans</a:t>
            </a:r>
            <a:r>
              <a:rPr lang="tr-TR" sz="1400" b="1" i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err="1" smtClean="0">
                <a:latin typeface="Bookman Old Style" panose="02050604050505020204" pitchFamily="18" charset="0"/>
              </a:rPr>
              <a:t>Kapasitans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Empedans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AC ve DC devrelerinde bobin ve </a:t>
            </a:r>
            <a:r>
              <a:rPr lang="tr-TR" sz="1400" dirty="0" err="1" smtClean="0">
                <a:latin typeface="Bookman Old Style" panose="02050604050505020204" pitchFamily="18" charset="0"/>
              </a:rPr>
              <a:t>sığaç</a:t>
            </a:r>
            <a:endParaRPr lang="tr-TR" sz="1400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Rezonans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latin typeface="Bookman Old Style" panose="02050604050505020204" pitchFamily="18" charset="0"/>
              </a:rPr>
              <a:t>Soru Çözümü</a:t>
            </a:r>
            <a:endParaRPr lang="tr-TR" sz="1400" dirty="0">
              <a:latin typeface="Bookman Old Style" panose="02050604050505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04" y="1386116"/>
            <a:ext cx="8687627" cy="1614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4339" y="4357694"/>
            <a:ext cx="2428892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0112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23601</TotalTime>
  <Words>1368</Words>
  <Application>Microsoft Office PowerPoint</Application>
  <PresentationFormat>Widescreen</PresentationFormat>
  <Paragraphs>392</Paragraphs>
  <Slides>34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6" baseType="lpstr">
      <vt:lpstr>Arial</vt:lpstr>
      <vt:lpstr>Bookman Old Style</vt:lpstr>
      <vt:lpstr>Calibri</vt:lpstr>
      <vt:lpstr>Cambria Math</vt:lpstr>
      <vt:lpstr>Helvetica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Alternatif Akım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Alternatif akım devrelerinde devre direncini etkileyen değişkenler Bobin (Akım Makarası): Manyetik alan içerisinde elektrik enerjisini geçici olarak depolar. </vt:lpstr>
      <vt:lpstr>Alternatif akım devrelerinde devre direncini etkileyen değişkenler Bobinin İndüktansı </vt:lpstr>
      <vt:lpstr>Örnek:</vt:lpstr>
      <vt:lpstr>Alternatif akım devrelerinde devre direncini etkileyen değişkenler Sığaç: Elektrik alanda elektrik enerjisini geçici olarak depolar.</vt:lpstr>
      <vt:lpstr>Alternatif akım devrelerinde devre direncini etkileyen değişkenler Sığaçın Kapasitansı: </vt:lpstr>
      <vt:lpstr>Örnek:</vt:lpstr>
      <vt:lpstr>Alternatif akım devrelerinde devre direncini etkileyen değişkenler Empedans </vt:lpstr>
      <vt:lpstr>AC devresinde empedans</vt:lpstr>
      <vt:lpstr>DC devrelerinde bobin ve sığacın davranışı  </vt:lpstr>
      <vt:lpstr>AC devrelerinde bobin ve sığacın davranışı  </vt:lpstr>
      <vt:lpstr>AC devrelerinde bobin ve sığacın davranışı  </vt:lpstr>
      <vt:lpstr> AC akımında rezonans </vt:lpstr>
      <vt:lpstr>Örnek:</vt:lpstr>
      <vt:lpstr>Günün Özeti</vt:lpstr>
      <vt:lpstr>Günün Özeti</vt:lpstr>
      <vt:lpstr>Radyo Ayarı ve Güvenlik Kapısı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770</cp:revision>
  <cp:lastPrinted>2017-05-06T07:12:06Z</cp:lastPrinted>
  <dcterms:created xsi:type="dcterms:W3CDTF">2016-04-01T12:40:28Z</dcterms:created>
  <dcterms:modified xsi:type="dcterms:W3CDTF">2019-05-10T16:40:03Z</dcterms:modified>
</cp:coreProperties>
</file>