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325" r:id="rId7"/>
    <p:sldId id="261" r:id="rId8"/>
    <p:sldId id="262" r:id="rId9"/>
    <p:sldId id="263" r:id="rId10"/>
    <p:sldId id="264" r:id="rId11"/>
    <p:sldId id="327" r:id="rId12"/>
    <p:sldId id="332" r:id="rId13"/>
    <p:sldId id="331" r:id="rId14"/>
    <p:sldId id="333" r:id="rId15"/>
    <p:sldId id="334" r:id="rId16"/>
    <p:sldId id="329" r:id="rId17"/>
    <p:sldId id="330" r:id="rId18"/>
    <p:sldId id="328" r:id="rId19"/>
    <p:sldId id="297" r:id="rId20"/>
    <p:sldId id="312" r:id="rId21"/>
    <p:sldId id="335" r:id="rId22"/>
    <p:sldId id="336" r:id="rId23"/>
    <p:sldId id="301" r:id="rId24"/>
    <p:sldId id="337" r:id="rId25"/>
    <p:sldId id="326" r:id="rId26"/>
    <p:sldId id="338" r:id="rId27"/>
    <p:sldId id="322" r:id="rId28"/>
    <p:sldId id="313" r:id="rId29"/>
    <p:sldId id="284" r:id="rId30"/>
    <p:sldId id="314" r:id="rId31"/>
    <p:sldId id="316" r:id="rId32"/>
    <p:sldId id="315" r:id="rId33"/>
    <p:sldId id="318" r:id="rId34"/>
    <p:sldId id="320" r:id="rId35"/>
    <p:sldId id="321" r:id="rId36"/>
    <p:sldId id="323" r:id="rId37"/>
    <p:sldId id="290" r:id="rId38"/>
    <p:sldId id="309" r:id="rId39"/>
    <p:sldId id="304" r:id="rId40"/>
  </p:sldIdLst>
  <p:sldSz cx="9144000" cy="5143500" type="screen16x9"/>
  <p:notesSz cx="6858000" cy="9144000"/>
  <p:embeddedFontLst>
    <p:embeddedFont>
      <p:font typeface="Questrial" panose="020B0604020202020204" charset="0"/>
      <p:regular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dilber" initials="d" lastIdx="18" clrIdx="0">
    <p:extLst>
      <p:ext uri="{19B8F6BF-5375-455C-9EA6-DF929625EA0E}">
        <p15:presenceInfo xmlns:p15="http://schemas.microsoft.com/office/powerpoint/2012/main" userId="ddilb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7" autoAdjust="0"/>
    <p:restoredTop sz="83871" autoAdjust="0"/>
  </p:normalViewPr>
  <p:slideViewPr>
    <p:cSldViewPr snapToGrid="0">
      <p:cViewPr varScale="1">
        <p:scale>
          <a:sx n="78" d="100"/>
          <a:sy n="78" d="100"/>
        </p:scale>
        <p:origin x="109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370262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7697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6099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786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5591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49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9505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7668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tr-TR" dirty="0" smtClean="0"/>
              <a:t>http://www.schoolphysics.co.uk/age14-16/Light/text/Bicycle_reflector/index.html</a:t>
            </a:r>
            <a:endParaRPr dirty="0"/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809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tr-TR" dirty="0" smtClean="0"/>
              <a:t>http://www.schoolphysics.co.uk/age14-16/Light/text/Bicycle_reflector/index.html</a:t>
            </a:r>
            <a:endParaRPr dirty="0"/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9475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63500" lvl="0">
              <a:lnSpc>
                <a:spcPct val="80000"/>
              </a:lnSpc>
              <a:buClr>
                <a:schemeClr val="accent1"/>
              </a:buClr>
              <a:buSzPct val="78461"/>
            </a:pPr>
            <a:r>
              <a:rPr lang="tr-TR" dirty="0" smtClean="0">
                <a:latin typeface="Questrial"/>
                <a:ea typeface="Questrial"/>
                <a:cs typeface="Questrial"/>
                <a:sym typeface="Questrial"/>
              </a:rPr>
              <a:t>İçeride iki adet prizmadan her biri, ışığı 180 derece yansıtır. </a:t>
            </a:r>
          </a:p>
          <a:p>
            <a:pPr marL="63500" lvl="0">
              <a:lnSpc>
                <a:spcPct val="80000"/>
              </a:lnSpc>
              <a:buClr>
                <a:schemeClr val="accent1"/>
              </a:buClr>
              <a:buSzPct val="78461"/>
            </a:pPr>
            <a:endParaRPr lang="tr-TR" dirty="0" smtClean="0">
              <a:latin typeface="Questrial"/>
              <a:ea typeface="Questrial"/>
              <a:cs typeface="Questrial"/>
              <a:sym typeface="Questrial"/>
            </a:endParaRPr>
          </a:p>
          <a:p>
            <a:pPr marL="63500" lvl="0">
              <a:lnSpc>
                <a:spcPct val="80000"/>
              </a:lnSpc>
              <a:spcBef>
                <a:spcPts val="510"/>
              </a:spcBef>
              <a:buClr>
                <a:schemeClr val="accent1"/>
              </a:buClr>
              <a:buSzPct val="78461"/>
            </a:pPr>
            <a:r>
              <a:rPr lang="tr-TR" dirty="0" smtClean="0">
                <a:latin typeface="Questrial"/>
                <a:ea typeface="Questrial"/>
                <a:cs typeface="Questrial"/>
                <a:sym typeface="Questrial"/>
              </a:rPr>
              <a:t>İki adet prizma olması görüntüyü düz görmemizi sağlıyor. </a:t>
            </a:r>
            <a:endParaRPr lang="en-US" dirty="0" smtClean="0">
              <a:latin typeface="Questrial"/>
              <a:ea typeface="Questrial"/>
              <a:cs typeface="Questrial"/>
              <a:sym typeface="Questrial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9470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Mor ışığın enerjisi kırmızı ışığa göre daha büyüktür. Newton’un 3.yasası burada</a:t>
            </a:r>
            <a:r>
              <a:rPr lang="tr-TR" baseline="0" dirty="0" smtClean="0"/>
              <a:t> da geçerli </a:t>
            </a:r>
            <a:r>
              <a:rPr lang="tr-TR" baseline="0" dirty="0" smtClean="0">
                <a:sym typeface="Wingdings" panose="05000000000000000000" pitchFamily="2" charset="2"/>
              </a:rPr>
              <a:t> </a:t>
            </a:r>
            <a:r>
              <a:rPr lang="tr-TR" dirty="0" smtClean="0"/>
              <a:t>ne kadar etki o kadar tepki.</a:t>
            </a:r>
            <a:r>
              <a:rPr lang="tr-TR" baseline="0" dirty="0" smtClean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84704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3383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79029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Gökkuşağı oluşumunu kırılma haftasında da konuştuk</a:t>
            </a:r>
            <a:r>
              <a:rPr lang="tr-TR" baseline="0" dirty="0" smtClean="0"/>
              <a:t>,  bugün öğrendiklerini de kullanıp öğrencilerin açıklama yapmasını teşvik edeceğim.</a:t>
            </a: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71127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6457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723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723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723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723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7237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7237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72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866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7237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723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Kırılmada çözülmüş,</a:t>
            </a:r>
            <a:r>
              <a:rPr lang="tr-TR" baseline="0" dirty="0" smtClean="0"/>
              <a:t> tekrar çözmeyeceğim, dosyada bulunsun</a:t>
            </a:r>
            <a:r>
              <a:rPr lang="tr-TR" baseline="0" dirty="0" smtClean="0">
                <a:sym typeface="Wingdings" panose="05000000000000000000" pitchFamily="2" charset="2"/>
              </a:rPr>
              <a:t></a:t>
            </a:r>
            <a:endParaRPr lang="tr-TR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7237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6705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52373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2653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8598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6956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tr-TR" dirty="0" smtClean="0"/>
              <a:t>Bugün bu bilgileri prizmada</a:t>
            </a:r>
            <a:r>
              <a:rPr lang="tr-TR" baseline="0" dirty="0" smtClean="0"/>
              <a:t> kullanacağız.</a:t>
            </a: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5442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0253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3403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</p:spPr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60555378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080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37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3566146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83489757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897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461874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163"/>
            <a:ext cx="5243619" cy="273844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23762554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47647505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3655323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3655323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21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77466118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13033486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00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558800"/>
            <a:ext cx="6153151" cy="29273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4956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0"/>
            <a:ext cx="5243619" cy="273844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01720380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68276225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1"/>
            <a:ext cx="5243619" cy="273049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71014279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67836246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349500"/>
            <a:ext cx="3983831" cy="23145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0"/>
            <a:ext cx="4000500" cy="23145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74682036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57739129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17775909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963257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07746026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63157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ophysics.com/l18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942109" y="2112712"/>
            <a:ext cx="5403273" cy="5935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484632" lvl="0" indent="-2031">
              <a:spcBef>
                <a:spcPts val="0"/>
              </a:spcBef>
              <a:buClr>
                <a:srgbClr val="FF599C"/>
              </a:buClr>
              <a:buSzPct val="25000"/>
            </a:pPr>
            <a:r>
              <a:rPr lang="tr-TR" sz="4400" cap="none" dirty="0">
                <a:ea typeface="Questrial"/>
                <a:cs typeface="Questrial"/>
                <a:sym typeface="Questrial"/>
              </a:rPr>
              <a:t>PRİZMALAR</a:t>
            </a:r>
            <a:endParaRPr lang="en-US" sz="4400" dirty="0"/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1435101" y="2899642"/>
            <a:ext cx="7086600" cy="9611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36576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tr-TR" sz="1800" dirty="0">
                <a:latin typeface="Times New Roman"/>
                <a:ea typeface="Times New Roman"/>
                <a:cs typeface="Times New Roman"/>
                <a:sym typeface="Times New Roman"/>
              </a:rPr>
              <a:t>Madina Iusupova</a:t>
            </a:r>
            <a:endParaRPr lang="en-US"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6576" lvl="0" indent="0" rtl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tr-TR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Arş. Gör. Belkıs Garip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46037" y="2396972"/>
            <a:ext cx="2894035" cy="214731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7236296" y="4774167"/>
            <a:ext cx="226774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Hypothesis </a:t>
            </a:r>
          </a:p>
        </p:txBody>
      </p:sp>
      <p:sp>
        <p:nvSpPr>
          <p:cNvPr id="8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accent1">
                  <a:lumMod val="7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Işığın renklere ayrılması</a:t>
            </a:r>
            <a:endParaRPr lang="tr-TR" sz="12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9" name="Shape 110"/>
          <p:cNvSpPr txBox="1">
            <a:spLocks/>
          </p:cNvSpPr>
          <p:nvPr/>
        </p:nvSpPr>
        <p:spPr>
          <a:xfrm>
            <a:off x="2567708" y="459665"/>
            <a:ext cx="6274376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>
                <a:sym typeface="Questrial"/>
              </a:rPr>
              <a:t>Aktivite</a:t>
            </a:r>
            <a:r>
              <a:rPr lang="en-US" sz="3200" cap="none" dirty="0">
                <a:sym typeface="Questrial"/>
              </a:rPr>
              <a:t>: </a:t>
            </a:r>
            <a:r>
              <a:rPr lang="tr-TR" sz="3200" cap="none" dirty="0">
                <a:sym typeface="Times New Roman"/>
              </a:rPr>
              <a:t>T</a:t>
            </a:r>
            <a:r>
              <a:rPr lang="en-US" sz="3200" cap="none" dirty="0" err="1">
                <a:sym typeface="Times New Roman"/>
              </a:rPr>
              <a:t>ek</a:t>
            </a:r>
            <a:r>
              <a:rPr lang="en-US" sz="3200" cap="none" dirty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Renkli</a:t>
            </a:r>
            <a:r>
              <a:rPr lang="en-US" sz="3200" cap="none" dirty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Işığın</a:t>
            </a:r>
            <a:r>
              <a:rPr lang="tr-TR" sz="3200" cap="none" dirty="0">
                <a:sym typeface="Times New Roman"/>
              </a:rPr>
              <a:t> Prizmalarda</a:t>
            </a:r>
            <a:r>
              <a:rPr lang="en-US" sz="3200" cap="none" dirty="0">
                <a:sym typeface="Times New Roman"/>
              </a:rPr>
              <a:t> </a:t>
            </a:r>
            <a:r>
              <a:rPr lang="tr-TR" sz="3200" cap="none" dirty="0" err="1" smtClean="0">
                <a:sym typeface="Times New Roman"/>
              </a:rPr>
              <a:t>İ</a:t>
            </a:r>
            <a:r>
              <a:rPr lang="en-US" sz="3200" cap="none" dirty="0" err="1" smtClean="0">
                <a:sym typeface="Times New Roman"/>
              </a:rPr>
              <a:t>zlediği</a:t>
            </a:r>
            <a:r>
              <a:rPr lang="en-US" sz="3200" cap="none" dirty="0" smtClean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Yol</a:t>
            </a:r>
            <a:r>
              <a:rPr lang="en-US" sz="3200" cap="none" dirty="0">
                <a:sym typeface="Questrial"/>
              </a:rPr>
              <a:t> </a:t>
            </a:r>
            <a:endParaRPr lang="tr-TR" sz="3200" cap="none" dirty="0">
              <a:sym typeface="Quest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/>
        </p:nvSpPr>
        <p:spPr>
          <a:xfrm>
            <a:off x="7236296" y="4774167"/>
            <a:ext cx="226774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Hypothesis </a:t>
            </a:r>
          </a:p>
        </p:txBody>
      </p:sp>
      <p:sp>
        <p:nvSpPr>
          <p:cNvPr id="8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accent1">
                  <a:lumMod val="7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Işığın renklere ayrılması</a:t>
            </a:r>
            <a:endParaRPr lang="tr-TR" sz="12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9" name="Shape 110"/>
          <p:cNvSpPr txBox="1">
            <a:spLocks/>
          </p:cNvSpPr>
          <p:nvPr/>
        </p:nvSpPr>
        <p:spPr>
          <a:xfrm>
            <a:off x="2567708" y="459665"/>
            <a:ext cx="6274376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>
                <a:sym typeface="Questrial"/>
              </a:rPr>
              <a:t>Aktivite</a:t>
            </a:r>
            <a:r>
              <a:rPr lang="en-US" sz="3200" cap="none" dirty="0">
                <a:sym typeface="Questrial"/>
              </a:rPr>
              <a:t>: </a:t>
            </a:r>
            <a:r>
              <a:rPr lang="tr-TR" sz="3200" cap="none" dirty="0">
                <a:sym typeface="Times New Roman"/>
              </a:rPr>
              <a:t>T</a:t>
            </a:r>
            <a:r>
              <a:rPr lang="en-US" sz="3200" cap="none" dirty="0" err="1">
                <a:sym typeface="Times New Roman"/>
              </a:rPr>
              <a:t>ek</a:t>
            </a:r>
            <a:r>
              <a:rPr lang="en-US" sz="3200" cap="none" dirty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Renkli</a:t>
            </a:r>
            <a:r>
              <a:rPr lang="en-US" sz="3200" cap="none" dirty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Işığın</a:t>
            </a:r>
            <a:r>
              <a:rPr lang="tr-TR" sz="3200" cap="none" dirty="0">
                <a:sym typeface="Times New Roman"/>
              </a:rPr>
              <a:t> Prizmalarda</a:t>
            </a:r>
            <a:r>
              <a:rPr lang="en-US" sz="3200" cap="none" dirty="0">
                <a:sym typeface="Times New Roman"/>
              </a:rPr>
              <a:t> </a:t>
            </a:r>
            <a:r>
              <a:rPr lang="tr-TR" sz="3200" cap="none" dirty="0" err="1" smtClean="0">
                <a:sym typeface="Times New Roman"/>
              </a:rPr>
              <a:t>İ</a:t>
            </a:r>
            <a:r>
              <a:rPr lang="en-US" sz="3200" cap="none" dirty="0" err="1" smtClean="0">
                <a:sym typeface="Times New Roman"/>
              </a:rPr>
              <a:t>zlediği</a:t>
            </a:r>
            <a:r>
              <a:rPr lang="en-US" sz="3200" cap="none" dirty="0" smtClean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Yol</a:t>
            </a:r>
            <a:r>
              <a:rPr lang="en-US" sz="3200" cap="none" dirty="0">
                <a:sym typeface="Questrial"/>
              </a:rPr>
              <a:t> </a:t>
            </a:r>
            <a:endParaRPr lang="tr-TR" sz="3200" cap="none" dirty="0">
              <a:sym typeface="Quest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564" y="1887619"/>
            <a:ext cx="1838325" cy="187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896" y="1876718"/>
            <a:ext cx="2110365" cy="16974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564" y="3712857"/>
            <a:ext cx="4152900" cy="1323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78387" y="1379616"/>
            <a:ext cx="625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latin typeface="+mn-lt"/>
              </a:rPr>
              <a:t>Önce lazerle deneyelim, sonra çizerek açıklayalım</a:t>
            </a:r>
            <a:r>
              <a:rPr lang="tr-TR" sz="1800" dirty="0" smtClean="0">
                <a:latin typeface="+mn-lt"/>
                <a:sym typeface="Wingdings" panose="05000000000000000000" pitchFamily="2" charset="2"/>
              </a:rPr>
              <a:t></a:t>
            </a:r>
            <a:endParaRPr lang="tr-TR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5301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/>
        </p:nvSpPr>
        <p:spPr>
          <a:xfrm>
            <a:off x="7236296" y="4774167"/>
            <a:ext cx="226774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Hypothesis </a:t>
            </a:r>
          </a:p>
        </p:txBody>
      </p:sp>
      <p:sp>
        <p:nvSpPr>
          <p:cNvPr id="8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accent1">
                  <a:lumMod val="7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Işığın renklere ayrılması</a:t>
            </a:r>
            <a:endParaRPr lang="tr-TR" sz="12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9" name="Shape 110"/>
          <p:cNvSpPr txBox="1">
            <a:spLocks/>
          </p:cNvSpPr>
          <p:nvPr/>
        </p:nvSpPr>
        <p:spPr>
          <a:xfrm>
            <a:off x="2567708" y="459665"/>
            <a:ext cx="6274376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>
                <a:sym typeface="Questrial"/>
              </a:rPr>
              <a:t>Aktivite</a:t>
            </a:r>
            <a:r>
              <a:rPr lang="en-US" sz="3200" cap="none" dirty="0">
                <a:sym typeface="Questrial"/>
              </a:rPr>
              <a:t>: </a:t>
            </a:r>
            <a:r>
              <a:rPr lang="tr-TR" sz="3200" cap="none" dirty="0">
                <a:sym typeface="Times New Roman"/>
              </a:rPr>
              <a:t>T</a:t>
            </a:r>
            <a:r>
              <a:rPr lang="en-US" sz="3200" cap="none" dirty="0" err="1">
                <a:sym typeface="Times New Roman"/>
              </a:rPr>
              <a:t>ek</a:t>
            </a:r>
            <a:r>
              <a:rPr lang="en-US" sz="3200" cap="none" dirty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Renkli</a:t>
            </a:r>
            <a:r>
              <a:rPr lang="en-US" sz="3200" cap="none" dirty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Işığın</a:t>
            </a:r>
            <a:r>
              <a:rPr lang="tr-TR" sz="3200" cap="none" dirty="0">
                <a:sym typeface="Times New Roman"/>
              </a:rPr>
              <a:t> Prizmalarda</a:t>
            </a:r>
            <a:r>
              <a:rPr lang="en-US" sz="3200" cap="none" dirty="0">
                <a:sym typeface="Times New Roman"/>
              </a:rPr>
              <a:t> </a:t>
            </a:r>
            <a:r>
              <a:rPr lang="tr-TR" sz="3200" cap="none" dirty="0" err="1" smtClean="0">
                <a:sym typeface="Times New Roman"/>
              </a:rPr>
              <a:t>İ</a:t>
            </a:r>
            <a:r>
              <a:rPr lang="en-US" sz="3200" cap="none" dirty="0" err="1" smtClean="0">
                <a:sym typeface="Times New Roman"/>
              </a:rPr>
              <a:t>zlediği</a:t>
            </a:r>
            <a:r>
              <a:rPr lang="en-US" sz="3200" cap="none" dirty="0" smtClean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Yol</a:t>
            </a:r>
            <a:r>
              <a:rPr lang="en-US" sz="3200" cap="none" dirty="0">
                <a:sym typeface="Questrial"/>
              </a:rPr>
              <a:t> </a:t>
            </a:r>
            <a:endParaRPr lang="tr-TR" sz="3200" cap="none" dirty="0">
              <a:sym typeface="Quest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98" y="1537421"/>
            <a:ext cx="2190750" cy="2124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133" y="1701944"/>
            <a:ext cx="1875174" cy="1798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2140" y="4374057"/>
            <a:ext cx="5799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solidFill>
                  <a:schemeClr val="tx1"/>
                </a:solidFill>
                <a:latin typeface="+mn-lt"/>
                <a:ea typeface="Questrial"/>
                <a:cs typeface="Questrial"/>
                <a:sym typeface="Questrial"/>
              </a:rPr>
              <a:t>Görüntü prizma ile </a:t>
            </a:r>
            <a:r>
              <a:rPr lang="tr-TR" sz="2000" dirty="0">
                <a:solidFill>
                  <a:schemeClr val="tx1"/>
                </a:solidFill>
                <a:latin typeface="+mn-lt"/>
                <a:ea typeface="Questrial"/>
                <a:cs typeface="Questrial"/>
                <a:sym typeface="Questrial"/>
              </a:rPr>
              <a:t>baş aşağı </a:t>
            </a:r>
            <a:r>
              <a:rPr lang="tr-TR" sz="2000" dirty="0" smtClean="0">
                <a:solidFill>
                  <a:schemeClr val="tx1"/>
                </a:solidFill>
                <a:latin typeface="+mn-lt"/>
                <a:ea typeface="Questrial"/>
                <a:cs typeface="Questrial"/>
                <a:sym typeface="Questrial"/>
              </a:rPr>
              <a:t>ters döndürüldü.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8721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/>
        </p:nvSpPr>
        <p:spPr>
          <a:xfrm>
            <a:off x="7236296" y="4774167"/>
            <a:ext cx="226774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Hypothesis </a:t>
            </a:r>
          </a:p>
        </p:txBody>
      </p:sp>
      <p:sp>
        <p:nvSpPr>
          <p:cNvPr id="8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accent1">
                  <a:lumMod val="7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Işığın renklere ayrılması</a:t>
            </a:r>
            <a:endParaRPr lang="tr-TR" sz="12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9" name="Shape 110"/>
          <p:cNvSpPr txBox="1">
            <a:spLocks/>
          </p:cNvSpPr>
          <p:nvPr/>
        </p:nvSpPr>
        <p:spPr>
          <a:xfrm>
            <a:off x="2567708" y="459665"/>
            <a:ext cx="6274376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>
                <a:sym typeface="Questrial"/>
              </a:rPr>
              <a:t>Aktivite</a:t>
            </a:r>
            <a:r>
              <a:rPr lang="en-US" sz="3200" cap="none" dirty="0">
                <a:sym typeface="Questrial"/>
              </a:rPr>
              <a:t>: </a:t>
            </a:r>
            <a:r>
              <a:rPr lang="tr-TR" sz="3200" cap="none" dirty="0">
                <a:sym typeface="Times New Roman"/>
              </a:rPr>
              <a:t>T</a:t>
            </a:r>
            <a:r>
              <a:rPr lang="en-US" sz="3200" cap="none" dirty="0" err="1">
                <a:sym typeface="Times New Roman"/>
              </a:rPr>
              <a:t>ek</a:t>
            </a:r>
            <a:r>
              <a:rPr lang="en-US" sz="3200" cap="none" dirty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Renkli</a:t>
            </a:r>
            <a:r>
              <a:rPr lang="en-US" sz="3200" cap="none" dirty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Işığın</a:t>
            </a:r>
            <a:r>
              <a:rPr lang="tr-TR" sz="3200" cap="none" dirty="0">
                <a:sym typeface="Times New Roman"/>
              </a:rPr>
              <a:t> Prizmalarda</a:t>
            </a:r>
            <a:r>
              <a:rPr lang="en-US" sz="3200" cap="none" dirty="0">
                <a:sym typeface="Times New Roman"/>
              </a:rPr>
              <a:t> </a:t>
            </a:r>
            <a:r>
              <a:rPr lang="tr-TR" sz="3200" cap="none" dirty="0" err="1" smtClean="0">
                <a:sym typeface="Times New Roman"/>
              </a:rPr>
              <a:t>İ</a:t>
            </a:r>
            <a:r>
              <a:rPr lang="en-US" sz="3200" cap="none" dirty="0" err="1" smtClean="0">
                <a:sym typeface="Times New Roman"/>
              </a:rPr>
              <a:t>zlediği</a:t>
            </a:r>
            <a:r>
              <a:rPr lang="en-US" sz="3200" cap="none" dirty="0" smtClean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Yol</a:t>
            </a:r>
            <a:r>
              <a:rPr lang="en-US" sz="3200" cap="none" dirty="0">
                <a:sym typeface="Questrial"/>
              </a:rPr>
              <a:t> </a:t>
            </a:r>
            <a:endParaRPr lang="tr-TR" sz="3200" cap="none" dirty="0">
              <a:sym typeface="Quest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43" y="1200641"/>
            <a:ext cx="2486025" cy="2619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335" y="1200641"/>
            <a:ext cx="2506229" cy="22287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69335" y="4263221"/>
            <a:ext cx="6309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>
                <a:solidFill>
                  <a:schemeClr val="tx1"/>
                </a:solidFill>
                <a:latin typeface="+mn-lt"/>
                <a:ea typeface="Questrial"/>
                <a:cs typeface="Questrial"/>
                <a:sym typeface="Questrial"/>
              </a:rPr>
              <a:t>Görüntü </a:t>
            </a:r>
            <a:r>
              <a:rPr lang="tr-TR" sz="2000" dirty="0" smtClean="0">
                <a:solidFill>
                  <a:schemeClr val="tx1"/>
                </a:solidFill>
                <a:latin typeface="+mn-lt"/>
                <a:ea typeface="Questrial"/>
                <a:cs typeface="Questrial"/>
                <a:sym typeface="Questrial"/>
              </a:rPr>
              <a:t>prizma ile 90 </a:t>
            </a:r>
            <a:r>
              <a:rPr lang="tr-TR" sz="2000" dirty="0">
                <a:solidFill>
                  <a:schemeClr val="tx1"/>
                </a:solidFill>
                <a:latin typeface="+mn-lt"/>
                <a:ea typeface="Questrial"/>
                <a:cs typeface="Questrial"/>
                <a:sym typeface="Questrial"/>
              </a:rPr>
              <a:t>derece </a:t>
            </a:r>
            <a:r>
              <a:rPr lang="tr-TR" sz="2000" dirty="0" smtClean="0">
                <a:solidFill>
                  <a:schemeClr val="tx1"/>
                </a:solidFill>
                <a:latin typeface="+mn-lt"/>
                <a:ea typeface="Questrial"/>
                <a:cs typeface="Questrial"/>
                <a:sym typeface="Questrial"/>
              </a:rPr>
              <a:t>döndürülmüş oldu.  </a:t>
            </a:r>
            <a:endParaRPr lang="tr-TR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6213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/>
        </p:nvSpPr>
        <p:spPr>
          <a:xfrm>
            <a:off x="7236296" y="4774167"/>
            <a:ext cx="226774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Hypothesis </a:t>
            </a:r>
          </a:p>
        </p:txBody>
      </p:sp>
      <p:sp>
        <p:nvSpPr>
          <p:cNvPr id="9" name="Shape 110"/>
          <p:cNvSpPr txBox="1">
            <a:spLocks/>
          </p:cNvSpPr>
          <p:nvPr/>
        </p:nvSpPr>
        <p:spPr>
          <a:xfrm>
            <a:off x="2567708" y="459665"/>
            <a:ext cx="6274376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>
                <a:sym typeface="Questrial"/>
              </a:rPr>
              <a:t>Aktivite</a:t>
            </a:r>
            <a:r>
              <a:rPr lang="en-US" sz="3200" cap="none" dirty="0">
                <a:sym typeface="Questrial"/>
              </a:rPr>
              <a:t>: </a:t>
            </a:r>
            <a:r>
              <a:rPr lang="tr-TR" sz="3200" cap="none" dirty="0">
                <a:sym typeface="Times New Roman"/>
              </a:rPr>
              <a:t>T</a:t>
            </a:r>
            <a:r>
              <a:rPr lang="en-US" sz="3200" cap="none" dirty="0" err="1">
                <a:sym typeface="Times New Roman"/>
              </a:rPr>
              <a:t>ek</a:t>
            </a:r>
            <a:r>
              <a:rPr lang="en-US" sz="3200" cap="none" dirty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Renkli</a:t>
            </a:r>
            <a:r>
              <a:rPr lang="en-US" sz="3200" cap="none" dirty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Işığın</a:t>
            </a:r>
            <a:r>
              <a:rPr lang="tr-TR" sz="3200" cap="none" dirty="0">
                <a:sym typeface="Times New Roman"/>
              </a:rPr>
              <a:t> Prizmalarda</a:t>
            </a:r>
            <a:r>
              <a:rPr lang="en-US" sz="3200" cap="none" dirty="0">
                <a:sym typeface="Times New Roman"/>
              </a:rPr>
              <a:t> </a:t>
            </a:r>
            <a:r>
              <a:rPr lang="tr-TR" sz="3200" cap="none" dirty="0" err="1" smtClean="0">
                <a:sym typeface="Times New Roman"/>
              </a:rPr>
              <a:t>İ</a:t>
            </a:r>
            <a:r>
              <a:rPr lang="en-US" sz="3200" cap="none" dirty="0" err="1" smtClean="0">
                <a:sym typeface="Times New Roman"/>
              </a:rPr>
              <a:t>zlediği</a:t>
            </a:r>
            <a:r>
              <a:rPr lang="en-US" sz="3200" cap="none" dirty="0" smtClean="0">
                <a:sym typeface="Times New Roman"/>
              </a:rPr>
              <a:t> </a:t>
            </a:r>
            <a:r>
              <a:rPr lang="en-US" sz="3200" cap="none" dirty="0" err="1">
                <a:sym typeface="Times New Roman"/>
              </a:rPr>
              <a:t>Yol</a:t>
            </a:r>
            <a:r>
              <a:rPr lang="en-US" sz="3200" cap="none" dirty="0">
                <a:sym typeface="Questrial"/>
              </a:rPr>
              <a:t> </a:t>
            </a:r>
            <a:endParaRPr lang="tr-TR" sz="3200" cap="none" dirty="0">
              <a:sym typeface="Quest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050" y="1807153"/>
            <a:ext cx="2726748" cy="1638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438" y="1864303"/>
            <a:ext cx="2247900" cy="1581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77629" y="4183966"/>
            <a:ext cx="6585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solidFill>
                  <a:schemeClr val="tx1"/>
                </a:solidFill>
                <a:latin typeface="+mn-lt"/>
                <a:ea typeface="Questrial"/>
                <a:cs typeface="Questrial"/>
                <a:sym typeface="Questrial"/>
              </a:rPr>
              <a:t>Görüntü prizma ile </a:t>
            </a:r>
            <a:r>
              <a:rPr lang="tr-TR" sz="2000" dirty="0">
                <a:solidFill>
                  <a:schemeClr val="tx1"/>
                </a:solidFill>
                <a:latin typeface="+mn-lt"/>
                <a:ea typeface="Questrial"/>
                <a:cs typeface="Questrial"/>
                <a:sym typeface="Questrial"/>
              </a:rPr>
              <a:t>baş aşağı </a:t>
            </a:r>
            <a:r>
              <a:rPr lang="tr-TR" sz="2000" dirty="0" smtClean="0">
                <a:solidFill>
                  <a:schemeClr val="tx1"/>
                </a:solidFill>
                <a:latin typeface="+mn-lt"/>
                <a:ea typeface="Questrial"/>
                <a:cs typeface="Questrial"/>
                <a:sym typeface="Questrial"/>
              </a:rPr>
              <a:t>ters döndürülmüş oldu.</a:t>
            </a:r>
            <a:endParaRPr lang="tr-TR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accent1">
                  <a:lumMod val="7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Işığın renklere ayrılması</a:t>
            </a:r>
            <a:endParaRPr lang="tr-TR" sz="12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87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/>
        </p:nvSpPr>
        <p:spPr>
          <a:xfrm>
            <a:off x="7236296" y="4774167"/>
            <a:ext cx="226774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Hypothesis </a:t>
            </a:r>
          </a:p>
        </p:txBody>
      </p:sp>
      <p:sp>
        <p:nvSpPr>
          <p:cNvPr id="9" name="Shape 110"/>
          <p:cNvSpPr txBox="1">
            <a:spLocks/>
          </p:cNvSpPr>
          <p:nvPr/>
        </p:nvSpPr>
        <p:spPr>
          <a:xfrm>
            <a:off x="3657600" y="459665"/>
            <a:ext cx="5184484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 smtClean="0">
                <a:sym typeface="Questrial"/>
              </a:rPr>
              <a:t>Prizmanın Kullanım Alanları </a:t>
            </a:r>
            <a:endParaRPr lang="tr-TR" sz="3200" cap="none" dirty="0">
              <a:sym typeface="Quest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67" y="1189680"/>
            <a:ext cx="1828800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982" y="1303248"/>
            <a:ext cx="1793935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280" y="1398708"/>
            <a:ext cx="1885562" cy="1618155"/>
          </a:xfrm>
          <a:prstGeom prst="rect">
            <a:avLst/>
          </a:prstGeom>
        </p:spPr>
      </p:pic>
      <p:sp>
        <p:nvSpPr>
          <p:cNvPr id="13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Işığın renklere ayrılması</a:t>
            </a:r>
            <a:endParaRPr lang="tr-TR" sz="12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1690" y="3176467"/>
            <a:ext cx="58408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Görüntüyü 90⁰ döndürmek, ters çevirmek yönünü değiştirmek için bir çok cihazda prizmalardan faydalanılır. Örneğin: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Endoskopi cihazı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Projektör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Laser sistemleri</a:t>
            </a:r>
            <a:endParaRPr lang="tr-TR" dirty="0"/>
          </a:p>
        </p:txBody>
      </p:sp>
      <p:sp>
        <p:nvSpPr>
          <p:cNvPr id="14" name="TextBox 13"/>
          <p:cNvSpPr txBox="1"/>
          <p:nvPr/>
        </p:nvSpPr>
        <p:spPr>
          <a:xfrm>
            <a:off x="2552660" y="4512557"/>
            <a:ext cx="6142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Dürbün ve bisiklet yansıtıcılarında da prizmalardan faydalanılır, haydi açıklayalım.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6112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083" y="2250263"/>
            <a:ext cx="2725643" cy="2070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912" y="2451197"/>
            <a:ext cx="2126826" cy="1963785"/>
          </a:xfrm>
          <a:prstGeom prst="rect">
            <a:avLst/>
          </a:prstGeom>
        </p:spPr>
      </p:pic>
      <p:sp>
        <p:nvSpPr>
          <p:cNvPr id="5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Işığın renklere ayrılması</a:t>
            </a:r>
            <a:endParaRPr lang="tr-TR" sz="12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7" name="Shape 110"/>
          <p:cNvSpPr txBox="1">
            <a:spLocks/>
          </p:cNvSpPr>
          <p:nvPr/>
        </p:nvSpPr>
        <p:spPr>
          <a:xfrm>
            <a:off x="2756912" y="408024"/>
            <a:ext cx="6274376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8056" indent="-384556">
              <a:lnSpc>
                <a:spcPct val="80000"/>
              </a:lnSpc>
              <a:spcBef>
                <a:spcPts val="285"/>
              </a:spcBef>
            </a:pPr>
            <a:r>
              <a:rPr lang="tr-TR" sz="3200" cap="none" dirty="0" smtClean="0"/>
              <a:t>Bisiklet Yansıtıcıları</a:t>
            </a:r>
          </a:p>
          <a:p>
            <a:pPr marL="448056" indent="-384556">
              <a:lnSpc>
                <a:spcPct val="80000"/>
              </a:lnSpc>
              <a:spcBef>
                <a:spcPts val="285"/>
              </a:spcBef>
            </a:pPr>
            <a:r>
              <a:rPr lang="tr-TR" sz="2400" cap="none" dirty="0">
                <a:ea typeface="Questrial"/>
                <a:cs typeface="Questrial"/>
              </a:rPr>
              <a:t>Yanıtlayalım</a:t>
            </a:r>
            <a:endParaRPr lang="en-US" sz="2400" cap="none" dirty="0">
              <a:ea typeface="Questrial"/>
              <a:cs typeface="Quest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87781" y="1200046"/>
            <a:ext cx="6012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latin typeface="+mn-lt"/>
              </a:rPr>
              <a:t>Bisiklet yansıtıcıları </a:t>
            </a:r>
            <a:r>
              <a:rPr lang="tr-TR" sz="2000" dirty="0" smtClean="0">
                <a:latin typeface="+mn-lt"/>
              </a:rPr>
              <a:t>ışık </a:t>
            </a:r>
            <a:r>
              <a:rPr lang="tr-TR" sz="2000" dirty="0">
                <a:latin typeface="+mn-lt"/>
              </a:rPr>
              <a:t>kaynağı olmadan nasıl ışıklı </a:t>
            </a:r>
            <a:r>
              <a:rPr lang="tr-TR" sz="2000" dirty="0" smtClean="0">
                <a:latin typeface="+mn-lt"/>
              </a:rPr>
              <a:t>görünür?</a:t>
            </a:r>
            <a:endParaRPr lang="tr-TR" sz="2000" dirty="0">
              <a:latin typeface="+mn-lt"/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4475017" y="3022200"/>
            <a:ext cx="1219200" cy="52647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475588" y="4583719"/>
            <a:ext cx="6222989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</a:pPr>
            <a:r>
              <a:rPr lang="tr-TR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Bisiklet yansıtıcıları çok sayıda küçük prizmadan oluşmaktadır.</a:t>
            </a:r>
          </a:p>
        </p:txBody>
      </p:sp>
    </p:spTree>
    <p:extLst>
      <p:ext uri="{BB962C8B-B14F-4D97-AF65-F5344CB8AC3E}">
        <p14:creationId xmlns:p14="http://schemas.microsoft.com/office/powerpoint/2010/main" val="338785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622" y="1397369"/>
            <a:ext cx="2272651" cy="1726263"/>
          </a:xfrm>
          <a:prstGeom prst="rect">
            <a:avLst/>
          </a:prstGeom>
        </p:spPr>
      </p:pic>
      <p:sp>
        <p:nvSpPr>
          <p:cNvPr id="5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Işığın renklere ayrılması</a:t>
            </a:r>
            <a:endParaRPr lang="tr-TR" sz="12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7" name="Shape 110"/>
          <p:cNvSpPr txBox="1">
            <a:spLocks/>
          </p:cNvSpPr>
          <p:nvPr/>
        </p:nvSpPr>
        <p:spPr>
          <a:xfrm>
            <a:off x="2756912" y="408024"/>
            <a:ext cx="6274376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8056" indent="-384556">
              <a:lnSpc>
                <a:spcPct val="80000"/>
              </a:lnSpc>
              <a:spcBef>
                <a:spcPts val="285"/>
              </a:spcBef>
            </a:pPr>
            <a:r>
              <a:rPr lang="tr-TR" sz="3200" cap="none" dirty="0" smtClean="0"/>
              <a:t>Bisiklet Yansıtıcıları</a:t>
            </a:r>
          </a:p>
          <a:p>
            <a:pPr marL="448056" indent="-384556">
              <a:lnSpc>
                <a:spcPct val="80000"/>
              </a:lnSpc>
              <a:spcBef>
                <a:spcPts val="285"/>
              </a:spcBef>
            </a:pPr>
            <a:r>
              <a:rPr lang="tr-TR" sz="2400" cap="none" dirty="0">
                <a:ea typeface="Questrial"/>
                <a:cs typeface="Questrial"/>
              </a:rPr>
              <a:t>Yanıtlayalım</a:t>
            </a:r>
            <a:endParaRPr lang="en-US" sz="2400" cap="none" dirty="0">
              <a:ea typeface="Questrial"/>
              <a:cs typeface="Quest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454" y="3198720"/>
            <a:ext cx="2896756" cy="12606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29265" y="1397369"/>
            <a:ext cx="35020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latin typeface="+mn-lt"/>
              </a:rPr>
              <a:t>Yansıtıcıların prizmadan olmuşması farklı yönlerden gelen ışığın tekrar geldiği yönde yansıtılmasını sağlar. </a:t>
            </a:r>
          </a:p>
          <a:p>
            <a:endParaRPr lang="tr-TR" sz="1800" dirty="0">
              <a:latin typeface="+mn-lt"/>
            </a:endParaRPr>
          </a:p>
          <a:p>
            <a:r>
              <a:rPr lang="tr-TR" sz="1800" dirty="0" smtClean="0">
                <a:latin typeface="+mn-lt"/>
              </a:rPr>
              <a:t>Yansıtıcılar ayna gibi düz yüzey olsaydı 3.durumda olduğu gibi gelen ışık farklı bir yönde yansıyacaktı ve arabadaki kişi bisikletliyi görmeyecekti.</a:t>
            </a:r>
            <a:endParaRPr lang="tr-TR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776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18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8829" y="1510700"/>
            <a:ext cx="1459869" cy="145848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856320" y="484380"/>
            <a:ext cx="4781550" cy="9697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tr-TR" sz="3200" b="0" i="0" u="none" strike="noStrike" cap="none" dirty="0" smtClean="0">
                <a:ea typeface="Questrial"/>
                <a:cs typeface="Questrial"/>
                <a:sym typeface="Questrial"/>
              </a:rPr>
              <a:t>Dürbünde Görüntü </a:t>
            </a:r>
            <a:r>
              <a:rPr lang="tr-TR" sz="2400" b="0" i="0" u="none" strike="noStrike" cap="none" dirty="0" smtClean="0">
                <a:ea typeface="Questrial"/>
                <a:cs typeface="Questrial"/>
                <a:sym typeface="Questrial"/>
              </a:rPr>
              <a:t>Yanıtlayalım</a:t>
            </a:r>
            <a:r>
              <a:rPr lang="tr-TR" sz="3200" b="0" i="0" u="none" strike="noStrike" cap="none" dirty="0" smtClean="0">
                <a:ea typeface="Questrial"/>
                <a:cs typeface="Questrial"/>
                <a:sym typeface="Questrial"/>
              </a:rPr>
              <a:t> </a:t>
            </a:r>
            <a:endParaRPr lang="en-US" sz="3200" b="0" i="0" u="none" strike="noStrike" cap="none" dirty="0">
              <a:ea typeface="Questrial"/>
              <a:cs typeface="Questrial"/>
              <a:sym typeface="Questrial"/>
            </a:endParaRPr>
          </a:p>
        </p:txBody>
      </p:sp>
      <p:pic>
        <p:nvPicPr>
          <p:cNvPr id="245" name="Shape 245"/>
          <p:cNvPicPr preferRelativeResize="0">
            <a:picLocks noGrp="1"/>
          </p:cNvPicPr>
          <p:nvPr>
            <p:ph idx="1"/>
          </p:nvPr>
        </p:nvPicPr>
        <p:blipFill rotWithShape="1">
          <a:blip r:embed="rId4">
            <a:alphaModFix/>
          </a:blip>
          <a:stretch/>
        </p:blipFill>
        <p:spPr>
          <a:xfrm>
            <a:off x="3357418" y="2835485"/>
            <a:ext cx="3749442" cy="22075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Işığın renklere ayrılması</a:t>
            </a:r>
            <a:endParaRPr lang="tr-TR" sz="12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15309" y="1454151"/>
            <a:ext cx="54263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latin typeface="+mn-lt"/>
              </a:rPr>
              <a:t>Dürbünün ön kısmı ile baktığımız kısmı aynı hizada değilken uzaktaki cisimlerden gelen ışınların gözümüze ulaşması nasıl mümkün oluyor?</a:t>
            </a:r>
          </a:p>
        </p:txBody>
      </p:sp>
    </p:spTree>
    <p:extLst>
      <p:ext uri="{BB962C8B-B14F-4D97-AF65-F5344CB8AC3E}">
        <p14:creationId xmlns:p14="http://schemas.microsoft.com/office/powerpoint/2010/main" val="1396786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761" y="1253366"/>
            <a:ext cx="6768473" cy="2898991"/>
          </a:xfrm>
        </p:spPr>
        <p:txBody>
          <a:bodyPr/>
          <a:lstStyle/>
          <a:p>
            <a:pPr algn="ctr"/>
            <a:r>
              <a:rPr lang="tr-TR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Prizmaya tek renk ışığı değil de tüm renkleri içeren beyaz ışığı yollarsak ne olur?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9"/>
          <p:cNvSpPr txBox="1">
            <a:spLocks/>
          </p:cNvSpPr>
          <p:nvPr/>
        </p:nvSpPr>
        <p:spPr>
          <a:xfrm>
            <a:off x="699077" y="1802938"/>
            <a:ext cx="7853796" cy="301809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5350" indent="-895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r-TR" sz="1800" dirty="0" smtClean="0">
                <a:ea typeface="Times New Roman"/>
                <a:cs typeface="Times New Roman"/>
                <a:sym typeface="Times New Roman"/>
              </a:rPr>
              <a:t>10.4.8.1. Işık prizmalarının özelliklerini açıklar ve kullanım alanlarına örnekler verir.</a:t>
            </a:r>
          </a:p>
          <a:p>
            <a:pPr marL="8953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tr-TR" sz="1400" dirty="0" smtClean="0">
                <a:ea typeface="Times New Roman"/>
                <a:cs typeface="Times New Roman"/>
                <a:sym typeface="Times New Roman"/>
              </a:rPr>
              <a:t>Öğrencilerin prizmalarda tek renkli ışığın izlediği yolu çizerek açıklamaları sağlanır.</a:t>
            </a:r>
          </a:p>
          <a:p>
            <a:pPr marL="8953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tr-TR" sz="1400" dirty="0" smtClean="0">
                <a:ea typeface="Times New Roman"/>
                <a:cs typeface="Times New Roman"/>
                <a:sym typeface="Times New Roman"/>
              </a:rPr>
              <a:t>Öğrencilerin deney yaparak ve simülasyonlar kullanarak ışığın izlediği yolu gözlemlemeleri sağlanır.</a:t>
            </a:r>
          </a:p>
          <a:p>
            <a:pPr marL="89535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tr-TR" sz="1400" dirty="0" smtClean="0">
                <a:ea typeface="Times New Roman"/>
                <a:cs typeface="Times New Roman"/>
                <a:sym typeface="Times New Roman"/>
              </a:rPr>
              <a:t>Öğrencilerin prizmada beyaz ışığın renklerine ayrılmasını deneyler yaparak açıklamaları ve nedenlerini tartışmaları sağlanır.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tr-TR" sz="1800" dirty="0"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94923" y="582517"/>
            <a:ext cx="6457950" cy="969771"/>
          </a:xfrm>
        </p:spPr>
        <p:txBody>
          <a:bodyPr/>
          <a:lstStyle/>
          <a:p>
            <a:r>
              <a:rPr lang="tr-TR" cap="none" dirty="0" smtClean="0"/>
              <a:t>Bugün Hangi Kazanımları Öğreneceğiz?</a:t>
            </a:r>
            <a:endParaRPr lang="tr-TR" cap="none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136" y="396221"/>
            <a:ext cx="5901308" cy="1049273"/>
          </a:xfrm>
        </p:spPr>
        <p:txBody>
          <a:bodyPr/>
          <a:lstStyle/>
          <a:p>
            <a:r>
              <a:rPr lang="tr-TR" cap="none" dirty="0" smtClean="0"/>
              <a:t>Prizmanın Tarihi: Isaac Newton</a:t>
            </a:r>
            <a:endParaRPr lang="en-US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16" y="1588654"/>
            <a:ext cx="3965514" cy="2752435"/>
          </a:xfrm>
          <a:prstGeom prst="rect">
            <a:avLst/>
          </a:prstGeom>
        </p:spPr>
      </p:pic>
      <p:sp>
        <p:nvSpPr>
          <p:cNvPr id="4" name="Shape 112"/>
          <p:cNvSpPr txBox="1"/>
          <p:nvPr/>
        </p:nvSpPr>
        <p:spPr>
          <a:xfrm>
            <a:off x="110837" y="1077876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Işığın renklere ayrılması</a:t>
            </a:r>
            <a:endParaRPr lang="tr-TR" sz="12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2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655" y="313259"/>
            <a:ext cx="4602595" cy="969771"/>
          </a:xfrm>
        </p:spPr>
        <p:txBody>
          <a:bodyPr>
            <a:normAutofit/>
          </a:bodyPr>
          <a:lstStyle/>
          <a:p>
            <a:pPr marL="63500" lvl="0" indent="0">
              <a:lnSpc>
                <a:spcPct val="80000"/>
              </a:lnSpc>
              <a:spcBef>
                <a:spcPts val="285"/>
              </a:spcBef>
              <a:buClr>
                <a:schemeClr val="accent1"/>
              </a:buClr>
              <a:buSzPct val="81428"/>
            </a:pPr>
            <a:r>
              <a:rPr lang="tr-TR" cap="none" dirty="0"/>
              <a:t>Işığın Renklere Ayrılması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641470" y="1393866"/>
            <a:ext cx="5784980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 smtClean="0"/>
              <a:t>Biz de deneyelim!</a:t>
            </a:r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Sizce beyaz ışık prizmadan geçerek renklere nasıl ve neden ayrılıyor?</a:t>
            </a:r>
            <a:endParaRPr lang="en-US" sz="2000" dirty="0"/>
          </a:p>
        </p:txBody>
      </p:sp>
      <p:sp>
        <p:nvSpPr>
          <p:cNvPr id="6" name="Shape 112"/>
          <p:cNvSpPr txBox="1"/>
          <p:nvPr/>
        </p:nvSpPr>
        <p:spPr>
          <a:xfrm>
            <a:off x="110837" y="1077876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accent1">
                  <a:lumMod val="75000"/>
                </a:schemeClr>
              </a:solidFill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486" y="2906178"/>
            <a:ext cx="2625149" cy="191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6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303" y="395257"/>
            <a:ext cx="4787323" cy="969771"/>
          </a:xfrm>
        </p:spPr>
        <p:txBody>
          <a:bodyPr>
            <a:normAutofit/>
          </a:bodyPr>
          <a:lstStyle/>
          <a:p>
            <a:pPr marL="63500" lvl="0" indent="0">
              <a:lnSpc>
                <a:spcPct val="80000"/>
              </a:lnSpc>
              <a:spcBef>
                <a:spcPts val="285"/>
              </a:spcBef>
              <a:buClr>
                <a:schemeClr val="accent1"/>
              </a:buClr>
              <a:buSzPct val="81428"/>
            </a:pPr>
            <a:r>
              <a:rPr lang="tr-TR" cap="none" dirty="0"/>
              <a:t>Işığın Renklere Ayrılması</a:t>
            </a:r>
          </a:p>
        </p:txBody>
      </p:sp>
      <p:sp>
        <p:nvSpPr>
          <p:cNvPr id="7" name="Shape 112"/>
          <p:cNvSpPr txBox="1"/>
          <p:nvPr/>
        </p:nvSpPr>
        <p:spPr>
          <a:xfrm>
            <a:off x="110837" y="1077876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accent1">
                  <a:lumMod val="75000"/>
                </a:schemeClr>
              </a:solidFill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41618" y="1393866"/>
            <a:ext cx="33820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latin typeface="+mn-lt"/>
              </a:rPr>
              <a:t>Ortamın kırıcılık indisi ışığın rengine (frekansına, dalgaboyuna, enerjisine) </a:t>
            </a:r>
            <a:r>
              <a:rPr lang="tr-TR" sz="1600" dirty="0" smtClean="0">
                <a:latin typeface="+mn-lt"/>
              </a:rPr>
              <a:t>bağlıdır. Bu nedenle aynı gelme açısı ile prizmaya gelen farklı dalga boyundaki ışıklar farklı kırılma açılarına sahiptir.</a:t>
            </a:r>
            <a:endParaRPr lang="tr-TR" sz="16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1618" y="3723471"/>
            <a:ext cx="31973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latin typeface="+mn-lt"/>
              </a:rPr>
              <a:t>Beyaz ışık bütün renkleri </a:t>
            </a:r>
            <a:r>
              <a:rPr lang="tr-TR" sz="1600" dirty="0" smtClean="0">
                <a:latin typeface="+mn-lt"/>
              </a:rPr>
              <a:t>içerir. </a:t>
            </a:r>
            <a:endParaRPr lang="en-US" sz="1600" dirty="0">
              <a:latin typeface="+mn-lt"/>
            </a:endParaRPr>
          </a:p>
        </p:txBody>
      </p:sp>
      <p:pic>
        <p:nvPicPr>
          <p:cNvPr id="12" name="Picture 2" descr="beyaz_is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66" y="3498490"/>
            <a:ext cx="2371591" cy="155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735" y="1393866"/>
            <a:ext cx="2613891" cy="224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7187" y="442334"/>
            <a:ext cx="4759613" cy="969771"/>
          </a:xfrm>
        </p:spPr>
        <p:txBody>
          <a:bodyPr/>
          <a:lstStyle/>
          <a:p>
            <a:r>
              <a:rPr lang="tr-TR" cap="none" dirty="0" smtClean="0"/>
              <a:t>Gökkuşağı Nasıl Oluşur?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870271" y="4105478"/>
            <a:ext cx="5433220" cy="6650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dirty="0" smtClean="0"/>
              <a:t>Neden gökkuşağı yalnızca yağmurdan sonra oluşur?</a:t>
            </a:r>
          </a:p>
        </p:txBody>
      </p:sp>
      <p:sp>
        <p:nvSpPr>
          <p:cNvPr id="6" name="Shape 112"/>
          <p:cNvSpPr txBox="1"/>
          <p:nvPr/>
        </p:nvSpPr>
        <p:spPr>
          <a:xfrm>
            <a:off x="110837" y="1077876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>
                <a:solidFill>
                  <a:schemeClr val="accent1">
                    <a:lumMod val="75000"/>
                  </a:schemeClr>
                </a:solidFill>
              </a:rPr>
              <a:t>Gökkuşağı </a:t>
            </a: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nasıl oluşur?</a:t>
            </a:r>
            <a:endParaRPr lang="tr-TR" sz="1200" dirty="0">
              <a:solidFill>
                <a:schemeClr val="accent1">
                  <a:lumMod val="7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pic>
        <p:nvPicPr>
          <p:cNvPr id="8" name="Picture 12" descr="rainbow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119" y="1381212"/>
            <a:ext cx="4407552" cy="24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4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7187" y="442334"/>
            <a:ext cx="4759613" cy="969771"/>
          </a:xfrm>
        </p:spPr>
        <p:txBody>
          <a:bodyPr/>
          <a:lstStyle/>
          <a:p>
            <a:r>
              <a:rPr lang="tr-TR" cap="none" dirty="0" smtClean="0"/>
              <a:t>Gökkuşağı Nasıl Oluşur?</a:t>
            </a:r>
            <a:endParaRPr lang="en-US" cap="none" dirty="0"/>
          </a:p>
        </p:txBody>
      </p:sp>
      <p:sp>
        <p:nvSpPr>
          <p:cNvPr id="6" name="Shape 112"/>
          <p:cNvSpPr txBox="1"/>
          <p:nvPr/>
        </p:nvSpPr>
        <p:spPr>
          <a:xfrm>
            <a:off x="110837" y="1077876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>
                <a:solidFill>
                  <a:schemeClr val="accent1">
                    <a:lumMod val="75000"/>
                  </a:schemeClr>
                </a:solidFill>
              </a:rPr>
              <a:t>Gökkuşağı </a:t>
            </a: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nasıl oluşur?</a:t>
            </a:r>
            <a:endParaRPr lang="tr-TR" sz="1200" dirty="0">
              <a:solidFill>
                <a:schemeClr val="accent1">
                  <a:lumMod val="7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36421" y="4639908"/>
            <a:ext cx="63304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Deneyelim açıklayalım:  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ophysics.com/l18.html</a:t>
            </a:r>
            <a:r>
              <a:rPr lang="tr-TR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939" y="1646882"/>
            <a:ext cx="5610831" cy="252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Gökkuşağı nasıl oluşur?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tx1"/>
                </a:solidFill>
              </a:rPr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6" name="Shape 110"/>
          <p:cNvSpPr txBox="1">
            <a:spLocks/>
          </p:cNvSpPr>
          <p:nvPr/>
        </p:nvSpPr>
        <p:spPr>
          <a:xfrm>
            <a:off x="3417455" y="459665"/>
            <a:ext cx="5092120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 smtClean="0">
                <a:sym typeface="Questrial"/>
              </a:rPr>
              <a:t>Özet</a:t>
            </a:r>
            <a:endParaRPr lang="tr-TR" sz="3200" cap="none" dirty="0">
              <a:sym typeface="Quest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444" y="1016021"/>
            <a:ext cx="1114347" cy="1068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675" y="951710"/>
            <a:ext cx="1013956" cy="1068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534" y="951710"/>
            <a:ext cx="1640810" cy="985841"/>
          </a:xfrm>
          <a:prstGeom prst="rect">
            <a:avLst/>
          </a:prstGeom>
        </p:spPr>
      </p:pic>
      <p:pic>
        <p:nvPicPr>
          <p:cNvPr id="9" name="Shape 245"/>
          <p:cNvPicPr preferRelativeResize="0">
            <a:picLocks noGrp="1"/>
          </p:cNvPicPr>
          <p:nvPr>
            <p:ph idx="1"/>
          </p:nvPr>
        </p:nvPicPr>
        <p:blipFill rotWithShape="1">
          <a:blip r:embed="rId5">
            <a:alphaModFix/>
          </a:blip>
          <a:stretch/>
        </p:blipFill>
        <p:spPr>
          <a:xfrm>
            <a:off x="2733964" y="2145711"/>
            <a:ext cx="1907309" cy="126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9688" y="2232311"/>
            <a:ext cx="1716687" cy="1122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200" y="2232311"/>
            <a:ext cx="1339535" cy="1064525"/>
          </a:xfrm>
          <a:prstGeom prst="rect">
            <a:avLst/>
          </a:prstGeom>
        </p:spPr>
      </p:pic>
      <p:cxnSp>
        <p:nvCxnSpPr>
          <p:cNvPr id="12" name="Curved Connector 11"/>
          <p:cNvCxnSpPr/>
          <p:nvPr/>
        </p:nvCxnSpPr>
        <p:spPr>
          <a:xfrm flipV="1">
            <a:off x="5880545" y="2628631"/>
            <a:ext cx="679143" cy="29961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1018" y="3592220"/>
            <a:ext cx="1660255" cy="1212195"/>
          </a:xfrm>
          <a:prstGeom prst="rect">
            <a:avLst/>
          </a:prstGeom>
        </p:spPr>
      </p:pic>
      <p:pic>
        <p:nvPicPr>
          <p:cNvPr id="17" name="Picture 2" descr="http://turningmirrors.com/wp-content/uploads/2011/06/halo-plot-dispersion_ic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35499" y="3411171"/>
            <a:ext cx="2165978" cy="1613654"/>
          </a:xfrm>
          <a:prstGeom prst="rect">
            <a:avLst/>
          </a:prstGeom>
          <a:noFill/>
        </p:spPr>
      </p:pic>
      <p:pic>
        <p:nvPicPr>
          <p:cNvPr id="2050" name="Picture 2" descr="beyaz_isi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14" y="3643712"/>
            <a:ext cx="1750785" cy="114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00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Gökkuşağı nasıl oluşur?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5" name="Shape 110"/>
          <p:cNvSpPr txBox="1">
            <a:spLocks/>
          </p:cNvSpPr>
          <p:nvPr/>
        </p:nvSpPr>
        <p:spPr>
          <a:xfrm>
            <a:off x="3417455" y="459665"/>
            <a:ext cx="5092120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 smtClean="0">
                <a:sym typeface="Questrial"/>
              </a:rPr>
              <a:t>Soru Çözümü</a:t>
            </a:r>
            <a:endParaRPr lang="tr-TR" sz="3200" cap="none" dirty="0">
              <a:sym typeface="Quest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294" y="911622"/>
            <a:ext cx="3360305" cy="41228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837294" y="2793394"/>
            <a:ext cx="219827" cy="179669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4504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Gökkuşağı nasıl oluşur?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4" name="Shape 110"/>
          <p:cNvSpPr txBox="1">
            <a:spLocks/>
          </p:cNvSpPr>
          <p:nvPr/>
        </p:nvSpPr>
        <p:spPr>
          <a:xfrm>
            <a:off x="3417455" y="459665"/>
            <a:ext cx="5092120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 smtClean="0">
                <a:sym typeface="Questrial"/>
              </a:rPr>
              <a:t>Soru Çözümü</a:t>
            </a:r>
            <a:endParaRPr lang="tr-TR" sz="3200" cap="none" dirty="0">
              <a:sym typeface="Quest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529" y="976590"/>
            <a:ext cx="3634507" cy="406646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92782" y="4151139"/>
            <a:ext cx="219827" cy="179669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496" y="384687"/>
            <a:ext cx="2641103" cy="4658369"/>
          </a:xfrm>
          <a:prstGeom prst="rect">
            <a:avLst/>
          </a:prstGeom>
        </p:spPr>
      </p:pic>
      <p:sp>
        <p:nvSpPr>
          <p:cNvPr id="5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Gökkuşağı nasıl oluşur?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6" name="Shape 110"/>
          <p:cNvSpPr txBox="1">
            <a:spLocks/>
          </p:cNvSpPr>
          <p:nvPr/>
        </p:nvSpPr>
        <p:spPr>
          <a:xfrm>
            <a:off x="3417455" y="459665"/>
            <a:ext cx="5092120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 smtClean="0">
                <a:sym typeface="Questrial"/>
              </a:rPr>
              <a:t>Soru Çözümü</a:t>
            </a:r>
            <a:endParaRPr lang="tr-TR" sz="3200" cap="none" dirty="0">
              <a:sym typeface="Quest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3197628" y="3203630"/>
            <a:ext cx="219827" cy="179669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Gökkuşağı nasıl oluşur?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5" name="Shape 110"/>
          <p:cNvSpPr txBox="1">
            <a:spLocks/>
          </p:cNvSpPr>
          <p:nvPr/>
        </p:nvSpPr>
        <p:spPr>
          <a:xfrm>
            <a:off x="3417455" y="459665"/>
            <a:ext cx="5092120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 smtClean="0">
                <a:sym typeface="Questrial"/>
              </a:rPr>
              <a:t>Soru Çözümü</a:t>
            </a:r>
            <a:endParaRPr lang="tr-TR" sz="3200" cap="none" dirty="0">
              <a:sym typeface="Quest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207" y="1001250"/>
            <a:ext cx="3594244" cy="35842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850821" y="4151139"/>
            <a:ext cx="219827" cy="179669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1200726" y="740804"/>
            <a:ext cx="6457950" cy="5984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84632" marR="0" lvl="0" indent="-2031" algn="l" rtl="0">
              <a:spcBef>
                <a:spcPts val="0"/>
              </a:spcBef>
              <a:buClr>
                <a:srgbClr val="FF599C"/>
              </a:buClr>
              <a:buSzPct val="25000"/>
              <a:buFont typeface="Questrial"/>
              <a:buNone/>
            </a:pPr>
            <a:r>
              <a:rPr lang="tr-TR" sz="3200" b="0" i="0" u="none" strike="noStrike" cap="none" dirty="0" smtClean="0">
                <a:ea typeface="Questrial"/>
                <a:cs typeface="Questrial"/>
                <a:sym typeface="Questrial"/>
              </a:rPr>
              <a:t>Prizmalar</a:t>
            </a:r>
            <a:endParaRPr lang="en-US" sz="3200" b="0" i="0" u="none" strike="noStrike" cap="none" dirty="0">
              <a:ea typeface="Questrial"/>
              <a:cs typeface="Questrial"/>
              <a:sym typeface="Questrial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idx="1"/>
          </p:nvPr>
        </p:nvSpPr>
        <p:spPr>
          <a:xfrm>
            <a:off x="1293090" y="1450109"/>
            <a:ext cx="7327323" cy="34975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9250" marR="0" lvl="0" indent="-285750" algn="l" rtl="0">
              <a:lnSpc>
                <a:spcPct val="80000"/>
              </a:lnSpc>
              <a:spcBef>
                <a:spcPts val="285"/>
              </a:spcBef>
              <a:spcAft>
                <a:spcPts val="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 smtClean="0">
                <a:latin typeface="+mn-lt"/>
              </a:rPr>
              <a:t>Geçen hafta neler öğrendik?</a:t>
            </a:r>
          </a:p>
          <a:p>
            <a:pPr marL="349250" marR="0" lvl="0" indent="-285750" algn="l" rtl="0">
              <a:lnSpc>
                <a:spcPct val="80000"/>
              </a:lnSpc>
              <a:spcBef>
                <a:spcPts val="285"/>
              </a:spcBef>
              <a:spcAft>
                <a:spcPts val="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 smtClean="0"/>
              <a:t>Bisiklet yansıtıcıları </a:t>
            </a:r>
          </a:p>
          <a:p>
            <a:pPr marL="349250" marR="0" lvl="0" indent="-285750" algn="l" rtl="0">
              <a:lnSpc>
                <a:spcPct val="80000"/>
              </a:lnSpc>
              <a:spcBef>
                <a:spcPts val="285"/>
              </a:spcBef>
              <a:spcAft>
                <a:spcPts val="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 smtClean="0"/>
              <a:t>Dürbünde görüntü </a:t>
            </a:r>
            <a:endParaRPr lang="tr-TR" sz="1600" dirty="0"/>
          </a:p>
          <a:p>
            <a:pPr marL="349250" marR="0" lvl="0" indent="-285750" algn="l" rtl="0">
              <a:lnSpc>
                <a:spcPct val="80000"/>
              </a:lnSpc>
              <a:spcBef>
                <a:spcPts val="285"/>
              </a:spcBef>
              <a:spcAft>
                <a:spcPts val="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 smtClean="0">
                <a:latin typeface="+mn-lt"/>
              </a:rPr>
              <a:t>Hatırlayalım: </a:t>
            </a:r>
            <a:r>
              <a:rPr lang="en-US" sz="1600" dirty="0" err="1" smtClean="0">
                <a:latin typeface="+mn-lt"/>
              </a:rPr>
              <a:t>Kırılma</a:t>
            </a:r>
            <a:r>
              <a:rPr lang="en-US" sz="1600" dirty="0" smtClean="0">
                <a:latin typeface="+mn-lt"/>
              </a:rPr>
              <a:t>,</a:t>
            </a:r>
            <a:r>
              <a:rPr lang="tr-TR" sz="1600" dirty="0" smtClean="0">
                <a:latin typeface="+mn-lt"/>
              </a:rPr>
              <a:t> Tam yansıma</a:t>
            </a:r>
            <a:r>
              <a:rPr lang="en-US" sz="1600" dirty="0" smtClean="0">
                <a:latin typeface="+mn-lt"/>
              </a:rPr>
              <a:t> </a:t>
            </a:r>
            <a:endParaRPr lang="en-US" sz="1600" dirty="0">
              <a:latin typeface="+mn-lt"/>
            </a:endParaRPr>
          </a:p>
          <a:p>
            <a:pPr marL="349250" marR="0" lvl="0" indent="-285750" algn="l" rtl="0">
              <a:lnSpc>
                <a:spcPct val="80000"/>
              </a:lnSpc>
              <a:spcBef>
                <a:spcPts val="285"/>
              </a:spcBef>
              <a:spcAft>
                <a:spcPts val="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+mn-lt"/>
              </a:rPr>
              <a:t>Prizmaların</a:t>
            </a:r>
            <a:r>
              <a:rPr lang="en-US" sz="1600" dirty="0">
                <a:latin typeface="+mn-lt"/>
              </a:rPr>
              <a:t> </a:t>
            </a:r>
            <a:r>
              <a:rPr lang="tr-TR" sz="1600" dirty="0" err="1"/>
              <a:t>Ö</a:t>
            </a:r>
            <a:r>
              <a:rPr lang="en-US" sz="1600" dirty="0" err="1" smtClean="0">
                <a:latin typeface="+mn-lt"/>
              </a:rPr>
              <a:t>zellikleri</a:t>
            </a:r>
            <a:endParaRPr lang="en-US" sz="1600" dirty="0">
              <a:latin typeface="+mn-lt"/>
            </a:endParaRPr>
          </a:p>
          <a:p>
            <a:pPr marL="349250" marR="0" lvl="0" indent="-285750" algn="l" rtl="0">
              <a:lnSpc>
                <a:spcPct val="80000"/>
              </a:lnSpc>
              <a:spcBef>
                <a:spcPts val="285"/>
              </a:spcBef>
              <a:spcAft>
                <a:spcPts val="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 smtClean="0">
                <a:sym typeface="Questrial"/>
              </a:rPr>
              <a:t>Aktivite</a:t>
            </a:r>
            <a:r>
              <a:rPr lang="en-US" sz="1600" i="0" u="none" strike="noStrike" cap="none" dirty="0" smtClean="0">
                <a:latin typeface="+mn-lt"/>
                <a:sym typeface="Questrial"/>
              </a:rPr>
              <a:t>: </a:t>
            </a:r>
            <a:r>
              <a:rPr lang="tr-TR" sz="1600" dirty="0" smtClean="0">
                <a:latin typeface="+mn-lt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600" dirty="0" err="1" smtClean="0">
                <a:latin typeface="+mn-lt"/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600" dirty="0" smtClean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+mn-lt"/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6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 smtClean="0">
                <a:latin typeface="+mn-lt"/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600" dirty="0" smtClean="0">
                <a:latin typeface="+mn-lt"/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600" dirty="0" smtClean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+mn-lt"/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6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+mn-lt"/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600" i="0" u="none" strike="noStrike" cap="none" dirty="0">
                <a:latin typeface="+mn-lt"/>
                <a:sym typeface="Questrial"/>
              </a:rPr>
              <a:t> </a:t>
            </a:r>
            <a:endParaRPr lang="tr-TR" sz="1600" i="0" u="none" strike="noStrike" cap="none" dirty="0" smtClean="0">
              <a:latin typeface="+mn-lt"/>
              <a:sym typeface="Questrial"/>
            </a:endParaRPr>
          </a:p>
          <a:p>
            <a:pPr marL="349250" marR="0" lvl="0" indent="-285750" algn="l" rtl="0">
              <a:lnSpc>
                <a:spcPct val="80000"/>
              </a:lnSpc>
              <a:spcBef>
                <a:spcPts val="285"/>
              </a:spcBef>
              <a:spcAft>
                <a:spcPts val="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 smtClean="0">
                <a:latin typeface="+mn-lt"/>
                <a:cs typeface="Times New Roman"/>
              </a:rPr>
              <a:t>Prizmanın kullanım </a:t>
            </a:r>
            <a:r>
              <a:rPr lang="tr-TR" sz="1600" dirty="0">
                <a:cs typeface="Times New Roman"/>
              </a:rPr>
              <a:t>a</a:t>
            </a:r>
            <a:r>
              <a:rPr lang="tr-TR" sz="1600" dirty="0" smtClean="0">
                <a:latin typeface="+mn-lt"/>
                <a:cs typeface="Times New Roman"/>
              </a:rPr>
              <a:t>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/>
              <a:t>Dürbünde görüntü </a:t>
            </a:r>
          </a:p>
          <a:p>
            <a:pPr marL="349250" marR="0" lvl="0" indent="-285750" algn="l" rtl="0">
              <a:lnSpc>
                <a:spcPct val="80000"/>
              </a:lnSpc>
              <a:spcBef>
                <a:spcPts val="285"/>
              </a:spcBef>
              <a:spcAft>
                <a:spcPts val="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 smtClean="0">
                <a:latin typeface="+mn-lt"/>
              </a:rPr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/>
              <a:t>Işığın renklere ayrılması</a:t>
            </a:r>
            <a:endParaRPr lang="tr-TR" sz="16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 smtClean="0"/>
              <a:t>Gökkuşağı nasıl oluşur?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 smtClean="0">
                <a:latin typeface="+mn-lt"/>
              </a:rPr>
              <a:t>Özet</a:t>
            </a:r>
          </a:p>
          <a:p>
            <a:pPr marL="349250" marR="0" lvl="0" indent="-285750" algn="l" rtl="0">
              <a:lnSpc>
                <a:spcPct val="80000"/>
              </a:lnSpc>
              <a:spcBef>
                <a:spcPts val="285"/>
              </a:spcBef>
              <a:spcAft>
                <a:spcPts val="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 smtClean="0"/>
              <a:t>Soru Çözümü</a:t>
            </a:r>
            <a:endParaRPr lang="tr-TR" sz="1600" dirty="0" smtClean="0">
              <a:latin typeface="+mn-lt"/>
            </a:endParaRPr>
          </a:p>
          <a:p>
            <a:pPr marL="349250" marR="0" lvl="0" indent="-285750" algn="l" rtl="0">
              <a:lnSpc>
                <a:spcPct val="80000"/>
              </a:lnSpc>
              <a:spcBef>
                <a:spcPts val="285"/>
              </a:spcBef>
              <a:spcAft>
                <a:spcPts val="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600" dirty="0" smtClean="0">
                <a:latin typeface="+mn-lt"/>
              </a:rPr>
              <a:t>Gelecek Ders </a:t>
            </a:r>
            <a:endParaRPr lang="tr-TR" sz="1600" dirty="0"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Gökkuşağı nasıl oluşur?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6" name="Shape 110"/>
          <p:cNvSpPr txBox="1">
            <a:spLocks/>
          </p:cNvSpPr>
          <p:nvPr/>
        </p:nvSpPr>
        <p:spPr>
          <a:xfrm>
            <a:off x="3417455" y="459665"/>
            <a:ext cx="5092120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 smtClean="0">
                <a:sym typeface="Questrial"/>
              </a:rPr>
              <a:t>Soru Çözümü</a:t>
            </a:r>
            <a:endParaRPr lang="tr-TR" sz="3200" cap="none" dirty="0">
              <a:sym typeface="Quest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5565" y="956099"/>
            <a:ext cx="2943069" cy="408695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761208" y="4300061"/>
            <a:ext cx="219827" cy="179669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Gökkuşağı nasıl oluşur?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7" name="Shape 110"/>
          <p:cNvSpPr txBox="1">
            <a:spLocks/>
          </p:cNvSpPr>
          <p:nvPr/>
        </p:nvSpPr>
        <p:spPr>
          <a:xfrm>
            <a:off x="3537530" y="449190"/>
            <a:ext cx="5092120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 smtClean="0">
                <a:sym typeface="Questrial"/>
              </a:rPr>
              <a:t>Soru Çözümü</a:t>
            </a:r>
            <a:endParaRPr lang="tr-TR" sz="3200" cap="none" dirty="0">
              <a:sym typeface="Quest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0438" y="1219200"/>
            <a:ext cx="4211779" cy="347008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860336" y="4041443"/>
            <a:ext cx="275082" cy="234993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Gökkuşağı nasıl oluşur?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7" name="Shape 110"/>
          <p:cNvSpPr txBox="1">
            <a:spLocks/>
          </p:cNvSpPr>
          <p:nvPr/>
        </p:nvSpPr>
        <p:spPr>
          <a:xfrm>
            <a:off x="3417455" y="459665"/>
            <a:ext cx="5092120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 smtClean="0">
                <a:sym typeface="Questrial"/>
              </a:rPr>
              <a:t>Soru Çözümü</a:t>
            </a:r>
            <a:endParaRPr lang="tr-TR" sz="3200" cap="none" dirty="0">
              <a:sym typeface="Quest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5694" y="985413"/>
            <a:ext cx="3517323" cy="390669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047536" y="4383189"/>
            <a:ext cx="275082" cy="234993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43" y="879509"/>
            <a:ext cx="3025237" cy="4163547"/>
          </a:xfrm>
          <a:prstGeom prst="rect">
            <a:avLst/>
          </a:prstGeom>
        </p:spPr>
      </p:pic>
      <p:sp>
        <p:nvSpPr>
          <p:cNvPr id="5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Gökkuşağı nasıl oluşur?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6" name="Shape 110"/>
          <p:cNvSpPr txBox="1">
            <a:spLocks/>
          </p:cNvSpPr>
          <p:nvPr/>
        </p:nvSpPr>
        <p:spPr>
          <a:xfrm>
            <a:off x="3417455" y="459665"/>
            <a:ext cx="5092120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 smtClean="0">
                <a:sym typeface="Questrial"/>
              </a:rPr>
              <a:t>Soru Çözümü</a:t>
            </a:r>
            <a:endParaRPr lang="tr-TR" sz="3200" cap="none" dirty="0">
              <a:sym typeface="Quest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12143" y="3755116"/>
            <a:ext cx="275082" cy="234993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Gökkuşağı nasıl oluşur?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7" name="Shape 110"/>
          <p:cNvSpPr txBox="1">
            <a:spLocks/>
          </p:cNvSpPr>
          <p:nvPr/>
        </p:nvSpPr>
        <p:spPr>
          <a:xfrm>
            <a:off x="3417455" y="459665"/>
            <a:ext cx="5092120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 smtClean="0">
                <a:sym typeface="Questrial"/>
              </a:rPr>
              <a:t>Soru Çözümü</a:t>
            </a:r>
            <a:endParaRPr lang="tr-TR" sz="3200" cap="none" dirty="0">
              <a:sym typeface="Quest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397" y="886690"/>
            <a:ext cx="3049850" cy="40647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327322" y="3856716"/>
            <a:ext cx="275082" cy="234993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Gökkuşağı nasıl oluşur?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6" name="Shape 110"/>
          <p:cNvSpPr txBox="1">
            <a:spLocks/>
          </p:cNvSpPr>
          <p:nvPr/>
        </p:nvSpPr>
        <p:spPr>
          <a:xfrm>
            <a:off x="3417455" y="459665"/>
            <a:ext cx="5092120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 smtClean="0">
                <a:sym typeface="Questrial"/>
              </a:rPr>
              <a:t>Soru Çözümü</a:t>
            </a:r>
            <a:endParaRPr lang="tr-TR" sz="3200" cap="none" dirty="0">
              <a:sym typeface="Quest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999" y="1068639"/>
            <a:ext cx="3585095" cy="372503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02449" y="4198462"/>
            <a:ext cx="275082" cy="234993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4979" y="767774"/>
            <a:ext cx="2968612" cy="4275282"/>
          </a:xfrm>
          <a:prstGeom prst="rect">
            <a:avLst/>
          </a:prstGeom>
        </p:spPr>
      </p:pic>
      <p:sp>
        <p:nvSpPr>
          <p:cNvPr id="5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Gökkuşağı nasıl oluşur?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39483" y="23368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sp>
        <p:nvSpPr>
          <p:cNvPr id="7" name="Oval 6"/>
          <p:cNvSpPr/>
          <p:nvPr/>
        </p:nvSpPr>
        <p:spPr>
          <a:xfrm>
            <a:off x="4393442" y="4041350"/>
            <a:ext cx="219827" cy="179669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hape 110"/>
          <p:cNvSpPr txBox="1">
            <a:spLocks/>
          </p:cNvSpPr>
          <p:nvPr/>
        </p:nvSpPr>
        <p:spPr>
          <a:xfrm>
            <a:off x="3417455" y="459665"/>
            <a:ext cx="5092120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r>
              <a:rPr lang="tr-TR" sz="3200" cap="none" dirty="0" smtClean="0">
                <a:sym typeface="Questrial"/>
              </a:rPr>
              <a:t>Soru Çözümü</a:t>
            </a:r>
            <a:endParaRPr lang="tr-TR" sz="3200" cap="none" dirty="0">
              <a:sym typeface="Quest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idx="1"/>
          </p:nvPr>
        </p:nvSpPr>
        <p:spPr>
          <a:xfrm>
            <a:off x="2613890" y="1600591"/>
            <a:ext cx="6234545" cy="291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tr-TR" sz="1800" dirty="0">
                <a:ea typeface="Times New Roman"/>
                <a:cs typeface="Times New Roman"/>
              </a:rPr>
              <a:t>10.4.9.1. Merceklerin özelliklerini ve mercek çeşitlerini açıklar.</a:t>
            </a:r>
          </a:p>
          <a:p>
            <a:pPr marL="803275" indent="0">
              <a:buNone/>
            </a:pPr>
            <a:r>
              <a:rPr lang="tr-TR" sz="1400" dirty="0">
                <a:ea typeface="Times New Roman"/>
                <a:cs typeface="Times New Roman"/>
              </a:rPr>
              <a:t>a. Öğrencilerin günlük hayatta karşılaştıkları mercek gibi davranan maddelere veya cisimlere örnekler vermeleri sağlanır.</a:t>
            </a:r>
          </a:p>
          <a:p>
            <a:pPr marL="0" indent="0">
              <a:buNone/>
            </a:pPr>
            <a:r>
              <a:rPr lang="tr-TR" sz="1800" dirty="0">
                <a:ea typeface="Times New Roman"/>
                <a:cs typeface="Times New Roman"/>
              </a:rPr>
              <a:t>10.4.9.2. Bir merceğin odak uzaklığını etkileyen değişkenleri analiz eder.</a:t>
            </a:r>
          </a:p>
          <a:p>
            <a:pPr marL="803275" indent="0">
              <a:buNone/>
            </a:pPr>
            <a:r>
              <a:rPr lang="tr-TR" sz="1400" dirty="0">
                <a:ea typeface="Times New Roman"/>
                <a:cs typeface="Times New Roman"/>
              </a:rPr>
              <a:t>a. Öğrencilerin merceklerde odak noktası, merkez ve tepe noktalarını belirlemeleri sağlanır.</a:t>
            </a:r>
          </a:p>
          <a:p>
            <a:pPr marL="803275" indent="0">
              <a:buNone/>
            </a:pPr>
            <a:r>
              <a:rPr lang="tr-TR" sz="1400" dirty="0">
                <a:ea typeface="Times New Roman"/>
                <a:cs typeface="Times New Roman"/>
              </a:rPr>
              <a:t>b. Öğrencilerin deney yaparak ve simülasyonlar kullanarak odak uzaklığını etkileyen değişkenleri incelemeleri sağlanır.</a:t>
            </a:r>
          </a:p>
          <a:p>
            <a:pPr marL="803275" indent="0">
              <a:buNone/>
            </a:pPr>
            <a:r>
              <a:rPr lang="tr-TR" sz="1400" dirty="0">
                <a:ea typeface="Times New Roman"/>
                <a:cs typeface="Times New Roman"/>
              </a:rPr>
              <a:t>c. Merceklerin odak uzaklığını etkileyen değişkenlerle ilgili matematiksel işlemlere girilmez.</a:t>
            </a:r>
            <a:endParaRPr lang="en-US" sz="1400" dirty="0">
              <a:ea typeface="Times New Roman"/>
              <a:cs typeface="Times New Roman"/>
              <a:sym typeface="Quest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13264" y="383935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cap="none" dirty="0" smtClean="0"/>
              <a:t>Gelecek Hafta Neler Öğreneceğiz?</a:t>
            </a:r>
            <a:endParaRPr lang="tr-TR" cap="none" dirty="0"/>
          </a:p>
        </p:txBody>
      </p:sp>
      <p:sp>
        <p:nvSpPr>
          <p:cNvPr id="8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özellikleri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Aktivite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: 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Questrial"/>
              </a:rPr>
              <a:t> 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Prizmanın tarihi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Gökkuşağı nasıl oluşur?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Işığın renklere ayrılması</a:t>
            </a:r>
            <a:endParaRPr lang="tr-TR" sz="1200" dirty="0">
              <a:solidFill>
                <a:schemeClr val="bg1">
                  <a:lumMod val="65000"/>
                </a:schemeClr>
              </a:solidFill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Bugün Hangi Kazanımları Öğrendik?</a:t>
            </a:r>
            <a:endParaRPr lang="tr-TR" cap="none" dirty="0"/>
          </a:p>
        </p:txBody>
      </p:sp>
      <p:sp>
        <p:nvSpPr>
          <p:cNvPr id="5" name="Shape 99"/>
          <p:cNvSpPr txBox="1">
            <a:spLocks noGrp="1"/>
          </p:cNvSpPr>
          <p:nvPr>
            <p:ph idx="1"/>
          </p:nvPr>
        </p:nvSpPr>
        <p:spPr>
          <a:xfrm>
            <a:off x="699077" y="1802938"/>
            <a:ext cx="7853796" cy="301809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895350" lvl="0" indent="-89535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r-TR" sz="1800" dirty="0" smtClean="0">
                <a:ea typeface="Times New Roman"/>
                <a:cs typeface="Times New Roman"/>
                <a:sym typeface="Times New Roman"/>
              </a:rPr>
              <a:t>10.4.8.1. Işık prizmalarının özelliklerini açıklar ve kullanım alanlarına örnekler verir.</a:t>
            </a:r>
          </a:p>
          <a:p>
            <a:pPr marL="895350" lvl="0" indent="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tr-TR" sz="1400" dirty="0" smtClean="0">
                <a:ea typeface="Times New Roman"/>
                <a:cs typeface="Times New Roman"/>
                <a:sym typeface="Times New Roman"/>
              </a:rPr>
              <a:t>Öğrencilerin prizmalarda tek renkli ışığın izlediği yolu çizerek açıklamaları sağlanır.</a:t>
            </a:r>
          </a:p>
          <a:p>
            <a:pPr marL="89535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tr-TR" sz="1400" dirty="0" smtClean="0">
                <a:ea typeface="Times New Roman"/>
                <a:cs typeface="Times New Roman"/>
                <a:sym typeface="Times New Roman"/>
              </a:rPr>
              <a:t>Öğrencilerin deney yaparak ve simülasyonlar kullanarak ışığın izlediği yolu gözlemlemeleri sağlanır.</a:t>
            </a:r>
          </a:p>
          <a:p>
            <a:pPr marL="895350" lv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lphaLcParenR"/>
            </a:pPr>
            <a:r>
              <a:rPr lang="tr-TR" sz="1400" dirty="0" smtClean="0">
                <a:ea typeface="Times New Roman"/>
                <a:cs typeface="Times New Roman"/>
                <a:sym typeface="Times New Roman"/>
              </a:rPr>
              <a:t>Öğrencilerin prizmada beyaz ışığın renklerine ayrılmasını deneyler yaparak açıklamaları ve nedenlerini tartışmaları sağlanır.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endParaRPr lang="tr-TR" sz="1800" dirty="0"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52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5390" b="1"/>
          <a:stretch/>
        </p:blipFill>
        <p:spPr>
          <a:xfrm>
            <a:off x="-2" y="0"/>
            <a:ext cx="9144000" cy="51435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6109" y="2086864"/>
            <a:ext cx="4537941" cy="969771"/>
          </a:xfrm>
        </p:spPr>
        <p:txBody>
          <a:bodyPr/>
          <a:lstStyle/>
          <a:p>
            <a:pPr algn="ctr"/>
            <a:r>
              <a:rPr lang="tr-TR" dirty="0" smtClean="0"/>
              <a:t>Görüşmek ÜZERE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24342" y="489434"/>
            <a:ext cx="702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00" dirty="0" smtClean="0"/>
              <a:t>Artık gökkuşağı bizim için bir başka güzel, çünkü fiziğini biliyoruz </a:t>
            </a:r>
            <a:r>
              <a:rPr lang="tr-TR" sz="1800" dirty="0" smtClean="0">
                <a:sym typeface="Wingdings" panose="05000000000000000000" pitchFamily="2" charset="2"/>
              </a:rPr>
              <a:t></a:t>
            </a: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23080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629890" y="381016"/>
            <a:ext cx="5055176" cy="608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48056" lvl="0" indent="-384556">
              <a:lnSpc>
                <a:spcPct val="80000"/>
              </a:lnSpc>
              <a:spcBef>
                <a:spcPts val="285"/>
              </a:spcBef>
            </a:pPr>
            <a:r>
              <a:rPr lang="tr-TR" sz="3200" cap="none" dirty="0" smtClean="0"/>
              <a:t>Geçen </a:t>
            </a:r>
            <a:r>
              <a:rPr lang="tr-TR" sz="3200" cap="none" dirty="0"/>
              <a:t>H</a:t>
            </a:r>
            <a:r>
              <a:rPr lang="tr-TR" sz="3200" cap="none" dirty="0" smtClean="0"/>
              <a:t>afta Neler Öğrendik?</a:t>
            </a:r>
            <a:endParaRPr lang="en-US" sz="3200" cap="none" dirty="0"/>
          </a:p>
        </p:txBody>
      </p:sp>
      <p:sp>
        <p:nvSpPr>
          <p:cNvPr id="112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Hatırlayalım: </a:t>
            </a:r>
            <a:r>
              <a:rPr lang="en-US" sz="1200" dirty="0" err="1"/>
              <a:t>Kırılma</a:t>
            </a:r>
            <a:r>
              <a:rPr lang="en-US" sz="1200" dirty="0"/>
              <a:t>,</a:t>
            </a:r>
            <a:r>
              <a:rPr lang="tr-TR" sz="1200" dirty="0"/>
              <a:t> Tam yansıma</a:t>
            </a:r>
            <a:r>
              <a:rPr lang="en-US" sz="1200" dirty="0"/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/>
              <a:t>Prizmaların</a:t>
            </a:r>
            <a:r>
              <a:rPr lang="en-US" sz="1200" dirty="0"/>
              <a:t> </a:t>
            </a:r>
            <a:r>
              <a:rPr lang="en-US" sz="1200" dirty="0" err="1"/>
              <a:t>özellikleri</a:t>
            </a:r>
            <a:endParaRPr lang="en-US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ym typeface="Questrial"/>
              </a:rPr>
              <a:t>Aktivite</a:t>
            </a:r>
            <a:r>
              <a:rPr lang="en-US" sz="1200" dirty="0">
                <a:sym typeface="Questrial"/>
              </a:rPr>
              <a:t>: </a:t>
            </a:r>
            <a:r>
              <a:rPr lang="tr-TR" sz="1200" dirty="0"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ym typeface="Questrial"/>
              </a:rPr>
              <a:t> 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Işığın </a:t>
            </a:r>
            <a:r>
              <a:rPr lang="tr-TR" sz="1200" dirty="0"/>
              <a:t>renklere </a:t>
            </a:r>
            <a:r>
              <a:rPr lang="tr-TR" sz="1200" dirty="0" smtClean="0"/>
              <a:t>ayrılması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Gökkuşağı nasıl oluşur</a:t>
            </a:r>
            <a:r>
              <a:rPr lang="tr-TR" sz="1200" dirty="0" smtClean="0"/>
              <a:t>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pic>
        <p:nvPicPr>
          <p:cNvPr id="18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7237" y="1108440"/>
            <a:ext cx="1014137" cy="620578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085" y="1106365"/>
            <a:ext cx="980951" cy="631678"/>
          </a:xfrm>
          <a:prstGeom prst="rect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575" y="1115388"/>
            <a:ext cx="890026" cy="604606"/>
          </a:xfrm>
          <a:prstGeom prst="rect">
            <a:avLst/>
          </a:prstGeom>
        </p:spPr>
      </p:pic>
      <p:pic>
        <p:nvPicPr>
          <p:cNvPr id="22" name="Picture 2" descr="http://atasehirhabercigazete.com/upload/resimler/haber/sunny-day-28037-hd-wallpaper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73" y="1106982"/>
            <a:ext cx="1068520" cy="63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boya ana renkleri diagram ile ilgili gÃ¶rsel sonuc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435" y="1966551"/>
            <a:ext cx="1520690" cy="14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oya ana renkleri diagram ile ilgili gÃ¶rsel sonuc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90" y="2025413"/>
            <a:ext cx="1486424" cy="136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Ä±ÅÄ±k filtreleri ile ilgili gÃ¶rsel sonucu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6" r="41835"/>
          <a:stretch/>
        </p:blipFill>
        <p:spPr bwMode="auto">
          <a:xfrm>
            <a:off x="5883382" y="2318327"/>
            <a:ext cx="1487396" cy="25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img-superetut.mncdn.com/ktp/121604040101_bso_dosyalar/image01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435" y="3708205"/>
            <a:ext cx="2950367" cy="12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Resim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504" y="2025977"/>
            <a:ext cx="1628803" cy="1275393"/>
          </a:xfrm>
          <a:prstGeom prst="rect">
            <a:avLst/>
          </a:prstGeom>
        </p:spPr>
      </p:pic>
      <p:pic>
        <p:nvPicPr>
          <p:cNvPr id="28" name="Resim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779" y="3615685"/>
            <a:ext cx="987287" cy="1204486"/>
          </a:xfrm>
          <a:prstGeom prst="rect">
            <a:avLst/>
          </a:prstGeom>
        </p:spPr>
      </p:pic>
      <p:pic>
        <p:nvPicPr>
          <p:cNvPr id="29" name="Content Placeholder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4037" y="1106364"/>
            <a:ext cx="1038765" cy="613630"/>
          </a:xfrm>
          <a:prstGeom prst="rect">
            <a:avLst/>
          </a:prstGeom>
        </p:spPr>
      </p:pic>
      <p:pic>
        <p:nvPicPr>
          <p:cNvPr id="30" name="Content Placeholder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00066" y="1106364"/>
            <a:ext cx="1030773" cy="6219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02" y="2090979"/>
            <a:ext cx="3014807" cy="2783695"/>
          </a:xfrm>
          <a:prstGeom prst="rect">
            <a:avLst/>
          </a:prstGeom>
        </p:spPr>
      </p:pic>
      <p:sp>
        <p:nvSpPr>
          <p:cNvPr id="7" name="Shape 110"/>
          <p:cNvSpPr txBox="1">
            <a:spLocks/>
          </p:cNvSpPr>
          <p:nvPr/>
        </p:nvSpPr>
        <p:spPr>
          <a:xfrm>
            <a:off x="2756912" y="408024"/>
            <a:ext cx="6274376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8056" indent="-384556">
              <a:lnSpc>
                <a:spcPct val="80000"/>
              </a:lnSpc>
              <a:spcBef>
                <a:spcPts val="285"/>
              </a:spcBef>
            </a:pPr>
            <a:r>
              <a:rPr lang="tr-TR" sz="3200" cap="none" dirty="0" smtClean="0"/>
              <a:t>Bisiklet Yansıtıcıları</a:t>
            </a:r>
            <a:endParaRPr lang="en-US" sz="3200" cap="none" dirty="0"/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5563898" y="2792611"/>
            <a:ext cx="1219200" cy="52647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83098" y="2734308"/>
            <a:ext cx="22481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Burada nasıl bir yapı var?</a:t>
            </a:r>
          </a:p>
          <a:p>
            <a:endParaRPr lang="tr-TR" dirty="0" smtClean="0"/>
          </a:p>
          <a:p>
            <a:r>
              <a:rPr lang="tr-TR" dirty="0" smtClean="0"/>
              <a:t>Yansıtıcıya gelen ışık ışınları nasıl bir yol izliyor?</a:t>
            </a:r>
            <a:endParaRPr lang="tr-TR" dirty="0"/>
          </a:p>
        </p:txBody>
      </p:sp>
      <p:sp>
        <p:nvSpPr>
          <p:cNvPr id="12" name="Rectangle 11"/>
          <p:cNvSpPr/>
          <p:nvPr/>
        </p:nvSpPr>
        <p:spPr>
          <a:xfrm>
            <a:off x="2687781" y="1200046"/>
            <a:ext cx="6012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latin typeface="+mn-lt"/>
              </a:rPr>
              <a:t>Bisiklet yansıtıcıları </a:t>
            </a:r>
            <a:r>
              <a:rPr lang="tr-TR" sz="2000" dirty="0" smtClean="0">
                <a:latin typeface="+mn-lt"/>
              </a:rPr>
              <a:t>ışık </a:t>
            </a:r>
            <a:r>
              <a:rPr lang="tr-TR" sz="2000" dirty="0">
                <a:latin typeface="+mn-lt"/>
              </a:rPr>
              <a:t>kaynağı olmadan nasıl ışıklı </a:t>
            </a:r>
            <a:r>
              <a:rPr lang="tr-TR" sz="2000" dirty="0" smtClean="0">
                <a:latin typeface="+mn-lt"/>
              </a:rPr>
              <a:t>görünür?</a:t>
            </a:r>
            <a:endParaRPr lang="tr-TR" sz="2000" dirty="0">
              <a:latin typeface="+mn-lt"/>
            </a:endParaRPr>
          </a:p>
        </p:txBody>
      </p:sp>
      <p:sp>
        <p:nvSpPr>
          <p:cNvPr id="8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Hatırlayalım: </a:t>
            </a:r>
            <a:r>
              <a:rPr lang="en-US" sz="1200" dirty="0" err="1"/>
              <a:t>Kırılma</a:t>
            </a:r>
            <a:r>
              <a:rPr lang="en-US" sz="1200" dirty="0"/>
              <a:t>,</a:t>
            </a:r>
            <a:r>
              <a:rPr lang="tr-TR" sz="1200" dirty="0"/>
              <a:t> Tam yansıma</a:t>
            </a:r>
            <a:r>
              <a:rPr lang="en-US" sz="1200" dirty="0"/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/>
              <a:t>Prizmaların</a:t>
            </a:r>
            <a:r>
              <a:rPr lang="en-US" sz="1200" dirty="0"/>
              <a:t> </a:t>
            </a:r>
            <a:r>
              <a:rPr lang="en-US" sz="1200" dirty="0" err="1"/>
              <a:t>özellikleri</a:t>
            </a:r>
            <a:endParaRPr lang="en-US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ym typeface="Questrial"/>
              </a:rPr>
              <a:t>Aktivite</a:t>
            </a:r>
            <a:r>
              <a:rPr lang="en-US" sz="1200" dirty="0">
                <a:sym typeface="Questrial"/>
              </a:rPr>
              <a:t>: </a:t>
            </a:r>
            <a:r>
              <a:rPr lang="tr-TR" sz="1200" dirty="0"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ym typeface="Questrial"/>
              </a:rPr>
              <a:t> 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Işığın </a:t>
            </a:r>
            <a:r>
              <a:rPr lang="tr-TR" sz="1200" dirty="0"/>
              <a:t>renklere </a:t>
            </a:r>
            <a:r>
              <a:rPr lang="tr-TR" sz="1200" dirty="0" smtClean="0"/>
              <a:t>ayrılması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Gökkuşağı nasıl oluşur</a:t>
            </a:r>
            <a:r>
              <a:rPr lang="tr-TR" sz="1200" dirty="0" smtClean="0"/>
              <a:t>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72567" y="1303186"/>
            <a:ext cx="2543409" cy="25479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10"/>
          <p:cNvSpPr txBox="1">
            <a:spLocks/>
          </p:cNvSpPr>
          <p:nvPr/>
        </p:nvSpPr>
        <p:spPr>
          <a:xfrm>
            <a:off x="2549236" y="370082"/>
            <a:ext cx="6274376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8056" indent="-384556">
              <a:lnSpc>
                <a:spcPct val="80000"/>
              </a:lnSpc>
              <a:spcBef>
                <a:spcPts val="285"/>
              </a:spcBef>
            </a:pPr>
            <a:r>
              <a:rPr lang="tr-TR" sz="3200" cap="none" dirty="0" smtClean="0"/>
              <a:t>Dürbünde Görüntü</a:t>
            </a:r>
            <a:endParaRPr lang="en-US" sz="3200" cap="none" dirty="0"/>
          </a:p>
        </p:txBody>
      </p:sp>
      <p:sp>
        <p:nvSpPr>
          <p:cNvPr id="3" name="Rectangle 2"/>
          <p:cNvSpPr/>
          <p:nvPr/>
        </p:nvSpPr>
        <p:spPr>
          <a:xfrm>
            <a:off x="2641600" y="1303186"/>
            <a:ext cx="35837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latin typeface="+mn-lt"/>
              </a:rPr>
              <a:t>Dürbünün ön kısmı ile baktığımız kısmı aynı hizada değilken uzaktaki cisimlerden gelen ışınların gözümüze ulaşması nasıl mümkün oluyor?</a:t>
            </a:r>
          </a:p>
        </p:txBody>
      </p:sp>
      <p:sp>
        <p:nvSpPr>
          <p:cNvPr id="6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Hatırlayalım: </a:t>
            </a:r>
            <a:r>
              <a:rPr lang="en-US" sz="1200" dirty="0" err="1"/>
              <a:t>Kırılma</a:t>
            </a:r>
            <a:r>
              <a:rPr lang="en-US" sz="1200" dirty="0"/>
              <a:t>,</a:t>
            </a:r>
            <a:r>
              <a:rPr lang="tr-TR" sz="1200" dirty="0"/>
              <a:t> Tam yansıma</a:t>
            </a:r>
            <a:r>
              <a:rPr lang="en-US" sz="1200" dirty="0"/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/>
              <a:t>Prizmaların</a:t>
            </a:r>
            <a:r>
              <a:rPr lang="en-US" sz="1200" dirty="0"/>
              <a:t> </a:t>
            </a:r>
            <a:r>
              <a:rPr lang="en-US" sz="1200" dirty="0" err="1"/>
              <a:t>özellikleri</a:t>
            </a:r>
            <a:endParaRPr lang="en-US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ym typeface="Questrial"/>
              </a:rPr>
              <a:t>Aktivite</a:t>
            </a:r>
            <a:r>
              <a:rPr lang="en-US" sz="1200" dirty="0">
                <a:sym typeface="Questrial"/>
              </a:rPr>
              <a:t>: </a:t>
            </a:r>
            <a:r>
              <a:rPr lang="tr-TR" sz="1200" dirty="0"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ym typeface="Questrial"/>
              </a:rPr>
              <a:t> 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Işığın </a:t>
            </a:r>
            <a:r>
              <a:rPr lang="tr-TR" sz="1200" dirty="0"/>
              <a:t>renklere </a:t>
            </a:r>
            <a:r>
              <a:rPr lang="tr-TR" sz="1200" dirty="0" smtClean="0"/>
              <a:t>ayrılması</a:t>
            </a: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Gökkuşağı nasıl oluşur</a:t>
            </a:r>
            <a:r>
              <a:rPr lang="tr-TR" sz="1200" dirty="0" smtClean="0"/>
              <a:t>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Özet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12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idx="1"/>
          </p:nvPr>
        </p:nvSpPr>
        <p:spPr>
          <a:xfrm>
            <a:off x="2474531" y="1412105"/>
            <a:ext cx="3529105" cy="33446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1800" dirty="0" err="1"/>
              <a:t>Işığın</a:t>
            </a:r>
            <a:r>
              <a:rPr lang="en-US" sz="1800" dirty="0"/>
              <a:t>, </a:t>
            </a:r>
            <a:r>
              <a:rPr lang="en-US" sz="1800" dirty="0" err="1"/>
              <a:t>bir</a:t>
            </a:r>
            <a:r>
              <a:rPr lang="en-US" sz="1800" dirty="0"/>
              <a:t> </a:t>
            </a:r>
            <a:r>
              <a:rPr lang="en-US" sz="1800" dirty="0" err="1"/>
              <a:t>saydam</a:t>
            </a:r>
            <a:r>
              <a:rPr lang="en-US" sz="1800" dirty="0"/>
              <a:t> </a:t>
            </a:r>
            <a:r>
              <a:rPr lang="en-US" sz="1800" dirty="0" err="1"/>
              <a:t>ortamdan</a:t>
            </a:r>
            <a:r>
              <a:rPr lang="en-US" sz="1800" dirty="0"/>
              <a:t> </a:t>
            </a:r>
            <a:r>
              <a:rPr lang="en-US" sz="1800" dirty="0" err="1" smtClean="0"/>
              <a:t>başka</a:t>
            </a:r>
            <a:r>
              <a:rPr lang="tr-TR" sz="1800" dirty="0"/>
              <a:t> </a:t>
            </a:r>
            <a:r>
              <a:rPr lang="en-US" sz="1800" dirty="0" err="1" smtClean="0"/>
              <a:t>bir</a:t>
            </a:r>
            <a:r>
              <a:rPr lang="en-US" sz="1800" dirty="0" smtClean="0"/>
              <a:t> </a:t>
            </a:r>
            <a:r>
              <a:rPr lang="en-US" sz="1800" dirty="0" err="1"/>
              <a:t>saydam</a:t>
            </a:r>
            <a:r>
              <a:rPr lang="en-US" sz="1800" dirty="0"/>
              <a:t> </a:t>
            </a:r>
            <a:r>
              <a:rPr lang="en-US" sz="1800" dirty="0" err="1"/>
              <a:t>ortama</a:t>
            </a:r>
            <a:r>
              <a:rPr lang="en-US" sz="1800" dirty="0"/>
              <a:t> </a:t>
            </a:r>
            <a:r>
              <a:rPr lang="en-US" sz="1800" dirty="0" err="1"/>
              <a:t>geçerken</a:t>
            </a:r>
            <a:r>
              <a:rPr lang="en-US" sz="1800" dirty="0"/>
              <a:t> </a:t>
            </a:r>
            <a:r>
              <a:rPr lang="en-US" sz="1800" dirty="0" err="1" smtClean="0"/>
              <a:t>doğrultusunu</a:t>
            </a:r>
            <a:r>
              <a:rPr lang="tr-TR" sz="1800" dirty="0" smtClean="0"/>
              <a:t>n ve/veya ortalama hızının</a:t>
            </a:r>
            <a:r>
              <a:rPr lang="en-US" sz="1800" dirty="0" smtClean="0"/>
              <a:t> </a:t>
            </a:r>
            <a:r>
              <a:rPr lang="en-US" sz="1800" dirty="0" err="1" smtClean="0"/>
              <a:t>değiştirmesine</a:t>
            </a:r>
            <a:r>
              <a:rPr lang="en-US" sz="1800" dirty="0" smtClean="0"/>
              <a:t> </a:t>
            </a:r>
            <a:r>
              <a:rPr lang="en-US" sz="1800" b="1" dirty="0" err="1" smtClean="0"/>
              <a:t>ışığın</a:t>
            </a:r>
            <a:r>
              <a:rPr lang="tr-TR" sz="1800" b="1" dirty="0"/>
              <a:t> </a:t>
            </a:r>
            <a:r>
              <a:rPr lang="en-US" sz="1800" b="1" dirty="0" err="1" smtClean="0"/>
              <a:t>kırılması</a:t>
            </a:r>
            <a:r>
              <a:rPr lang="en-US" sz="1800" b="1" dirty="0" smtClean="0"/>
              <a:t> </a:t>
            </a:r>
            <a:r>
              <a:rPr lang="en-US" sz="1800" dirty="0" err="1" smtClean="0"/>
              <a:t>denir</a:t>
            </a:r>
            <a:endParaRPr lang="tr-TR" sz="1800" dirty="0" smtClean="0"/>
          </a:p>
          <a:p>
            <a:r>
              <a:rPr lang="tr-TR" sz="1800" i="0" u="none" strike="noStrike" cap="none" dirty="0" smtClean="0">
                <a:sym typeface="Questrial"/>
              </a:rPr>
              <a:t>Tam yansıma </a:t>
            </a:r>
            <a:r>
              <a:rPr lang="en-US" sz="1800" i="0" u="none" strike="noStrike" cap="none" dirty="0">
                <a:sym typeface="Questrial"/>
              </a:rPr>
              <a:t> </a:t>
            </a:r>
            <a:r>
              <a:rPr lang="tr-TR" sz="1800" dirty="0" err="1">
                <a:sym typeface="Questrial"/>
              </a:rPr>
              <a:t>ı</a:t>
            </a:r>
            <a:r>
              <a:rPr lang="en-US" sz="1800" dirty="0" err="1" smtClean="0"/>
              <a:t>şı</a:t>
            </a:r>
            <a:r>
              <a:rPr lang="tr-TR" sz="1800" dirty="0" smtClean="0"/>
              <a:t>ğın</a:t>
            </a:r>
            <a:r>
              <a:rPr lang="en-US" sz="1800" dirty="0" smtClean="0"/>
              <a:t>  </a:t>
            </a:r>
            <a:r>
              <a:rPr lang="en-US" sz="1800" dirty="0" err="1"/>
              <a:t>yansıyarak</a:t>
            </a:r>
            <a:r>
              <a:rPr lang="en-US" sz="1800" dirty="0"/>
              <a:t> </a:t>
            </a:r>
            <a:r>
              <a:rPr lang="en-US" sz="1800" dirty="0" err="1" smtClean="0"/>
              <a:t>geldiği</a:t>
            </a:r>
            <a:r>
              <a:rPr lang="tr-TR" sz="1800" dirty="0" smtClean="0"/>
              <a:t> </a:t>
            </a:r>
            <a:r>
              <a:rPr lang="en-US" sz="1800" dirty="0" err="1" smtClean="0"/>
              <a:t>ortama</a:t>
            </a:r>
            <a:r>
              <a:rPr lang="en-US" sz="1800" dirty="0" smtClean="0"/>
              <a:t> </a:t>
            </a:r>
            <a:r>
              <a:rPr lang="en-US" sz="1800" dirty="0" err="1"/>
              <a:t>geri</a:t>
            </a:r>
            <a:r>
              <a:rPr lang="en-US" sz="1800" dirty="0"/>
              <a:t> </a:t>
            </a:r>
            <a:r>
              <a:rPr lang="en-US" sz="1800" dirty="0" err="1" smtClean="0"/>
              <a:t>dön</a:t>
            </a:r>
            <a:r>
              <a:rPr lang="tr-TR" sz="1800" dirty="0" smtClean="0"/>
              <a:t>mesi olayıdır.</a:t>
            </a:r>
          </a:p>
          <a:p>
            <a:r>
              <a:rPr lang="tr-TR" sz="1800" dirty="0" err="1"/>
              <a:t>K</a:t>
            </a:r>
            <a:r>
              <a:rPr lang="en-US" sz="1800" dirty="0" err="1" smtClean="0"/>
              <a:t>ırılma</a:t>
            </a:r>
            <a:r>
              <a:rPr lang="en-US" sz="1800" dirty="0" smtClean="0"/>
              <a:t> </a:t>
            </a:r>
            <a:r>
              <a:rPr lang="en-US" sz="1800" dirty="0" err="1"/>
              <a:t>açısını</a:t>
            </a:r>
            <a:r>
              <a:rPr lang="en-US" sz="1800" dirty="0"/>
              <a:t> 90° </a:t>
            </a:r>
            <a:r>
              <a:rPr lang="en-US" sz="1800" dirty="0" err="1"/>
              <a:t>yapan</a:t>
            </a:r>
            <a:r>
              <a:rPr lang="en-US" sz="1800" dirty="0"/>
              <a:t> </a:t>
            </a:r>
            <a:r>
              <a:rPr lang="en-US" sz="1800" dirty="0" err="1"/>
              <a:t>gelme</a:t>
            </a:r>
            <a:r>
              <a:rPr lang="en-US" sz="1800" dirty="0"/>
              <a:t> </a:t>
            </a:r>
            <a:r>
              <a:rPr lang="en-US" sz="1800" dirty="0" err="1"/>
              <a:t>açısına</a:t>
            </a:r>
            <a:r>
              <a:rPr lang="en-US" sz="1800" dirty="0"/>
              <a:t> </a:t>
            </a:r>
            <a:r>
              <a:rPr lang="en-US" sz="1800" dirty="0" err="1"/>
              <a:t>sınır</a:t>
            </a:r>
            <a:r>
              <a:rPr lang="en-US" sz="1800" dirty="0"/>
              <a:t> </a:t>
            </a:r>
            <a:r>
              <a:rPr lang="en-US" sz="1800" dirty="0" err="1" smtClean="0"/>
              <a:t>açısı</a:t>
            </a:r>
            <a:r>
              <a:rPr lang="tr-TR" sz="1800" dirty="0" smtClean="0"/>
              <a:t> denir.</a:t>
            </a:r>
            <a:endParaRPr sz="1800" i="0" u="none" strike="noStrike" cap="none" dirty="0">
              <a:sym typeface="Questrial"/>
            </a:endParaRPr>
          </a:p>
        </p:txBody>
      </p:sp>
      <p:sp>
        <p:nvSpPr>
          <p:cNvPr id="5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accent1">
                    <a:lumMod val="7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/>
              <a:t>Prizmaların</a:t>
            </a:r>
            <a:r>
              <a:rPr lang="en-US" sz="1200" dirty="0"/>
              <a:t> </a:t>
            </a:r>
            <a:r>
              <a:rPr lang="en-US" sz="1200" dirty="0" err="1"/>
              <a:t>özellikleri</a:t>
            </a:r>
            <a:endParaRPr lang="en-US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ym typeface="Questrial"/>
              </a:rPr>
              <a:t>Aktivite</a:t>
            </a:r>
            <a:r>
              <a:rPr lang="en-US" sz="1200" dirty="0">
                <a:sym typeface="Questrial"/>
              </a:rPr>
              <a:t>: </a:t>
            </a:r>
            <a:r>
              <a:rPr lang="tr-TR" sz="1200" dirty="0"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ym typeface="Questrial"/>
              </a:rPr>
              <a:t> 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Işığın renklere ayrılması</a:t>
            </a:r>
            <a:endParaRPr lang="tr-TR" sz="12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7" name="Shape 110"/>
          <p:cNvSpPr txBox="1">
            <a:spLocks/>
          </p:cNvSpPr>
          <p:nvPr/>
        </p:nvSpPr>
        <p:spPr>
          <a:xfrm>
            <a:off x="2474531" y="459665"/>
            <a:ext cx="6274376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8056" indent="-384556">
              <a:lnSpc>
                <a:spcPct val="80000"/>
              </a:lnSpc>
              <a:spcBef>
                <a:spcPts val="285"/>
              </a:spcBef>
            </a:pPr>
            <a:r>
              <a:rPr lang="tr-TR" sz="3200" cap="none" dirty="0" smtClean="0"/>
              <a:t>Hatırlayalım</a:t>
            </a:r>
            <a:endParaRPr lang="en-US" sz="3200" cap="none" dirty="0"/>
          </a:p>
        </p:txBody>
      </p:sp>
      <p:pic>
        <p:nvPicPr>
          <p:cNvPr id="1028" name="Picture 4" descr="Ä°lgili re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1412105"/>
            <a:ext cx="2966646" cy="216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idx="1"/>
          </p:nvPr>
        </p:nvSpPr>
        <p:spPr>
          <a:xfrm>
            <a:off x="2549236" y="1341348"/>
            <a:ext cx="6203031" cy="342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064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</a:pPr>
            <a:r>
              <a:rPr lang="tr-TR" sz="2000" dirty="0">
                <a:sym typeface="Questrial"/>
              </a:rPr>
              <a:t>Tüm yüzeyleri düz olan, saydam cisimlerdir.</a:t>
            </a:r>
          </a:p>
          <a:p>
            <a:pPr marL="4064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</a:pPr>
            <a:r>
              <a:rPr lang="en-US" sz="2000" dirty="0" err="1"/>
              <a:t>Prizmalar</a:t>
            </a:r>
            <a:r>
              <a:rPr lang="tr-TR" sz="2000" dirty="0"/>
              <a:t> </a:t>
            </a:r>
            <a:r>
              <a:rPr lang="en-US" sz="2000" dirty="0" err="1"/>
              <a:t>genellikle</a:t>
            </a:r>
            <a:r>
              <a:rPr lang="en-US" sz="2000" dirty="0"/>
              <a:t> </a:t>
            </a:r>
            <a:r>
              <a:rPr lang="tr-TR" sz="2000" dirty="0"/>
              <a:t>camdan yada </a:t>
            </a:r>
            <a:r>
              <a:rPr lang="tr-TR" sz="2000" dirty="0" smtClean="0"/>
              <a:t>plastikten</a:t>
            </a:r>
            <a:r>
              <a:rPr lang="en-US" sz="2000" dirty="0" smtClean="0"/>
              <a:t> </a:t>
            </a:r>
            <a:r>
              <a:rPr lang="en-US" sz="2000" dirty="0" err="1" smtClean="0"/>
              <a:t>yapılır</a:t>
            </a:r>
            <a:r>
              <a:rPr lang="tr-TR" sz="2000" dirty="0" smtClean="0"/>
              <a:t>.</a:t>
            </a:r>
            <a:endParaRPr sz="2000" b="0" i="0" u="none" strike="noStrike" cap="none" dirty="0">
              <a:ea typeface="Questrial"/>
              <a:cs typeface="Questrial"/>
              <a:sym typeface="Questrial"/>
            </a:endParaRPr>
          </a:p>
        </p:txBody>
      </p:sp>
      <p:sp>
        <p:nvSpPr>
          <p:cNvPr id="5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özellikleri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ym typeface="Questrial"/>
              </a:rPr>
              <a:t>Aktivite</a:t>
            </a:r>
            <a:r>
              <a:rPr lang="en-US" sz="1200" dirty="0">
                <a:sym typeface="Questrial"/>
              </a:rPr>
              <a:t>: </a:t>
            </a:r>
            <a:r>
              <a:rPr lang="tr-TR" sz="1200" dirty="0"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ym typeface="Questrial"/>
              </a:rPr>
              <a:t> 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Işığın renklere ayrılması</a:t>
            </a:r>
            <a:endParaRPr lang="tr-TR" sz="12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7" name="Shape 110"/>
          <p:cNvSpPr txBox="1">
            <a:spLocks/>
          </p:cNvSpPr>
          <p:nvPr/>
        </p:nvSpPr>
        <p:spPr>
          <a:xfrm>
            <a:off x="2549236" y="370082"/>
            <a:ext cx="6274376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8056" indent="-384556">
              <a:lnSpc>
                <a:spcPct val="80000"/>
              </a:lnSpc>
              <a:spcBef>
                <a:spcPts val="285"/>
              </a:spcBef>
            </a:pPr>
            <a:r>
              <a:rPr lang="tr-TR" sz="3200" cap="none" dirty="0" smtClean="0"/>
              <a:t>Prizma Özellikleri</a:t>
            </a:r>
            <a:endParaRPr lang="en-US" sz="3200" cap="none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337" y="656966"/>
            <a:ext cx="3170379" cy="25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73" y="1274101"/>
            <a:ext cx="36099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множение 2"/>
          <p:cNvSpPr/>
          <p:nvPr/>
        </p:nvSpPr>
        <p:spPr>
          <a:xfrm>
            <a:off x="3286152" y="1532279"/>
            <a:ext cx="2871252" cy="193143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/>
          <a:stretch/>
        </p:blipFill>
        <p:spPr bwMode="auto">
          <a:xfrm>
            <a:off x="4257334" y="2497998"/>
            <a:ext cx="4726441" cy="257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hape 112"/>
          <p:cNvSpPr txBox="1"/>
          <p:nvPr/>
        </p:nvSpPr>
        <p:spPr>
          <a:xfrm>
            <a:off x="73891" y="1068640"/>
            <a:ext cx="2225964" cy="39744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Hatırlayalım: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Kırılma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tr-TR" sz="1200" dirty="0">
                <a:solidFill>
                  <a:schemeClr val="bg1">
                    <a:lumMod val="65000"/>
                  </a:schemeClr>
                </a:solidFill>
              </a:rPr>
              <a:t> Tam yansıma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Prizmaların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özellikleri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sym typeface="Questrial"/>
              </a:rPr>
              <a:t>Aktivite</a:t>
            </a:r>
            <a:r>
              <a:rPr lang="en-US" sz="1200" dirty="0">
                <a:sym typeface="Questrial"/>
              </a:rPr>
              <a:t>: </a:t>
            </a:r>
            <a:r>
              <a:rPr lang="tr-TR" sz="1200" dirty="0"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ek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renkli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ışığın</a:t>
            </a:r>
            <a:r>
              <a:rPr lang="tr-TR" sz="1200" dirty="0">
                <a:ea typeface="Times New Roman"/>
                <a:cs typeface="Times New Roman"/>
                <a:sym typeface="Times New Roman"/>
              </a:rPr>
              <a:t> prizmalarda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izlediği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yol</a:t>
            </a:r>
            <a:r>
              <a:rPr lang="en-US" sz="1200" dirty="0">
                <a:sym typeface="Questrial"/>
              </a:rPr>
              <a:t> 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>
                <a:cs typeface="Times New Roman"/>
              </a:rPr>
              <a:t>Prizmanın Kullanım Alanları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Bisiklet yansıtıcıları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Dürbünde görüntü 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Prizmanın tarihi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Işığın renklere ayrılması</a:t>
            </a:r>
            <a:endParaRPr lang="tr-TR" sz="1200" dirty="0">
              <a:sym typeface="Questrial"/>
            </a:endParaRPr>
          </a:p>
          <a:p>
            <a:pPr marL="34925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Gökkuşağı </a:t>
            </a:r>
            <a:r>
              <a:rPr lang="tr-TR" sz="1200" dirty="0"/>
              <a:t>nasıl oluşur?</a:t>
            </a:r>
            <a:endParaRPr lang="tr-TR" sz="1200" dirty="0">
              <a:sym typeface="Questrial"/>
            </a:endParaRP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 smtClean="0"/>
              <a:t>Özet</a:t>
            </a:r>
            <a:endParaRPr lang="tr-TR" sz="1200" dirty="0"/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Soru Çözümü</a:t>
            </a:r>
          </a:p>
          <a:p>
            <a:pPr marL="349250" lvl="0" indent="-28575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  <a:buFont typeface="Wingdings" panose="05000000000000000000" pitchFamily="2" charset="2"/>
              <a:buChar char="§"/>
            </a:pPr>
            <a:r>
              <a:rPr lang="tr-TR" sz="1200" dirty="0"/>
              <a:t>Gelecek Ders </a:t>
            </a:r>
          </a:p>
          <a:p>
            <a:pPr marL="63500" lvl="0">
              <a:lnSpc>
                <a:spcPct val="80000"/>
              </a:lnSpc>
              <a:spcBef>
                <a:spcPts val="285"/>
              </a:spcBef>
              <a:spcAft>
                <a:spcPts val="300"/>
              </a:spcAft>
              <a:buClr>
                <a:schemeClr val="accent1"/>
              </a:buClr>
              <a:buSzPct val="81428"/>
            </a:pP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10" name="Shape 110"/>
          <p:cNvSpPr txBox="1">
            <a:spLocks/>
          </p:cNvSpPr>
          <p:nvPr/>
        </p:nvSpPr>
        <p:spPr>
          <a:xfrm>
            <a:off x="2549236" y="370082"/>
            <a:ext cx="6274376" cy="60897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8056" indent="-384556">
              <a:lnSpc>
                <a:spcPct val="80000"/>
              </a:lnSpc>
              <a:spcBef>
                <a:spcPts val="285"/>
              </a:spcBef>
            </a:pPr>
            <a:r>
              <a:rPr lang="tr-TR" sz="3200" cap="none" dirty="0" smtClean="0"/>
              <a:t>Prizma Özellikleri</a:t>
            </a:r>
            <a:endParaRPr lang="en-US" sz="3200" cap="none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1859</TotalTime>
  <Words>2309</Words>
  <Application>Microsoft Office PowerPoint</Application>
  <PresentationFormat>On-screen Show (16:9)</PresentationFormat>
  <Paragraphs>615</Paragraphs>
  <Slides>39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Questrial</vt:lpstr>
      <vt:lpstr>Wingdings</vt:lpstr>
      <vt:lpstr>Times New Roman</vt:lpstr>
      <vt:lpstr>Noto Sans Symbols</vt:lpstr>
      <vt:lpstr>Century Gothic</vt:lpstr>
      <vt:lpstr>Arial</vt:lpstr>
      <vt:lpstr>Vapor Trail</vt:lpstr>
      <vt:lpstr>PRİZMALAR</vt:lpstr>
      <vt:lpstr>Bugün Hangi Kazanımları Öğreneceğiz?</vt:lpstr>
      <vt:lpstr>Prizmalar</vt:lpstr>
      <vt:lpstr>Geçen Hafta Neler Öğrendik?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Dürbünde Görüntü Yanıtlayalım </vt:lpstr>
      <vt:lpstr>Prizmaya tek renk ışığı değil de tüm renkleri içeren beyaz ışığı yollarsak ne olur?</vt:lpstr>
      <vt:lpstr>Prizmanın Tarihi: Isaac Newton</vt:lpstr>
      <vt:lpstr>Işığın Renklere Ayrılması</vt:lpstr>
      <vt:lpstr>Işığın Renklere Ayrılması</vt:lpstr>
      <vt:lpstr>Gökkuşağı Nasıl Oluşur?</vt:lpstr>
      <vt:lpstr>Gökkuşağı Nasıl Oluşur?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Bugün Hangi Kazanımları Öğrendik?</vt:lpstr>
      <vt:lpstr>Görüşmek ÜZERE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Prizma</dc:title>
  <dc:creator>ali eryilmaz</dc:creator>
  <cp:lastModifiedBy>Author</cp:lastModifiedBy>
  <cp:revision>112</cp:revision>
  <dcterms:modified xsi:type="dcterms:W3CDTF">2018-05-04T23:00:19Z</dcterms:modified>
</cp:coreProperties>
</file>