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41"/>
  </p:notesMasterIdLst>
  <p:sldIdLst>
    <p:sldId id="256" r:id="rId2"/>
    <p:sldId id="257" r:id="rId3"/>
    <p:sldId id="258" r:id="rId4"/>
    <p:sldId id="259" r:id="rId5"/>
    <p:sldId id="260" r:id="rId6"/>
    <p:sldId id="325" r:id="rId7"/>
    <p:sldId id="261" r:id="rId8"/>
    <p:sldId id="262" r:id="rId9"/>
    <p:sldId id="263" r:id="rId10"/>
    <p:sldId id="264" r:id="rId11"/>
    <p:sldId id="327" r:id="rId12"/>
    <p:sldId id="332" r:id="rId13"/>
    <p:sldId id="331" r:id="rId14"/>
    <p:sldId id="333" r:id="rId15"/>
    <p:sldId id="334" r:id="rId16"/>
    <p:sldId id="329" r:id="rId17"/>
    <p:sldId id="330" r:id="rId18"/>
    <p:sldId id="328" r:id="rId19"/>
    <p:sldId id="297" r:id="rId20"/>
    <p:sldId id="312" r:id="rId21"/>
    <p:sldId id="335" r:id="rId22"/>
    <p:sldId id="336" r:id="rId23"/>
    <p:sldId id="301" r:id="rId24"/>
    <p:sldId id="337" r:id="rId25"/>
    <p:sldId id="326" r:id="rId26"/>
    <p:sldId id="338" r:id="rId27"/>
    <p:sldId id="322" r:id="rId28"/>
    <p:sldId id="313" r:id="rId29"/>
    <p:sldId id="284" r:id="rId30"/>
    <p:sldId id="314" r:id="rId31"/>
    <p:sldId id="316" r:id="rId32"/>
    <p:sldId id="315" r:id="rId33"/>
    <p:sldId id="318" r:id="rId34"/>
    <p:sldId id="320" r:id="rId35"/>
    <p:sldId id="321" r:id="rId36"/>
    <p:sldId id="323" r:id="rId37"/>
    <p:sldId id="290" r:id="rId38"/>
    <p:sldId id="309" r:id="rId39"/>
    <p:sldId id="304" r:id="rId40"/>
  </p:sldIdLst>
  <p:sldSz cx="9144000" cy="5143500" type="screen16x9"/>
  <p:notesSz cx="6858000" cy="9144000"/>
  <p:embeddedFontLst>
    <p:embeddedFont>
      <p:font typeface="Questrial" panose="020B0604020202020204" charset="0"/>
      <p:regular r:id="rId42"/>
    </p:embeddedFont>
    <p:embeddedFont>
      <p:font typeface="Century Gothic" panose="020B0502020202020204" pitchFamily="34" charset="0"/>
      <p:regular r:id="rId43"/>
      <p:bold r:id="rId44"/>
      <p:italic r:id="rId45"/>
      <p:boldItalic r:id="rId4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dilber" initials="d" lastIdx="18" clrIdx="0">
    <p:extLst>
      <p:ext uri="{19B8F6BF-5375-455C-9EA6-DF929625EA0E}">
        <p15:presenceInfo xmlns:p15="http://schemas.microsoft.com/office/powerpoint/2012/main" userId="ddilb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87" autoAdjust="0"/>
    <p:restoredTop sz="83871" autoAdjust="0"/>
  </p:normalViewPr>
  <p:slideViewPr>
    <p:cSldViewPr snapToGrid="0">
      <p:cViewPr varScale="1">
        <p:scale>
          <a:sx n="78" d="100"/>
          <a:sy n="78" d="100"/>
        </p:scale>
        <p:origin x="1098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1.fntdata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2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5.fntdata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33702628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0" name="Shape 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076974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360998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47861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355916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08497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995056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776689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tr-TR" dirty="0" smtClean="0"/>
              <a:t>http://www.schoolphysics.co.uk/age14-16/Light/text/Bicycle_reflector/index.html</a:t>
            </a:r>
            <a:endParaRPr dirty="0"/>
          </a:p>
        </p:txBody>
      </p:sp>
      <p:sp>
        <p:nvSpPr>
          <p:cNvPr id="115" name="Shape 11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88097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tr-TR" dirty="0" smtClean="0"/>
              <a:t>http://www.schoolphysics.co.uk/age14-16/Light/text/Bicycle_reflector/index.html</a:t>
            </a:r>
            <a:endParaRPr dirty="0"/>
          </a:p>
        </p:txBody>
      </p:sp>
      <p:sp>
        <p:nvSpPr>
          <p:cNvPr id="115" name="Shape 11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794752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63500" lvl="0">
              <a:lnSpc>
                <a:spcPct val="80000"/>
              </a:lnSpc>
              <a:buClr>
                <a:schemeClr val="accent1"/>
              </a:buClr>
              <a:buSzPct val="78461"/>
            </a:pPr>
            <a:r>
              <a:rPr lang="tr-TR" dirty="0" smtClean="0">
                <a:latin typeface="Questrial"/>
                <a:ea typeface="Questrial"/>
                <a:cs typeface="Questrial"/>
                <a:sym typeface="Questrial"/>
              </a:rPr>
              <a:t>İçeride iki adet prizmadan her biri, ışığı 180 derece yansıtır. </a:t>
            </a:r>
          </a:p>
          <a:p>
            <a:pPr marL="63500" lvl="0">
              <a:lnSpc>
                <a:spcPct val="80000"/>
              </a:lnSpc>
              <a:buClr>
                <a:schemeClr val="accent1"/>
              </a:buClr>
              <a:buSzPct val="78461"/>
            </a:pPr>
            <a:endParaRPr lang="tr-TR" dirty="0" smtClean="0">
              <a:latin typeface="Questrial"/>
              <a:ea typeface="Questrial"/>
              <a:cs typeface="Questrial"/>
              <a:sym typeface="Questrial"/>
            </a:endParaRPr>
          </a:p>
          <a:p>
            <a:pPr marL="63500" lvl="0">
              <a:lnSpc>
                <a:spcPct val="80000"/>
              </a:lnSpc>
              <a:spcBef>
                <a:spcPts val="510"/>
              </a:spcBef>
              <a:buClr>
                <a:schemeClr val="accent1"/>
              </a:buClr>
              <a:buSzPct val="78461"/>
            </a:pPr>
            <a:r>
              <a:rPr lang="tr-TR" dirty="0" smtClean="0">
                <a:latin typeface="Questrial"/>
                <a:ea typeface="Questrial"/>
                <a:cs typeface="Questrial"/>
                <a:sym typeface="Questrial"/>
              </a:rPr>
              <a:t>İki adet prizma olması görüntüyü düz görmemizi sağlıyor. </a:t>
            </a:r>
            <a:endParaRPr lang="en-US" dirty="0" smtClean="0">
              <a:latin typeface="Questrial"/>
              <a:ea typeface="Questrial"/>
              <a:cs typeface="Questrial"/>
              <a:sym typeface="Questrial"/>
            </a:endParaRP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241" name="Shape 2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894700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Mor ışığın enerjisi kırmızı ışığa göre daha büyüktür. Newton’un 3.yasası burada</a:t>
            </a:r>
            <a:r>
              <a:rPr lang="tr-TR" baseline="0" dirty="0" smtClean="0"/>
              <a:t> da geçerli </a:t>
            </a:r>
            <a:r>
              <a:rPr lang="tr-TR" baseline="0" dirty="0" smtClean="0">
                <a:sym typeface="Wingdings" panose="05000000000000000000" pitchFamily="2" charset="2"/>
              </a:rPr>
              <a:t> </a:t>
            </a:r>
            <a:r>
              <a:rPr lang="tr-TR" dirty="0" smtClean="0"/>
              <a:t>ne kadar etki o kadar tepki.</a:t>
            </a:r>
            <a:r>
              <a:rPr lang="tr-TR" baseline="0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847048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533835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790294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Gökkuşağı oluşumunu kırılma haftasında da konuştuk</a:t>
            </a:r>
            <a:r>
              <a:rPr lang="tr-TR" baseline="0" dirty="0" smtClean="0"/>
              <a:t>,  bugün öğrendiklerini de kullanıp öğrencilerin açıklama yapmasını teşvik edeceğim.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71127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0" name="Shape 2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464576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0" name="Shape 2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737237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0" name="Shape 2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7372377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0" name="Shape 2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7372377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0" name="Shape 2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7372377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0" name="Shape 2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7372377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0" name="Shape 2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7372377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0" name="Shape 2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737237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1986648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0" name="Shape 2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7372377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0" name="Shape 2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7372377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Kırılmada çözülmüş,</a:t>
            </a:r>
            <a:r>
              <a:rPr lang="tr-TR" baseline="0" dirty="0" smtClean="0"/>
              <a:t> tekrar çözmeyeceğim, dosyada bulunsun</a:t>
            </a:r>
            <a:r>
              <a:rPr lang="tr-TR" baseline="0" dirty="0" smtClean="0">
                <a:sym typeface="Wingdings" panose="05000000000000000000" pitchFamily="2" charset="2"/>
              </a:rPr>
              <a:t></a:t>
            </a:r>
            <a:endParaRPr lang="tr-TR" dirty="0" smtClean="0"/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290" name="Shape 2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7372377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Shape 3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1" name="Shape 3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5670506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523733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226536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15" name="Shape 11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085985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5" name="Shape 11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769566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tr-TR" dirty="0" smtClean="0"/>
              <a:t>Bugün bu bilgileri prizmada</a:t>
            </a:r>
            <a:r>
              <a:rPr lang="tr-TR" baseline="0" dirty="0" smtClean="0"/>
              <a:t> kullanacağız.</a:t>
            </a:r>
            <a:endParaRPr dirty="0"/>
          </a:p>
        </p:txBody>
      </p:sp>
      <p:sp>
        <p:nvSpPr>
          <p:cNvPr id="122" name="Shape 12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454427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9" name="Shape 12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702531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63403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813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352554"/>
            <a:ext cx="7086600" cy="1368822"/>
          </a:xfrm>
        </p:spPr>
        <p:txBody>
          <a:bodyPr anchor="b">
            <a:normAutofit/>
          </a:bodyPr>
          <a:lstStyle>
            <a:lvl1pPr algn="l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2724151"/>
            <a:ext cx="7086600" cy="514350"/>
          </a:xfrm>
        </p:spPr>
        <p:txBody>
          <a:bodyPr>
            <a:normAutofit/>
          </a:bodyPr>
          <a:lstStyle>
            <a:lvl1pPr marL="0" indent="0" algn="l">
              <a:buNone/>
              <a:defRPr sz="15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32171" y="3235746"/>
            <a:ext cx="2183130" cy="280982"/>
          </a:xfrm>
        </p:spPr>
        <p:txBody>
          <a:bodyPr/>
          <a:lstStyle/>
          <a:p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28700" y="3242884"/>
            <a:ext cx="4800600" cy="273844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57900" y="1073150"/>
            <a:ext cx="2057400" cy="273844"/>
          </a:xfrm>
        </p:spPr>
        <p:txBody>
          <a:bodyPr/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12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  <p:extLst>
      <p:ext uri="{BB962C8B-B14F-4D97-AF65-F5344CB8AC3E}">
        <p14:creationId xmlns:p14="http://schemas.microsoft.com/office/powerpoint/2010/main" val="260555378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33" y="3523021"/>
            <a:ext cx="8116526" cy="614516"/>
          </a:xfrm>
        </p:spPr>
        <p:txBody>
          <a:bodyPr anchor="b"/>
          <a:lstStyle>
            <a:lvl1pPr algn="l"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1295" y="706080"/>
            <a:ext cx="8116380" cy="260862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4137537"/>
            <a:ext cx="8115300" cy="526477"/>
          </a:xfrm>
        </p:spPr>
        <p:txBody>
          <a:bodyPr/>
          <a:lstStyle>
            <a:lvl1pPr marL="0" indent="0" algn="l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12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  <p:extLst>
      <p:ext uri="{BB962C8B-B14F-4D97-AF65-F5344CB8AC3E}">
        <p14:creationId xmlns:p14="http://schemas.microsoft.com/office/powerpoint/2010/main" val="335661469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813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565150"/>
            <a:ext cx="8115300" cy="2101850"/>
          </a:xfrm>
        </p:spPr>
        <p:txBody>
          <a:bodyPr anchor="ctr"/>
          <a:lstStyle>
            <a:lvl1pPr algn="l"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350" y="2736850"/>
            <a:ext cx="7597887" cy="749300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860839" y="285750"/>
            <a:ext cx="2183130" cy="273844"/>
          </a:xfrm>
        </p:spPr>
        <p:txBody>
          <a:bodyPr/>
          <a:lstStyle>
            <a:lvl1pPr algn="r">
              <a:defRPr/>
            </a:lvl1pPr>
          </a:lstStyle>
          <a:p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14350" y="284956"/>
            <a:ext cx="5243619" cy="273844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46839" y="285750"/>
            <a:ext cx="482811" cy="273844"/>
          </a:xfrm>
        </p:spPr>
        <p:txBody>
          <a:bodyPr/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12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  <p:extLst>
      <p:ext uri="{BB962C8B-B14F-4D97-AF65-F5344CB8AC3E}">
        <p14:creationId xmlns:p14="http://schemas.microsoft.com/office/powerpoint/2010/main" val="834897571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813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51" y="565150"/>
            <a:ext cx="7613650" cy="1953371"/>
          </a:xfrm>
        </p:spPr>
        <p:txBody>
          <a:bodyPr anchor="ctr"/>
          <a:lstStyle>
            <a:lvl1pPr algn="l"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77899" y="2524168"/>
            <a:ext cx="7194552" cy="33333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351" y="2969897"/>
            <a:ext cx="7613650" cy="509903"/>
          </a:xfrm>
        </p:spPr>
        <p:txBody>
          <a:bodyPr anchor="ctr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860839" y="285750"/>
            <a:ext cx="2183130" cy="273844"/>
          </a:xfrm>
        </p:spPr>
        <p:txBody>
          <a:bodyPr/>
          <a:lstStyle>
            <a:lvl1pPr algn="r">
              <a:defRPr/>
            </a:lvl1pPr>
          </a:lstStyle>
          <a:p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14350" y="284956"/>
            <a:ext cx="5243619" cy="273844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46839" y="285750"/>
            <a:ext cx="482811" cy="273844"/>
          </a:xfrm>
        </p:spPr>
        <p:txBody>
          <a:bodyPr/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12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7188" y="700088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38173" y="2025968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64618741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813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71" y="843526"/>
            <a:ext cx="7609640" cy="1883876"/>
          </a:xfrm>
        </p:spPr>
        <p:txBody>
          <a:bodyPr anchor="b"/>
          <a:lstStyle>
            <a:lvl1pPr algn="l"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350" y="2736237"/>
            <a:ext cx="7608491" cy="749914"/>
          </a:xfrm>
        </p:spPr>
        <p:txBody>
          <a:bodyPr anchor="t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860839" y="284163"/>
            <a:ext cx="2183130" cy="273844"/>
          </a:xfrm>
        </p:spPr>
        <p:txBody>
          <a:bodyPr/>
          <a:lstStyle>
            <a:lvl1pPr algn="r">
              <a:defRPr/>
            </a:lvl1pPr>
          </a:lstStyle>
          <a:p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14350" y="284163"/>
            <a:ext cx="5243619" cy="273844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46839" y="285750"/>
            <a:ext cx="482811" cy="273844"/>
          </a:xfrm>
        </p:spPr>
        <p:txBody>
          <a:bodyPr/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12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  <p:extLst>
      <p:ext uri="{BB962C8B-B14F-4D97-AF65-F5344CB8AC3E}">
        <p14:creationId xmlns:p14="http://schemas.microsoft.com/office/powerpoint/2010/main" val="2237625547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171701" y="571500"/>
            <a:ext cx="6457949" cy="9779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0" y="1651560"/>
            <a:ext cx="2592324" cy="462990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49" y="2178424"/>
            <a:ext cx="2592324" cy="248559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76600" y="1650999"/>
            <a:ext cx="2592324" cy="469901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275144" y="2178050"/>
            <a:ext cx="2592324" cy="248596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038850" y="1644649"/>
            <a:ext cx="2592324" cy="469901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6038851" y="2178424"/>
            <a:ext cx="2592324" cy="248559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12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  <p:extLst>
      <p:ext uri="{BB962C8B-B14F-4D97-AF65-F5344CB8AC3E}">
        <p14:creationId xmlns:p14="http://schemas.microsoft.com/office/powerpoint/2010/main" val="1476475056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171701" y="571500"/>
            <a:ext cx="6457949" cy="9715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6463" y="3143250"/>
            <a:ext cx="2588687" cy="512074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6463" y="1771650"/>
            <a:ext cx="2588687" cy="1143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6463" y="3655323"/>
            <a:ext cx="2588687" cy="1008691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80698" y="3143250"/>
            <a:ext cx="2586701" cy="512074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280697" y="1771650"/>
            <a:ext cx="2586702" cy="1143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280699" y="3655323"/>
            <a:ext cx="2586701" cy="1008691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037299" y="3143250"/>
            <a:ext cx="2592352" cy="512074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037391" y="1771650"/>
            <a:ext cx="2585909" cy="1143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6037299" y="3655321"/>
            <a:ext cx="2589334" cy="1008691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12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  <p:extLst>
      <p:ext uri="{BB962C8B-B14F-4D97-AF65-F5344CB8AC3E}">
        <p14:creationId xmlns:p14="http://schemas.microsoft.com/office/powerpoint/2010/main" val="1774661189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1645920"/>
            <a:ext cx="8115300" cy="301809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12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  <p:extLst>
      <p:ext uri="{BB962C8B-B14F-4D97-AF65-F5344CB8AC3E}">
        <p14:creationId xmlns:p14="http://schemas.microsoft.com/office/powerpoint/2010/main" val="3130334866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81362"/>
            <a:ext cx="9144000" cy="1862138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6600" y="558800"/>
            <a:ext cx="1543050" cy="2927350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8350" y="558800"/>
            <a:ext cx="6153151" cy="29273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60839" y="284956"/>
            <a:ext cx="2183130" cy="273844"/>
          </a:xfrm>
        </p:spPr>
        <p:txBody>
          <a:bodyPr/>
          <a:lstStyle>
            <a:lvl1pPr algn="r">
              <a:defRPr/>
            </a:lvl1pPr>
          </a:lstStyle>
          <a:p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4350" y="285750"/>
            <a:ext cx="5243619" cy="273844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46839" y="285750"/>
            <a:ext cx="482811" cy="273844"/>
          </a:xfrm>
        </p:spPr>
        <p:txBody>
          <a:bodyPr/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12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  <p:extLst>
      <p:ext uri="{BB962C8B-B14F-4D97-AF65-F5344CB8AC3E}">
        <p14:creationId xmlns:p14="http://schemas.microsoft.com/office/powerpoint/2010/main" val="1017203805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12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  <p:extLst>
      <p:ext uri="{BB962C8B-B14F-4D97-AF65-F5344CB8AC3E}">
        <p14:creationId xmlns:p14="http://schemas.microsoft.com/office/powerpoint/2010/main" val="268276225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813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565150"/>
            <a:ext cx="8115299" cy="2101451"/>
          </a:xfrm>
        </p:spPr>
        <p:txBody>
          <a:bodyPr anchor="b">
            <a:normAutofit/>
          </a:bodyPr>
          <a:lstStyle>
            <a:lvl1pPr algn="r">
              <a:defRPr sz="3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350" y="2731294"/>
            <a:ext cx="7867650" cy="716756"/>
          </a:xfrm>
        </p:spPr>
        <p:txBody>
          <a:bodyPr>
            <a:normAutofit/>
          </a:bodyPr>
          <a:lstStyle>
            <a:lvl1pPr marL="0" indent="0" algn="r">
              <a:buNone/>
              <a:defRPr sz="165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60839" y="285750"/>
            <a:ext cx="2183130" cy="273844"/>
          </a:xfrm>
        </p:spPr>
        <p:txBody>
          <a:bodyPr/>
          <a:lstStyle>
            <a:lvl1pPr algn="r">
              <a:defRPr/>
            </a:lvl1pPr>
          </a:lstStyle>
          <a:p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4350" y="285751"/>
            <a:ext cx="5243619" cy="273049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46839" y="285750"/>
            <a:ext cx="482811" cy="273844"/>
          </a:xfrm>
        </p:spPr>
        <p:txBody>
          <a:bodyPr/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12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  <p:extLst>
      <p:ext uri="{BB962C8B-B14F-4D97-AF65-F5344CB8AC3E}">
        <p14:creationId xmlns:p14="http://schemas.microsoft.com/office/powerpoint/2010/main" val="371014279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0" y="1645920"/>
            <a:ext cx="4000500" cy="301809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645920"/>
            <a:ext cx="4000500" cy="301809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12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  <p:extLst>
      <p:ext uri="{BB962C8B-B14F-4D97-AF65-F5344CB8AC3E}">
        <p14:creationId xmlns:p14="http://schemas.microsoft.com/office/powerpoint/2010/main" val="167836246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700" y="571500"/>
            <a:ext cx="6457950" cy="9715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7" y="1637852"/>
            <a:ext cx="3809993" cy="617934"/>
          </a:xfrm>
        </p:spPr>
        <p:txBody>
          <a:bodyPr anchor="b">
            <a:normAutofit/>
          </a:bodyPr>
          <a:lstStyle>
            <a:lvl1pPr marL="0" indent="0">
              <a:buNone/>
              <a:defRPr sz="21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1" y="2349500"/>
            <a:ext cx="3983831" cy="23145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37852"/>
            <a:ext cx="3829050" cy="617934"/>
          </a:xfrm>
        </p:spPr>
        <p:txBody>
          <a:bodyPr anchor="b">
            <a:normAutofit/>
          </a:bodyPr>
          <a:lstStyle>
            <a:lvl1pPr marL="0" indent="0">
              <a:buNone/>
              <a:defRPr sz="21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349500"/>
            <a:ext cx="4000500" cy="231451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12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  <p:extLst>
      <p:ext uri="{BB962C8B-B14F-4D97-AF65-F5344CB8AC3E}">
        <p14:creationId xmlns:p14="http://schemas.microsoft.com/office/powerpoint/2010/main" val="374682036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12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  <p:extLst>
      <p:ext uri="{BB962C8B-B14F-4D97-AF65-F5344CB8AC3E}">
        <p14:creationId xmlns:p14="http://schemas.microsoft.com/office/powerpoint/2010/main" val="57739129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12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  <p:extLst>
      <p:ext uri="{BB962C8B-B14F-4D97-AF65-F5344CB8AC3E}">
        <p14:creationId xmlns:p14="http://schemas.microsoft.com/office/powerpoint/2010/main" val="2177759091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1143000"/>
            <a:ext cx="3086100" cy="1200150"/>
          </a:xfrm>
        </p:spPr>
        <p:txBody>
          <a:bodyPr anchor="b"/>
          <a:lstStyle>
            <a:lvl1pPr algn="l"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46686" y="560070"/>
            <a:ext cx="4882964" cy="4103944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2343150"/>
            <a:ext cx="3086100" cy="232086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12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  <p:extLst>
      <p:ext uri="{BB962C8B-B14F-4D97-AF65-F5344CB8AC3E}">
        <p14:creationId xmlns:p14="http://schemas.microsoft.com/office/powerpoint/2010/main" val="296325718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1143000"/>
            <a:ext cx="5154930" cy="1200150"/>
          </a:xfrm>
        </p:spPr>
        <p:txBody>
          <a:bodyPr anchor="b"/>
          <a:lstStyle>
            <a:lvl1pPr algn="l"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95928" y="563431"/>
            <a:ext cx="2733722" cy="410058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2343150"/>
            <a:ext cx="5154930" cy="232086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12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  <p:extLst>
      <p:ext uri="{BB962C8B-B14F-4D97-AF65-F5344CB8AC3E}">
        <p14:creationId xmlns:p14="http://schemas.microsoft.com/office/powerpoint/2010/main" val="1077460260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810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71700" y="573280"/>
            <a:ext cx="6457950" cy="9697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645920"/>
            <a:ext cx="8115300" cy="30180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46520" y="4767263"/>
            <a:ext cx="218313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0" y="4766884"/>
            <a:ext cx="58293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2250" y="285750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1200" b="0" i="0" u="none" strike="noStrike" cap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  <p:extLst>
      <p:ext uri="{BB962C8B-B14F-4D97-AF65-F5344CB8AC3E}">
        <p14:creationId xmlns:p14="http://schemas.microsoft.com/office/powerpoint/2010/main" val="2631570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hf sldNum="0" hdr="0" ftr="0" dt="0"/>
  <p:txStyles>
    <p:titleStyle>
      <a:lvl1pPr algn="r" defTabSz="685800" rtl="0" eaLnBrk="1" latinLnBrk="0" hangingPunct="1">
        <a:lnSpc>
          <a:spcPct val="90000"/>
        </a:lnSpc>
        <a:spcBef>
          <a:spcPct val="0"/>
        </a:spcBef>
        <a:buNone/>
        <a:defRPr sz="3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ophysics.com/l18.html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7.png"/><Relationship Id="rId7" Type="http://schemas.openxmlformats.org/officeDocument/2006/relationships/image" Target="../media/image1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6.png"/><Relationship Id="rId10" Type="http://schemas.openxmlformats.org/officeDocument/2006/relationships/image" Target="../media/image39.png"/><Relationship Id="rId4" Type="http://schemas.openxmlformats.org/officeDocument/2006/relationships/image" Target="../media/image29.png"/><Relationship Id="rId9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jpeg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>
            <a:spLocks noGrp="1"/>
          </p:cNvSpPr>
          <p:nvPr>
            <p:ph type="ctrTitle"/>
          </p:nvPr>
        </p:nvSpPr>
        <p:spPr>
          <a:xfrm>
            <a:off x="942109" y="2112712"/>
            <a:ext cx="5403273" cy="59354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484632" lvl="0" indent="-2031">
              <a:spcBef>
                <a:spcPts val="0"/>
              </a:spcBef>
              <a:buClr>
                <a:srgbClr val="FF599C"/>
              </a:buClr>
              <a:buSzPct val="25000"/>
            </a:pPr>
            <a:r>
              <a:rPr lang="tr-TR" sz="4400" cap="none" dirty="0">
                <a:ea typeface="Questrial"/>
                <a:cs typeface="Questrial"/>
                <a:sym typeface="Questrial"/>
              </a:rPr>
              <a:t>PRİZMALAR</a:t>
            </a:r>
            <a:endParaRPr lang="en-US" sz="4400" dirty="0"/>
          </a:p>
        </p:txBody>
      </p:sp>
      <p:sp>
        <p:nvSpPr>
          <p:cNvPr id="93" name="Shape 93"/>
          <p:cNvSpPr txBox="1">
            <a:spLocks noGrp="1"/>
          </p:cNvSpPr>
          <p:nvPr>
            <p:ph type="subTitle" idx="1"/>
          </p:nvPr>
        </p:nvSpPr>
        <p:spPr>
          <a:xfrm>
            <a:off x="1435101" y="2899642"/>
            <a:ext cx="7086600" cy="96115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R="36576">
              <a:lnSpc>
                <a:spcPct val="150000"/>
              </a:lnSpc>
              <a:spcBef>
                <a:spcPts val="0"/>
              </a:spcBef>
              <a:buClr>
                <a:schemeClr val="accent1"/>
              </a:buClr>
              <a:buSzPct val="25000"/>
            </a:pPr>
            <a:r>
              <a:rPr lang="tr-TR" sz="1800" dirty="0">
                <a:latin typeface="Times New Roman"/>
                <a:ea typeface="Times New Roman"/>
                <a:cs typeface="Times New Roman"/>
                <a:sym typeface="Times New Roman"/>
              </a:rPr>
              <a:t>Madina Iusupova</a:t>
            </a:r>
            <a:endParaRPr lang="en-US" sz="18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36576" lvl="0" indent="0" rtl="0">
              <a:lnSpc>
                <a:spcPct val="15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tr-TR" sz="1800" dirty="0" smtClean="0">
                <a:latin typeface="Times New Roman"/>
                <a:ea typeface="Times New Roman"/>
                <a:cs typeface="Times New Roman"/>
                <a:sym typeface="Times New Roman"/>
              </a:rPr>
              <a:t>Arş. Gör. Belkıs Garip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Shape 146"/>
          <p:cNvPicPr preferRelativeResize="0">
            <a:picLocks noGrp="1"/>
          </p:cNvPicPr>
          <p:nvPr>
            <p:ph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846037" y="2396972"/>
            <a:ext cx="2894035" cy="2147319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Shape 148"/>
          <p:cNvSpPr txBox="1"/>
          <p:nvPr/>
        </p:nvSpPr>
        <p:spPr>
          <a:xfrm>
            <a:off x="7236296" y="4774167"/>
            <a:ext cx="2267744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Hypothesis </a:t>
            </a:r>
          </a:p>
        </p:txBody>
      </p:sp>
      <p:sp>
        <p:nvSpPr>
          <p:cNvPr id="8" name="Shape 112"/>
          <p:cNvSpPr txBox="1"/>
          <p:nvPr/>
        </p:nvSpPr>
        <p:spPr>
          <a:xfrm>
            <a:off x="73891" y="1068640"/>
            <a:ext cx="2225964" cy="397441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25" tIns="45700" rIns="91425" bIns="45700" anchor="t" anchorCtr="0">
            <a:noAutofit/>
          </a:bodyPr>
          <a:lstStyle/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Hatırlayalım: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Kırılma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,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 Tam yansıma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Prizmaların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özellikleri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accent1">
                    <a:lumMod val="75000"/>
                  </a:schemeClr>
                </a:solidFill>
                <a:sym typeface="Questrial"/>
              </a:rPr>
              <a:t>Aktivite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sym typeface="Questrial"/>
              </a:rPr>
              <a:t>: </a:t>
            </a:r>
            <a:r>
              <a:rPr lang="tr-TR" sz="1200" dirty="0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200" dirty="0" err="1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tr-TR" sz="1200" dirty="0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  <a:sym typeface="Times New Roman"/>
              </a:rPr>
              <a:t> prizmalarda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sym typeface="Questrial"/>
              </a:rPr>
              <a:t> </a:t>
            </a:r>
            <a:endParaRPr lang="tr-TR" sz="1200" dirty="0">
              <a:solidFill>
                <a:schemeClr val="accent1">
                  <a:lumMod val="75000"/>
                </a:schemeClr>
              </a:solidFill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cs typeface="Times New Roman"/>
              </a:rPr>
              <a:t>Prizmanın Kullanım Alanları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Prizmanın tarihi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Işığın renklere ayrılması</a:t>
            </a:r>
            <a:endParaRPr lang="tr-TR" sz="1200" dirty="0">
              <a:sym typeface="Questrial"/>
            </a:endParaRPr>
          </a:p>
          <a:p>
            <a:pPr marL="34925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 smtClean="0"/>
              <a:t>Gökkuşağı </a:t>
            </a:r>
            <a:r>
              <a:rPr lang="tr-TR" sz="1200" dirty="0"/>
              <a:t>nasıl oluşur?</a:t>
            </a:r>
            <a:endParaRPr lang="tr-TR" sz="1200" dirty="0"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 smtClean="0"/>
              <a:t>Özet</a:t>
            </a:r>
            <a:endParaRPr lang="tr-TR" sz="1200" dirty="0"/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Soru Çözümü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Gelecek Ders </a:t>
            </a:r>
          </a:p>
          <a:p>
            <a:pPr marL="63500" lvl="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</a:pPr>
            <a:endParaRPr lang="tr-TR" sz="1100" dirty="0">
              <a:solidFill>
                <a:schemeClr val="tx1"/>
              </a:solidFill>
            </a:endParaRPr>
          </a:p>
        </p:txBody>
      </p:sp>
      <p:sp>
        <p:nvSpPr>
          <p:cNvPr id="9" name="Shape 110"/>
          <p:cNvSpPr txBox="1">
            <a:spLocks/>
          </p:cNvSpPr>
          <p:nvPr/>
        </p:nvSpPr>
        <p:spPr>
          <a:xfrm>
            <a:off x="2567708" y="459665"/>
            <a:ext cx="6274376" cy="608975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>
            <a:lvl1pPr algn="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3500" lvl="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</a:pPr>
            <a:r>
              <a:rPr lang="tr-TR" sz="3200" cap="none" dirty="0">
                <a:sym typeface="Questrial"/>
              </a:rPr>
              <a:t>Aktivite</a:t>
            </a:r>
            <a:r>
              <a:rPr lang="en-US" sz="3200" cap="none" dirty="0">
                <a:sym typeface="Questrial"/>
              </a:rPr>
              <a:t>: </a:t>
            </a:r>
            <a:r>
              <a:rPr lang="tr-TR" sz="3200" cap="none" dirty="0">
                <a:sym typeface="Times New Roman"/>
              </a:rPr>
              <a:t>T</a:t>
            </a:r>
            <a:r>
              <a:rPr lang="en-US" sz="3200" cap="none" dirty="0" err="1">
                <a:sym typeface="Times New Roman"/>
              </a:rPr>
              <a:t>ek</a:t>
            </a:r>
            <a:r>
              <a:rPr lang="en-US" sz="3200" cap="none" dirty="0">
                <a:sym typeface="Times New Roman"/>
              </a:rPr>
              <a:t> </a:t>
            </a:r>
            <a:r>
              <a:rPr lang="en-US" sz="3200" cap="none" dirty="0" err="1">
                <a:sym typeface="Times New Roman"/>
              </a:rPr>
              <a:t>Renkli</a:t>
            </a:r>
            <a:r>
              <a:rPr lang="en-US" sz="3200" cap="none" dirty="0">
                <a:sym typeface="Times New Roman"/>
              </a:rPr>
              <a:t> </a:t>
            </a:r>
            <a:r>
              <a:rPr lang="en-US" sz="3200" cap="none" dirty="0" err="1">
                <a:sym typeface="Times New Roman"/>
              </a:rPr>
              <a:t>Işığın</a:t>
            </a:r>
            <a:r>
              <a:rPr lang="tr-TR" sz="3200" cap="none" dirty="0">
                <a:sym typeface="Times New Roman"/>
              </a:rPr>
              <a:t> Prizmalarda</a:t>
            </a:r>
            <a:r>
              <a:rPr lang="en-US" sz="3200" cap="none" dirty="0">
                <a:sym typeface="Times New Roman"/>
              </a:rPr>
              <a:t> </a:t>
            </a:r>
            <a:r>
              <a:rPr lang="tr-TR" sz="3200" cap="none" dirty="0" err="1" smtClean="0">
                <a:sym typeface="Times New Roman"/>
              </a:rPr>
              <a:t>İ</a:t>
            </a:r>
            <a:r>
              <a:rPr lang="en-US" sz="3200" cap="none" dirty="0" err="1" smtClean="0">
                <a:sym typeface="Times New Roman"/>
              </a:rPr>
              <a:t>zlediği</a:t>
            </a:r>
            <a:r>
              <a:rPr lang="en-US" sz="3200" cap="none" dirty="0" smtClean="0">
                <a:sym typeface="Times New Roman"/>
              </a:rPr>
              <a:t> </a:t>
            </a:r>
            <a:r>
              <a:rPr lang="en-US" sz="3200" cap="none" dirty="0" err="1">
                <a:sym typeface="Times New Roman"/>
              </a:rPr>
              <a:t>Yol</a:t>
            </a:r>
            <a:r>
              <a:rPr lang="en-US" sz="3200" cap="none" dirty="0">
                <a:sym typeface="Questrial"/>
              </a:rPr>
              <a:t> </a:t>
            </a:r>
            <a:endParaRPr lang="tr-TR" sz="3200" cap="none" dirty="0">
              <a:sym typeface="Questrial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/>
          <p:nvPr/>
        </p:nvSpPr>
        <p:spPr>
          <a:xfrm>
            <a:off x="7236296" y="4774167"/>
            <a:ext cx="2267744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Hypothesis </a:t>
            </a:r>
          </a:p>
        </p:txBody>
      </p:sp>
      <p:sp>
        <p:nvSpPr>
          <p:cNvPr id="8" name="Shape 112"/>
          <p:cNvSpPr txBox="1"/>
          <p:nvPr/>
        </p:nvSpPr>
        <p:spPr>
          <a:xfrm>
            <a:off x="73891" y="1068640"/>
            <a:ext cx="2225964" cy="397441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25" tIns="45700" rIns="91425" bIns="45700" anchor="t" anchorCtr="0">
            <a:noAutofit/>
          </a:bodyPr>
          <a:lstStyle/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Hatırlayalım: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Kırılma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,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 Tam yansıma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Prizmaların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özellikleri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accent1">
                    <a:lumMod val="75000"/>
                  </a:schemeClr>
                </a:solidFill>
                <a:sym typeface="Questrial"/>
              </a:rPr>
              <a:t>Aktivite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sym typeface="Questrial"/>
              </a:rPr>
              <a:t>: </a:t>
            </a:r>
            <a:r>
              <a:rPr lang="tr-TR" sz="1200" dirty="0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200" dirty="0" err="1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tr-TR" sz="1200" dirty="0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  <a:sym typeface="Times New Roman"/>
              </a:rPr>
              <a:t> prizmalarda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sym typeface="Questrial"/>
              </a:rPr>
              <a:t> </a:t>
            </a:r>
            <a:endParaRPr lang="tr-TR" sz="1200" dirty="0">
              <a:solidFill>
                <a:schemeClr val="accent1">
                  <a:lumMod val="75000"/>
                </a:schemeClr>
              </a:solidFill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cs typeface="Times New Roman"/>
              </a:rPr>
              <a:t>Prizmanın Kullanım Alanları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Prizmanın tarihi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Işığın renklere ayrılması</a:t>
            </a:r>
            <a:endParaRPr lang="tr-TR" sz="1200" dirty="0">
              <a:sym typeface="Questrial"/>
            </a:endParaRPr>
          </a:p>
          <a:p>
            <a:pPr marL="34925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 smtClean="0"/>
              <a:t>Gökkuşağı </a:t>
            </a:r>
            <a:r>
              <a:rPr lang="tr-TR" sz="1200" dirty="0"/>
              <a:t>nasıl oluşur?</a:t>
            </a:r>
            <a:endParaRPr lang="tr-TR" sz="1200" dirty="0"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 smtClean="0"/>
              <a:t>Özet</a:t>
            </a:r>
            <a:endParaRPr lang="tr-TR" sz="1200" dirty="0"/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Soru Çözümü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Gelecek Ders </a:t>
            </a:r>
          </a:p>
          <a:p>
            <a:pPr marL="63500" lvl="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</a:pPr>
            <a:endParaRPr lang="tr-TR" sz="1100" dirty="0">
              <a:solidFill>
                <a:schemeClr val="tx1"/>
              </a:solidFill>
            </a:endParaRPr>
          </a:p>
        </p:txBody>
      </p:sp>
      <p:sp>
        <p:nvSpPr>
          <p:cNvPr id="9" name="Shape 110"/>
          <p:cNvSpPr txBox="1">
            <a:spLocks/>
          </p:cNvSpPr>
          <p:nvPr/>
        </p:nvSpPr>
        <p:spPr>
          <a:xfrm>
            <a:off x="2567708" y="459665"/>
            <a:ext cx="6274376" cy="608975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>
            <a:lvl1pPr algn="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3500" lvl="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</a:pPr>
            <a:r>
              <a:rPr lang="tr-TR" sz="3200" cap="none" dirty="0">
                <a:sym typeface="Questrial"/>
              </a:rPr>
              <a:t>Aktivite</a:t>
            </a:r>
            <a:r>
              <a:rPr lang="en-US" sz="3200" cap="none" dirty="0">
                <a:sym typeface="Questrial"/>
              </a:rPr>
              <a:t>: </a:t>
            </a:r>
            <a:r>
              <a:rPr lang="tr-TR" sz="3200" cap="none" dirty="0">
                <a:sym typeface="Times New Roman"/>
              </a:rPr>
              <a:t>T</a:t>
            </a:r>
            <a:r>
              <a:rPr lang="en-US" sz="3200" cap="none" dirty="0" err="1">
                <a:sym typeface="Times New Roman"/>
              </a:rPr>
              <a:t>ek</a:t>
            </a:r>
            <a:r>
              <a:rPr lang="en-US" sz="3200" cap="none" dirty="0">
                <a:sym typeface="Times New Roman"/>
              </a:rPr>
              <a:t> </a:t>
            </a:r>
            <a:r>
              <a:rPr lang="en-US" sz="3200" cap="none" dirty="0" err="1">
                <a:sym typeface="Times New Roman"/>
              </a:rPr>
              <a:t>Renkli</a:t>
            </a:r>
            <a:r>
              <a:rPr lang="en-US" sz="3200" cap="none" dirty="0">
                <a:sym typeface="Times New Roman"/>
              </a:rPr>
              <a:t> </a:t>
            </a:r>
            <a:r>
              <a:rPr lang="en-US" sz="3200" cap="none" dirty="0" err="1">
                <a:sym typeface="Times New Roman"/>
              </a:rPr>
              <a:t>Işığın</a:t>
            </a:r>
            <a:r>
              <a:rPr lang="tr-TR" sz="3200" cap="none" dirty="0">
                <a:sym typeface="Times New Roman"/>
              </a:rPr>
              <a:t> Prizmalarda</a:t>
            </a:r>
            <a:r>
              <a:rPr lang="en-US" sz="3200" cap="none" dirty="0">
                <a:sym typeface="Times New Roman"/>
              </a:rPr>
              <a:t> </a:t>
            </a:r>
            <a:r>
              <a:rPr lang="tr-TR" sz="3200" cap="none" dirty="0" err="1" smtClean="0">
                <a:sym typeface="Times New Roman"/>
              </a:rPr>
              <a:t>İ</a:t>
            </a:r>
            <a:r>
              <a:rPr lang="en-US" sz="3200" cap="none" dirty="0" err="1" smtClean="0">
                <a:sym typeface="Times New Roman"/>
              </a:rPr>
              <a:t>zlediği</a:t>
            </a:r>
            <a:r>
              <a:rPr lang="en-US" sz="3200" cap="none" dirty="0" smtClean="0">
                <a:sym typeface="Times New Roman"/>
              </a:rPr>
              <a:t> </a:t>
            </a:r>
            <a:r>
              <a:rPr lang="en-US" sz="3200" cap="none" dirty="0" err="1">
                <a:sym typeface="Times New Roman"/>
              </a:rPr>
              <a:t>Yol</a:t>
            </a:r>
            <a:r>
              <a:rPr lang="en-US" sz="3200" cap="none" dirty="0">
                <a:sym typeface="Questrial"/>
              </a:rPr>
              <a:t> </a:t>
            </a:r>
            <a:endParaRPr lang="tr-TR" sz="3200" cap="none" dirty="0">
              <a:sym typeface="Questri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9564" y="1887619"/>
            <a:ext cx="1838325" cy="18764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4896" y="1876718"/>
            <a:ext cx="2110365" cy="169746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29564" y="3712857"/>
            <a:ext cx="4152900" cy="132397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578387" y="1379616"/>
            <a:ext cx="6253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00" dirty="0" smtClean="0">
                <a:latin typeface="+mn-lt"/>
              </a:rPr>
              <a:t>Önce lazerle deneyelim, sonra çizerek açıklayalım</a:t>
            </a:r>
            <a:r>
              <a:rPr lang="tr-TR" sz="1800" dirty="0" smtClean="0">
                <a:latin typeface="+mn-lt"/>
                <a:sym typeface="Wingdings" panose="05000000000000000000" pitchFamily="2" charset="2"/>
              </a:rPr>
              <a:t></a:t>
            </a:r>
            <a:endParaRPr lang="tr-TR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753013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/>
          <p:nvPr/>
        </p:nvSpPr>
        <p:spPr>
          <a:xfrm>
            <a:off x="7236296" y="4774167"/>
            <a:ext cx="2267744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Hypothesis </a:t>
            </a:r>
          </a:p>
        </p:txBody>
      </p:sp>
      <p:sp>
        <p:nvSpPr>
          <p:cNvPr id="8" name="Shape 112"/>
          <p:cNvSpPr txBox="1"/>
          <p:nvPr/>
        </p:nvSpPr>
        <p:spPr>
          <a:xfrm>
            <a:off x="73891" y="1068640"/>
            <a:ext cx="2225964" cy="397441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25" tIns="45700" rIns="91425" bIns="45700" anchor="t" anchorCtr="0">
            <a:noAutofit/>
          </a:bodyPr>
          <a:lstStyle/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Hatırlayalım: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Kırılma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,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 Tam yansıma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Prizmaların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özellikleri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accent1">
                    <a:lumMod val="75000"/>
                  </a:schemeClr>
                </a:solidFill>
                <a:sym typeface="Questrial"/>
              </a:rPr>
              <a:t>Aktivite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sym typeface="Questrial"/>
              </a:rPr>
              <a:t>: </a:t>
            </a:r>
            <a:r>
              <a:rPr lang="tr-TR" sz="1200" dirty="0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200" dirty="0" err="1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tr-TR" sz="1200" dirty="0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  <a:sym typeface="Times New Roman"/>
              </a:rPr>
              <a:t> prizmalarda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sym typeface="Questrial"/>
              </a:rPr>
              <a:t> </a:t>
            </a:r>
            <a:endParaRPr lang="tr-TR" sz="1200" dirty="0">
              <a:solidFill>
                <a:schemeClr val="accent1">
                  <a:lumMod val="75000"/>
                </a:schemeClr>
              </a:solidFill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cs typeface="Times New Roman"/>
              </a:rPr>
              <a:t>Prizmanın Kullanım Alanları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Prizmanın tarihi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Işığın renklere ayrılması</a:t>
            </a:r>
            <a:endParaRPr lang="tr-TR" sz="1200" dirty="0">
              <a:sym typeface="Questrial"/>
            </a:endParaRPr>
          </a:p>
          <a:p>
            <a:pPr marL="34925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 smtClean="0"/>
              <a:t>Gökkuşağı </a:t>
            </a:r>
            <a:r>
              <a:rPr lang="tr-TR" sz="1200" dirty="0"/>
              <a:t>nasıl oluşur?</a:t>
            </a:r>
            <a:endParaRPr lang="tr-TR" sz="1200" dirty="0"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 smtClean="0"/>
              <a:t>Özet</a:t>
            </a:r>
            <a:endParaRPr lang="tr-TR" sz="1200" dirty="0"/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Soru Çözümü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Gelecek Ders </a:t>
            </a:r>
          </a:p>
          <a:p>
            <a:pPr marL="63500" lvl="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</a:pPr>
            <a:endParaRPr lang="tr-TR" sz="1100" dirty="0">
              <a:solidFill>
                <a:schemeClr val="tx1"/>
              </a:solidFill>
            </a:endParaRPr>
          </a:p>
        </p:txBody>
      </p:sp>
      <p:sp>
        <p:nvSpPr>
          <p:cNvPr id="9" name="Shape 110"/>
          <p:cNvSpPr txBox="1">
            <a:spLocks/>
          </p:cNvSpPr>
          <p:nvPr/>
        </p:nvSpPr>
        <p:spPr>
          <a:xfrm>
            <a:off x="2567708" y="459665"/>
            <a:ext cx="6274376" cy="608975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>
            <a:lvl1pPr algn="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3500" lvl="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</a:pPr>
            <a:r>
              <a:rPr lang="tr-TR" sz="3200" cap="none" dirty="0">
                <a:sym typeface="Questrial"/>
              </a:rPr>
              <a:t>Aktivite</a:t>
            </a:r>
            <a:r>
              <a:rPr lang="en-US" sz="3200" cap="none" dirty="0">
                <a:sym typeface="Questrial"/>
              </a:rPr>
              <a:t>: </a:t>
            </a:r>
            <a:r>
              <a:rPr lang="tr-TR" sz="3200" cap="none" dirty="0">
                <a:sym typeface="Times New Roman"/>
              </a:rPr>
              <a:t>T</a:t>
            </a:r>
            <a:r>
              <a:rPr lang="en-US" sz="3200" cap="none" dirty="0" err="1">
                <a:sym typeface="Times New Roman"/>
              </a:rPr>
              <a:t>ek</a:t>
            </a:r>
            <a:r>
              <a:rPr lang="en-US" sz="3200" cap="none" dirty="0">
                <a:sym typeface="Times New Roman"/>
              </a:rPr>
              <a:t> </a:t>
            </a:r>
            <a:r>
              <a:rPr lang="en-US" sz="3200" cap="none" dirty="0" err="1">
                <a:sym typeface="Times New Roman"/>
              </a:rPr>
              <a:t>Renkli</a:t>
            </a:r>
            <a:r>
              <a:rPr lang="en-US" sz="3200" cap="none" dirty="0">
                <a:sym typeface="Times New Roman"/>
              </a:rPr>
              <a:t> </a:t>
            </a:r>
            <a:r>
              <a:rPr lang="en-US" sz="3200" cap="none" dirty="0" err="1">
                <a:sym typeface="Times New Roman"/>
              </a:rPr>
              <a:t>Işığın</a:t>
            </a:r>
            <a:r>
              <a:rPr lang="tr-TR" sz="3200" cap="none" dirty="0">
                <a:sym typeface="Times New Roman"/>
              </a:rPr>
              <a:t> Prizmalarda</a:t>
            </a:r>
            <a:r>
              <a:rPr lang="en-US" sz="3200" cap="none" dirty="0">
                <a:sym typeface="Times New Roman"/>
              </a:rPr>
              <a:t> </a:t>
            </a:r>
            <a:r>
              <a:rPr lang="tr-TR" sz="3200" cap="none" dirty="0" err="1" smtClean="0">
                <a:sym typeface="Times New Roman"/>
              </a:rPr>
              <a:t>İ</a:t>
            </a:r>
            <a:r>
              <a:rPr lang="en-US" sz="3200" cap="none" dirty="0" err="1" smtClean="0">
                <a:sym typeface="Times New Roman"/>
              </a:rPr>
              <a:t>zlediği</a:t>
            </a:r>
            <a:r>
              <a:rPr lang="en-US" sz="3200" cap="none" dirty="0" smtClean="0">
                <a:sym typeface="Times New Roman"/>
              </a:rPr>
              <a:t> </a:t>
            </a:r>
            <a:r>
              <a:rPr lang="en-US" sz="3200" cap="none" dirty="0" err="1">
                <a:sym typeface="Times New Roman"/>
              </a:rPr>
              <a:t>Yol</a:t>
            </a:r>
            <a:r>
              <a:rPr lang="en-US" sz="3200" cap="none" dirty="0">
                <a:sym typeface="Questrial"/>
              </a:rPr>
              <a:t> </a:t>
            </a:r>
            <a:endParaRPr lang="tr-TR" sz="3200" cap="none" dirty="0">
              <a:sym typeface="Quest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2298" y="1537421"/>
            <a:ext cx="2190750" cy="21240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2133" y="1701944"/>
            <a:ext cx="1875174" cy="179863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082140" y="4374057"/>
            <a:ext cx="57999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 smtClean="0">
                <a:solidFill>
                  <a:schemeClr val="tx1"/>
                </a:solidFill>
                <a:latin typeface="+mn-lt"/>
                <a:ea typeface="Questrial"/>
                <a:cs typeface="Questrial"/>
                <a:sym typeface="Questrial"/>
              </a:rPr>
              <a:t>Görüntü prizma ile </a:t>
            </a:r>
            <a:r>
              <a:rPr lang="tr-TR" sz="2000" dirty="0">
                <a:solidFill>
                  <a:schemeClr val="tx1"/>
                </a:solidFill>
                <a:latin typeface="+mn-lt"/>
                <a:ea typeface="Questrial"/>
                <a:cs typeface="Questrial"/>
                <a:sym typeface="Questrial"/>
              </a:rPr>
              <a:t>baş aşağı </a:t>
            </a:r>
            <a:r>
              <a:rPr lang="tr-TR" sz="2000" dirty="0" smtClean="0">
                <a:solidFill>
                  <a:schemeClr val="tx1"/>
                </a:solidFill>
                <a:latin typeface="+mn-lt"/>
                <a:ea typeface="Questrial"/>
                <a:cs typeface="Questrial"/>
                <a:sym typeface="Questrial"/>
              </a:rPr>
              <a:t>ters döndürüldü.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087214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/>
          <p:nvPr/>
        </p:nvSpPr>
        <p:spPr>
          <a:xfrm>
            <a:off x="7236296" y="4774167"/>
            <a:ext cx="2267744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Hypothesis </a:t>
            </a:r>
          </a:p>
        </p:txBody>
      </p:sp>
      <p:sp>
        <p:nvSpPr>
          <p:cNvPr id="8" name="Shape 112"/>
          <p:cNvSpPr txBox="1"/>
          <p:nvPr/>
        </p:nvSpPr>
        <p:spPr>
          <a:xfrm>
            <a:off x="73891" y="1068640"/>
            <a:ext cx="2225964" cy="397441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25" tIns="45700" rIns="91425" bIns="45700" anchor="t" anchorCtr="0">
            <a:noAutofit/>
          </a:bodyPr>
          <a:lstStyle/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Hatırlayalım: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Kırılma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,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 Tam yansıma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Prizmaların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özellikleri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accent1">
                    <a:lumMod val="75000"/>
                  </a:schemeClr>
                </a:solidFill>
                <a:sym typeface="Questrial"/>
              </a:rPr>
              <a:t>Aktivite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sym typeface="Questrial"/>
              </a:rPr>
              <a:t>: </a:t>
            </a:r>
            <a:r>
              <a:rPr lang="tr-TR" sz="1200" dirty="0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200" dirty="0" err="1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tr-TR" sz="1200" dirty="0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  <a:sym typeface="Times New Roman"/>
              </a:rPr>
              <a:t> prizmalarda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sym typeface="Questrial"/>
              </a:rPr>
              <a:t> </a:t>
            </a:r>
            <a:endParaRPr lang="tr-TR" sz="1200" dirty="0">
              <a:solidFill>
                <a:schemeClr val="accent1">
                  <a:lumMod val="75000"/>
                </a:schemeClr>
              </a:solidFill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cs typeface="Times New Roman"/>
              </a:rPr>
              <a:t>Prizmanın Kullanım Alanları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Prizmanın tarihi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Işığın renklere ayrılması</a:t>
            </a:r>
            <a:endParaRPr lang="tr-TR" sz="1200" dirty="0">
              <a:sym typeface="Questrial"/>
            </a:endParaRPr>
          </a:p>
          <a:p>
            <a:pPr marL="34925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 smtClean="0"/>
              <a:t>Gökkuşağı </a:t>
            </a:r>
            <a:r>
              <a:rPr lang="tr-TR" sz="1200" dirty="0"/>
              <a:t>nasıl oluşur?</a:t>
            </a:r>
            <a:endParaRPr lang="tr-TR" sz="1200" dirty="0"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 smtClean="0"/>
              <a:t>Özet</a:t>
            </a:r>
            <a:endParaRPr lang="tr-TR" sz="1200" dirty="0"/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Soru Çözümü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Gelecek Ders </a:t>
            </a:r>
          </a:p>
          <a:p>
            <a:pPr marL="63500" lvl="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</a:pPr>
            <a:endParaRPr lang="tr-TR" sz="1100" dirty="0">
              <a:solidFill>
                <a:schemeClr val="tx1"/>
              </a:solidFill>
            </a:endParaRPr>
          </a:p>
        </p:txBody>
      </p:sp>
      <p:sp>
        <p:nvSpPr>
          <p:cNvPr id="9" name="Shape 110"/>
          <p:cNvSpPr txBox="1">
            <a:spLocks/>
          </p:cNvSpPr>
          <p:nvPr/>
        </p:nvSpPr>
        <p:spPr>
          <a:xfrm>
            <a:off x="2567708" y="459665"/>
            <a:ext cx="6274376" cy="608975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>
            <a:lvl1pPr algn="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3500" lvl="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</a:pPr>
            <a:r>
              <a:rPr lang="tr-TR" sz="3200" cap="none" dirty="0">
                <a:sym typeface="Questrial"/>
              </a:rPr>
              <a:t>Aktivite</a:t>
            </a:r>
            <a:r>
              <a:rPr lang="en-US" sz="3200" cap="none" dirty="0">
                <a:sym typeface="Questrial"/>
              </a:rPr>
              <a:t>: </a:t>
            </a:r>
            <a:r>
              <a:rPr lang="tr-TR" sz="3200" cap="none" dirty="0">
                <a:sym typeface="Times New Roman"/>
              </a:rPr>
              <a:t>T</a:t>
            </a:r>
            <a:r>
              <a:rPr lang="en-US" sz="3200" cap="none" dirty="0" err="1">
                <a:sym typeface="Times New Roman"/>
              </a:rPr>
              <a:t>ek</a:t>
            </a:r>
            <a:r>
              <a:rPr lang="en-US" sz="3200" cap="none" dirty="0">
                <a:sym typeface="Times New Roman"/>
              </a:rPr>
              <a:t> </a:t>
            </a:r>
            <a:r>
              <a:rPr lang="en-US" sz="3200" cap="none" dirty="0" err="1">
                <a:sym typeface="Times New Roman"/>
              </a:rPr>
              <a:t>Renkli</a:t>
            </a:r>
            <a:r>
              <a:rPr lang="en-US" sz="3200" cap="none" dirty="0">
                <a:sym typeface="Times New Roman"/>
              </a:rPr>
              <a:t> </a:t>
            </a:r>
            <a:r>
              <a:rPr lang="en-US" sz="3200" cap="none" dirty="0" err="1">
                <a:sym typeface="Times New Roman"/>
              </a:rPr>
              <a:t>Işığın</a:t>
            </a:r>
            <a:r>
              <a:rPr lang="tr-TR" sz="3200" cap="none" dirty="0">
                <a:sym typeface="Times New Roman"/>
              </a:rPr>
              <a:t> Prizmalarda</a:t>
            </a:r>
            <a:r>
              <a:rPr lang="en-US" sz="3200" cap="none" dirty="0">
                <a:sym typeface="Times New Roman"/>
              </a:rPr>
              <a:t> </a:t>
            </a:r>
            <a:r>
              <a:rPr lang="tr-TR" sz="3200" cap="none" dirty="0" err="1" smtClean="0">
                <a:sym typeface="Times New Roman"/>
              </a:rPr>
              <a:t>İ</a:t>
            </a:r>
            <a:r>
              <a:rPr lang="en-US" sz="3200" cap="none" dirty="0" err="1" smtClean="0">
                <a:sym typeface="Times New Roman"/>
              </a:rPr>
              <a:t>zlediği</a:t>
            </a:r>
            <a:r>
              <a:rPr lang="en-US" sz="3200" cap="none" dirty="0" smtClean="0">
                <a:sym typeface="Times New Roman"/>
              </a:rPr>
              <a:t> </a:t>
            </a:r>
            <a:r>
              <a:rPr lang="en-US" sz="3200" cap="none" dirty="0" err="1">
                <a:sym typeface="Times New Roman"/>
              </a:rPr>
              <a:t>Yol</a:t>
            </a:r>
            <a:r>
              <a:rPr lang="en-US" sz="3200" cap="none" dirty="0">
                <a:sym typeface="Questrial"/>
              </a:rPr>
              <a:t> </a:t>
            </a:r>
            <a:endParaRPr lang="tr-TR" sz="3200" cap="none" dirty="0">
              <a:sym typeface="Quest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4143" y="1200641"/>
            <a:ext cx="2486025" cy="26193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9335" y="1200641"/>
            <a:ext cx="2506229" cy="2228754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869335" y="4263221"/>
            <a:ext cx="630974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chemeClr val="tx1"/>
                </a:solidFill>
                <a:latin typeface="+mn-lt"/>
                <a:ea typeface="Questrial"/>
                <a:cs typeface="Questrial"/>
                <a:sym typeface="Questrial"/>
              </a:rPr>
              <a:t>Görüntü </a:t>
            </a:r>
            <a:r>
              <a:rPr lang="tr-TR" sz="2000" dirty="0" smtClean="0">
                <a:solidFill>
                  <a:schemeClr val="tx1"/>
                </a:solidFill>
                <a:latin typeface="+mn-lt"/>
                <a:ea typeface="Questrial"/>
                <a:cs typeface="Questrial"/>
                <a:sym typeface="Questrial"/>
              </a:rPr>
              <a:t>prizma ile 90 </a:t>
            </a:r>
            <a:r>
              <a:rPr lang="tr-TR" sz="2000" dirty="0">
                <a:solidFill>
                  <a:schemeClr val="tx1"/>
                </a:solidFill>
                <a:latin typeface="+mn-lt"/>
                <a:ea typeface="Questrial"/>
                <a:cs typeface="Questrial"/>
                <a:sym typeface="Questrial"/>
              </a:rPr>
              <a:t>derece </a:t>
            </a:r>
            <a:r>
              <a:rPr lang="tr-TR" sz="2000" dirty="0" smtClean="0">
                <a:solidFill>
                  <a:schemeClr val="tx1"/>
                </a:solidFill>
                <a:latin typeface="+mn-lt"/>
                <a:ea typeface="Questrial"/>
                <a:cs typeface="Questrial"/>
                <a:sym typeface="Questrial"/>
              </a:rPr>
              <a:t>döndürülmüş oldu.  </a:t>
            </a:r>
            <a:endParaRPr lang="tr-TR" sz="20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662133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/>
          <p:nvPr/>
        </p:nvSpPr>
        <p:spPr>
          <a:xfrm>
            <a:off x="7236296" y="4774167"/>
            <a:ext cx="2267744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Hypothesis </a:t>
            </a:r>
          </a:p>
        </p:txBody>
      </p:sp>
      <p:sp>
        <p:nvSpPr>
          <p:cNvPr id="9" name="Shape 110"/>
          <p:cNvSpPr txBox="1">
            <a:spLocks/>
          </p:cNvSpPr>
          <p:nvPr/>
        </p:nvSpPr>
        <p:spPr>
          <a:xfrm>
            <a:off x="2567708" y="459665"/>
            <a:ext cx="6274376" cy="608975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>
            <a:lvl1pPr algn="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3500" lvl="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</a:pPr>
            <a:r>
              <a:rPr lang="tr-TR" sz="3200" cap="none" dirty="0">
                <a:sym typeface="Questrial"/>
              </a:rPr>
              <a:t>Aktivite</a:t>
            </a:r>
            <a:r>
              <a:rPr lang="en-US" sz="3200" cap="none" dirty="0">
                <a:sym typeface="Questrial"/>
              </a:rPr>
              <a:t>: </a:t>
            </a:r>
            <a:r>
              <a:rPr lang="tr-TR" sz="3200" cap="none" dirty="0">
                <a:sym typeface="Times New Roman"/>
              </a:rPr>
              <a:t>T</a:t>
            </a:r>
            <a:r>
              <a:rPr lang="en-US" sz="3200" cap="none" dirty="0" err="1">
                <a:sym typeface="Times New Roman"/>
              </a:rPr>
              <a:t>ek</a:t>
            </a:r>
            <a:r>
              <a:rPr lang="en-US" sz="3200" cap="none" dirty="0">
                <a:sym typeface="Times New Roman"/>
              </a:rPr>
              <a:t> </a:t>
            </a:r>
            <a:r>
              <a:rPr lang="en-US" sz="3200" cap="none" dirty="0" err="1">
                <a:sym typeface="Times New Roman"/>
              </a:rPr>
              <a:t>Renkli</a:t>
            </a:r>
            <a:r>
              <a:rPr lang="en-US" sz="3200" cap="none" dirty="0">
                <a:sym typeface="Times New Roman"/>
              </a:rPr>
              <a:t> </a:t>
            </a:r>
            <a:r>
              <a:rPr lang="en-US" sz="3200" cap="none" dirty="0" err="1">
                <a:sym typeface="Times New Roman"/>
              </a:rPr>
              <a:t>Işığın</a:t>
            </a:r>
            <a:r>
              <a:rPr lang="tr-TR" sz="3200" cap="none" dirty="0">
                <a:sym typeface="Times New Roman"/>
              </a:rPr>
              <a:t> Prizmalarda</a:t>
            </a:r>
            <a:r>
              <a:rPr lang="en-US" sz="3200" cap="none" dirty="0">
                <a:sym typeface="Times New Roman"/>
              </a:rPr>
              <a:t> </a:t>
            </a:r>
            <a:r>
              <a:rPr lang="tr-TR" sz="3200" cap="none" dirty="0" err="1" smtClean="0">
                <a:sym typeface="Times New Roman"/>
              </a:rPr>
              <a:t>İ</a:t>
            </a:r>
            <a:r>
              <a:rPr lang="en-US" sz="3200" cap="none" dirty="0" err="1" smtClean="0">
                <a:sym typeface="Times New Roman"/>
              </a:rPr>
              <a:t>zlediği</a:t>
            </a:r>
            <a:r>
              <a:rPr lang="en-US" sz="3200" cap="none" dirty="0" smtClean="0">
                <a:sym typeface="Times New Roman"/>
              </a:rPr>
              <a:t> </a:t>
            </a:r>
            <a:r>
              <a:rPr lang="en-US" sz="3200" cap="none" dirty="0" err="1">
                <a:sym typeface="Times New Roman"/>
              </a:rPr>
              <a:t>Yol</a:t>
            </a:r>
            <a:r>
              <a:rPr lang="en-US" sz="3200" cap="none" dirty="0">
                <a:sym typeface="Questrial"/>
              </a:rPr>
              <a:t> </a:t>
            </a:r>
            <a:endParaRPr lang="tr-TR" sz="3200" cap="none" dirty="0">
              <a:sym typeface="Quest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6050" y="1807153"/>
            <a:ext cx="2726748" cy="16383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2438" y="1864303"/>
            <a:ext cx="2247900" cy="158115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477629" y="4183966"/>
            <a:ext cx="658545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 smtClean="0">
                <a:solidFill>
                  <a:schemeClr val="tx1"/>
                </a:solidFill>
                <a:latin typeface="+mn-lt"/>
                <a:ea typeface="Questrial"/>
                <a:cs typeface="Questrial"/>
                <a:sym typeface="Questrial"/>
              </a:rPr>
              <a:t>Görüntü prizma ile </a:t>
            </a:r>
            <a:r>
              <a:rPr lang="tr-TR" sz="2000" dirty="0">
                <a:solidFill>
                  <a:schemeClr val="tx1"/>
                </a:solidFill>
                <a:latin typeface="+mn-lt"/>
                <a:ea typeface="Questrial"/>
                <a:cs typeface="Questrial"/>
                <a:sym typeface="Questrial"/>
              </a:rPr>
              <a:t>baş aşağı </a:t>
            </a:r>
            <a:r>
              <a:rPr lang="tr-TR" sz="2000" dirty="0" smtClean="0">
                <a:solidFill>
                  <a:schemeClr val="tx1"/>
                </a:solidFill>
                <a:latin typeface="+mn-lt"/>
                <a:ea typeface="Questrial"/>
                <a:cs typeface="Questrial"/>
                <a:sym typeface="Questrial"/>
              </a:rPr>
              <a:t>ters döndürülmüş oldu.</a:t>
            </a:r>
            <a:endParaRPr lang="tr-TR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2" name="Shape 112"/>
          <p:cNvSpPr txBox="1"/>
          <p:nvPr/>
        </p:nvSpPr>
        <p:spPr>
          <a:xfrm>
            <a:off x="73891" y="1068640"/>
            <a:ext cx="2225964" cy="397441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25" tIns="45700" rIns="91425" bIns="45700" anchor="t" anchorCtr="0">
            <a:noAutofit/>
          </a:bodyPr>
          <a:lstStyle/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Hatırlayalım: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Kırılma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,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 Tam yansıma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Prizmaların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özellikleri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accent1">
                    <a:lumMod val="75000"/>
                  </a:schemeClr>
                </a:solidFill>
                <a:sym typeface="Questrial"/>
              </a:rPr>
              <a:t>Aktivite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sym typeface="Questrial"/>
              </a:rPr>
              <a:t>: </a:t>
            </a:r>
            <a:r>
              <a:rPr lang="tr-TR" sz="1200" dirty="0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200" dirty="0" err="1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tr-TR" sz="1200" dirty="0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  <a:sym typeface="Times New Roman"/>
              </a:rPr>
              <a:t> prizmalarda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accent1">
                    <a:lumMod val="75000"/>
                  </a:schemeClr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sym typeface="Questrial"/>
              </a:rPr>
              <a:t> </a:t>
            </a:r>
            <a:endParaRPr lang="tr-TR" sz="1200" dirty="0">
              <a:solidFill>
                <a:schemeClr val="accent1">
                  <a:lumMod val="75000"/>
                </a:schemeClr>
              </a:solidFill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cs typeface="Times New Roman"/>
              </a:rPr>
              <a:t>Prizmanın Kullanım Alanları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Prizmanın tarihi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Işığın renklere ayrılması</a:t>
            </a:r>
            <a:endParaRPr lang="tr-TR" sz="1200" dirty="0">
              <a:sym typeface="Questrial"/>
            </a:endParaRPr>
          </a:p>
          <a:p>
            <a:pPr marL="34925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 smtClean="0"/>
              <a:t>Gökkuşağı </a:t>
            </a:r>
            <a:r>
              <a:rPr lang="tr-TR" sz="1200" dirty="0"/>
              <a:t>nasıl oluşur?</a:t>
            </a:r>
            <a:endParaRPr lang="tr-TR" sz="1200" dirty="0"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 smtClean="0"/>
              <a:t>Özet</a:t>
            </a:r>
            <a:endParaRPr lang="tr-TR" sz="1200" dirty="0"/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Soru Çözümü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Gelecek Ders </a:t>
            </a:r>
          </a:p>
          <a:p>
            <a:pPr marL="63500" lvl="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</a:pPr>
            <a:endParaRPr lang="tr-TR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78751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/>
          <p:nvPr/>
        </p:nvSpPr>
        <p:spPr>
          <a:xfrm>
            <a:off x="7236296" y="4774167"/>
            <a:ext cx="2267744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Hypothesis </a:t>
            </a:r>
          </a:p>
        </p:txBody>
      </p:sp>
      <p:sp>
        <p:nvSpPr>
          <p:cNvPr id="9" name="Shape 110"/>
          <p:cNvSpPr txBox="1">
            <a:spLocks/>
          </p:cNvSpPr>
          <p:nvPr/>
        </p:nvSpPr>
        <p:spPr>
          <a:xfrm>
            <a:off x="3657600" y="459665"/>
            <a:ext cx="5184484" cy="608975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>
            <a:lvl1pPr algn="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3500" lvl="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</a:pPr>
            <a:r>
              <a:rPr lang="tr-TR" sz="3200" cap="none" dirty="0" smtClean="0">
                <a:sym typeface="Questrial"/>
              </a:rPr>
              <a:t>Prizmanın Kullanım Alanları </a:t>
            </a:r>
            <a:endParaRPr lang="tr-TR" sz="3200" cap="none" dirty="0">
              <a:sym typeface="Questri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5767" y="1189680"/>
            <a:ext cx="1828800" cy="1752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3982" y="1303248"/>
            <a:ext cx="1793935" cy="17526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9280" y="1398708"/>
            <a:ext cx="1885562" cy="1618155"/>
          </a:xfrm>
          <a:prstGeom prst="rect">
            <a:avLst/>
          </a:prstGeom>
        </p:spPr>
      </p:pic>
      <p:sp>
        <p:nvSpPr>
          <p:cNvPr id="13" name="Shape 112"/>
          <p:cNvSpPr txBox="1"/>
          <p:nvPr/>
        </p:nvSpPr>
        <p:spPr>
          <a:xfrm>
            <a:off x="73891" y="1068640"/>
            <a:ext cx="2225964" cy="397441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25" tIns="45700" rIns="91425" bIns="45700" anchor="t" anchorCtr="0">
            <a:noAutofit/>
          </a:bodyPr>
          <a:lstStyle/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Hatırlayalım: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Kırılma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,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 Tam yansıma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Prizmaların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özellikleri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Aktivite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: 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prizmalarda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 </a:t>
            </a:r>
            <a:endParaRPr lang="tr-TR" sz="1200" dirty="0">
              <a:solidFill>
                <a:schemeClr val="bg1">
                  <a:lumMod val="65000"/>
                </a:schemeClr>
              </a:solidFill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accent1">
                    <a:lumMod val="75000"/>
                  </a:schemeClr>
                </a:solidFill>
                <a:cs typeface="Times New Roman"/>
              </a:rPr>
              <a:t>Prizmanın Kullanım Alanları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Prizmanın tarihi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Işığın renklere ayrılması</a:t>
            </a:r>
            <a:endParaRPr lang="tr-TR" sz="1200" dirty="0">
              <a:sym typeface="Questrial"/>
            </a:endParaRPr>
          </a:p>
          <a:p>
            <a:pPr marL="34925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 smtClean="0"/>
              <a:t>Gökkuşağı </a:t>
            </a:r>
            <a:r>
              <a:rPr lang="tr-TR" sz="1200" dirty="0"/>
              <a:t>nasıl oluşur?</a:t>
            </a:r>
            <a:endParaRPr lang="tr-TR" sz="1200" dirty="0"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 smtClean="0"/>
              <a:t>Özet</a:t>
            </a:r>
            <a:endParaRPr lang="tr-TR" sz="1200" dirty="0"/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Soru Çözümü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Gelecek Ders </a:t>
            </a:r>
          </a:p>
          <a:p>
            <a:pPr marL="63500" lvl="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</a:pPr>
            <a:endParaRPr lang="tr-TR" sz="1100" dirty="0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31690" y="3176467"/>
            <a:ext cx="584080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Görüntüyü 90⁰ döndürmek, ters çevirmek yönünü değiştirmek için bir çok cihazda prizmalardan faydalanılır. Örneğin: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Endoskopi cihazı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Projektör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Laser sistemleri</a:t>
            </a:r>
            <a:endParaRPr lang="tr-TR" dirty="0"/>
          </a:p>
        </p:txBody>
      </p:sp>
      <p:sp>
        <p:nvSpPr>
          <p:cNvPr id="14" name="TextBox 13"/>
          <p:cNvSpPr txBox="1"/>
          <p:nvPr/>
        </p:nvSpPr>
        <p:spPr>
          <a:xfrm>
            <a:off x="2552660" y="4512557"/>
            <a:ext cx="6142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Dürbün ve bisiklet yansıtıcılarında da prizmalardan faydalanılır, haydi açıklayalım.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61129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7083" y="2250263"/>
            <a:ext cx="2725643" cy="207034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6912" y="2451197"/>
            <a:ext cx="2126826" cy="1963785"/>
          </a:xfrm>
          <a:prstGeom prst="rect">
            <a:avLst/>
          </a:prstGeom>
        </p:spPr>
      </p:pic>
      <p:sp>
        <p:nvSpPr>
          <p:cNvPr id="5" name="Shape 112"/>
          <p:cNvSpPr txBox="1"/>
          <p:nvPr/>
        </p:nvSpPr>
        <p:spPr>
          <a:xfrm>
            <a:off x="73891" y="1068640"/>
            <a:ext cx="2225964" cy="397441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25" tIns="45700" rIns="91425" bIns="45700" anchor="t" anchorCtr="0">
            <a:noAutofit/>
          </a:bodyPr>
          <a:lstStyle/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Hatırlayalım: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Kırılma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,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 Tam yansıma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Prizmaların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özellikleri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Aktivite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: 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prizmalarda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 </a:t>
            </a:r>
            <a:endParaRPr lang="tr-TR" sz="1200" dirty="0">
              <a:solidFill>
                <a:schemeClr val="bg1">
                  <a:lumMod val="65000"/>
                </a:schemeClr>
              </a:solidFill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  <a:cs typeface="Times New Roman"/>
              </a:rPr>
              <a:t>Prizmanın Kullanım Alanları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accent1">
                    <a:lumMod val="75000"/>
                  </a:schemeClr>
                </a:solidFill>
              </a:rPr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Prizmanın tarihi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Işığın renklere ayrılması</a:t>
            </a:r>
            <a:endParaRPr lang="tr-TR" sz="1200" dirty="0">
              <a:sym typeface="Questrial"/>
            </a:endParaRPr>
          </a:p>
          <a:p>
            <a:pPr marL="34925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 smtClean="0"/>
              <a:t>Gökkuşağı </a:t>
            </a:r>
            <a:r>
              <a:rPr lang="tr-TR" sz="1200" dirty="0"/>
              <a:t>nasıl oluşur?</a:t>
            </a:r>
            <a:endParaRPr lang="tr-TR" sz="1200" dirty="0"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 smtClean="0"/>
              <a:t>Özet</a:t>
            </a:r>
            <a:endParaRPr lang="tr-TR" sz="1200" dirty="0"/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Soru Çözümü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Gelecek Ders </a:t>
            </a:r>
          </a:p>
          <a:p>
            <a:pPr marL="63500" lvl="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</a:pPr>
            <a:endParaRPr lang="tr-TR" sz="1100" dirty="0">
              <a:solidFill>
                <a:schemeClr val="tx1"/>
              </a:solidFill>
            </a:endParaRPr>
          </a:p>
        </p:txBody>
      </p:sp>
      <p:sp>
        <p:nvSpPr>
          <p:cNvPr id="7" name="Shape 110"/>
          <p:cNvSpPr txBox="1">
            <a:spLocks/>
          </p:cNvSpPr>
          <p:nvPr/>
        </p:nvSpPr>
        <p:spPr>
          <a:xfrm>
            <a:off x="2756912" y="408024"/>
            <a:ext cx="6274376" cy="608975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>
            <a:lvl1pPr algn="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48056" indent="-384556">
              <a:lnSpc>
                <a:spcPct val="80000"/>
              </a:lnSpc>
              <a:spcBef>
                <a:spcPts val="285"/>
              </a:spcBef>
            </a:pPr>
            <a:r>
              <a:rPr lang="tr-TR" sz="3200" cap="none" dirty="0" smtClean="0"/>
              <a:t>Bisiklet Yansıtıcıları</a:t>
            </a:r>
          </a:p>
          <a:p>
            <a:pPr marL="448056" indent="-384556">
              <a:lnSpc>
                <a:spcPct val="80000"/>
              </a:lnSpc>
              <a:spcBef>
                <a:spcPts val="285"/>
              </a:spcBef>
            </a:pPr>
            <a:r>
              <a:rPr lang="tr-TR" sz="2400" cap="none" dirty="0">
                <a:ea typeface="Questrial"/>
                <a:cs typeface="Questrial"/>
              </a:rPr>
              <a:t>Yanıtlayalım</a:t>
            </a:r>
            <a:endParaRPr lang="en-US" sz="2400" cap="none" dirty="0">
              <a:ea typeface="Questrial"/>
              <a:cs typeface="Questrial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687781" y="1200046"/>
            <a:ext cx="60128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>
                <a:latin typeface="+mn-lt"/>
              </a:rPr>
              <a:t>Bisiklet yansıtıcıları </a:t>
            </a:r>
            <a:r>
              <a:rPr lang="tr-TR" sz="2000" dirty="0" smtClean="0">
                <a:latin typeface="+mn-lt"/>
              </a:rPr>
              <a:t>ışık </a:t>
            </a:r>
            <a:r>
              <a:rPr lang="tr-TR" sz="2000" dirty="0">
                <a:latin typeface="+mn-lt"/>
              </a:rPr>
              <a:t>kaynağı olmadan nasıl ışıklı </a:t>
            </a:r>
            <a:r>
              <a:rPr lang="tr-TR" sz="2000" dirty="0" smtClean="0">
                <a:latin typeface="+mn-lt"/>
              </a:rPr>
              <a:t>görünür?</a:t>
            </a:r>
            <a:endParaRPr lang="tr-TR" sz="2000" dirty="0">
              <a:latin typeface="+mn-lt"/>
            </a:endParaRPr>
          </a:p>
        </p:txBody>
      </p:sp>
      <p:cxnSp>
        <p:nvCxnSpPr>
          <p:cNvPr id="10" name="Curved Connector 9"/>
          <p:cNvCxnSpPr/>
          <p:nvPr/>
        </p:nvCxnSpPr>
        <p:spPr>
          <a:xfrm flipV="1">
            <a:off x="4475017" y="3022200"/>
            <a:ext cx="1219200" cy="526473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2475588" y="4583719"/>
            <a:ext cx="6222989" cy="340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340">
              <a:lnSpc>
                <a:spcPct val="115000"/>
              </a:lnSpc>
            </a:pPr>
            <a:r>
              <a:rPr lang="tr-TR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Bisiklet yansıtıcıları çok sayıda küçük prizmadan oluşmaktadır.</a:t>
            </a:r>
          </a:p>
        </p:txBody>
      </p:sp>
    </p:spTree>
    <p:extLst>
      <p:ext uri="{BB962C8B-B14F-4D97-AF65-F5344CB8AC3E}">
        <p14:creationId xmlns:p14="http://schemas.microsoft.com/office/powerpoint/2010/main" val="3387851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2622" y="1397369"/>
            <a:ext cx="2272651" cy="1726263"/>
          </a:xfrm>
          <a:prstGeom prst="rect">
            <a:avLst/>
          </a:prstGeom>
        </p:spPr>
      </p:pic>
      <p:sp>
        <p:nvSpPr>
          <p:cNvPr id="5" name="Shape 112"/>
          <p:cNvSpPr txBox="1"/>
          <p:nvPr/>
        </p:nvSpPr>
        <p:spPr>
          <a:xfrm>
            <a:off x="73891" y="1068640"/>
            <a:ext cx="2225964" cy="397441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25" tIns="45700" rIns="91425" bIns="45700" anchor="t" anchorCtr="0">
            <a:noAutofit/>
          </a:bodyPr>
          <a:lstStyle/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Hatırlayalım: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Kırılma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,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 Tam yansıma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Prizmaların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özellikleri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Aktivite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: 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prizmalarda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 </a:t>
            </a:r>
            <a:endParaRPr lang="tr-TR" sz="1200" dirty="0">
              <a:solidFill>
                <a:schemeClr val="bg1">
                  <a:lumMod val="65000"/>
                </a:schemeClr>
              </a:solidFill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  <a:cs typeface="Times New Roman"/>
              </a:rPr>
              <a:t>Prizmanın Kullanım Alanları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accent1">
                    <a:lumMod val="75000"/>
                  </a:schemeClr>
                </a:solidFill>
              </a:rPr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Prizmanın tarihi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Işığın renklere ayrılması</a:t>
            </a:r>
            <a:endParaRPr lang="tr-TR" sz="1200" dirty="0">
              <a:sym typeface="Questrial"/>
            </a:endParaRPr>
          </a:p>
          <a:p>
            <a:pPr marL="34925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 smtClean="0"/>
              <a:t>Gökkuşağı </a:t>
            </a:r>
            <a:r>
              <a:rPr lang="tr-TR" sz="1200" dirty="0"/>
              <a:t>nasıl oluşur?</a:t>
            </a:r>
            <a:endParaRPr lang="tr-TR" sz="1200" dirty="0"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 smtClean="0"/>
              <a:t>Özet</a:t>
            </a:r>
            <a:endParaRPr lang="tr-TR" sz="1200" dirty="0"/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Soru Çözümü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Gelecek Ders </a:t>
            </a:r>
          </a:p>
          <a:p>
            <a:pPr marL="63500" lvl="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</a:pPr>
            <a:endParaRPr lang="tr-TR" sz="1100" dirty="0">
              <a:solidFill>
                <a:schemeClr val="tx1"/>
              </a:solidFill>
            </a:endParaRPr>
          </a:p>
        </p:txBody>
      </p:sp>
      <p:sp>
        <p:nvSpPr>
          <p:cNvPr id="7" name="Shape 110"/>
          <p:cNvSpPr txBox="1">
            <a:spLocks/>
          </p:cNvSpPr>
          <p:nvPr/>
        </p:nvSpPr>
        <p:spPr>
          <a:xfrm>
            <a:off x="2756912" y="408024"/>
            <a:ext cx="6274376" cy="608975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>
            <a:lvl1pPr algn="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48056" indent="-384556">
              <a:lnSpc>
                <a:spcPct val="80000"/>
              </a:lnSpc>
              <a:spcBef>
                <a:spcPts val="285"/>
              </a:spcBef>
            </a:pPr>
            <a:r>
              <a:rPr lang="tr-TR" sz="3200" cap="none" dirty="0" smtClean="0"/>
              <a:t>Bisiklet Yansıtıcıları</a:t>
            </a:r>
          </a:p>
          <a:p>
            <a:pPr marL="448056" indent="-384556">
              <a:lnSpc>
                <a:spcPct val="80000"/>
              </a:lnSpc>
              <a:spcBef>
                <a:spcPts val="285"/>
              </a:spcBef>
            </a:pPr>
            <a:r>
              <a:rPr lang="tr-TR" sz="2400" cap="none" dirty="0">
                <a:ea typeface="Questrial"/>
                <a:cs typeface="Questrial"/>
              </a:rPr>
              <a:t>Yanıtlayalım</a:t>
            </a:r>
            <a:endParaRPr lang="en-US" sz="2400" cap="none" dirty="0">
              <a:ea typeface="Questrial"/>
              <a:cs typeface="Questrial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2454" y="3198720"/>
            <a:ext cx="2896756" cy="126062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529265" y="1397369"/>
            <a:ext cx="350202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00" dirty="0" smtClean="0">
                <a:latin typeface="+mn-lt"/>
              </a:rPr>
              <a:t>Yansıtıcıların prizmadan olmuşması farklı yönlerden gelen ışığın tekrar geldiği yönde yansıtılmasını sağlar. </a:t>
            </a:r>
          </a:p>
          <a:p>
            <a:endParaRPr lang="tr-TR" sz="1800" dirty="0">
              <a:latin typeface="+mn-lt"/>
            </a:endParaRPr>
          </a:p>
          <a:p>
            <a:r>
              <a:rPr lang="tr-TR" sz="1800" dirty="0" smtClean="0">
                <a:latin typeface="+mn-lt"/>
              </a:rPr>
              <a:t>Yansıtıcılar ayna gibi düz yüzey olsaydı 3.durumda olduğu gibi gelen ışık farklı bir yönde yansıyacaktı ve arabadaki kişi bisikletliyi görmeyecekti.</a:t>
            </a:r>
            <a:endParaRPr lang="tr-TR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717767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hape 118"/>
          <p:cNvPicPr preferRelativeResize="0">
            <a:picLocks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88829" y="1510700"/>
            <a:ext cx="1459869" cy="1458487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Shape 243"/>
          <p:cNvSpPr txBox="1">
            <a:spLocks noGrp="1"/>
          </p:cNvSpPr>
          <p:nvPr>
            <p:ph type="title"/>
          </p:nvPr>
        </p:nvSpPr>
        <p:spPr>
          <a:xfrm>
            <a:off x="3856320" y="484380"/>
            <a:ext cx="4781550" cy="96977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484632" marR="0" lvl="0" indent="-2031" rtl="0">
              <a:spcBef>
                <a:spcPts val="0"/>
              </a:spcBef>
              <a:buClr>
                <a:srgbClr val="FF599C"/>
              </a:buClr>
              <a:buSzPct val="25000"/>
              <a:buFont typeface="Questrial"/>
              <a:buNone/>
            </a:pPr>
            <a:r>
              <a:rPr lang="tr-TR" sz="3200" b="0" i="0" u="none" strike="noStrike" cap="none" dirty="0" smtClean="0">
                <a:ea typeface="Questrial"/>
                <a:cs typeface="Questrial"/>
                <a:sym typeface="Questrial"/>
              </a:rPr>
              <a:t>Dürbünde Görüntü </a:t>
            </a:r>
            <a:r>
              <a:rPr lang="tr-TR" sz="2400" b="0" i="0" u="none" strike="noStrike" cap="none" dirty="0" smtClean="0">
                <a:ea typeface="Questrial"/>
                <a:cs typeface="Questrial"/>
                <a:sym typeface="Questrial"/>
              </a:rPr>
              <a:t>Yanıtlayalım</a:t>
            </a:r>
            <a:r>
              <a:rPr lang="tr-TR" sz="3200" b="0" i="0" u="none" strike="noStrike" cap="none" dirty="0" smtClean="0">
                <a:ea typeface="Questrial"/>
                <a:cs typeface="Questrial"/>
                <a:sym typeface="Questrial"/>
              </a:rPr>
              <a:t> </a:t>
            </a:r>
            <a:endParaRPr lang="en-US" sz="3200" b="0" i="0" u="none" strike="noStrike" cap="none" dirty="0">
              <a:ea typeface="Questrial"/>
              <a:cs typeface="Questrial"/>
              <a:sym typeface="Questrial"/>
            </a:endParaRPr>
          </a:p>
        </p:txBody>
      </p:sp>
      <p:pic>
        <p:nvPicPr>
          <p:cNvPr id="245" name="Shape 245"/>
          <p:cNvPicPr preferRelativeResize="0">
            <a:picLocks noGrp="1"/>
          </p:cNvPicPr>
          <p:nvPr>
            <p:ph idx="1"/>
          </p:nvPr>
        </p:nvPicPr>
        <p:blipFill rotWithShape="1">
          <a:blip r:embed="rId4">
            <a:alphaModFix/>
          </a:blip>
          <a:stretch/>
        </p:blipFill>
        <p:spPr>
          <a:xfrm>
            <a:off x="3357418" y="2835485"/>
            <a:ext cx="3749442" cy="220757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hape 112"/>
          <p:cNvSpPr txBox="1"/>
          <p:nvPr/>
        </p:nvSpPr>
        <p:spPr>
          <a:xfrm>
            <a:off x="73891" y="1068640"/>
            <a:ext cx="2225964" cy="397441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25" tIns="45700" rIns="91425" bIns="45700" anchor="t" anchorCtr="0">
            <a:noAutofit/>
          </a:bodyPr>
          <a:lstStyle/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Hatırlayalım: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Kırılma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,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 Tam yansıma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Prizmaların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özellikleri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Aktivite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: 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prizmalarda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 </a:t>
            </a:r>
            <a:endParaRPr lang="tr-TR" sz="1200" dirty="0">
              <a:solidFill>
                <a:schemeClr val="bg1">
                  <a:lumMod val="65000"/>
                </a:schemeClr>
              </a:solidFill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  <a:cs typeface="Times New Roman"/>
              </a:rPr>
              <a:t>Prizmanın Kullanım Alanları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accent1">
                    <a:lumMod val="75000"/>
                  </a:schemeClr>
                </a:solidFill>
              </a:rPr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Prizmanın tarihi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Işığın renklere ayrılması</a:t>
            </a:r>
            <a:endParaRPr lang="tr-TR" sz="1200" dirty="0">
              <a:sym typeface="Questrial"/>
            </a:endParaRPr>
          </a:p>
          <a:p>
            <a:pPr marL="34925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 smtClean="0"/>
              <a:t>Gökkuşağı </a:t>
            </a:r>
            <a:r>
              <a:rPr lang="tr-TR" sz="1200" dirty="0"/>
              <a:t>nasıl oluşur?</a:t>
            </a:r>
            <a:endParaRPr lang="tr-TR" sz="1200" dirty="0"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 smtClean="0"/>
              <a:t>Özet</a:t>
            </a:r>
            <a:endParaRPr lang="tr-TR" sz="1200" dirty="0"/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Soru Çözümü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Gelecek Ders </a:t>
            </a:r>
          </a:p>
          <a:p>
            <a:pPr marL="63500" lvl="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</a:pPr>
            <a:endParaRPr lang="tr-TR" sz="1100" dirty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415309" y="1454151"/>
            <a:ext cx="54263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>
                <a:latin typeface="+mn-lt"/>
              </a:rPr>
              <a:t>Dürbünün ön kısmı ile baktığımız kısmı aynı hizada değilken uzaktaki cisimlerden gelen ışınların gözümüze ulaşması nasıl mümkün oluyor?</a:t>
            </a:r>
          </a:p>
        </p:txBody>
      </p:sp>
    </p:spTree>
    <p:extLst>
      <p:ext uri="{BB962C8B-B14F-4D97-AF65-F5344CB8AC3E}">
        <p14:creationId xmlns:p14="http://schemas.microsoft.com/office/powerpoint/2010/main" val="13967862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8761" y="1253366"/>
            <a:ext cx="6768473" cy="2898991"/>
          </a:xfrm>
        </p:spPr>
        <p:txBody>
          <a:bodyPr/>
          <a:lstStyle/>
          <a:p>
            <a:pPr algn="ctr"/>
            <a:r>
              <a:rPr lang="tr-TR" sz="2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Prizmaya tek renk ışığı değil de tüm renkleri içeren beyaz ışığı yollarsak ne olur?</a:t>
            </a:r>
            <a:endParaRPr lang="en-US" sz="28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527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99"/>
          <p:cNvSpPr txBox="1">
            <a:spLocks/>
          </p:cNvSpPr>
          <p:nvPr/>
        </p:nvSpPr>
        <p:spPr>
          <a:xfrm>
            <a:off x="699077" y="1802938"/>
            <a:ext cx="7853796" cy="3018094"/>
          </a:xfrm>
          <a:prstGeom prst="rect">
            <a:avLst/>
          </a:prstGeom>
        </p:spPr>
        <p:txBody>
          <a:bodyPr vert="horz" lIns="91425" tIns="91425" rIns="91425" bIns="91425" rtlCol="0" anchor="t" anchorCtr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6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95350" indent="-8953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tr-TR" sz="1800" dirty="0" smtClean="0">
                <a:ea typeface="Times New Roman"/>
                <a:cs typeface="Times New Roman"/>
                <a:sym typeface="Times New Roman"/>
              </a:rPr>
              <a:t>10.4.8.1. Işık prizmalarının özelliklerini açıklar ve kullanım alanlarına örnekler verir.</a:t>
            </a:r>
          </a:p>
          <a:p>
            <a:pPr marL="89535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tr-TR" sz="1400" dirty="0" smtClean="0">
                <a:ea typeface="Times New Roman"/>
                <a:cs typeface="Times New Roman"/>
                <a:sym typeface="Times New Roman"/>
              </a:rPr>
              <a:t>Öğrencilerin prizmalarda tek renkli ışığın izlediği yolu çizerek açıklamaları sağlanır.</a:t>
            </a:r>
          </a:p>
          <a:p>
            <a:pPr marL="89535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tr-TR" sz="1400" dirty="0" smtClean="0">
                <a:ea typeface="Times New Roman"/>
                <a:cs typeface="Times New Roman"/>
                <a:sym typeface="Times New Roman"/>
              </a:rPr>
              <a:t>Öğrencilerin deney yaparak ve simülasyonlar kullanarak ışığın izlediği yolu gözlemlemeleri sağlanır.</a:t>
            </a:r>
          </a:p>
          <a:p>
            <a:pPr marL="895350" indent="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tr-TR" sz="1400" dirty="0" smtClean="0">
                <a:ea typeface="Times New Roman"/>
                <a:cs typeface="Times New Roman"/>
                <a:sym typeface="Times New Roman"/>
              </a:rPr>
              <a:t>Öğrencilerin prizmada beyaz ışığın renklerine ayrılmasını deneyler yaparak açıklamaları ve nedenlerini tartışmaları sağlanır.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tr-TR" sz="1800" dirty="0"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094923" y="582517"/>
            <a:ext cx="6457950" cy="969771"/>
          </a:xfrm>
        </p:spPr>
        <p:txBody>
          <a:bodyPr/>
          <a:lstStyle/>
          <a:p>
            <a:r>
              <a:rPr lang="tr-TR" cap="none" dirty="0" smtClean="0"/>
              <a:t>Bugün Hangi Kazanımları Öğreneceğiz?</a:t>
            </a:r>
            <a:endParaRPr lang="tr-TR" cap="none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7136" y="396221"/>
            <a:ext cx="5901308" cy="1049273"/>
          </a:xfrm>
        </p:spPr>
        <p:txBody>
          <a:bodyPr/>
          <a:lstStyle/>
          <a:p>
            <a:r>
              <a:rPr lang="tr-TR" cap="none" dirty="0" smtClean="0"/>
              <a:t>Prizmanın Tarihi: Isaac Newton</a:t>
            </a:r>
            <a:endParaRPr lang="en-US" cap="none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0016" y="1588654"/>
            <a:ext cx="3965514" cy="2752435"/>
          </a:xfrm>
          <a:prstGeom prst="rect">
            <a:avLst/>
          </a:prstGeom>
        </p:spPr>
      </p:pic>
      <p:sp>
        <p:nvSpPr>
          <p:cNvPr id="4" name="Shape 112"/>
          <p:cNvSpPr txBox="1"/>
          <p:nvPr/>
        </p:nvSpPr>
        <p:spPr>
          <a:xfrm>
            <a:off x="110837" y="1077876"/>
            <a:ext cx="2225964" cy="397441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25" tIns="45700" rIns="91425" bIns="45700" anchor="t" anchorCtr="0">
            <a:noAutofit/>
          </a:bodyPr>
          <a:lstStyle/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Hatırlayalım: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Kırılma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,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 Tam yansıma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Prizmaların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özellikleri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Aktivite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: 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prizmalarda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 </a:t>
            </a:r>
            <a:endParaRPr lang="tr-TR" sz="1200" dirty="0">
              <a:solidFill>
                <a:schemeClr val="bg1">
                  <a:lumMod val="65000"/>
                </a:schemeClr>
              </a:solidFill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  <a:cs typeface="Times New Roman"/>
              </a:rPr>
              <a:t>Prizmanın Kullanım Alanları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accent1">
                    <a:lumMod val="75000"/>
                  </a:schemeClr>
                </a:solidFill>
              </a:rPr>
              <a:t>Prizmanın tarihi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Işığın renklere ayrılması</a:t>
            </a:r>
            <a:endParaRPr lang="tr-TR" sz="1200" dirty="0">
              <a:sym typeface="Questrial"/>
            </a:endParaRPr>
          </a:p>
          <a:p>
            <a:pPr marL="34925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 smtClean="0"/>
              <a:t>Gökkuşağı </a:t>
            </a:r>
            <a:r>
              <a:rPr lang="tr-TR" sz="1200" dirty="0"/>
              <a:t>nasıl oluşur?</a:t>
            </a:r>
            <a:endParaRPr lang="tr-TR" sz="1200" dirty="0"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 smtClean="0"/>
              <a:t>Özet</a:t>
            </a:r>
            <a:endParaRPr lang="tr-TR" sz="1200" dirty="0"/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Soru Çözümü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Gelecek Ders </a:t>
            </a:r>
          </a:p>
          <a:p>
            <a:pPr marL="63500" lvl="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</a:pPr>
            <a:endParaRPr lang="tr-TR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32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8655" y="313259"/>
            <a:ext cx="4602595" cy="969771"/>
          </a:xfrm>
        </p:spPr>
        <p:txBody>
          <a:bodyPr>
            <a:normAutofit/>
          </a:bodyPr>
          <a:lstStyle/>
          <a:p>
            <a:pPr marL="63500" lvl="0" indent="0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</a:pPr>
            <a:r>
              <a:rPr lang="tr-TR" cap="none" dirty="0"/>
              <a:t>Işığın Renklere Ayrılması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2641470" y="1393866"/>
            <a:ext cx="5784980" cy="3429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dirty="0" smtClean="0"/>
              <a:t>Biz de deneyelim!</a:t>
            </a:r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r>
              <a:rPr lang="tr-TR" sz="2000" dirty="0" smtClean="0"/>
              <a:t>Sizce beyaz ışık prizmadan geçerek renklere nasıl ve neden ayrılıyor?</a:t>
            </a:r>
            <a:endParaRPr lang="en-US" sz="2000" dirty="0"/>
          </a:p>
        </p:txBody>
      </p:sp>
      <p:sp>
        <p:nvSpPr>
          <p:cNvPr id="6" name="Shape 112"/>
          <p:cNvSpPr txBox="1"/>
          <p:nvPr/>
        </p:nvSpPr>
        <p:spPr>
          <a:xfrm>
            <a:off x="110837" y="1077876"/>
            <a:ext cx="2225964" cy="397441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25" tIns="45700" rIns="91425" bIns="45700" anchor="t" anchorCtr="0">
            <a:noAutofit/>
          </a:bodyPr>
          <a:lstStyle/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Hatırlayalım: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Kırılma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,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 Tam yansıma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Prizmaların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özellikleri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Aktivite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: 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prizmalarda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 </a:t>
            </a:r>
            <a:endParaRPr lang="tr-TR" sz="1200" dirty="0">
              <a:solidFill>
                <a:schemeClr val="bg1">
                  <a:lumMod val="65000"/>
                </a:schemeClr>
              </a:solidFill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  <a:cs typeface="Times New Roman"/>
              </a:rPr>
              <a:t>Prizmanın Kullanım Alanları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Prizmanın tarihi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accent1">
                    <a:lumMod val="75000"/>
                  </a:schemeClr>
                </a:solidFill>
              </a:rPr>
              <a:t>Işığın renklere ayrılması</a:t>
            </a:r>
            <a:endParaRPr lang="tr-TR" sz="1200" dirty="0">
              <a:solidFill>
                <a:schemeClr val="accent1">
                  <a:lumMod val="75000"/>
                </a:schemeClr>
              </a:solidFill>
              <a:sym typeface="Questrial"/>
            </a:endParaRPr>
          </a:p>
          <a:p>
            <a:pPr marL="34925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 smtClean="0"/>
              <a:t>Gökkuşağı </a:t>
            </a:r>
            <a:r>
              <a:rPr lang="tr-TR" sz="1200" dirty="0"/>
              <a:t>nasıl oluşur?</a:t>
            </a:r>
            <a:endParaRPr lang="tr-TR" sz="1200" dirty="0"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 smtClean="0"/>
              <a:t>Özet</a:t>
            </a:r>
            <a:endParaRPr lang="tr-TR" sz="1200" dirty="0"/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Soru Çözümü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Gelecek Ders </a:t>
            </a:r>
          </a:p>
          <a:p>
            <a:pPr marL="63500" lvl="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</a:pPr>
            <a:endParaRPr lang="tr-TR" sz="1100" dirty="0">
              <a:solidFill>
                <a:schemeClr val="tx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486" y="2906178"/>
            <a:ext cx="2625149" cy="1916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968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6303" y="395257"/>
            <a:ext cx="4787323" cy="969771"/>
          </a:xfrm>
        </p:spPr>
        <p:txBody>
          <a:bodyPr>
            <a:normAutofit/>
          </a:bodyPr>
          <a:lstStyle/>
          <a:p>
            <a:pPr marL="63500" lvl="0" indent="0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</a:pPr>
            <a:r>
              <a:rPr lang="tr-TR" cap="none" dirty="0"/>
              <a:t>Işığın Renklere Ayrılması</a:t>
            </a:r>
          </a:p>
        </p:txBody>
      </p:sp>
      <p:sp>
        <p:nvSpPr>
          <p:cNvPr id="7" name="Shape 112"/>
          <p:cNvSpPr txBox="1"/>
          <p:nvPr/>
        </p:nvSpPr>
        <p:spPr>
          <a:xfrm>
            <a:off x="110837" y="1077876"/>
            <a:ext cx="2225964" cy="397441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25" tIns="45700" rIns="91425" bIns="45700" anchor="t" anchorCtr="0">
            <a:noAutofit/>
          </a:bodyPr>
          <a:lstStyle/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Hatırlayalım: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Kırılma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,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 Tam yansıma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Prizmaların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özellikleri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Aktivite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: 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prizmalarda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 </a:t>
            </a:r>
            <a:endParaRPr lang="tr-TR" sz="1200" dirty="0">
              <a:solidFill>
                <a:schemeClr val="bg1">
                  <a:lumMod val="65000"/>
                </a:schemeClr>
              </a:solidFill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  <a:cs typeface="Times New Roman"/>
              </a:rPr>
              <a:t>Prizmanın Kullanım Alanları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Prizmanın tarihi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accent1">
                    <a:lumMod val="75000"/>
                  </a:schemeClr>
                </a:solidFill>
              </a:rPr>
              <a:t>Işığın renklere ayrılması</a:t>
            </a:r>
            <a:endParaRPr lang="tr-TR" sz="1200" dirty="0">
              <a:solidFill>
                <a:schemeClr val="accent1">
                  <a:lumMod val="75000"/>
                </a:schemeClr>
              </a:solidFill>
              <a:sym typeface="Questrial"/>
            </a:endParaRPr>
          </a:p>
          <a:p>
            <a:pPr marL="34925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 smtClean="0"/>
              <a:t>Gökkuşağı </a:t>
            </a:r>
            <a:r>
              <a:rPr lang="tr-TR" sz="1200" dirty="0"/>
              <a:t>nasıl oluşur?</a:t>
            </a:r>
            <a:endParaRPr lang="tr-TR" sz="1200" dirty="0"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 smtClean="0"/>
              <a:t>Özet</a:t>
            </a:r>
            <a:endParaRPr lang="tr-TR" sz="1200" dirty="0"/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Soru Çözümü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Gelecek Ders </a:t>
            </a:r>
          </a:p>
          <a:p>
            <a:pPr marL="63500" lvl="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</a:pPr>
            <a:endParaRPr lang="tr-TR" sz="1100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741618" y="1393866"/>
            <a:ext cx="338209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dirty="0">
                <a:latin typeface="+mn-lt"/>
              </a:rPr>
              <a:t>Ortamın kırıcılık indisi ışığın rengine (frekansına, dalgaboyuna, enerjisine) </a:t>
            </a:r>
            <a:r>
              <a:rPr lang="tr-TR" sz="1600" dirty="0" smtClean="0">
                <a:latin typeface="+mn-lt"/>
              </a:rPr>
              <a:t>bağlıdır. Bu nedenle aynı gelme açısı ile prizmaya gelen farklı dalga boyundaki ışıklar farklı kırılma açılarına sahiptir.</a:t>
            </a:r>
            <a:endParaRPr lang="tr-TR" sz="1600" dirty="0">
              <a:latin typeface="+mn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741618" y="3723471"/>
            <a:ext cx="31973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dirty="0">
                <a:latin typeface="+mn-lt"/>
              </a:rPr>
              <a:t>Beyaz ışık bütün renkleri </a:t>
            </a:r>
            <a:r>
              <a:rPr lang="tr-TR" sz="1600" dirty="0" smtClean="0">
                <a:latin typeface="+mn-lt"/>
              </a:rPr>
              <a:t>içerir. </a:t>
            </a:r>
            <a:endParaRPr lang="en-US" sz="1600" dirty="0">
              <a:latin typeface="+mn-lt"/>
            </a:endParaRPr>
          </a:p>
        </p:txBody>
      </p:sp>
      <p:pic>
        <p:nvPicPr>
          <p:cNvPr id="12" name="Picture 2" descr="beyaz_isi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66" y="3498490"/>
            <a:ext cx="2371591" cy="1553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9735" y="1393866"/>
            <a:ext cx="2613891" cy="2247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56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27187" y="442334"/>
            <a:ext cx="4759613" cy="969771"/>
          </a:xfrm>
        </p:spPr>
        <p:txBody>
          <a:bodyPr/>
          <a:lstStyle/>
          <a:p>
            <a:r>
              <a:rPr lang="tr-TR" cap="none" dirty="0" smtClean="0"/>
              <a:t>Gökkuşağı Nasıl Oluşur?</a:t>
            </a:r>
            <a:endParaRPr lang="en-US" cap="none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2870271" y="4105478"/>
            <a:ext cx="5433220" cy="6650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000" dirty="0" smtClean="0"/>
              <a:t>Neden gökkuşağı yalnızca yağmurdan sonra oluşur?</a:t>
            </a:r>
          </a:p>
        </p:txBody>
      </p:sp>
      <p:sp>
        <p:nvSpPr>
          <p:cNvPr id="6" name="Shape 112"/>
          <p:cNvSpPr txBox="1"/>
          <p:nvPr/>
        </p:nvSpPr>
        <p:spPr>
          <a:xfrm>
            <a:off x="110837" y="1077876"/>
            <a:ext cx="2225964" cy="397441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25" tIns="45700" rIns="91425" bIns="45700" anchor="t" anchorCtr="0">
            <a:noAutofit/>
          </a:bodyPr>
          <a:lstStyle/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Hatırlayalım: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Kırılma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,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 Tam yansıma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Prizmaların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özellikleri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Aktivite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: 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prizmalarda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 </a:t>
            </a:r>
            <a:endParaRPr lang="tr-TR" sz="1200" dirty="0">
              <a:solidFill>
                <a:schemeClr val="bg1">
                  <a:lumMod val="65000"/>
                </a:schemeClr>
              </a:solidFill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  <a:cs typeface="Times New Roman"/>
              </a:rPr>
              <a:t>Prizmanın Kullanım Alanları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Prizmanın tarihi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Işığın renklere ayrılması</a:t>
            </a:r>
            <a:endParaRPr lang="tr-TR" sz="1200" dirty="0">
              <a:solidFill>
                <a:schemeClr val="bg1">
                  <a:lumMod val="65000"/>
                </a:schemeClr>
              </a:solidFill>
              <a:sym typeface="Questrial"/>
            </a:endParaRPr>
          </a:p>
          <a:p>
            <a:pPr marL="34925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 smtClean="0">
                <a:solidFill>
                  <a:schemeClr val="accent1">
                    <a:lumMod val="75000"/>
                  </a:schemeClr>
                </a:solidFill>
              </a:rPr>
              <a:t>Gökkuşağı </a:t>
            </a:r>
            <a:r>
              <a:rPr lang="tr-TR" sz="1200" dirty="0">
                <a:solidFill>
                  <a:schemeClr val="accent1">
                    <a:lumMod val="75000"/>
                  </a:schemeClr>
                </a:solidFill>
              </a:rPr>
              <a:t>nasıl oluşur?</a:t>
            </a:r>
            <a:endParaRPr lang="tr-TR" sz="1200" dirty="0">
              <a:solidFill>
                <a:schemeClr val="accent1">
                  <a:lumMod val="75000"/>
                </a:schemeClr>
              </a:solidFill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 smtClean="0"/>
              <a:t>Özet</a:t>
            </a:r>
            <a:endParaRPr lang="tr-TR" sz="1200" dirty="0"/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Soru Çözümü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Gelecek Ders </a:t>
            </a:r>
          </a:p>
          <a:p>
            <a:pPr marL="63500" lvl="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</a:pPr>
            <a:endParaRPr lang="tr-TR" sz="1100" dirty="0">
              <a:solidFill>
                <a:schemeClr val="tx1"/>
              </a:solidFill>
            </a:endParaRPr>
          </a:p>
        </p:txBody>
      </p:sp>
      <p:pic>
        <p:nvPicPr>
          <p:cNvPr id="8" name="Picture 12" descr="rainbow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6119" y="1381212"/>
            <a:ext cx="4407552" cy="2437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0494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27187" y="442334"/>
            <a:ext cx="4759613" cy="969771"/>
          </a:xfrm>
        </p:spPr>
        <p:txBody>
          <a:bodyPr/>
          <a:lstStyle/>
          <a:p>
            <a:r>
              <a:rPr lang="tr-TR" cap="none" dirty="0" smtClean="0"/>
              <a:t>Gökkuşağı Nasıl Oluşur?</a:t>
            </a:r>
            <a:endParaRPr lang="en-US" cap="none" dirty="0"/>
          </a:p>
        </p:txBody>
      </p:sp>
      <p:sp>
        <p:nvSpPr>
          <p:cNvPr id="6" name="Shape 112"/>
          <p:cNvSpPr txBox="1"/>
          <p:nvPr/>
        </p:nvSpPr>
        <p:spPr>
          <a:xfrm>
            <a:off x="110837" y="1077876"/>
            <a:ext cx="2225964" cy="397441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25" tIns="45700" rIns="91425" bIns="45700" anchor="t" anchorCtr="0">
            <a:noAutofit/>
          </a:bodyPr>
          <a:lstStyle/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Hatırlayalım: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Kırılma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,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 Tam yansıma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Prizmaların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özellikleri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Aktivite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: 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prizmalarda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 </a:t>
            </a:r>
            <a:endParaRPr lang="tr-TR" sz="1200" dirty="0">
              <a:solidFill>
                <a:schemeClr val="bg1">
                  <a:lumMod val="65000"/>
                </a:schemeClr>
              </a:solidFill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  <a:cs typeface="Times New Roman"/>
              </a:rPr>
              <a:t>Prizmanın Kullanım Alanları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Prizmanın tarihi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Işığın renklere ayrılması</a:t>
            </a:r>
            <a:endParaRPr lang="tr-TR" sz="1200" dirty="0">
              <a:solidFill>
                <a:schemeClr val="bg1">
                  <a:lumMod val="65000"/>
                </a:schemeClr>
              </a:solidFill>
              <a:sym typeface="Questrial"/>
            </a:endParaRPr>
          </a:p>
          <a:p>
            <a:pPr marL="34925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 smtClean="0">
                <a:solidFill>
                  <a:schemeClr val="accent1">
                    <a:lumMod val="75000"/>
                  </a:schemeClr>
                </a:solidFill>
              </a:rPr>
              <a:t>Gökkuşağı </a:t>
            </a:r>
            <a:r>
              <a:rPr lang="tr-TR" sz="1200" dirty="0">
                <a:solidFill>
                  <a:schemeClr val="accent1">
                    <a:lumMod val="75000"/>
                  </a:schemeClr>
                </a:solidFill>
              </a:rPr>
              <a:t>nasıl oluşur?</a:t>
            </a:r>
            <a:endParaRPr lang="tr-TR" sz="1200" dirty="0">
              <a:solidFill>
                <a:schemeClr val="accent1">
                  <a:lumMod val="75000"/>
                </a:schemeClr>
              </a:solidFill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 smtClean="0"/>
              <a:t>Özet</a:t>
            </a:r>
            <a:endParaRPr lang="tr-TR" sz="1200" dirty="0"/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Soru Çözümü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Gelecek Ders </a:t>
            </a:r>
          </a:p>
          <a:p>
            <a:pPr marL="63500" lvl="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</a:pPr>
            <a:endParaRPr lang="tr-TR" sz="110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536421" y="4639908"/>
            <a:ext cx="633048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Deneyelim açıklayalım:   </a:t>
            </a:r>
            <a:r>
              <a:rPr lang="en-US" dirty="0" smtClean="0">
                <a:hlinkClick r:id="rId3"/>
              </a:rPr>
              <a:t>http</a:t>
            </a:r>
            <a:r>
              <a:rPr lang="en-US" dirty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ophysics.com/l18.html</a:t>
            </a:r>
            <a:r>
              <a:rPr lang="tr-TR" dirty="0" smtClean="0"/>
              <a:t> 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3939" y="1646882"/>
            <a:ext cx="5610831" cy="2527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772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12"/>
          <p:cNvSpPr txBox="1"/>
          <p:nvPr/>
        </p:nvSpPr>
        <p:spPr>
          <a:xfrm>
            <a:off x="73891" y="1068640"/>
            <a:ext cx="2225964" cy="397441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25" tIns="45700" rIns="91425" bIns="45700" anchor="t" anchorCtr="0">
            <a:noAutofit/>
          </a:bodyPr>
          <a:lstStyle/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Hatırlayalım: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Kırılma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,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 Tam yansıma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Prizmaların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özellikleri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Aktivite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: 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prizmalarda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 </a:t>
            </a:r>
            <a:endParaRPr lang="tr-TR" sz="1200" dirty="0">
              <a:solidFill>
                <a:schemeClr val="bg1">
                  <a:lumMod val="65000"/>
                </a:schemeClr>
              </a:solidFill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  <a:cs typeface="Times New Roman"/>
              </a:rPr>
              <a:t>Prizmanın Kullanım Alanları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Prizmanın tarihi</a:t>
            </a:r>
          </a:p>
          <a:p>
            <a:pPr marL="34925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Gökkuşağı nasıl oluşur?</a:t>
            </a:r>
            <a:endParaRPr lang="tr-TR" sz="1200" dirty="0">
              <a:solidFill>
                <a:schemeClr val="bg1">
                  <a:lumMod val="65000"/>
                </a:schemeClr>
              </a:solidFill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Işığın renklere ayrılması</a:t>
            </a:r>
            <a:endParaRPr lang="tr-TR" sz="1200" dirty="0">
              <a:solidFill>
                <a:schemeClr val="bg1">
                  <a:lumMod val="65000"/>
                </a:schemeClr>
              </a:solidFill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accent1">
                    <a:lumMod val="75000"/>
                  </a:schemeClr>
                </a:solidFill>
              </a:rPr>
              <a:t>Özet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tx1"/>
                </a:solidFill>
              </a:rPr>
              <a:t>Soru Çözümü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Gelecek Ders </a:t>
            </a:r>
          </a:p>
          <a:p>
            <a:pPr marL="63500" lvl="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</a:pPr>
            <a:endParaRPr lang="tr-TR" sz="1100" dirty="0">
              <a:solidFill>
                <a:schemeClr val="tx1"/>
              </a:solidFill>
            </a:endParaRPr>
          </a:p>
        </p:txBody>
      </p:sp>
      <p:sp>
        <p:nvSpPr>
          <p:cNvPr id="6" name="Shape 110"/>
          <p:cNvSpPr txBox="1">
            <a:spLocks/>
          </p:cNvSpPr>
          <p:nvPr/>
        </p:nvSpPr>
        <p:spPr>
          <a:xfrm>
            <a:off x="3417455" y="459665"/>
            <a:ext cx="5092120" cy="608975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>
            <a:lvl1pPr algn="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3500" lvl="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</a:pPr>
            <a:r>
              <a:rPr lang="tr-TR" sz="3200" cap="none" dirty="0" smtClean="0">
                <a:sym typeface="Questrial"/>
              </a:rPr>
              <a:t>Özet</a:t>
            </a:r>
            <a:endParaRPr lang="tr-TR" sz="3200" cap="none" dirty="0">
              <a:sym typeface="Quest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0444" y="1016021"/>
            <a:ext cx="1114347" cy="106886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1675" y="951710"/>
            <a:ext cx="1013956" cy="106834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9534" y="951710"/>
            <a:ext cx="1640810" cy="985841"/>
          </a:xfrm>
          <a:prstGeom prst="rect">
            <a:avLst/>
          </a:prstGeom>
        </p:spPr>
      </p:pic>
      <p:pic>
        <p:nvPicPr>
          <p:cNvPr id="9" name="Shape 245"/>
          <p:cNvPicPr preferRelativeResize="0">
            <a:picLocks noGrp="1"/>
          </p:cNvPicPr>
          <p:nvPr>
            <p:ph idx="1"/>
          </p:nvPr>
        </p:nvPicPr>
        <p:blipFill rotWithShape="1">
          <a:blip r:embed="rId5">
            <a:alphaModFix/>
          </a:blip>
          <a:stretch/>
        </p:blipFill>
        <p:spPr>
          <a:xfrm>
            <a:off x="2733964" y="2145711"/>
            <a:ext cx="1907309" cy="1265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9688" y="2232311"/>
            <a:ext cx="1716687" cy="112229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36200" y="2232311"/>
            <a:ext cx="1339535" cy="1064525"/>
          </a:xfrm>
          <a:prstGeom prst="rect">
            <a:avLst/>
          </a:prstGeom>
        </p:spPr>
      </p:pic>
      <p:cxnSp>
        <p:nvCxnSpPr>
          <p:cNvPr id="12" name="Curved Connector 11"/>
          <p:cNvCxnSpPr/>
          <p:nvPr/>
        </p:nvCxnSpPr>
        <p:spPr>
          <a:xfrm flipV="1">
            <a:off x="5880545" y="2628631"/>
            <a:ext cx="679143" cy="299619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81018" y="3592220"/>
            <a:ext cx="1660255" cy="1212195"/>
          </a:xfrm>
          <a:prstGeom prst="rect">
            <a:avLst/>
          </a:prstGeom>
        </p:spPr>
      </p:pic>
      <p:pic>
        <p:nvPicPr>
          <p:cNvPr id="17" name="Picture 2" descr="http://turningmirrors.com/wp-content/uploads/2011/06/halo-plot-dispersion_ice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735499" y="3411171"/>
            <a:ext cx="2165978" cy="1613654"/>
          </a:xfrm>
          <a:prstGeom prst="rect">
            <a:avLst/>
          </a:prstGeom>
          <a:noFill/>
        </p:spPr>
      </p:pic>
      <p:pic>
        <p:nvPicPr>
          <p:cNvPr id="2050" name="Picture 2" descr="beyaz_isik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4714" y="3643712"/>
            <a:ext cx="1750785" cy="1147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6003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12"/>
          <p:cNvSpPr txBox="1"/>
          <p:nvPr/>
        </p:nvSpPr>
        <p:spPr>
          <a:xfrm>
            <a:off x="73891" y="1068640"/>
            <a:ext cx="2225964" cy="397441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25" tIns="45700" rIns="91425" bIns="45700" anchor="t" anchorCtr="0">
            <a:noAutofit/>
          </a:bodyPr>
          <a:lstStyle/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Hatırlayalım: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Kırılma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,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 Tam yansıma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Prizmaların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özellikleri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Aktivite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: 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prizmalarda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 </a:t>
            </a:r>
            <a:endParaRPr lang="tr-TR" sz="1200" dirty="0">
              <a:solidFill>
                <a:schemeClr val="bg1">
                  <a:lumMod val="65000"/>
                </a:schemeClr>
              </a:solidFill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  <a:cs typeface="Times New Roman"/>
              </a:rPr>
              <a:t>Prizmanın Kullanım Alanları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Prizmanın tarihi</a:t>
            </a:r>
          </a:p>
          <a:p>
            <a:pPr marL="34925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Gökkuşağı nasıl oluşur?</a:t>
            </a:r>
            <a:endParaRPr lang="tr-TR" sz="1200" dirty="0">
              <a:solidFill>
                <a:schemeClr val="bg1">
                  <a:lumMod val="65000"/>
                </a:schemeClr>
              </a:solidFill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Işığın renklere ayrılması</a:t>
            </a:r>
            <a:endParaRPr lang="tr-TR" sz="1200" dirty="0">
              <a:solidFill>
                <a:schemeClr val="bg1">
                  <a:lumMod val="65000"/>
                </a:schemeClr>
              </a:solidFill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Özet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accent1">
                    <a:lumMod val="75000"/>
                  </a:schemeClr>
                </a:solidFill>
              </a:rPr>
              <a:t>Soru Çözümü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Gelecek Ders </a:t>
            </a:r>
          </a:p>
          <a:p>
            <a:pPr marL="63500" lvl="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</a:pPr>
            <a:endParaRPr lang="tr-TR" sz="1100" dirty="0">
              <a:solidFill>
                <a:schemeClr val="tx1"/>
              </a:solidFill>
            </a:endParaRPr>
          </a:p>
        </p:txBody>
      </p:sp>
      <p:sp>
        <p:nvSpPr>
          <p:cNvPr id="5" name="Shape 110"/>
          <p:cNvSpPr txBox="1">
            <a:spLocks/>
          </p:cNvSpPr>
          <p:nvPr/>
        </p:nvSpPr>
        <p:spPr>
          <a:xfrm>
            <a:off x="3417455" y="459665"/>
            <a:ext cx="5092120" cy="608975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>
            <a:lvl1pPr algn="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3500" lvl="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</a:pPr>
            <a:r>
              <a:rPr lang="tr-TR" sz="3200" cap="none" dirty="0" smtClean="0">
                <a:sym typeface="Questrial"/>
              </a:rPr>
              <a:t>Soru Çözümü</a:t>
            </a:r>
            <a:endParaRPr lang="tr-TR" sz="3200" cap="none" dirty="0">
              <a:sym typeface="Quest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7294" y="911622"/>
            <a:ext cx="3360305" cy="4122883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2837294" y="2793394"/>
            <a:ext cx="219827" cy="179669"/>
          </a:xfrm>
          <a:prstGeom prst="ellipse">
            <a:avLst/>
          </a:prstGeom>
          <a:solidFill>
            <a:schemeClr val="accent1"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45047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12"/>
          <p:cNvSpPr txBox="1"/>
          <p:nvPr/>
        </p:nvSpPr>
        <p:spPr>
          <a:xfrm>
            <a:off x="73891" y="1068640"/>
            <a:ext cx="2225964" cy="397441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25" tIns="45700" rIns="91425" bIns="45700" anchor="t" anchorCtr="0">
            <a:noAutofit/>
          </a:bodyPr>
          <a:lstStyle/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Hatırlayalım: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Kırılma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,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 Tam yansıma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Prizmaların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özellikleri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Aktivite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: 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prizmalarda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 </a:t>
            </a:r>
            <a:endParaRPr lang="tr-TR" sz="1200" dirty="0">
              <a:solidFill>
                <a:schemeClr val="bg1">
                  <a:lumMod val="65000"/>
                </a:schemeClr>
              </a:solidFill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  <a:cs typeface="Times New Roman"/>
              </a:rPr>
              <a:t>Prizmanın Kullanım Alanları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Prizmanın tarihi</a:t>
            </a:r>
          </a:p>
          <a:p>
            <a:pPr marL="34925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Gökkuşağı nasıl oluşur?</a:t>
            </a:r>
            <a:endParaRPr lang="tr-TR" sz="1200" dirty="0">
              <a:solidFill>
                <a:schemeClr val="bg1">
                  <a:lumMod val="65000"/>
                </a:schemeClr>
              </a:solidFill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Işığın renklere ayrılması</a:t>
            </a:r>
            <a:endParaRPr lang="tr-TR" sz="1200" dirty="0">
              <a:solidFill>
                <a:schemeClr val="bg1">
                  <a:lumMod val="65000"/>
                </a:schemeClr>
              </a:solidFill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Özet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accent1">
                    <a:lumMod val="75000"/>
                  </a:schemeClr>
                </a:solidFill>
              </a:rPr>
              <a:t>Soru Çözümü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Gelecek Ders </a:t>
            </a:r>
          </a:p>
          <a:p>
            <a:pPr marL="63500" lvl="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</a:pPr>
            <a:endParaRPr lang="tr-TR" sz="1100" dirty="0">
              <a:solidFill>
                <a:schemeClr val="tx1"/>
              </a:solidFill>
            </a:endParaRPr>
          </a:p>
        </p:txBody>
      </p:sp>
      <p:sp>
        <p:nvSpPr>
          <p:cNvPr id="4" name="Shape 110"/>
          <p:cNvSpPr txBox="1">
            <a:spLocks/>
          </p:cNvSpPr>
          <p:nvPr/>
        </p:nvSpPr>
        <p:spPr>
          <a:xfrm>
            <a:off x="3417455" y="459665"/>
            <a:ext cx="5092120" cy="608975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>
            <a:lvl1pPr algn="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3500" lvl="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</a:pPr>
            <a:r>
              <a:rPr lang="tr-TR" sz="3200" cap="none" dirty="0" smtClean="0">
                <a:sym typeface="Questrial"/>
              </a:rPr>
              <a:t>Soru Çözümü</a:t>
            </a:r>
            <a:endParaRPr lang="tr-TR" sz="3200" cap="none" dirty="0">
              <a:sym typeface="Quest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5529" y="976590"/>
            <a:ext cx="3634507" cy="4066466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4592782" y="4151139"/>
            <a:ext cx="219827" cy="179669"/>
          </a:xfrm>
          <a:prstGeom prst="ellipse">
            <a:avLst/>
          </a:prstGeom>
          <a:solidFill>
            <a:schemeClr val="accent1"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48496" y="384687"/>
            <a:ext cx="2641103" cy="4658369"/>
          </a:xfrm>
          <a:prstGeom prst="rect">
            <a:avLst/>
          </a:prstGeom>
        </p:spPr>
      </p:pic>
      <p:sp>
        <p:nvSpPr>
          <p:cNvPr id="5" name="Shape 112"/>
          <p:cNvSpPr txBox="1"/>
          <p:nvPr/>
        </p:nvSpPr>
        <p:spPr>
          <a:xfrm>
            <a:off x="73891" y="1068640"/>
            <a:ext cx="2225964" cy="397441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25" tIns="45700" rIns="91425" bIns="45700" anchor="t" anchorCtr="0">
            <a:noAutofit/>
          </a:bodyPr>
          <a:lstStyle/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Hatırlayalım: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Kırılma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,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 Tam yansıma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Prizmaların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özellikleri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Aktivite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: 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prizmalarda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 </a:t>
            </a:r>
            <a:endParaRPr lang="tr-TR" sz="1200" dirty="0">
              <a:solidFill>
                <a:schemeClr val="bg1">
                  <a:lumMod val="65000"/>
                </a:schemeClr>
              </a:solidFill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  <a:cs typeface="Times New Roman"/>
              </a:rPr>
              <a:t>Prizmanın Kullanım Alanları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Prizmanın tarihi</a:t>
            </a:r>
          </a:p>
          <a:p>
            <a:pPr marL="34925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Gökkuşağı nasıl oluşur?</a:t>
            </a:r>
            <a:endParaRPr lang="tr-TR" sz="1200" dirty="0">
              <a:solidFill>
                <a:schemeClr val="bg1">
                  <a:lumMod val="65000"/>
                </a:schemeClr>
              </a:solidFill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Işığın renklere ayrılması</a:t>
            </a:r>
            <a:endParaRPr lang="tr-TR" sz="1200" dirty="0">
              <a:solidFill>
                <a:schemeClr val="bg1">
                  <a:lumMod val="65000"/>
                </a:schemeClr>
              </a:solidFill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Özet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accent1">
                    <a:lumMod val="75000"/>
                  </a:schemeClr>
                </a:solidFill>
              </a:rPr>
              <a:t>Soru Çözümü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Gelecek Ders </a:t>
            </a:r>
          </a:p>
          <a:p>
            <a:pPr marL="63500" lvl="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</a:pPr>
            <a:endParaRPr lang="tr-TR" sz="1100" dirty="0">
              <a:solidFill>
                <a:schemeClr val="tx1"/>
              </a:solidFill>
            </a:endParaRPr>
          </a:p>
        </p:txBody>
      </p:sp>
      <p:sp>
        <p:nvSpPr>
          <p:cNvPr id="6" name="Shape 110"/>
          <p:cNvSpPr txBox="1">
            <a:spLocks/>
          </p:cNvSpPr>
          <p:nvPr/>
        </p:nvSpPr>
        <p:spPr>
          <a:xfrm>
            <a:off x="3417455" y="459665"/>
            <a:ext cx="5092120" cy="608975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>
            <a:lvl1pPr algn="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3500" lvl="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</a:pPr>
            <a:r>
              <a:rPr lang="tr-TR" sz="3200" cap="none" dirty="0" smtClean="0">
                <a:sym typeface="Questrial"/>
              </a:rPr>
              <a:t>Soru Çözümü</a:t>
            </a:r>
            <a:endParaRPr lang="tr-TR" sz="3200" cap="none" dirty="0">
              <a:sym typeface="Questrial"/>
            </a:endParaRPr>
          </a:p>
        </p:txBody>
      </p:sp>
      <p:sp>
        <p:nvSpPr>
          <p:cNvPr id="7" name="Oval 6"/>
          <p:cNvSpPr/>
          <p:nvPr/>
        </p:nvSpPr>
        <p:spPr>
          <a:xfrm>
            <a:off x="3197628" y="3203630"/>
            <a:ext cx="219827" cy="179669"/>
          </a:xfrm>
          <a:prstGeom prst="ellipse">
            <a:avLst/>
          </a:prstGeom>
          <a:solidFill>
            <a:schemeClr val="accent1"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12"/>
          <p:cNvSpPr txBox="1"/>
          <p:nvPr/>
        </p:nvSpPr>
        <p:spPr>
          <a:xfrm>
            <a:off x="73891" y="1068640"/>
            <a:ext cx="2225964" cy="397441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25" tIns="45700" rIns="91425" bIns="45700" anchor="t" anchorCtr="0">
            <a:noAutofit/>
          </a:bodyPr>
          <a:lstStyle/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Hatırlayalım: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Kırılma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,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 Tam yansıma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Prizmaların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özellikleri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Aktivite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: 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prizmalarda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 </a:t>
            </a:r>
            <a:endParaRPr lang="tr-TR" sz="1200" dirty="0">
              <a:solidFill>
                <a:schemeClr val="bg1">
                  <a:lumMod val="65000"/>
                </a:schemeClr>
              </a:solidFill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  <a:cs typeface="Times New Roman"/>
              </a:rPr>
              <a:t>Prizmanın Kullanım Alanları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Prizmanın tarihi</a:t>
            </a:r>
          </a:p>
          <a:p>
            <a:pPr marL="34925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Gökkuşağı nasıl oluşur?</a:t>
            </a:r>
            <a:endParaRPr lang="tr-TR" sz="1200" dirty="0">
              <a:solidFill>
                <a:schemeClr val="bg1">
                  <a:lumMod val="65000"/>
                </a:schemeClr>
              </a:solidFill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Işığın renklere ayrılması</a:t>
            </a:r>
            <a:endParaRPr lang="tr-TR" sz="1200" dirty="0">
              <a:solidFill>
                <a:schemeClr val="bg1">
                  <a:lumMod val="65000"/>
                </a:schemeClr>
              </a:solidFill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Özet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accent1">
                    <a:lumMod val="75000"/>
                  </a:schemeClr>
                </a:solidFill>
              </a:rPr>
              <a:t>Soru Çözümü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Gelecek Ders </a:t>
            </a:r>
          </a:p>
          <a:p>
            <a:pPr marL="63500" lvl="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</a:pPr>
            <a:endParaRPr lang="tr-TR" sz="1100" dirty="0">
              <a:solidFill>
                <a:schemeClr val="tx1"/>
              </a:solidFill>
            </a:endParaRPr>
          </a:p>
        </p:txBody>
      </p:sp>
      <p:sp>
        <p:nvSpPr>
          <p:cNvPr id="5" name="Shape 110"/>
          <p:cNvSpPr txBox="1">
            <a:spLocks/>
          </p:cNvSpPr>
          <p:nvPr/>
        </p:nvSpPr>
        <p:spPr>
          <a:xfrm>
            <a:off x="3417455" y="459665"/>
            <a:ext cx="5092120" cy="608975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>
            <a:lvl1pPr algn="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3500" lvl="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</a:pPr>
            <a:r>
              <a:rPr lang="tr-TR" sz="3200" cap="none" dirty="0" smtClean="0">
                <a:sym typeface="Questrial"/>
              </a:rPr>
              <a:t>Soru Çözümü</a:t>
            </a:r>
            <a:endParaRPr lang="tr-TR" sz="3200" cap="none" dirty="0">
              <a:sym typeface="Quest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7207" y="1001250"/>
            <a:ext cx="3594244" cy="3584288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4850821" y="4151139"/>
            <a:ext cx="219827" cy="179669"/>
          </a:xfrm>
          <a:prstGeom prst="ellipse">
            <a:avLst/>
          </a:prstGeom>
          <a:solidFill>
            <a:schemeClr val="accent1"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>
            <a:spLocks noGrp="1"/>
          </p:cNvSpPr>
          <p:nvPr>
            <p:ph type="title"/>
          </p:nvPr>
        </p:nvSpPr>
        <p:spPr>
          <a:xfrm>
            <a:off x="1200726" y="740804"/>
            <a:ext cx="6457950" cy="59846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484632" marR="0" lvl="0" indent="-2031" algn="l" rtl="0">
              <a:spcBef>
                <a:spcPts val="0"/>
              </a:spcBef>
              <a:buClr>
                <a:srgbClr val="FF599C"/>
              </a:buClr>
              <a:buSzPct val="25000"/>
              <a:buFont typeface="Questrial"/>
              <a:buNone/>
            </a:pPr>
            <a:r>
              <a:rPr lang="tr-TR" sz="3200" b="0" i="0" u="none" strike="noStrike" cap="none" dirty="0" smtClean="0">
                <a:ea typeface="Questrial"/>
                <a:cs typeface="Questrial"/>
                <a:sym typeface="Questrial"/>
              </a:rPr>
              <a:t>Prizmalar</a:t>
            </a:r>
            <a:endParaRPr lang="en-US" sz="3200" b="0" i="0" u="none" strike="noStrike" cap="none" dirty="0">
              <a:ea typeface="Questrial"/>
              <a:cs typeface="Questrial"/>
              <a:sym typeface="Questrial"/>
            </a:endParaRPr>
          </a:p>
        </p:txBody>
      </p:sp>
      <p:sp>
        <p:nvSpPr>
          <p:cNvPr id="105" name="Shape 105"/>
          <p:cNvSpPr txBox="1">
            <a:spLocks noGrp="1"/>
          </p:cNvSpPr>
          <p:nvPr>
            <p:ph idx="1"/>
          </p:nvPr>
        </p:nvSpPr>
        <p:spPr>
          <a:xfrm>
            <a:off x="1293090" y="1450109"/>
            <a:ext cx="7327323" cy="349758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9250" marR="0" lvl="0" indent="-285750" algn="l" rtl="0">
              <a:lnSpc>
                <a:spcPct val="80000"/>
              </a:lnSpc>
              <a:spcBef>
                <a:spcPts val="285"/>
              </a:spcBef>
              <a:spcAft>
                <a:spcPts val="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600" dirty="0" smtClean="0">
                <a:latin typeface="+mn-lt"/>
              </a:rPr>
              <a:t>Geçen hafta neler öğrendik?</a:t>
            </a:r>
          </a:p>
          <a:p>
            <a:pPr marL="349250" marR="0" lvl="0" indent="-285750" algn="l" rtl="0">
              <a:lnSpc>
                <a:spcPct val="80000"/>
              </a:lnSpc>
              <a:spcBef>
                <a:spcPts val="285"/>
              </a:spcBef>
              <a:spcAft>
                <a:spcPts val="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600" dirty="0" smtClean="0"/>
              <a:t>Bisiklet yansıtıcıları </a:t>
            </a:r>
          </a:p>
          <a:p>
            <a:pPr marL="349250" marR="0" lvl="0" indent="-285750" algn="l" rtl="0">
              <a:lnSpc>
                <a:spcPct val="80000"/>
              </a:lnSpc>
              <a:spcBef>
                <a:spcPts val="285"/>
              </a:spcBef>
              <a:spcAft>
                <a:spcPts val="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600" dirty="0" smtClean="0"/>
              <a:t>Dürbünde görüntü </a:t>
            </a:r>
            <a:endParaRPr lang="tr-TR" sz="1600" dirty="0"/>
          </a:p>
          <a:p>
            <a:pPr marL="349250" marR="0" lvl="0" indent="-285750" algn="l" rtl="0">
              <a:lnSpc>
                <a:spcPct val="80000"/>
              </a:lnSpc>
              <a:spcBef>
                <a:spcPts val="285"/>
              </a:spcBef>
              <a:spcAft>
                <a:spcPts val="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600" dirty="0" smtClean="0">
                <a:latin typeface="+mn-lt"/>
              </a:rPr>
              <a:t>Hatırlayalım: </a:t>
            </a:r>
            <a:r>
              <a:rPr lang="en-US" sz="1600" dirty="0" err="1" smtClean="0">
                <a:latin typeface="+mn-lt"/>
              </a:rPr>
              <a:t>Kırılma</a:t>
            </a:r>
            <a:r>
              <a:rPr lang="en-US" sz="1600" dirty="0" smtClean="0">
                <a:latin typeface="+mn-lt"/>
              </a:rPr>
              <a:t>,</a:t>
            </a:r>
            <a:r>
              <a:rPr lang="tr-TR" sz="1600" dirty="0" smtClean="0">
                <a:latin typeface="+mn-lt"/>
              </a:rPr>
              <a:t> Tam yansıma</a:t>
            </a:r>
            <a:r>
              <a:rPr lang="en-US" sz="1600" dirty="0" smtClean="0">
                <a:latin typeface="+mn-lt"/>
              </a:rPr>
              <a:t> </a:t>
            </a:r>
            <a:endParaRPr lang="en-US" sz="1600" dirty="0">
              <a:latin typeface="+mn-lt"/>
            </a:endParaRPr>
          </a:p>
          <a:p>
            <a:pPr marL="349250" marR="0" lvl="0" indent="-285750" algn="l" rtl="0">
              <a:lnSpc>
                <a:spcPct val="80000"/>
              </a:lnSpc>
              <a:spcBef>
                <a:spcPts val="285"/>
              </a:spcBef>
              <a:spcAft>
                <a:spcPts val="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en-US" sz="1600" dirty="0" err="1">
                <a:latin typeface="+mn-lt"/>
              </a:rPr>
              <a:t>Prizmaların</a:t>
            </a:r>
            <a:r>
              <a:rPr lang="en-US" sz="1600" dirty="0">
                <a:latin typeface="+mn-lt"/>
              </a:rPr>
              <a:t> </a:t>
            </a:r>
            <a:r>
              <a:rPr lang="tr-TR" sz="1600" dirty="0" err="1"/>
              <a:t>Ö</a:t>
            </a:r>
            <a:r>
              <a:rPr lang="en-US" sz="1600" dirty="0" err="1" smtClean="0">
                <a:latin typeface="+mn-lt"/>
              </a:rPr>
              <a:t>zellikleri</a:t>
            </a:r>
            <a:endParaRPr lang="en-US" sz="1600" dirty="0">
              <a:latin typeface="+mn-lt"/>
            </a:endParaRPr>
          </a:p>
          <a:p>
            <a:pPr marL="349250" marR="0" lvl="0" indent="-285750" algn="l" rtl="0">
              <a:lnSpc>
                <a:spcPct val="80000"/>
              </a:lnSpc>
              <a:spcBef>
                <a:spcPts val="285"/>
              </a:spcBef>
              <a:spcAft>
                <a:spcPts val="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600" dirty="0" smtClean="0">
                <a:sym typeface="Questrial"/>
              </a:rPr>
              <a:t>Aktivite</a:t>
            </a:r>
            <a:r>
              <a:rPr lang="en-US" sz="1600" i="0" u="none" strike="noStrike" cap="none" dirty="0" smtClean="0">
                <a:latin typeface="+mn-lt"/>
                <a:sym typeface="Questrial"/>
              </a:rPr>
              <a:t>: </a:t>
            </a:r>
            <a:r>
              <a:rPr lang="tr-TR" sz="1600" dirty="0" smtClean="0">
                <a:latin typeface="+mn-lt"/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600" dirty="0" err="1" smtClean="0">
                <a:latin typeface="+mn-lt"/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600" dirty="0" smtClean="0"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 dirty="0" err="1">
                <a:latin typeface="+mn-lt"/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600" dirty="0"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 dirty="0" err="1" smtClean="0">
                <a:latin typeface="+mn-lt"/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tr-TR" sz="1600" dirty="0" smtClean="0">
                <a:latin typeface="+mn-lt"/>
                <a:ea typeface="Times New Roman"/>
                <a:cs typeface="Times New Roman"/>
                <a:sym typeface="Times New Roman"/>
              </a:rPr>
              <a:t> prizmalarda</a:t>
            </a:r>
            <a:r>
              <a:rPr lang="en-US" sz="1600" dirty="0" smtClean="0"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 dirty="0" err="1">
                <a:latin typeface="+mn-lt"/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600" dirty="0">
                <a:latin typeface="+mn-lt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 dirty="0" err="1">
                <a:latin typeface="+mn-lt"/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600" i="0" u="none" strike="noStrike" cap="none" dirty="0">
                <a:latin typeface="+mn-lt"/>
                <a:sym typeface="Questrial"/>
              </a:rPr>
              <a:t> </a:t>
            </a:r>
            <a:endParaRPr lang="tr-TR" sz="1600" i="0" u="none" strike="noStrike" cap="none" dirty="0" smtClean="0">
              <a:latin typeface="+mn-lt"/>
              <a:sym typeface="Questrial"/>
            </a:endParaRPr>
          </a:p>
          <a:p>
            <a:pPr marL="349250" marR="0" lvl="0" indent="-285750" algn="l" rtl="0">
              <a:lnSpc>
                <a:spcPct val="80000"/>
              </a:lnSpc>
              <a:spcBef>
                <a:spcPts val="285"/>
              </a:spcBef>
              <a:spcAft>
                <a:spcPts val="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600" dirty="0" smtClean="0">
                <a:latin typeface="+mn-lt"/>
                <a:cs typeface="Times New Roman"/>
              </a:rPr>
              <a:t>Prizmanın kullanım </a:t>
            </a:r>
            <a:r>
              <a:rPr lang="tr-TR" sz="1600" dirty="0">
                <a:cs typeface="Times New Roman"/>
              </a:rPr>
              <a:t>a</a:t>
            </a:r>
            <a:r>
              <a:rPr lang="tr-TR" sz="1600" dirty="0" smtClean="0">
                <a:latin typeface="+mn-lt"/>
                <a:cs typeface="Times New Roman"/>
              </a:rPr>
              <a:t>lanları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600" dirty="0"/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600" dirty="0"/>
              <a:t>Dürbünde görüntü </a:t>
            </a:r>
          </a:p>
          <a:p>
            <a:pPr marL="349250" marR="0" lvl="0" indent="-285750" algn="l" rtl="0">
              <a:lnSpc>
                <a:spcPct val="80000"/>
              </a:lnSpc>
              <a:spcBef>
                <a:spcPts val="285"/>
              </a:spcBef>
              <a:spcAft>
                <a:spcPts val="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600" dirty="0" smtClean="0">
                <a:latin typeface="+mn-lt"/>
              </a:rPr>
              <a:t>Prizmanın tarihi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600" dirty="0"/>
              <a:t>Işığın renklere ayrılması</a:t>
            </a:r>
            <a:endParaRPr lang="tr-TR" sz="1600" dirty="0">
              <a:sym typeface="Questrial"/>
            </a:endParaRPr>
          </a:p>
          <a:p>
            <a:pPr marL="349250" indent="-285750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600" dirty="0" smtClean="0"/>
              <a:t>Gökkuşağı nasıl oluşur?</a:t>
            </a:r>
          </a:p>
          <a:p>
            <a:pPr marL="349250" indent="-285750">
              <a:lnSpc>
                <a:spcPct val="80000"/>
              </a:lnSpc>
              <a:spcBef>
                <a:spcPts val="285"/>
              </a:spcBef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600" dirty="0" smtClean="0">
                <a:latin typeface="+mn-lt"/>
              </a:rPr>
              <a:t>Özet</a:t>
            </a:r>
          </a:p>
          <a:p>
            <a:pPr marL="349250" marR="0" lvl="0" indent="-285750" algn="l" rtl="0">
              <a:lnSpc>
                <a:spcPct val="80000"/>
              </a:lnSpc>
              <a:spcBef>
                <a:spcPts val="285"/>
              </a:spcBef>
              <a:spcAft>
                <a:spcPts val="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600" dirty="0" smtClean="0"/>
              <a:t>Soru Çözümü</a:t>
            </a:r>
            <a:endParaRPr lang="tr-TR" sz="1600" dirty="0" smtClean="0">
              <a:latin typeface="+mn-lt"/>
            </a:endParaRPr>
          </a:p>
          <a:p>
            <a:pPr marL="349250" marR="0" lvl="0" indent="-285750" algn="l" rtl="0">
              <a:lnSpc>
                <a:spcPct val="80000"/>
              </a:lnSpc>
              <a:spcBef>
                <a:spcPts val="285"/>
              </a:spcBef>
              <a:spcAft>
                <a:spcPts val="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600" dirty="0" smtClean="0">
                <a:latin typeface="+mn-lt"/>
              </a:rPr>
              <a:t>Gelecek Ders </a:t>
            </a:r>
            <a:endParaRPr lang="tr-TR" sz="1600" dirty="0">
              <a:latin typeface="+mn-lt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12"/>
          <p:cNvSpPr txBox="1"/>
          <p:nvPr/>
        </p:nvSpPr>
        <p:spPr>
          <a:xfrm>
            <a:off x="73891" y="1068640"/>
            <a:ext cx="2225964" cy="397441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25" tIns="45700" rIns="91425" bIns="45700" anchor="t" anchorCtr="0">
            <a:noAutofit/>
          </a:bodyPr>
          <a:lstStyle/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Hatırlayalım: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Kırılma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,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 Tam yansıma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Prizmaların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özellikleri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Aktivite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: 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prizmalarda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 </a:t>
            </a:r>
            <a:endParaRPr lang="tr-TR" sz="1200" dirty="0">
              <a:solidFill>
                <a:schemeClr val="bg1">
                  <a:lumMod val="65000"/>
                </a:schemeClr>
              </a:solidFill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  <a:cs typeface="Times New Roman"/>
              </a:rPr>
              <a:t>Prizmanın Kullanım Alanları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Prizmanın tarihi</a:t>
            </a:r>
          </a:p>
          <a:p>
            <a:pPr marL="34925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Gökkuşağı nasıl oluşur?</a:t>
            </a:r>
            <a:endParaRPr lang="tr-TR" sz="1200" dirty="0">
              <a:solidFill>
                <a:schemeClr val="bg1">
                  <a:lumMod val="65000"/>
                </a:schemeClr>
              </a:solidFill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Işığın renklere ayrılması</a:t>
            </a:r>
            <a:endParaRPr lang="tr-TR" sz="1200" dirty="0">
              <a:solidFill>
                <a:schemeClr val="bg1">
                  <a:lumMod val="65000"/>
                </a:schemeClr>
              </a:solidFill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Özet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accent1">
                    <a:lumMod val="75000"/>
                  </a:schemeClr>
                </a:solidFill>
              </a:rPr>
              <a:t>Soru Çözümü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Gelecek Ders </a:t>
            </a:r>
          </a:p>
          <a:p>
            <a:pPr marL="63500" lvl="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</a:pPr>
            <a:endParaRPr lang="tr-TR" sz="1100" dirty="0">
              <a:solidFill>
                <a:schemeClr val="tx1"/>
              </a:solidFill>
            </a:endParaRPr>
          </a:p>
        </p:txBody>
      </p:sp>
      <p:sp>
        <p:nvSpPr>
          <p:cNvPr id="6" name="Shape 110"/>
          <p:cNvSpPr txBox="1">
            <a:spLocks/>
          </p:cNvSpPr>
          <p:nvPr/>
        </p:nvSpPr>
        <p:spPr>
          <a:xfrm>
            <a:off x="3417455" y="459665"/>
            <a:ext cx="5092120" cy="608975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>
            <a:lvl1pPr algn="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3500" lvl="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</a:pPr>
            <a:r>
              <a:rPr lang="tr-TR" sz="3200" cap="none" dirty="0" smtClean="0">
                <a:sym typeface="Questrial"/>
              </a:rPr>
              <a:t>Soru Çözümü</a:t>
            </a:r>
            <a:endParaRPr lang="tr-TR" sz="3200" cap="none" dirty="0">
              <a:sym typeface="Quest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35565" y="956099"/>
            <a:ext cx="2943069" cy="4086957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3761208" y="4300061"/>
            <a:ext cx="219827" cy="179669"/>
          </a:xfrm>
          <a:prstGeom prst="ellipse">
            <a:avLst/>
          </a:prstGeom>
          <a:solidFill>
            <a:schemeClr val="accent1"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12"/>
          <p:cNvSpPr txBox="1"/>
          <p:nvPr/>
        </p:nvSpPr>
        <p:spPr>
          <a:xfrm>
            <a:off x="73891" y="1068640"/>
            <a:ext cx="2225964" cy="397441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25" tIns="45700" rIns="91425" bIns="45700" anchor="t" anchorCtr="0">
            <a:noAutofit/>
          </a:bodyPr>
          <a:lstStyle/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Hatırlayalım: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Kırılma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,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 Tam yansıma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Prizmaların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özellikleri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Aktivite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: 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prizmalarda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 </a:t>
            </a:r>
            <a:endParaRPr lang="tr-TR" sz="1200" dirty="0">
              <a:solidFill>
                <a:schemeClr val="bg1">
                  <a:lumMod val="65000"/>
                </a:schemeClr>
              </a:solidFill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  <a:cs typeface="Times New Roman"/>
              </a:rPr>
              <a:t>Prizmanın Kullanım Alanları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Prizmanın tarihi</a:t>
            </a:r>
          </a:p>
          <a:p>
            <a:pPr marL="34925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Gökkuşağı nasıl oluşur?</a:t>
            </a:r>
            <a:endParaRPr lang="tr-TR" sz="1200" dirty="0">
              <a:solidFill>
                <a:schemeClr val="bg1">
                  <a:lumMod val="65000"/>
                </a:schemeClr>
              </a:solidFill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Işığın renklere ayrılması</a:t>
            </a:r>
            <a:endParaRPr lang="tr-TR" sz="1200" dirty="0">
              <a:solidFill>
                <a:schemeClr val="bg1">
                  <a:lumMod val="65000"/>
                </a:schemeClr>
              </a:solidFill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Özet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accent1">
                    <a:lumMod val="75000"/>
                  </a:schemeClr>
                </a:solidFill>
              </a:rPr>
              <a:t>Soru Çözümü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Gelecek Ders </a:t>
            </a:r>
          </a:p>
          <a:p>
            <a:pPr marL="63500" lvl="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</a:pPr>
            <a:endParaRPr lang="tr-TR" sz="1100" dirty="0">
              <a:solidFill>
                <a:schemeClr val="tx1"/>
              </a:solidFill>
            </a:endParaRPr>
          </a:p>
        </p:txBody>
      </p:sp>
      <p:sp>
        <p:nvSpPr>
          <p:cNvPr id="7" name="Shape 110"/>
          <p:cNvSpPr txBox="1">
            <a:spLocks/>
          </p:cNvSpPr>
          <p:nvPr/>
        </p:nvSpPr>
        <p:spPr>
          <a:xfrm>
            <a:off x="3537530" y="449190"/>
            <a:ext cx="5092120" cy="608975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>
            <a:lvl1pPr algn="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3500" lvl="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</a:pPr>
            <a:r>
              <a:rPr lang="tr-TR" sz="3200" cap="none" dirty="0" smtClean="0">
                <a:sym typeface="Questrial"/>
              </a:rPr>
              <a:t>Soru Çözümü</a:t>
            </a:r>
            <a:endParaRPr lang="tr-TR" sz="3200" cap="none" dirty="0">
              <a:sym typeface="Quest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60438" y="1219200"/>
            <a:ext cx="4211779" cy="3470082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4860336" y="4041443"/>
            <a:ext cx="275082" cy="234993"/>
          </a:xfrm>
          <a:prstGeom prst="ellipse">
            <a:avLst/>
          </a:prstGeom>
          <a:solidFill>
            <a:schemeClr val="accent1"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12"/>
          <p:cNvSpPr txBox="1"/>
          <p:nvPr/>
        </p:nvSpPr>
        <p:spPr>
          <a:xfrm>
            <a:off x="73891" y="1068640"/>
            <a:ext cx="2225964" cy="397441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25" tIns="45700" rIns="91425" bIns="45700" anchor="t" anchorCtr="0">
            <a:noAutofit/>
          </a:bodyPr>
          <a:lstStyle/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Hatırlayalım: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Kırılma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,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 Tam yansıma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Prizmaların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özellikleri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Aktivite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: 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prizmalarda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 </a:t>
            </a:r>
            <a:endParaRPr lang="tr-TR" sz="1200" dirty="0">
              <a:solidFill>
                <a:schemeClr val="bg1">
                  <a:lumMod val="65000"/>
                </a:schemeClr>
              </a:solidFill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  <a:cs typeface="Times New Roman"/>
              </a:rPr>
              <a:t>Prizmanın Kullanım Alanları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Prizmanın tarihi</a:t>
            </a:r>
          </a:p>
          <a:p>
            <a:pPr marL="34925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Gökkuşağı nasıl oluşur?</a:t>
            </a:r>
            <a:endParaRPr lang="tr-TR" sz="1200" dirty="0">
              <a:solidFill>
                <a:schemeClr val="bg1">
                  <a:lumMod val="65000"/>
                </a:schemeClr>
              </a:solidFill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Işığın renklere ayrılması</a:t>
            </a:r>
            <a:endParaRPr lang="tr-TR" sz="1200" dirty="0">
              <a:solidFill>
                <a:schemeClr val="bg1">
                  <a:lumMod val="65000"/>
                </a:schemeClr>
              </a:solidFill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Özet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accent1">
                    <a:lumMod val="75000"/>
                  </a:schemeClr>
                </a:solidFill>
              </a:rPr>
              <a:t>Soru Çözümü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Gelecek Ders </a:t>
            </a:r>
          </a:p>
          <a:p>
            <a:pPr marL="63500" lvl="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</a:pPr>
            <a:endParaRPr lang="tr-TR" sz="1100" dirty="0">
              <a:solidFill>
                <a:schemeClr val="tx1"/>
              </a:solidFill>
            </a:endParaRPr>
          </a:p>
        </p:txBody>
      </p:sp>
      <p:sp>
        <p:nvSpPr>
          <p:cNvPr id="7" name="Shape 110"/>
          <p:cNvSpPr txBox="1">
            <a:spLocks/>
          </p:cNvSpPr>
          <p:nvPr/>
        </p:nvSpPr>
        <p:spPr>
          <a:xfrm>
            <a:off x="3417455" y="459665"/>
            <a:ext cx="5092120" cy="608975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>
            <a:lvl1pPr algn="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3500" lvl="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</a:pPr>
            <a:r>
              <a:rPr lang="tr-TR" sz="3200" cap="none" dirty="0" smtClean="0">
                <a:sym typeface="Questrial"/>
              </a:rPr>
              <a:t>Soru Çözümü</a:t>
            </a:r>
            <a:endParaRPr lang="tr-TR" sz="3200" cap="none" dirty="0">
              <a:sym typeface="Quest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35694" y="985413"/>
            <a:ext cx="3517323" cy="3906694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4047536" y="4383189"/>
            <a:ext cx="275082" cy="234993"/>
          </a:xfrm>
          <a:prstGeom prst="ellipse">
            <a:avLst/>
          </a:prstGeom>
          <a:solidFill>
            <a:schemeClr val="accent1"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2143" y="879509"/>
            <a:ext cx="3025237" cy="4163547"/>
          </a:xfrm>
          <a:prstGeom prst="rect">
            <a:avLst/>
          </a:prstGeom>
        </p:spPr>
      </p:pic>
      <p:sp>
        <p:nvSpPr>
          <p:cNvPr id="5" name="Shape 112"/>
          <p:cNvSpPr txBox="1"/>
          <p:nvPr/>
        </p:nvSpPr>
        <p:spPr>
          <a:xfrm>
            <a:off x="73891" y="1068640"/>
            <a:ext cx="2225964" cy="397441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25" tIns="45700" rIns="91425" bIns="45700" anchor="t" anchorCtr="0">
            <a:noAutofit/>
          </a:bodyPr>
          <a:lstStyle/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Hatırlayalım: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Kırılma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,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 Tam yansıma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Prizmaların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özellikleri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Aktivite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: 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prizmalarda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 </a:t>
            </a:r>
            <a:endParaRPr lang="tr-TR" sz="1200" dirty="0">
              <a:solidFill>
                <a:schemeClr val="bg1">
                  <a:lumMod val="65000"/>
                </a:schemeClr>
              </a:solidFill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  <a:cs typeface="Times New Roman"/>
              </a:rPr>
              <a:t>Prizmanın Kullanım Alanları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Prizmanın tarihi</a:t>
            </a:r>
          </a:p>
          <a:p>
            <a:pPr marL="34925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Gökkuşağı nasıl oluşur?</a:t>
            </a:r>
            <a:endParaRPr lang="tr-TR" sz="1200" dirty="0">
              <a:solidFill>
                <a:schemeClr val="bg1">
                  <a:lumMod val="65000"/>
                </a:schemeClr>
              </a:solidFill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Işığın renklere ayrılması</a:t>
            </a:r>
            <a:endParaRPr lang="tr-TR" sz="1200" dirty="0">
              <a:solidFill>
                <a:schemeClr val="bg1">
                  <a:lumMod val="65000"/>
                </a:schemeClr>
              </a:solidFill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Özet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accent1">
                    <a:lumMod val="75000"/>
                  </a:schemeClr>
                </a:solidFill>
              </a:rPr>
              <a:t>Soru Çözümü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Gelecek Ders </a:t>
            </a:r>
          </a:p>
          <a:p>
            <a:pPr marL="63500" lvl="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</a:pPr>
            <a:endParaRPr lang="tr-TR" sz="1100" dirty="0">
              <a:solidFill>
                <a:schemeClr val="tx1"/>
              </a:solidFill>
            </a:endParaRPr>
          </a:p>
        </p:txBody>
      </p:sp>
      <p:sp>
        <p:nvSpPr>
          <p:cNvPr id="6" name="Shape 110"/>
          <p:cNvSpPr txBox="1">
            <a:spLocks/>
          </p:cNvSpPr>
          <p:nvPr/>
        </p:nvSpPr>
        <p:spPr>
          <a:xfrm>
            <a:off x="3417455" y="459665"/>
            <a:ext cx="5092120" cy="608975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>
            <a:lvl1pPr algn="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3500" lvl="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</a:pPr>
            <a:r>
              <a:rPr lang="tr-TR" sz="3200" cap="none" dirty="0" smtClean="0">
                <a:sym typeface="Questrial"/>
              </a:rPr>
              <a:t>Soru Çözümü</a:t>
            </a:r>
            <a:endParaRPr lang="tr-TR" sz="3200" cap="none" dirty="0">
              <a:sym typeface="Questrial"/>
            </a:endParaRPr>
          </a:p>
        </p:txBody>
      </p:sp>
      <p:sp>
        <p:nvSpPr>
          <p:cNvPr id="7" name="Oval 6"/>
          <p:cNvSpPr/>
          <p:nvPr/>
        </p:nvSpPr>
        <p:spPr>
          <a:xfrm>
            <a:off x="2812143" y="3755116"/>
            <a:ext cx="275082" cy="234993"/>
          </a:xfrm>
          <a:prstGeom prst="ellipse">
            <a:avLst/>
          </a:prstGeom>
          <a:solidFill>
            <a:schemeClr val="accent1"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12"/>
          <p:cNvSpPr txBox="1"/>
          <p:nvPr/>
        </p:nvSpPr>
        <p:spPr>
          <a:xfrm>
            <a:off x="73891" y="1068640"/>
            <a:ext cx="2225964" cy="397441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25" tIns="45700" rIns="91425" bIns="45700" anchor="t" anchorCtr="0">
            <a:noAutofit/>
          </a:bodyPr>
          <a:lstStyle/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Hatırlayalım: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Kırılma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,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 Tam yansıma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Prizmaların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özellikleri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Aktivite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: 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prizmalarda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 </a:t>
            </a:r>
            <a:endParaRPr lang="tr-TR" sz="1200" dirty="0">
              <a:solidFill>
                <a:schemeClr val="bg1">
                  <a:lumMod val="65000"/>
                </a:schemeClr>
              </a:solidFill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  <a:cs typeface="Times New Roman"/>
              </a:rPr>
              <a:t>Prizmanın Kullanım Alanları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Prizmanın tarihi</a:t>
            </a:r>
          </a:p>
          <a:p>
            <a:pPr marL="34925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Gökkuşağı nasıl oluşur?</a:t>
            </a:r>
            <a:endParaRPr lang="tr-TR" sz="1200" dirty="0">
              <a:solidFill>
                <a:schemeClr val="bg1">
                  <a:lumMod val="65000"/>
                </a:schemeClr>
              </a:solidFill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Işığın renklere ayrılması</a:t>
            </a:r>
            <a:endParaRPr lang="tr-TR" sz="1200" dirty="0">
              <a:solidFill>
                <a:schemeClr val="bg1">
                  <a:lumMod val="65000"/>
                </a:schemeClr>
              </a:solidFill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Özet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accent1">
                    <a:lumMod val="75000"/>
                  </a:schemeClr>
                </a:solidFill>
              </a:rPr>
              <a:t>Soru Çözümü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Gelecek Ders </a:t>
            </a:r>
          </a:p>
          <a:p>
            <a:pPr marL="63500" lvl="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</a:pPr>
            <a:endParaRPr lang="tr-TR" sz="1100" dirty="0">
              <a:solidFill>
                <a:schemeClr val="tx1"/>
              </a:solidFill>
            </a:endParaRPr>
          </a:p>
        </p:txBody>
      </p:sp>
      <p:sp>
        <p:nvSpPr>
          <p:cNvPr id="7" name="Shape 110"/>
          <p:cNvSpPr txBox="1">
            <a:spLocks/>
          </p:cNvSpPr>
          <p:nvPr/>
        </p:nvSpPr>
        <p:spPr>
          <a:xfrm>
            <a:off x="3417455" y="459665"/>
            <a:ext cx="5092120" cy="608975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>
            <a:lvl1pPr algn="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3500" lvl="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</a:pPr>
            <a:r>
              <a:rPr lang="tr-TR" sz="3200" cap="none" dirty="0" smtClean="0">
                <a:sym typeface="Questrial"/>
              </a:rPr>
              <a:t>Soru Çözümü</a:t>
            </a:r>
            <a:endParaRPr lang="tr-TR" sz="3200" cap="none" dirty="0">
              <a:sym typeface="Quest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02397" y="886690"/>
            <a:ext cx="3049850" cy="4064723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4327322" y="3856716"/>
            <a:ext cx="275082" cy="234993"/>
          </a:xfrm>
          <a:prstGeom prst="ellipse">
            <a:avLst/>
          </a:prstGeom>
          <a:solidFill>
            <a:schemeClr val="accent1"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12"/>
          <p:cNvSpPr txBox="1"/>
          <p:nvPr/>
        </p:nvSpPr>
        <p:spPr>
          <a:xfrm>
            <a:off x="73891" y="1068640"/>
            <a:ext cx="2225964" cy="397441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25" tIns="45700" rIns="91425" bIns="45700" anchor="t" anchorCtr="0">
            <a:noAutofit/>
          </a:bodyPr>
          <a:lstStyle/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Hatırlayalım: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Kırılma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,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 Tam yansıma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Prizmaların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özellikleri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Aktivite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: 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prizmalarda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 </a:t>
            </a:r>
            <a:endParaRPr lang="tr-TR" sz="1200" dirty="0">
              <a:solidFill>
                <a:schemeClr val="bg1">
                  <a:lumMod val="65000"/>
                </a:schemeClr>
              </a:solidFill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  <a:cs typeface="Times New Roman"/>
              </a:rPr>
              <a:t>Prizmanın Kullanım Alanları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Prizmanın tarihi</a:t>
            </a:r>
          </a:p>
          <a:p>
            <a:pPr marL="34925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Gökkuşağı nasıl oluşur?</a:t>
            </a:r>
            <a:endParaRPr lang="tr-TR" sz="1200" dirty="0">
              <a:solidFill>
                <a:schemeClr val="bg1">
                  <a:lumMod val="65000"/>
                </a:schemeClr>
              </a:solidFill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Işığın renklere ayrılması</a:t>
            </a:r>
            <a:endParaRPr lang="tr-TR" sz="1200" dirty="0">
              <a:solidFill>
                <a:schemeClr val="bg1">
                  <a:lumMod val="65000"/>
                </a:schemeClr>
              </a:solidFill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Özet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accent1">
                    <a:lumMod val="75000"/>
                  </a:schemeClr>
                </a:solidFill>
              </a:rPr>
              <a:t>Soru Çözümü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Gelecek Ders </a:t>
            </a:r>
          </a:p>
          <a:p>
            <a:pPr marL="63500" lvl="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</a:pPr>
            <a:endParaRPr lang="tr-TR" sz="1100" dirty="0">
              <a:solidFill>
                <a:schemeClr val="tx1"/>
              </a:solidFill>
            </a:endParaRPr>
          </a:p>
        </p:txBody>
      </p:sp>
      <p:sp>
        <p:nvSpPr>
          <p:cNvPr id="6" name="Shape 110"/>
          <p:cNvSpPr txBox="1">
            <a:spLocks/>
          </p:cNvSpPr>
          <p:nvPr/>
        </p:nvSpPr>
        <p:spPr>
          <a:xfrm>
            <a:off x="3417455" y="459665"/>
            <a:ext cx="5092120" cy="608975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>
            <a:lvl1pPr algn="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3500" lvl="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</a:pPr>
            <a:r>
              <a:rPr lang="tr-TR" sz="3200" cap="none" dirty="0" smtClean="0">
                <a:sym typeface="Questrial"/>
              </a:rPr>
              <a:t>Soru Çözümü</a:t>
            </a:r>
            <a:endParaRPr lang="tr-TR" sz="3200" cap="none" dirty="0">
              <a:sym typeface="Quest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47999" y="1068639"/>
            <a:ext cx="3585095" cy="3725033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3902449" y="4198462"/>
            <a:ext cx="275082" cy="234993"/>
          </a:xfrm>
          <a:prstGeom prst="ellipse">
            <a:avLst/>
          </a:prstGeom>
          <a:solidFill>
            <a:schemeClr val="accent1"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04979" y="767774"/>
            <a:ext cx="2968612" cy="4275282"/>
          </a:xfrm>
          <a:prstGeom prst="rect">
            <a:avLst/>
          </a:prstGeom>
        </p:spPr>
      </p:pic>
      <p:sp>
        <p:nvSpPr>
          <p:cNvPr id="5" name="Shape 112"/>
          <p:cNvSpPr txBox="1"/>
          <p:nvPr/>
        </p:nvSpPr>
        <p:spPr>
          <a:xfrm>
            <a:off x="73891" y="1068640"/>
            <a:ext cx="2225964" cy="397441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25" tIns="45700" rIns="91425" bIns="45700" anchor="t" anchorCtr="0">
            <a:noAutofit/>
          </a:bodyPr>
          <a:lstStyle/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Hatırlayalım: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Kırılma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,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 Tam yansıma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Prizmaların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özellikleri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Aktivite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: 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prizmalarda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 </a:t>
            </a:r>
            <a:endParaRPr lang="tr-TR" sz="1200" dirty="0">
              <a:solidFill>
                <a:schemeClr val="bg1">
                  <a:lumMod val="65000"/>
                </a:schemeClr>
              </a:solidFill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  <a:cs typeface="Times New Roman"/>
              </a:rPr>
              <a:t>Prizmanın Kullanım Alanları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Prizmanın tarihi</a:t>
            </a:r>
          </a:p>
          <a:p>
            <a:pPr marL="34925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Gökkuşağı nasıl oluşur?</a:t>
            </a:r>
            <a:endParaRPr lang="tr-TR" sz="1200" dirty="0">
              <a:solidFill>
                <a:schemeClr val="bg1">
                  <a:lumMod val="65000"/>
                </a:schemeClr>
              </a:solidFill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Işığın renklere ayrılması</a:t>
            </a:r>
            <a:endParaRPr lang="tr-TR" sz="1200" dirty="0">
              <a:solidFill>
                <a:schemeClr val="bg1">
                  <a:lumMod val="65000"/>
                </a:schemeClr>
              </a:solidFill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Özet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accent1">
                    <a:lumMod val="75000"/>
                  </a:schemeClr>
                </a:solidFill>
              </a:rPr>
              <a:t>Soru Çözümü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Gelecek Ders </a:t>
            </a:r>
          </a:p>
          <a:p>
            <a:pPr marL="63500" lvl="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</a:pPr>
            <a:endParaRPr lang="tr-TR" sz="11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239483" y="2336800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  <p:sp>
        <p:nvSpPr>
          <p:cNvPr id="7" name="Oval 6"/>
          <p:cNvSpPr/>
          <p:nvPr/>
        </p:nvSpPr>
        <p:spPr>
          <a:xfrm>
            <a:off x="4393442" y="4041350"/>
            <a:ext cx="219827" cy="179669"/>
          </a:xfrm>
          <a:prstGeom prst="ellipse">
            <a:avLst/>
          </a:prstGeom>
          <a:solidFill>
            <a:schemeClr val="accent1"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Shape 110"/>
          <p:cNvSpPr txBox="1">
            <a:spLocks/>
          </p:cNvSpPr>
          <p:nvPr/>
        </p:nvSpPr>
        <p:spPr>
          <a:xfrm>
            <a:off x="3417455" y="459665"/>
            <a:ext cx="5092120" cy="608975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>
            <a:lvl1pPr algn="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3500" lvl="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</a:pPr>
            <a:r>
              <a:rPr lang="tr-TR" sz="3200" cap="none" dirty="0" smtClean="0">
                <a:sym typeface="Questrial"/>
              </a:rPr>
              <a:t>Soru Çözümü</a:t>
            </a:r>
            <a:endParaRPr lang="tr-TR" sz="3200" cap="none" dirty="0">
              <a:sym typeface="Questrial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Shape 334"/>
          <p:cNvSpPr txBox="1">
            <a:spLocks noGrp="1"/>
          </p:cNvSpPr>
          <p:nvPr>
            <p:ph idx="1"/>
          </p:nvPr>
        </p:nvSpPr>
        <p:spPr>
          <a:xfrm>
            <a:off x="2613890" y="1600591"/>
            <a:ext cx="6234545" cy="291051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indent="0">
              <a:buNone/>
            </a:pPr>
            <a:r>
              <a:rPr lang="tr-TR" sz="1800" dirty="0">
                <a:ea typeface="Times New Roman"/>
                <a:cs typeface="Times New Roman"/>
              </a:rPr>
              <a:t>10.4.9.1. Merceklerin özelliklerini ve mercek çeşitlerini açıklar.</a:t>
            </a:r>
          </a:p>
          <a:p>
            <a:pPr marL="803275" indent="0">
              <a:buNone/>
            </a:pPr>
            <a:r>
              <a:rPr lang="tr-TR" sz="1400" dirty="0">
                <a:ea typeface="Times New Roman"/>
                <a:cs typeface="Times New Roman"/>
              </a:rPr>
              <a:t>a. Öğrencilerin günlük hayatta karşılaştıkları mercek gibi davranan maddelere veya cisimlere örnekler vermeleri sağlanır.</a:t>
            </a:r>
          </a:p>
          <a:p>
            <a:pPr marL="0" indent="0">
              <a:buNone/>
            </a:pPr>
            <a:r>
              <a:rPr lang="tr-TR" sz="1800" dirty="0">
                <a:ea typeface="Times New Roman"/>
                <a:cs typeface="Times New Roman"/>
              </a:rPr>
              <a:t>10.4.9.2. Bir merceğin odak uzaklığını etkileyen değişkenleri analiz eder.</a:t>
            </a:r>
          </a:p>
          <a:p>
            <a:pPr marL="803275" indent="0">
              <a:buNone/>
            </a:pPr>
            <a:r>
              <a:rPr lang="tr-TR" sz="1400" dirty="0">
                <a:ea typeface="Times New Roman"/>
                <a:cs typeface="Times New Roman"/>
              </a:rPr>
              <a:t>a. Öğrencilerin merceklerde odak noktası, merkez ve tepe noktalarını belirlemeleri sağlanır.</a:t>
            </a:r>
          </a:p>
          <a:p>
            <a:pPr marL="803275" indent="0">
              <a:buNone/>
            </a:pPr>
            <a:r>
              <a:rPr lang="tr-TR" sz="1400" dirty="0">
                <a:ea typeface="Times New Roman"/>
                <a:cs typeface="Times New Roman"/>
              </a:rPr>
              <a:t>b. Öğrencilerin deney yaparak ve simülasyonlar kullanarak odak uzaklığını etkileyen değişkenleri incelemeleri sağlanır.</a:t>
            </a:r>
          </a:p>
          <a:p>
            <a:pPr marL="803275" indent="0">
              <a:buNone/>
            </a:pPr>
            <a:r>
              <a:rPr lang="tr-TR" sz="1400" dirty="0">
                <a:ea typeface="Times New Roman"/>
                <a:cs typeface="Times New Roman"/>
              </a:rPr>
              <a:t>c. Merceklerin odak uzaklığını etkileyen değişkenlerle ilgili matematiksel işlemlere girilmez.</a:t>
            </a:r>
            <a:endParaRPr lang="en-US" sz="1400" dirty="0">
              <a:ea typeface="Times New Roman"/>
              <a:cs typeface="Times New Roman"/>
              <a:sym typeface="Questrial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213264" y="383935"/>
            <a:ext cx="6457950" cy="9697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cap="none" dirty="0" smtClean="0"/>
              <a:t>Gelecek Hafta Neler Öğreneceğiz?</a:t>
            </a:r>
            <a:endParaRPr lang="tr-TR" cap="none" dirty="0"/>
          </a:p>
        </p:txBody>
      </p:sp>
      <p:sp>
        <p:nvSpPr>
          <p:cNvPr id="8" name="Shape 112"/>
          <p:cNvSpPr txBox="1"/>
          <p:nvPr/>
        </p:nvSpPr>
        <p:spPr>
          <a:xfrm>
            <a:off x="73891" y="1068640"/>
            <a:ext cx="2225964" cy="397441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25" tIns="45700" rIns="91425" bIns="45700" anchor="t" anchorCtr="0">
            <a:noAutofit/>
          </a:bodyPr>
          <a:lstStyle/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Hatırlayalım: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Kırılma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,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 Tam yansıma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Prizmaların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özellikleri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Aktivite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: 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prizmalarda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sym typeface="Questrial"/>
              </a:rPr>
              <a:t> </a:t>
            </a:r>
            <a:endParaRPr lang="tr-TR" sz="1200" dirty="0">
              <a:solidFill>
                <a:schemeClr val="bg1">
                  <a:lumMod val="65000"/>
                </a:schemeClr>
              </a:solidFill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  <a:cs typeface="Times New Roman"/>
              </a:rPr>
              <a:t>Prizmanın Kullanım Alanları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Prizmanın tarihi</a:t>
            </a:r>
          </a:p>
          <a:p>
            <a:pPr marL="34925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Gökkuşağı nasıl oluşur?</a:t>
            </a:r>
            <a:endParaRPr lang="tr-TR" sz="1200" dirty="0">
              <a:solidFill>
                <a:schemeClr val="bg1">
                  <a:lumMod val="65000"/>
                </a:schemeClr>
              </a:solidFill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Işığın renklere ayrılması</a:t>
            </a:r>
            <a:endParaRPr lang="tr-TR" sz="1200" dirty="0">
              <a:solidFill>
                <a:schemeClr val="bg1">
                  <a:lumMod val="65000"/>
                </a:schemeClr>
              </a:solidFill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Özet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Soru Çözümü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accent1">
                    <a:lumMod val="75000"/>
                  </a:schemeClr>
                </a:solidFill>
              </a:rPr>
              <a:t>Gelecek Ders </a:t>
            </a:r>
          </a:p>
          <a:p>
            <a:pPr marL="63500" lvl="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</a:pPr>
            <a:endParaRPr lang="tr-TR" sz="11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cap="none" dirty="0" smtClean="0"/>
              <a:t>Bugün Hangi Kazanımları Öğrendik?</a:t>
            </a:r>
            <a:endParaRPr lang="tr-TR" cap="none" dirty="0"/>
          </a:p>
        </p:txBody>
      </p:sp>
      <p:sp>
        <p:nvSpPr>
          <p:cNvPr id="5" name="Shape 99"/>
          <p:cNvSpPr txBox="1">
            <a:spLocks noGrp="1"/>
          </p:cNvSpPr>
          <p:nvPr>
            <p:ph idx="1"/>
          </p:nvPr>
        </p:nvSpPr>
        <p:spPr>
          <a:xfrm>
            <a:off x="699077" y="1802938"/>
            <a:ext cx="7853796" cy="301809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895350" lvl="0" indent="-895350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tr-TR" sz="1800" dirty="0" smtClean="0">
                <a:ea typeface="Times New Roman"/>
                <a:cs typeface="Times New Roman"/>
                <a:sym typeface="Times New Roman"/>
              </a:rPr>
              <a:t>10.4.8.1. Işık prizmalarının özelliklerini açıklar ve kullanım alanlarına örnekler verir.</a:t>
            </a:r>
          </a:p>
          <a:p>
            <a:pPr marL="895350" lvl="0" indent="0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tr-TR" sz="1400" dirty="0" smtClean="0">
                <a:ea typeface="Times New Roman"/>
                <a:cs typeface="Times New Roman"/>
                <a:sym typeface="Times New Roman"/>
              </a:rPr>
              <a:t>Öğrencilerin prizmalarda tek renkli ışığın izlediği yolu çizerek açıklamaları sağlanır.</a:t>
            </a:r>
          </a:p>
          <a:p>
            <a:pPr marL="895350"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tr-TR" sz="1400" dirty="0" smtClean="0">
                <a:ea typeface="Times New Roman"/>
                <a:cs typeface="Times New Roman"/>
                <a:sym typeface="Times New Roman"/>
              </a:rPr>
              <a:t>Öğrencilerin deney yaparak ve simülasyonlar kullanarak ışığın izlediği yolu gözlemlemeleri sağlanır.</a:t>
            </a:r>
          </a:p>
          <a:p>
            <a:pPr marL="895350" lvl="0" indent="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+mj-lt"/>
              <a:buAutoNum type="alphaLcParenR"/>
            </a:pPr>
            <a:r>
              <a:rPr lang="tr-TR" sz="1400" dirty="0" smtClean="0">
                <a:ea typeface="Times New Roman"/>
                <a:cs typeface="Times New Roman"/>
                <a:sym typeface="Times New Roman"/>
              </a:rPr>
              <a:t>Öğrencilerin prizmada beyaz ışığın renklerine ayrılmasını deneyler yaparak açıklamaları ve nedenlerini tartışmaları sağlanır.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None/>
            </a:pPr>
            <a:endParaRPr lang="tr-TR" sz="1800" dirty="0"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55231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15390" b="1"/>
          <a:stretch/>
        </p:blipFill>
        <p:spPr>
          <a:xfrm>
            <a:off x="-2" y="0"/>
            <a:ext cx="9144000" cy="514350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66109" y="2086864"/>
            <a:ext cx="4537941" cy="969771"/>
          </a:xfrm>
        </p:spPr>
        <p:txBody>
          <a:bodyPr/>
          <a:lstStyle/>
          <a:p>
            <a:pPr algn="ctr"/>
            <a:r>
              <a:rPr lang="tr-TR" dirty="0" smtClean="0"/>
              <a:t>Görüşmek ÜZERE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224342" y="489434"/>
            <a:ext cx="7021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 smtClean="0"/>
              <a:t>Artık gökkuşağı bizim için bir başka güzel, çünkü fiziğini biliyoruz </a:t>
            </a:r>
            <a:r>
              <a:rPr lang="tr-TR" sz="1800" dirty="0" smtClean="0">
                <a:sym typeface="Wingdings" panose="05000000000000000000" pitchFamily="2" charset="2"/>
              </a:rPr>
              <a:t>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2308088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3629890" y="381016"/>
            <a:ext cx="5055176" cy="60897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448056" lvl="0" indent="-384556">
              <a:lnSpc>
                <a:spcPct val="80000"/>
              </a:lnSpc>
              <a:spcBef>
                <a:spcPts val="285"/>
              </a:spcBef>
            </a:pPr>
            <a:r>
              <a:rPr lang="tr-TR" sz="3200" cap="none" dirty="0" smtClean="0"/>
              <a:t>Geçen </a:t>
            </a:r>
            <a:r>
              <a:rPr lang="tr-TR" sz="3200" cap="none" dirty="0"/>
              <a:t>H</a:t>
            </a:r>
            <a:r>
              <a:rPr lang="tr-TR" sz="3200" cap="none" dirty="0" smtClean="0"/>
              <a:t>afta Neler Öğrendik?</a:t>
            </a:r>
            <a:endParaRPr lang="en-US" sz="3200" cap="none" dirty="0"/>
          </a:p>
        </p:txBody>
      </p:sp>
      <p:sp>
        <p:nvSpPr>
          <p:cNvPr id="112" name="Shape 112"/>
          <p:cNvSpPr txBox="1"/>
          <p:nvPr/>
        </p:nvSpPr>
        <p:spPr>
          <a:xfrm>
            <a:off x="73891" y="1068640"/>
            <a:ext cx="2225964" cy="397441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25" tIns="45700" rIns="91425" bIns="45700" anchor="t" anchorCtr="0">
            <a:noAutofit/>
          </a:bodyPr>
          <a:lstStyle/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accent1">
                    <a:lumMod val="75000"/>
                  </a:schemeClr>
                </a:solidFill>
              </a:rPr>
              <a:t>Geçen hafta neler öğrendik?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Hatırlayalım: </a:t>
            </a:r>
            <a:r>
              <a:rPr lang="en-US" sz="1200" dirty="0" err="1"/>
              <a:t>Kırılma</a:t>
            </a:r>
            <a:r>
              <a:rPr lang="en-US" sz="1200" dirty="0"/>
              <a:t>,</a:t>
            </a:r>
            <a:r>
              <a:rPr lang="tr-TR" sz="1200" dirty="0"/>
              <a:t> Tam yansıma</a:t>
            </a:r>
            <a:r>
              <a:rPr lang="en-US" sz="1200" dirty="0"/>
              <a:t>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en-US" sz="1200" dirty="0" err="1"/>
              <a:t>Prizmaların</a:t>
            </a:r>
            <a:r>
              <a:rPr lang="en-US" sz="1200" dirty="0"/>
              <a:t> </a:t>
            </a:r>
            <a:r>
              <a:rPr lang="en-US" sz="1200" dirty="0" err="1"/>
              <a:t>özellikleri</a:t>
            </a:r>
            <a:endParaRPr lang="en-US" sz="1200" dirty="0"/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ym typeface="Questrial"/>
              </a:rPr>
              <a:t>Aktivite</a:t>
            </a:r>
            <a:r>
              <a:rPr lang="en-US" sz="1200" dirty="0">
                <a:sym typeface="Questrial"/>
              </a:rPr>
              <a:t>: </a:t>
            </a:r>
            <a:r>
              <a:rPr lang="tr-TR" sz="1200" dirty="0"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200" dirty="0" err="1"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200" dirty="0"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200" dirty="0"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tr-TR" sz="1200" dirty="0">
                <a:ea typeface="Times New Roman"/>
                <a:cs typeface="Times New Roman"/>
                <a:sym typeface="Times New Roman"/>
              </a:rPr>
              <a:t> prizmalarda</a:t>
            </a:r>
            <a:r>
              <a:rPr lang="en-US" sz="1200" dirty="0"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200" dirty="0"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200" dirty="0">
                <a:sym typeface="Questrial"/>
              </a:rPr>
              <a:t> </a:t>
            </a:r>
            <a:endParaRPr lang="tr-TR" sz="1200" dirty="0"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cs typeface="Times New Roman"/>
              </a:rPr>
              <a:t>Prizmanın Kullanım Alanları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Prizmanın tarihi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 smtClean="0"/>
              <a:t>Işığın </a:t>
            </a:r>
            <a:r>
              <a:rPr lang="tr-TR" sz="1200" dirty="0"/>
              <a:t>renklere </a:t>
            </a:r>
            <a:r>
              <a:rPr lang="tr-TR" sz="1200" dirty="0" smtClean="0"/>
              <a:t>ayrılması</a:t>
            </a:r>
          </a:p>
          <a:p>
            <a:pPr marL="34925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Gökkuşağı nasıl oluşur</a:t>
            </a:r>
            <a:r>
              <a:rPr lang="tr-TR" sz="1200" dirty="0" smtClean="0"/>
              <a:t>?</a:t>
            </a:r>
            <a:endParaRPr lang="tr-TR" sz="1200" dirty="0"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Özet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Soru Çözümü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Gelecek Ders </a:t>
            </a:r>
          </a:p>
          <a:p>
            <a:pPr marL="63500" lvl="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</a:pPr>
            <a:endParaRPr lang="tr-TR" sz="1100" dirty="0">
              <a:solidFill>
                <a:schemeClr val="tx1"/>
              </a:solidFill>
            </a:endParaRPr>
          </a:p>
        </p:txBody>
      </p:sp>
      <p:pic>
        <p:nvPicPr>
          <p:cNvPr id="18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457237" y="1108440"/>
            <a:ext cx="1014137" cy="620578"/>
          </a:xfrm>
          <a:prstGeom prst="rect">
            <a:avLst/>
          </a:prstGeom>
        </p:spPr>
      </p:pic>
      <p:pic>
        <p:nvPicPr>
          <p:cNvPr id="19" name="Content Placehold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8085" y="1106365"/>
            <a:ext cx="980951" cy="631678"/>
          </a:xfrm>
          <a:prstGeom prst="rect">
            <a:avLst/>
          </a:prstGeom>
        </p:spPr>
      </p:pic>
      <p:pic>
        <p:nvPicPr>
          <p:cNvPr id="21" name="Content Placeholder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7575" y="1115388"/>
            <a:ext cx="890026" cy="604606"/>
          </a:xfrm>
          <a:prstGeom prst="rect">
            <a:avLst/>
          </a:prstGeom>
        </p:spPr>
      </p:pic>
      <p:pic>
        <p:nvPicPr>
          <p:cNvPr id="22" name="Picture 2" descr="http://atasehirhabercigazete.com/upload/resimler/haber/sunny-day-28037-hd-wallpapers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4573" y="1106982"/>
            <a:ext cx="1068520" cy="630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boya ana renkleri diagram ile ilgili gÃ¶rsel sonucu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6435" y="1966551"/>
            <a:ext cx="1520690" cy="1430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boya ana renkleri diagram ile ilgili gÃ¶rsel sonucu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6890" y="2025413"/>
            <a:ext cx="1486424" cy="1367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Ä±ÅÄ±k filtreleri ile ilgili gÃ¶rsel sonucu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36" r="41835"/>
          <a:stretch/>
        </p:blipFill>
        <p:spPr bwMode="auto">
          <a:xfrm>
            <a:off x="5883382" y="2318327"/>
            <a:ext cx="1487396" cy="2594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http://img-superetut.mncdn.com/ktp/121604040101_bso_dosyalar/image018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6435" y="3708205"/>
            <a:ext cx="2950367" cy="1204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Resim 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504" y="2025977"/>
            <a:ext cx="1628803" cy="1275393"/>
          </a:xfrm>
          <a:prstGeom prst="rect">
            <a:avLst/>
          </a:prstGeom>
        </p:spPr>
      </p:pic>
      <p:pic>
        <p:nvPicPr>
          <p:cNvPr id="28" name="Resim 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7779" y="3615685"/>
            <a:ext cx="987287" cy="1204486"/>
          </a:xfrm>
          <a:prstGeom prst="rect">
            <a:avLst/>
          </a:prstGeom>
        </p:spPr>
      </p:pic>
      <p:pic>
        <p:nvPicPr>
          <p:cNvPr id="29" name="Content Placeholder 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44037" y="1106364"/>
            <a:ext cx="1038765" cy="613630"/>
          </a:xfrm>
          <a:prstGeom prst="rect">
            <a:avLst/>
          </a:prstGeom>
        </p:spPr>
      </p:pic>
      <p:pic>
        <p:nvPicPr>
          <p:cNvPr id="30" name="Content Placeholder 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900066" y="1106364"/>
            <a:ext cx="1030773" cy="621961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5702" y="2090979"/>
            <a:ext cx="3014807" cy="2783695"/>
          </a:xfrm>
          <a:prstGeom prst="rect">
            <a:avLst/>
          </a:prstGeom>
        </p:spPr>
      </p:pic>
      <p:sp>
        <p:nvSpPr>
          <p:cNvPr id="7" name="Shape 110"/>
          <p:cNvSpPr txBox="1">
            <a:spLocks/>
          </p:cNvSpPr>
          <p:nvPr/>
        </p:nvSpPr>
        <p:spPr>
          <a:xfrm>
            <a:off x="2756912" y="408024"/>
            <a:ext cx="6274376" cy="608975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>
            <a:lvl1pPr algn="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48056" indent="-384556">
              <a:lnSpc>
                <a:spcPct val="80000"/>
              </a:lnSpc>
              <a:spcBef>
                <a:spcPts val="285"/>
              </a:spcBef>
            </a:pPr>
            <a:r>
              <a:rPr lang="tr-TR" sz="3200" cap="none" dirty="0" smtClean="0"/>
              <a:t>Bisiklet Yansıtıcıları</a:t>
            </a:r>
            <a:endParaRPr lang="en-US" sz="3200" cap="none" dirty="0"/>
          </a:p>
        </p:txBody>
      </p:sp>
      <p:cxnSp>
        <p:nvCxnSpPr>
          <p:cNvPr id="10" name="Curved Connector 9"/>
          <p:cNvCxnSpPr/>
          <p:nvPr/>
        </p:nvCxnSpPr>
        <p:spPr>
          <a:xfrm flipV="1">
            <a:off x="5563898" y="2792611"/>
            <a:ext cx="1219200" cy="526473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783098" y="2734308"/>
            <a:ext cx="224819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Burada nasıl bir yapı var?</a:t>
            </a:r>
          </a:p>
          <a:p>
            <a:endParaRPr lang="tr-TR" dirty="0" smtClean="0"/>
          </a:p>
          <a:p>
            <a:r>
              <a:rPr lang="tr-TR" dirty="0" smtClean="0"/>
              <a:t>Yansıtıcıya gelen ışık ışınları nasıl bir yol izliyor?</a:t>
            </a:r>
            <a:endParaRPr lang="tr-TR" dirty="0"/>
          </a:p>
        </p:txBody>
      </p:sp>
      <p:sp>
        <p:nvSpPr>
          <p:cNvPr id="12" name="Rectangle 11"/>
          <p:cNvSpPr/>
          <p:nvPr/>
        </p:nvSpPr>
        <p:spPr>
          <a:xfrm>
            <a:off x="2687781" y="1200046"/>
            <a:ext cx="60128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>
                <a:latin typeface="+mn-lt"/>
              </a:rPr>
              <a:t>Bisiklet yansıtıcıları </a:t>
            </a:r>
            <a:r>
              <a:rPr lang="tr-TR" sz="2000" dirty="0" smtClean="0">
                <a:latin typeface="+mn-lt"/>
              </a:rPr>
              <a:t>ışık </a:t>
            </a:r>
            <a:r>
              <a:rPr lang="tr-TR" sz="2000" dirty="0">
                <a:latin typeface="+mn-lt"/>
              </a:rPr>
              <a:t>kaynağı olmadan nasıl ışıklı </a:t>
            </a:r>
            <a:r>
              <a:rPr lang="tr-TR" sz="2000" dirty="0" smtClean="0">
                <a:latin typeface="+mn-lt"/>
              </a:rPr>
              <a:t>görünür?</a:t>
            </a:r>
            <a:endParaRPr lang="tr-TR" sz="2000" dirty="0">
              <a:latin typeface="+mn-lt"/>
            </a:endParaRPr>
          </a:p>
        </p:txBody>
      </p:sp>
      <p:sp>
        <p:nvSpPr>
          <p:cNvPr id="8" name="Shape 112"/>
          <p:cNvSpPr txBox="1"/>
          <p:nvPr/>
        </p:nvSpPr>
        <p:spPr>
          <a:xfrm>
            <a:off x="73891" y="1068640"/>
            <a:ext cx="2225964" cy="397441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25" tIns="45700" rIns="91425" bIns="45700" anchor="t" anchorCtr="0">
            <a:noAutofit/>
          </a:bodyPr>
          <a:lstStyle/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accent1">
                    <a:lumMod val="75000"/>
                  </a:schemeClr>
                </a:solidFill>
              </a:rPr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Hatırlayalım: </a:t>
            </a:r>
            <a:r>
              <a:rPr lang="en-US" sz="1200" dirty="0" err="1"/>
              <a:t>Kırılma</a:t>
            </a:r>
            <a:r>
              <a:rPr lang="en-US" sz="1200" dirty="0"/>
              <a:t>,</a:t>
            </a:r>
            <a:r>
              <a:rPr lang="tr-TR" sz="1200" dirty="0"/>
              <a:t> Tam yansıma</a:t>
            </a:r>
            <a:r>
              <a:rPr lang="en-US" sz="1200" dirty="0"/>
              <a:t>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en-US" sz="1200" dirty="0" err="1"/>
              <a:t>Prizmaların</a:t>
            </a:r>
            <a:r>
              <a:rPr lang="en-US" sz="1200" dirty="0"/>
              <a:t> </a:t>
            </a:r>
            <a:r>
              <a:rPr lang="en-US" sz="1200" dirty="0" err="1"/>
              <a:t>özellikleri</a:t>
            </a:r>
            <a:endParaRPr lang="en-US" sz="1200" dirty="0"/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ym typeface="Questrial"/>
              </a:rPr>
              <a:t>Aktivite</a:t>
            </a:r>
            <a:r>
              <a:rPr lang="en-US" sz="1200" dirty="0">
                <a:sym typeface="Questrial"/>
              </a:rPr>
              <a:t>: </a:t>
            </a:r>
            <a:r>
              <a:rPr lang="tr-TR" sz="1200" dirty="0"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200" dirty="0" err="1"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200" dirty="0"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200" dirty="0"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tr-TR" sz="1200" dirty="0">
                <a:ea typeface="Times New Roman"/>
                <a:cs typeface="Times New Roman"/>
                <a:sym typeface="Times New Roman"/>
              </a:rPr>
              <a:t> prizmalarda</a:t>
            </a:r>
            <a:r>
              <a:rPr lang="en-US" sz="1200" dirty="0"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200" dirty="0"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200" dirty="0">
                <a:sym typeface="Questrial"/>
              </a:rPr>
              <a:t> </a:t>
            </a:r>
            <a:endParaRPr lang="tr-TR" sz="1200" dirty="0"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cs typeface="Times New Roman"/>
              </a:rPr>
              <a:t>Prizmanın Kullanım Alanları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Prizmanın tarihi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 smtClean="0"/>
              <a:t>Işığın </a:t>
            </a:r>
            <a:r>
              <a:rPr lang="tr-TR" sz="1200" dirty="0"/>
              <a:t>renklere </a:t>
            </a:r>
            <a:r>
              <a:rPr lang="tr-TR" sz="1200" dirty="0" smtClean="0"/>
              <a:t>ayrılması</a:t>
            </a:r>
          </a:p>
          <a:p>
            <a:pPr marL="34925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Gökkuşağı nasıl oluşur</a:t>
            </a:r>
            <a:r>
              <a:rPr lang="tr-TR" sz="1200" dirty="0" smtClean="0"/>
              <a:t>?</a:t>
            </a:r>
            <a:endParaRPr lang="tr-TR" sz="1200" dirty="0"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Özet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Soru Çözümü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Gelecek Ders </a:t>
            </a:r>
          </a:p>
          <a:p>
            <a:pPr marL="63500" lvl="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</a:pPr>
            <a:endParaRPr lang="tr-TR" sz="11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Shape 118"/>
          <p:cNvPicPr preferRelativeResize="0">
            <a:picLocks noGrp="1"/>
          </p:cNvPicPr>
          <p:nvPr>
            <p:ph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372567" y="1303186"/>
            <a:ext cx="2543409" cy="254790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110"/>
          <p:cNvSpPr txBox="1">
            <a:spLocks/>
          </p:cNvSpPr>
          <p:nvPr/>
        </p:nvSpPr>
        <p:spPr>
          <a:xfrm>
            <a:off x="2549236" y="370082"/>
            <a:ext cx="6274376" cy="608975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>
            <a:lvl1pPr algn="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48056" indent="-384556">
              <a:lnSpc>
                <a:spcPct val="80000"/>
              </a:lnSpc>
              <a:spcBef>
                <a:spcPts val="285"/>
              </a:spcBef>
            </a:pPr>
            <a:r>
              <a:rPr lang="tr-TR" sz="3200" cap="none" dirty="0" smtClean="0"/>
              <a:t>Dürbünde Görüntü</a:t>
            </a:r>
            <a:endParaRPr lang="en-US" sz="3200" cap="none" dirty="0"/>
          </a:p>
        </p:txBody>
      </p:sp>
      <p:sp>
        <p:nvSpPr>
          <p:cNvPr id="3" name="Rectangle 2"/>
          <p:cNvSpPr/>
          <p:nvPr/>
        </p:nvSpPr>
        <p:spPr>
          <a:xfrm>
            <a:off x="2641600" y="1303186"/>
            <a:ext cx="358370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>
                <a:latin typeface="+mn-lt"/>
              </a:rPr>
              <a:t>Dürbünün ön kısmı ile baktığımız kısmı aynı hizada değilken uzaktaki cisimlerden gelen ışınların gözümüze ulaşması nasıl mümkün oluyor?</a:t>
            </a:r>
          </a:p>
        </p:txBody>
      </p:sp>
      <p:sp>
        <p:nvSpPr>
          <p:cNvPr id="6" name="Shape 112"/>
          <p:cNvSpPr txBox="1"/>
          <p:nvPr/>
        </p:nvSpPr>
        <p:spPr>
          <a:xfrm>
            <a:off x="73891" y="1068640"/>
            <a:ext cx="2225964" cy="397441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25" tIns="45700" rIns="91425" bIns="45700" anchor="t" anchorCtr="0">
            <a:noAutofit/>
          </a:bodyPr>
          <a:lstStyle/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accent1">
                    <a:lumMod val="75000"/>
                  </a:schemeClr>
                </a:solidFill>
              </a:rPr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Hatırlayalım: </a:t>
            </a:r>
            <a:r>
              <a:rPr lang="en-US" sz="1200" dirty="0" err="1"/>
              <a:t>Kırılma</a:t>
            </a:r>
            <a:r>
              <a:rPr lang="en-US" sz="1200" dirty="0"/>
              <a:t>,</a:t>
            </a:r>
            <a:r>
              <a:rPr lang="tr-TR" sz="1200" dirty="0"/>
              <a:t> Tam yansıma</a:t>
            </a:r>
            <a:r>
              <a:rPr lang="en-US" sz="1200" dirty="0"/>
              <a:t>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en-US" sz="1200" dirty="0" err="1"/>
              <a:t>Prizmaların</a:t>
            </a:r>
            <a:r>
              <a:rPr lang="en-US" sz="1200" dirty="0"/>
              <a:t> </a:t>
            </a:r>
            <a:r>
              <a:rPr lang="en-US" sz="1200" dirty="0" err="1"/>
              <a:t>özellikleri</a:t>
            </a:r>
            <a:endParaRPr lang="en-US" sz="1200" dirty="0"/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ym typeface="Questrial"/>
              </a:rPr>
              <a:t>Aktivite</a:t>
            </a:r>
            <a:r>
              <a:rPr lang="en-US" sz="1200" dirty="0">
                <a:sym typeface="Questrial"/>
              </a:rPr>
              <a:t>: </a:t>
            </a:r>
            <a:r>
              <a:rPr lang="tr-TR" sz="1200" dirty="0"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200" dirty="0" err="1"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200" dirty="0"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200" dirty="0"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tr-TR" sz="1200" dirty="0">
                <a:ea typeface="Times New Roman"/>
                <a:cs typeface="Times New Roman"/>
                <a:sym typeface="Times New Roman"/>
              </a:rPr>
              <a:t> prizmalarda</a:t>
            </a:r>
            <a:r>
              <a:rPr lang="en-US" sz="1200" dirty="0"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200" dirty="0"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200" dirty="0">
                <a:sym typeface="Questrial"/>
              </a:rPr>
              <a:t> </a:t>
            </a:r>
            <a:endParaRPr lang="tr-TR" sz="1200" dirty="0"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cs typeface="Times New Roman"/>
              </a:rPr>
              <a:t>Prizmanın Kullanım Alanları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Prizmanın tarihi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 smtClean="0"/>
              <a:t>Işığın </a:t>
            </a:r>
            <a:r>
              <a:rPr lang="tr-TR" sz="1200" dirty="0"/>
              <a:t>renklere </a:t>
            </a:r>
            <a:r>
              <a:rPr lang="tr-TR" sz="1200" dirty="0" smtClean="0"/>
              <a:t>ayrılması</a:t>
            </a:r>
          </a:p>
          <a:p>
            <a:pPr marL="34925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Gökkuşağı nasıl oluşur</a:t>
            </a:r>
            <a:r>
              <a:rPr lang="tr-TR" sz="1200" dirty="0" smtClean="0"/>
              <a:t>?</a:t>
            </a:r>
            <a:endParaRPr lang="tr-TR" sz="1200" dirty="0"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Özet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Soru Çözümü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Gelecek Ders </a:t>
            </a:r>
          </a:p>
          <a:p>
            <a:pPr marL="63500" lvl="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</a:pPr>
            <a:endParaRPr lang="tr-TR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8121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idx="1"/>
          </p:nvPr>
        </p:nvSpPr>
        <p:spPr>
          <a:xfrm>
            <a:off x="2474531" y="1412105"/>
            <a:ext cx="3529105" cy="334462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r>
              <a:rPr lang="en-US" sz="1800" dirty="0" err="1"/>
              <a:t>Işığın</a:t>
            </a:r>
            <a:r>
              <a:rPr lang="en-US" sz="1800" dirty="0"/>
              <a:t>, </a:t>
            </a:r>
            <a:r>
              <a:rPr lang="en-US" sz="1800" dirty="0" err="1"/>
              <a:t>bir</a:t>
            </a:r>
            <a:r>
              <a:rPr lang="en-US" sz="1800" dirty="0"/>
              <a:t> </a:t>
            </a:r>
            <a:r>
              <a:rPr lang="en-US" sz="1800" dirty="0" err="1"/>
              <a:t>saydam</a:t>
            </a:r>
            <a:r>
              <a:rPr lang="en-US" sz="1800" dirty="0"/>
              <a:t> </a:t>
            </a:r>
            <a:r>
              <a:rPr lang="en-US" sz="1800" dirty="0" err="1"/>
              <a:t>ortamdan</a:t>
            </a:r>
            <a:r>
              <a:rPr lang="en-US" sz="1800" dirty="0"/>
              <a:t> </a:t>
            </a:r>
            <a:r>
              <a:rPr lang="en-US" sz="1800" dirty="0" err="1" smtClean="0"/>
              <a:t>başka</a:t>
            </a:r>
            <a:r>
              <a:rPr lang="tr-TR" sz="1800" dirty="0"/>
              <a:t> </a:t>
            </a:r>
            <a:r>
              <a:rPr lang="en-US" sz="1800" dirty="0" err="1" smtClean="0"/>
              <a:t>bir</a:t>
            </a:r>
            <a:r>
              <a:rPr lang="en-US" sz="1800" dirty="0" smtClean="0"/>
              <a:t> </a:t>
            </a:r>
            <a:r>
              <a:rPr lang="en-US" sz="1800" dirty="0" err="1"/>
              <a:t>saydam</a:t>
            </a:r>
            <a:r>
              <a:rPr lang="en-US" sz="1800" dirty="0"/>
              <a:t> </a:t>
            </a:r>
            <a:r>
              <a:rPr lang="en-US" sz="1800" dirty="0" err="1"/>
              <a:t>ortama</a:t>
            </a:r>
            <a:r>
              <a:rPr lang="en-US" sz="1800" dirty="0"/>
              <a:t> </a:t>
            </a:r>
            <a:r>
              <a:rPr lang="en-US" sz="1800" dirty="0" err="1"/>
              <a:t>geçerken</a:t>
            </a:r>
            <a:r>
              <a:rPr lang="en-US" sz="1800" dirty="0"/>
              <a:t> </a:t>
            </a:r>
            <a:r>
              <a:rPr lang="en-US" sz="1800" dirty="0" err="1" smtClean="0"/>
              <a:t>doğrultusunu</a:t>
            </a:r>
            <a:r>
              <a:rPr lang="tr-TR" sz="1800" dirty="0" smtClean="0"/>
              <a:t>n ve/veya ortalama hızının</a:t>
            </a:r>
            <a:r>
              <a:rPr lang="en-US" sz="1800" dirty="0" smtClean="0"/>
              <a:t> </a:t>
            </a:r>
            <a:r>
              <a:rPr lang="en-US" sz="1800" dirty="0" err="1" smtClean="0"/>
              <a:t>değiştirmesine</a:t>
            </a:r>
            <a:r>
              <a:rPr lang="en-US" sz="1800" dirty="0" smtClean="0"/>
              <a:t> </a:t>
            </a:r>
            <a:r>
              <a:rPr lang="en-US" sz="1800" b="1" dirty="0" err="1" smtClean="0"/>
              <a:t>ışığın</a:t>
            </a:r>
            <a:r>
              <a:rPr lang="tr-TR" sz="1800" b="1" dirty="0"/>
              <a:t> </a:t>
            </a:r>
            <a:r>
              <a:rPr lang="en-US" sz="1800" b="1" dirty="0" err="1" smtClean="0"/>
              <a:t>kırılması</a:t>
            </a:r>
            <a:r>
              <a:rPr lang="en-US" sz="1800" b="1" dirty="0" smtClean="0"/>
              <a:t> </a:t>
            </a:r>
            <a:r>
              <a:rPr lang="en-US" sz="1800" dirty="0" err="1" smtClean="0"/>
              <a:t>denir</a:t>
            </a:r>
            <a:endParaRPr lang="tr-TR" sz="1800" dirty="0" smtClean="0"/>
          </a:p>
          <a:p>
            <a:r>
              <a:rPr lang="tr-TR" sz="1800" i="0" u="none" strike="noStrike" cap="none" dirty="0" smtClean="0">
                <a:sym typeface="Questrial"/>
              </a:rPr>
              <a:t>Tam yansıma </a:t>
            </a:r>
            <a:r>
              <a:rPr lang="en-US" sz="1800" i="0" u="none" strike="noStrike" cap="none" dirty="0">
                <a:sym typeface="Questrial"/>
              </a:rPr>
              <a:t> </a:t>
            </a:r>
            <a:r>
              <a:rPr lang="tr-TR" sz="1800" dirty="0" err="1">
                <a:sym typeface="Questrial"/>
              </a:rPr>
              <a:t>ı</a:t>
            </a:r>
            <a:r>
              <a:rPr lang="en-US" sz="1800" dirty="0" err="1" smtClean="0"/>
              <a:t>şı</a:t>
            </a:r>
            <a:r>
              <a:rPr lang="tr-TR" sz="1800" dirty="0" smtClean="0"/>
              <a:t>ğın</a:t>
            </a:r>
            <a:r>
              <a:rPr lang="en-US" sz="1800" dirty="0" smtClean="0"/>
              <a:t>  </a:t>
            </a:r>
            <a:r>
              <a:rPr lang="en-US" sz="1800" dirty="0" err="1"/>
              <a:t>yansıyarak</a:t>
            </a:r>
            <a:r>
              <a:rPr lang="en-US" sz="1800" dirty="0"/>
              <a:t> </a:t>
            </a:r>
            <a:r>
              <a:rPr lang="en-US" sz="1800" dirty="0" err="1" smtClean="0"/>
              <a:t>geldiği</a:t>
            </a:r>
            <a:r>
              <a:rPr lang="tr-TR" sz="1800" dirty="0" smtClean="0"/>
              <a:t> </a:t>
            </a:r>
            <a:r>
              <a:rPr lang="en-US" sz="1800" dirty="0" err="1" smtClean="0"/>
              <a:t>ortama</a:t>
            </a:r>
            <a:r>
              <a:rPr lang="en-US" sz="1800" dirty="0" smtClean="0"/>
              <a:t> </a:t>
            </a:r>
            <a:r>
              <a:rPr lang="en-US" sz="1800" dirty="0" err="1"/>
              <a:t>geri</a:t>
            </a:r>
            <a:r>
              <a:rPr lang="en-US" sz="1800" dirty="0"/>
              <a:t> </a:t>
            </a:r>
            <a:r>
              <a:rPr lang="en-US" sz="1800" dirty="0" err="1" smtClean="0"/>
              <a:t>dön</a:t>
            </a:r>
            <a:r>
              <a:rPr lang="tr-TR" sz="1800" dirty="0" smtClean="0"/>
              <a:t>mesi olayıdır.</a:t>
            </a:r>
          </a:p>
          <a:p>
            <a:r>
              <a:rPr lang="tr-TR" sz="1800" dirty="0" err="1"/>
              <a:t>K</a:t>
            </a:r>
            <a:r>
              <a:rPr lang="en-US" sz="1800" dirty="0" err="1" smtClean="0"/>
              <a:t>ırılma</a:t>
            </a:r>
            <a:r>
              <a:rPr lang="en-US" sz="1800" dirty="0" smtClean="0"/>
              <a:t> </a:t>
            </a:r>
            <a:r>
              <a:rPr lang="en-US" sz="1800" dirty="0" err="1"/>
              <a:t>açısını</a:t>
            </a:r>
            <a:r>
              <a:rPr lang="en-US" sz="1800" dirty="0"/>
              <a:t> 90° </a:t>
            </a:r>
            <a:r>
              <a:rPr lang="en-US" sz="1800" dirty="0" err="1"/>
              <a:t>yapan</a:t>
            </a:r>
            <a:r>
              <a:rPr lang="en-US" sz="1800" dirty="0"/>
              <a:t> </a:t>
            </a:r>
            <a:r>
              <a:rPr lang="en-US" sz="1800" dirty="0" err="1"/>
              <a:t>gelme</a:t>
            </a:r>
            <a:r>
              <a:rPr lang="en-US" sz="1800" dirty="0"/>
              <a:t> </a:t>
            </a:r>
            <a:r>
              <a:rPr lang="en-US" sz="1800" dirty="0" err="1"/>
              <a:t>açısına</a:t>
            </a:r>
            <a:r>
              <a:rPr lang="en-US" sz="1800" dirty="0"/>
              <a:t> </a:t>
            </a:r>
            <a:r>
              <a:rPr lang="en-US" sz="1800" dirty="0" err="1"/>
              <a:t>sınır</a:t>
            </a:r>
            <a:r>
              <a:rPr lang="en-US" sz="1800" dirty="0"/>
              <a:t> </a:t>
            </a:r>
            <a:r>
              <a:rPr lang="en-US" sz="1800" dirty="0" err="1" smtClean="0"/>
              <a:t>açısı</a:t>
            </a:r>
            <a:r>
              <a:rPr lang="tr-TR" sz="1800" dirty="0" smtClean="0"/>
              <a:t> denir.</a:t>
            </a:r>
            <a:endParaRPr sz="1800" i="0" u="none" strike="noStrike" cap="none" dirty="0">
              <a:sym typeface="Questrial"/>
            </a:endParaRPr>
          </a:p>
        </p:txBody>
      </p:sp>
      <p:sp>
        <p:nvSpPr>
          <p:cNvPr id="5" name="Shape 112"/>
          <p:cNvSpPr txBox="1"/>
          <p:nvPr/>
        </p:nvSpPr>
        <p:spPr>
          <a:xfrm>
            <a:off x="73891" y="1068640"/>
            <a:ext cx="2225964" cy="397441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25" tIns="45700" rIns="91425" bIns="45700" anchor="t" anchorCtr="0">
            <a:noAutofit/>
          </a:bodyPr>
          <a:lstStyle/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accent1">
                    <a:lumMod val="75000"/>
                  </a:schemeClr>
                </a:solidFill>
              </a:rPr>
              <a:t>Hatırlayalım: </a:t>
            </a:r>
            <a:r>
              <a:rPr lang="en-US" sz="1200" dirty="0" err="1">
                <a:solidFill>
                  <a:schemeClr val="accent1">
                    <a:lumMod val="75000"/>
                  </a:schemeClr>
                </a:solidFill>
              </a:rPr>
              <a:t>Kırılma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,</a:t>
            </a:r>
            <a:r>
              <a:rPr lang="tr-TR" sz="1200" dirty="0">
                <a:solidFill>
                  <a:schemeClr val="accent1">
                    <a:lumMod val="75000"/>
                  </a:schemeClr>
                </a:solidFill>
              </a:rPr>
              <a:t> Tam yansıma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en-US" sz="1200" dirty="0" err="1"/>
              <a:t>Prizmaların</a:t>
            </a:r>
            <a:r>
              <a:rPr lang="en-US" sz="1200" dirty="0"/>
              <a:t> </a:t>
            </a:r>
            <a:r>
              <a:rPr lang="en-US" sz="1200" dirty="0" err="1"/>
              <a:t>özellikleri</a:t>
            </a:r>
            <a:endParaRPr lang="en-US" sz="1200" dirty="0"/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ym typeface="Questrial"/>
              </a:rPr>
              <a:t>Aktivite</a:t>
            </a:r>
            <a:r>
              <a:rPr lang="en-US" sz="1200" dirty="0">
                <a:sym typeface="Questrial"/>
              </a:rPr>
              <a:t>: </a:t>
            </a:r>
            <a:r>
              <a:rPr lang="tr-TR" sz="1200" dirty="0"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200" dirty="0" err="1"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200" dirty="0"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200" dirty="0"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tr-TR" sz="1200" dirty="0">
                <a:ea typeface="Times New Roman"/>
                <a:cs typeface="Times New Roman"/>
                <a:sym typeface="Times New Roman"/>
              </a:rPr>
              <a:t> prizmalarda</a:t>
            </a:r>
            <a:r>
              <a:rPr lang="en-US" sz="1200" dirty="0"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200" dirty="0"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200" dirty="0">
                <a:sym typeface="Questrial"/>
              </a:rPr>
              <a:t> </a:t>
            </a:r>
            <a:endParaRPr lang="tr-TR" sz="1200" dirty="0"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cs typeface="Times New Roman"/>
              </a:rPr>
              <a:t>Prizmanın Kullanım Alanları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Prizmanın tarihi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Işığın renklere ayrılması</a:t>
            </a:r>
            <a:endParaRPr lang="tr-TR" sz="1200" dirty="0">
              <a:sym typeface="Questrial"/>
            </a:endParaRPr>
          </a:p>
          <a:p>
            <a:pPr marL="34925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 smtClean="0"/>
              <a:t>Gökkuşağı </a:t>
            </a:r>
            <a:r>
              <a:rPr lang="tr-TR" sz="1200" dirty="0"/>
              <a:t>nasıl oluşur?</a:t>
            </a:r>
            <a:endParaRPr lang="tr-TR" sz="1200" dirty="0"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 smtClean="0"/>
              <a:t>Özet</a:t>
            </a:r>
            <a:endParaRPr lang="tr-TR" sz="1200" dirty="0"/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Soru Çözümü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Gelecek Ders </a:t>
            </a:r>
          </a:p>
          <a:p>
            <a:pPr marL="63500" lvl="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</a:pPr>
            <a:endParaRPr lang="tr-TR" sz="1100" dirty="0">
              <a:solidFill>
                <a:schemeClr val="tx1"/>
              </a:solidFill>
            </a:endParaRPr>
          </a:p>
        </p:txBody>
      </p:sp>
      <p:sp>
        <p:nvSpPr>
          <p:cNvPr id="7" name="Shape 110"/>
          <p:cNvSpPr txBox="1">
            <a:spLocks/>
          </p:cNvSpPr>
          <p:nvPr/>
        </p:nvSpPr>
        <p:spPr>
          <a:xfrm>
            <a:off x="2474531" y="459665"/>
            <a:ext cx="6274376" cy="608975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>
            <a:lvl1pPr algn="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48056" indent="-384556">
              <a:lnSpc>
                <a:spcPct val="80000"/>
              </a:lnSpc>
              <a:spcBef>
                <a:spcPts val="285"/>
              </a:spcBef>
            </a:pPr>
            <a:r>
              <a:rPr lang="tr-TR" sz="3200" cap="none" dirty="0" smtClean="0"/>
              <a:t>Hatırlayalım</a:t>
            </a:r>
            <a:endParaRPr lang="en-US" sz="3200" cap="none" dirty="0"/>
          </a:p>
        </p:txBody>
      </p:sp>
      <p:pic>
        <p:nvPicPr>
          <p:cNvPr id="1028" name="Picture 4" descr="Ä°lgili resi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8" y="1412105"/>
            <a:ext cx="2966646" cy="216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idx="1"/>
          </p:nvPr>
        </p:nvSpPr>
        <p:spPr>
          <a:xfrm>
            <a:off x="2549236" y="1341348"/>
            <a:ext cx="6203031" cy="342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064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80000"/>
            </a:pPr>
            <a:r>
              <a:rPr lang="tr-TR" sz="2000" dirty="0">
                <a:sym typeface="Questrial"/>
              </a:rPr>
              <a:t>Tüm yüzeyleri düz olan, saydam cisimlerdir.</a:t>
            </a:r>
          </a:p>
          <a:p>
            <a:pPr marL="4064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80000"/>
            </a:pPr>
            <a:r>
              <a:rPr lang="en-US" sz="2000" dirty="0" err="1"/>
              <a:t>Prizmalar</a:t>
            </a:r>
            <a:r>
              <a:rPr lang="tr-TR" sz="2000" dirty="0"/>
              <a:t> </a:t>
            </a:r>
            <a:r>
              <a:rPr lang="en-US" sz="2000" dirty="0" err="1"/>
              <a:t>genellikle</a:t>
            </a:r>
            <a:r>
              <a:rPr lang="en-US" sz="2000" dirty="0"/>
              <a:t> </a:t>
            </a:r>
            <a:r>
              <a:rPr lang="tr-TR" sz="2000" dirty="0"/>
              <a:t>camdan yada </a:t>
            </a:r>
            <a:r>
              <a:rPr lang="tr-TR" sz="2000" dirty="0" smtClean="0"/>
              <a:t>plastikten</a:t>
            </a:r>
            <a:r>
              <a:rPr lang="en-US" sz="2000" dirty="0" smtClean="0"/>
              <a:t> </a:t>
            </a:r>
            <a:r>
              <a:rPr lang="en-US" sz="2000" dirty="0" err="1" smtClean="0"/>
              <a:t>yapılır</a:t>
            </a:r>
            <a:r>
              <a:rPr lang="tr-TR" sz="2000" dirty="0" smtClean="0"/>
              <a:t>.</a:t>
            </a:r>
            <a:endParaRPr sz="2000" b="0" i="0" u="none" strike="noStrike" cap="none" dirty="0">
              <a:ea typeface="Questrial"/>
              <a:cs typeface="Questrial"/>
              <a:sym typeface="Questrial"/>
            </a:endParaRPr>
          </a:p>
        </p:txBody>
      </p:sp>
      <p:sp>
        <p:nvSpPr>
          <p:cNvPr id="5" name="Shape 112"/>
          <p:cNvSpPr txBox="1"/>
          <p:nvPr/>
        </p:nvSpPr>
        <p:spPr>
          <a:xfrm>
            <a:off x="73891" y="1068640"/>
            <a:ext cx="2225964" cy="397441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25" tIns="45700" rIns="91425" bIns="45700" anchor="t" anchorCtr="0">
            <a:noAutofit/>
          </a:bodyPr>
          <a:lstStyle/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Hatırlayalım: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Kırılma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,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 Tam yansıma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en-US" sz="1200" dirty="0" err="1">
                <a:solidFill>
                  <a:schemeClr val="accent1">
                    <a:lumMod val="75000"/>
                  </a:schemeClr>
                </a:solidFill>
              </a:rPr>
              <a:t>Prizmaların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accent1">
                    <a:lumMod val="75000"/>
                  </a:schemeClr>
                </a:solidFill>
              </a:rPr>
              <a:t>özellikleri</a:t>
            </a:r>
            <a:endParaRPr lang="en-US" sz="1200" dirty="0">
              <a:solidFill>
                <a:schemeClr val="accent1">
                  <a:lumMod val="75000"/>
                </a:schemeClr>
              </a:solidFill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ym typeface="Questrial"/>
              </a:rPr>
              <a:t>Aktivite</a:t>
            </a:r>
            <a:r>
              <a:rPr lang="en-US" sz="1200" dirty="0">
                <a:sym typeface="Questrial"/>
              </a:rPr>
              <a:t>: </a:t>
            </a:r>
            <a:r>
              <a:rPr lang="tr-TR" sz="1200" dirty="0"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200" dirty="0" err="1"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200" dirty="0"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200" dirty="0"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tr-TR" sz="1200" dirty="0">
                <a:ea typeface="Times New Roman"/>
                <a:cs typeface="Times New Roman"/>
                <a:sym typeface="Times New Roman"/>
              </a:rPr>
              <a:t> prizmalarda</a:t>
            </a:r>
            <a:r>
              <a:rPr lang="en-US" sz="1200" dirty="0"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200" dirty="0"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200" dirty="0">
                <a:sym typeface="Questrial"/>
              </a:rPr>
              <a:t> </a:t>
            </a:r>
            <a:endParaRPr lang="tr-TR" sz="1200" dirty="0"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cs typeface="Times New Roman"/>
              </a:rPr>
              <a:t>Prizmanın Kullanım Alanları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Prizmanın tarihi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Işığın renklere ayrılması</a:t>
            </a:r>
            <a:endParaRPr lang="tr-TR" sz="1200" dirty="0">
              <a:sym typeface="Questrial"/>
            </a:endParaRPr>
          </a:p>
          <a:p>
            <a:pPr marL="34925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 smtClean="0"/>
              <a:t>Gökkuşağı </a:t>
            </a:r>
            <a:r>
              <a:rPr lang="tr-TR" sz="1200" dirty="0"/>
              <a:t>nasıl oluşur?</a:t>
            </a:r>
            <a:endParaRPr lang="tr-TR" sz="1200" dirty="0"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 smtClean="0"/>
              <a:t>Özet</a:t>
            </a:r>
            <a:endParaRPr lang="tr-TR" sz="1200" dirty="0"/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Soru Çözümü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Gelecek Ders </a:t>
            </a:r>
          </a:p>
          <a:p>
            <a:pPr marL="63500" lvl="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</a:pPr>
            <a:endParaRPr lang="tr-TR" sz="1100" dirty="0">
              <a:solidFill>
                <a:schemeClr val="tx1"/>
              </a:solidFill>
            </a:endParaRPr>
          </a:p>
        </p:txBody>
      </p:sp>
      <p:sp>
        <p:nvSpPr>
          <p:cNvPr id="7" name="Shape 110"/>
          <p:cNvSpPr txBox="1">
            <a:spLocks/>
          </p:cNvSpPr>
          <p:nvPr/>
        </p:nvSpPr>
        <p:spPr>
          <a:xfrm>
            <a:off x="2549236" y="370082"/>
            <a:ext cx="6274376" cy="608975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>
            <a:lvl1pPr algn="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48056" indent="-384556">
              <a:lnSpc>
                <a:spcPct val="80000"/>
              </a:lnSpc>
              <a:spcBef>
                <a:spcPts val="285"/>
              </a:spcBef>
            </a:pPr>
            <a:r>
              <a:rPr lang="tr-TR" sz="3200" cap="none" dirty="0" smtClean="0"/>
              <a:t>Prizma Özellikleri</a:t>
            </a:r>
            <a:endParaRPr lang="en-US" sz="3200" cap="none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337" y="656966"/>
            <a:ext cx="3170379" cy="2540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4673" y="1274101"/>
            <a:ext cx="3609975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Умножение 2"/>
          <p:cNvSpPr/>
          <p:nvPr/>
        </p:nvSpPr>
        <p:spPr>
          <a:xfrm>
            <a:off x="3286152" y="1532279"/>
            <a:ext cx="2871252" cy="1931437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77"/>
          <a:stretch/>
        </p:blipFill>
        <p:spPr bwMode="auto">
          <a:xfrm>
            <a:off x="4257334" y="2497998"/>
            <a:ext cx="4726441" cy="2573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Shape 112"/>
          <p:cNvSpPr txBox="1"/>
          <p:nvPr/>
        </p:nvSpPr>
        <p:spPr>
          <a:xfrm>
            <a:off x="73891" y="1068640"/>
            <a:ext cx="2225964" cy="397441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25" tIns="45700" rIns="91425" bIns="45700" anchor="t" anchorCtr="0">
            <a:noAutofit/>
          </a:bodyPr>
          <a:lstStyle/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Hatırlayalım: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Kırılma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,</a:t>
            </a:r>
            <a:r>
              <a:rPr lang="tr-TR" sz="1200" dirty="0">
                <a:solidFill>
                  <a:schemeClr val="bg1">
                    <a:lumMod val="65000"/>
                  </a:schemeClr>
                </a:solidFill>
              </a:rPr>
              <a:t> Tam yansıma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en-US" sz="1200" dirty="0" err="1">
                <a:solidFill>
                  <a:schemeClr val="accent1">
                    <a:lumMod val="75000"/>
                  </a:schemeClr>
                </a:solidFill>
              </a:rPr>
              <a:t>Prizmaların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accent1">
                    <a:lumMod val="75000"/>
                  </a:schemeClr>
                </a:solidFill>
              </a:rPr>
              <a:t>özellikleri</a:t>
            </a:r>
            <a:endParaRPr lang="en-US" sz="1200" dirty="0">
              <a:solidFill>
                <a:schemeClr val="accent1">
                  <a:lumMod val="75000"/>
                </a:schemeClr>
              </a:solidFill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sym typeface="Questrial"/>
              </a:rPr>
              <a:t>Aktivite</a:t>
            </a:r>
            <a:r>
              <a:rPr lang="en-US" sz="1200" dirty="0">
                <a:sym typeface="Questrial"/>
              </a:rPr>
              <a:t>: </a:t>
            </a:r>
            <a:r>
              <a:rPr lang="tr-TR" sz="1200" dirty="0"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200" dirty="0" err="1">
                <a:ea typeface="Times New Roman"/>
                <a:cs typeface="Times New Roman"/>
                <a:sym typeface="Times New Roman"/>
              </a:rPr>
              <a:t>ek</a:t>
            </a:r>
            <a:r>
              <a:rPr lang="en-US" sz="1200" dirty="0"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ea typeface="Times New Roman"/>
                <a:cs typeface="Times New Roman"/>
                <a:sym typeface="Times New Roman"/>
              </a:rPr>
              <a:t>renkli</a:t>
            </a:r>
            <a:r>
              <a:rPr lang="en-US" sz="1200" dirty="0"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ea typeface="Times New Roman"/>
                <a:cs typeface="Times New Roman"/>
                <a:sym typeface="Times New Roman"/>
              </a:rPr>
              <a:t>ışığın</a:t>
            </a:r>
            <a:r>
              <a:rPr lang="tr-TR" sz="1200" dirty="0">
                <a:ea typeface="Times New Roman"/>
                <a:cs typeface="Times New Roman"/>
                <a:sym typeface="Times New Roman"/>
              </a:rPr>
              <a:t> prizmalarda</a:t>
            </a:r>
            <a:r>
              <a:rPr lang="en-US" sz="1200" dirty="0"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ea typeface="Times New Roman"/>
                <a:cs typeface="Times New Roman"/>
                <a:sym typeface="Times New Roman"/>
              </a:rPr>
              <a:t>izlediği</a:t>
            </a:r>
            <a:r>
              <a:rPr lang="en-US" sz="1200" dirty="0"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ea typeface="Times New Roman"/>
                <a:cs typeface="Times New Roman"/>
                <a:sym typeface="Times New Roman"/>
              </a:rPr>
              <a:t>yol</a:t>
            </a:r>
            <a:r>
              <a:rPr lang="en-US" sz="1200" dirty="0">
                <a:sym typeface="Questrial"/>
              </a:rPr>
              <a:t> </a:t>
            </a:r>
            <a:endParaRPr lang="tr-TR" sz="1200" dirty="0"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>
                <a:cs typeface="Times New Roman"/>
              </a:rPr>
              <a:t>Prizmanın Kullanım Alanları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Bisiklet yansıtıcıları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Dürbünde görüntü 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Prizmanın tarihi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Işığın renklere ayrılması</a:t>
            </a:r>
            <a:endParaRPr lang="tr-TR" sz="1200" dirty="0">
              <a:sym typeface="Questrial"/>
            </a:endParaRPr>
          </a:p>
          <a:p>
            <a:pPr marL="34925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 smtClean="0"/>
              <a:t>Gökkuşağı </a:t>
            </a:r>
            <a:r>
              <a:rPr lang="tr-TR" sz="1200" dirty="0"/>
              <a:t>nasıl oluşur?</a:t>
            </a:r>
            <a:endParaRPr lang="tr-TR" sz="1200" dirty="0">
              <a:sym typeface="Questrial"/>
            </a:endParaRP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 smtClean="0"/>
              <a:t>Özet</a:t>
            </a:r>
            <a:endParaRPr lang="tr-TR" sz="1200" dirty="0"/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Soru Çözümü</a:t>
            </a:r>
          </a:p>
          <a:p>
            <a:pPr marL="349250" lvl="0" indent="-28575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  <a:buFont typeface="Wingdings" panose="05000000000000000000" pitchFamily="2" charset="2"/>
              <a:buChar char="§"/>
            </a:pPr>
            <a:r>
              <a:rPr lang="tr-TR" sz="1200" dirty="0"/>
              <a:t>Gelecek Ders </a:t>
            </a:r>
          </a:p>
          <a:p>
            <a:pPr marL="63500" lvl="0">
              <a:lnSpc>
                <a:spcPct val="80000"/>
              </a:lnSpc>
              <a:spcBef>
                <a:spcPts val="285"/>
              </a:spcBef>
              <a:spcAft>
                <a:spcPts val="300"/>
              </a:spcAft>
              <a:buClr>
                <a:schemeClr val="accent1"/>
              </a:buClr>
              <a:buSzPct val="81428"/>
            </a:pPr>
            <a:endParaRPr lang="tr-TR" sz="1100" dirty="0">
              <a:solidFill>
                <a:schemeClr val="tx1"/>
              </a:solidFill>
            </a:endParaRPr>
          </a:p>
        </p:txBody>
      </p:sp>
      <p:sp>
        <p:nvSpPr>
          <p:cNvPr id="10" name="Shape 110"/>
          <p:cNvSpPr txBox="1">
            <a:spLocks/>
          </p:cNvSpPr>
          <p:nvPr/>
        </p:nvSpPr>
        <p:spPr>
          <a:xfrm>
            <a:off x="2549236" y="370082"/>
            <a:ext cx="6274376" cy="608975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>
            <a:lvl1pPr algn="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48056" indent="-384556">
              <a:lnSpc>
                <a:spcPct val="80000"/>
              </a:lnSpc>
              <a:spcBef>
                <a:spcPts val="285"/>
              </a:spcBef>
            </a:pPr>
            <a:r>
              <a:rPr lang="tr-TR" sz="3200" cap="none" dirty="0" smtClean="0"/>
              <a:t>Prizma Özellikleri</a:t>
            </a:r>
            <a:endParaRPr lang="en-US" sz="3200" cap="none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Vapor Trail</Template>
  <TotalTime>1859</TotalTime>
  <Words>2309</Words>
  <Application>Microsoft Office PowerPoint</Application>
  <PresentationFormat>On-screen Show (16:9)</PresentationFormat>
  <Paragraphs>615</Paragraphs>
  <Slides>39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6" baseType="lpstr">
      <vt:lpstr>Questrial</vt:lpstr>
      <vt:lpstr>Wingdings</vt:lpstr>
      <vt:lpstr>Times New Roman</vt:lpstr>
      <vt:lpstr>Noto Sans Symbols</vt:lpstr>
      <vt:lpstr>Century Gothic</vt:lpstr>
      <vt:lpstr>Arial</vt:lpstr>
      <vt:lpstr>Vapor Trail</vt:lpstr>
      <vt:lpstr>PRİZMALAR</vt:lpstr>
      <vt:lpstr>Bugün Hangi Kazanımları Öğreneceğiz?</vt:lpstr>
      <vt:lpstr>Prizmalar</vt:lpstr>
      <vt:lpstr>Geçen Hafta Neler Öğrendik?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Dürbünde Görüntü Yanıtlayalım </vt:lpstr>
      <vt:lpstr>Prizmaya tek renk ışığı değil de tüm renkleri içeren beyaz ışığı yollarsak ne olur?</vt:lpstr>
      <vt:lpstr>Prizmanın Tarihi: Isaac Newton</vt:lpstr>
      <vt:lpstr>Işığın Renklere Ayrılması</vt:lpstr>
      <vt:lpstr>Işığın Renklere Ayrılması</vt:lpstr>
      <vt:lpstr>Gökkuşağı Nasıl Oluşur?</vt:lpstr>
      <vt:lpstr>Gökkuşağı Nasıl Oluşur?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Bugün Hangi Kazanımları Öğrendik?</vt:lpstr>
      <vt:lpstr>Görüşmek ÜZERE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Prizma</dc:title>
  <dc:creator>ali eryilmaz</dc:creator>
  <cp:lastModifiedBy>Author</cp:lastModifiedBy>
  <cp:revision>112</cp:revision>
  <dcterms:modified xsi:type="dcterms:W3CDTF">2018-05-04T23:00:19Z</dcterms:modified>
</cp:coreProperties>
</file>