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81" r:id="rId1"/>
  </p:sldMasterIdLst>
  <p:notesMasterIdLst>
    <p:notesMasterId r:id="rId18"/>
  </p:notesMasterIdLst>
  <p:handoutMasterIdLst>
    <p:handoutMasterId r:id="rId19"/>
  </p:handoutMasterIdLst>
  <p:sldIdLst>
    <p:sldId id="365" r:id="rId2"/>
    <p:sldId id="366" r:id="rId3"/>
    <p:sldId id="367" r:id="rId4"/>
    <p:sldId id="551" r:id="rId5"/>
    <p:sldId id="552" r:id="rId6"/>
    <p:sldId id="493" r:id="rId7"/>
    <p:sldId id="549" r:id="rId8"/>
    <p:sldId id="548" r:id="rId9"/>
    <p:sldId id="555" r:id="rId10"/>
    <p:sldId id="553" r:id="rId11"/>
    <p:sldId id="550" r:id="rId12"/>
    <p:sldId id="556" r:id="rId13"/>
    <p:sldId id="490" r:id="rId14"/>
    <p:sldId id="557" r:id="rId15"/>
    <p:sldId id="371" r:id="rId16"/>
    <p:sldId id="558" r:id="rId17"/>
  </p:sldIdLst>
  <p:sldSz cx="12192000" cy="6858000"/>
  <p:notesSz cx="6669088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B" lastIdx="3" clrIdx="0">
    <p:extLst/>
  </p:cmAuthor>
  <p:cmAuthor id="2" name="Omer Faruk Ozdemir" initials="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62" autoAdjust="0"/>
    <p:restoredTop sz="86600" autoAdjust="0"/>
  </p:normalViewPr>
  <p:slideViewPr>
    <p:cSldViewPr snapToObjects="1">
      <p:cViewPr varScale="1">
        <p:scale>
          <a:sx n="79" d="100"/>
          <a:sy n="79" d="100"/>
        </p:scale>
        <p:origin x="-120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B36436-C5E2-40CD-A32F-0358155F7B57}" type="datetimeFigureOut">
              <a:rPr lang="tr-TR" smtClean="0"/>
              <a:t>13/05/17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EE0D1-4967-4D9C-B770-84B6340C84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509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ED1A8-8F54-4CFC-A53A-4B1CACC2D8B3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7CE48-F3B0-4932-B93F-8E112BAB35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35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tr-TR" dirty="0" err="1" smtClean="0"/>
              <a:t>şlı</a:t>
            </a:r>
            <a:r>
              <a:rPr lang="en-US" dirty="0" err="1" smtClean="0"/>
              <a:t>ıyoruz</a:t>
            </a:r>
            <a:r>
              <a:rPr lang="en-US" dirty="0" smtClean="0"/>
              <a:t>. </a:t>
            </a:r>
            <a:r>
              <a:rPr lang="en-US" dirty="0" err="1" smtClean="0"/>
              <a:t>İlk</a:t>
            </a:r>
            <a:r>
              <a:rPr lang="en-US" dirty="0" smtClean="0"/>
              <a:t> </a:t>
            </a:r>
            <a:r>
              <a:rPr lang="en-US" dirty="0" err="1" smtClean="0"/>
              <a:t>Sunu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578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9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925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Kazanımların</a:t>
            </a:r>
            <a:r>
              <a:rPr lang="en-US" dirty="0" smtClean="0"/>
              <a:t> </a:t>
            </a:r>
            <a:r>
              <a:rPr lang="en-US" dirty="0" err="1" smtClean="0"/>
              <a:t>önemini</a:t>
            </a:r>
            <a:r>
              <a:rPr lang="en-US" dirty="0" smtClean="0"/>
              <a:t> </a:t>
            </a:r>
            <a:r>
              <a:rPr lang="en-US" dirty="0" err="1" smtClean="0"/>
              <a:t>vurgulayalım</a:t>
            </a:r>
            <a:r>
              <a:rPr lang="en-US" dirty="0" smtClean="0"/>
              <a:t>. </a:t>
            </a:r>
            <a:r>
              <a:rPr lang="en-US" dirty="0" err="1" smtClean="0"/>
              <a:t>Niye</a:t>
            </a:r>
            <a:r>
              <a:rPr lang="en-US" dirty="0" smtClean="0"/>
              <a:t> </a:t>
            </a:r>
            <a:r>
              <a:rPr lang="en-US" dirty="0" err="1" smtClean="0"/>
              <a:t>paylaşmaya</a:t>
            </a:r>
            <a:r>
              <a:rPr lang="en-US" dirty="0" smtClean="0"/>
              <a:t> </a:t>
            </a:r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görüyoruz</a:t>
            </a:r>
            <a:r>
              <a:rPr lang="en-US" dirty="0" smtClean="0"/>
              <a:t>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14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İzlence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517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9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98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98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35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424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CE48-F3B0-4932-B93F-8E112BAB3552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160B30-60EE-45FA-8251-617A49E60C36}" type="datetimeFigureOut">
              <a:rPr lang="tr-TR" smtClean="0"/>
              <a:pPr/>
              <a:t>13/05/17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F24C0-A371-4D68-8B59-0EAC4F69D0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actives.ck12.org/simulations/physics/ac-transformer/app/index.html?_ga=2.116033409.600538092.1494496426-2106180125.1494214741" TargetMode="External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410" y="1500174"/>
            <a:ext cx="9435645" cy="24065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11.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SINIF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ELEKTRİK </a:t>
            </a:r>
            <a:r>
              <a:rPr lang="tr-TR" cap="none" dirty="0" smtClean="0">
                <a:latin typeface="Calibri" pitchFamily="34" charset="0"/>
                <a:cs typeface="Calibri" pitchFamily="34" charset="0"/>
              </a:rPr>
              <a:t>ve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MANYETİZMA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ÜNİTESİ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r>
              <a:rPr lang="en-US" dirty="0"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Transformatörler</a:t>
            </a:r>
            <a:endParaRPr lang="tr-TR" cap="non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0248" y="4437112"/>
            <a:ext cx="7948602" cy="849835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>
                <a:latin typeface="Calibri" pitchFamily="34" charset="0"/>
                <a:cs typeface="Calibri" pitchFamily="34" charset="0"/>
              </a:rPr>
              <a:t>Doç.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Dr. </a:t>
            </a:r>
            <a:r>
              <a:rPr lang="tr-TR" sz="2400" b="1" dirty="0" smtClean="0">
                <a:latin typeface="Calibri" pitchFamily="34" charset="0"/>
                <a:cs typeface="Calibri" pitchFamily="34" charset="0"/>
              </a:rPr>
              <a:t>Ömer F. Özdemir</a:t>
            </a:r>
          </a:p>
        </p:txBody>
      </p:sp>
    </p:spTree>
    <p:extLst>
      <p:ext uri="{BB962C8B-B14F-4D97-AF65-F5344CB8AC3E}">
        <p14:creationId xmlns:p14="http://schemas.microsoft.com/office/powerpoint/2010/main" val="328099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Transformatörlerde güç, voltaj ve akım</a:t>
            </a:r>
            <a:endParaRPr lang="tr-TR" sz="2800" dirty="0" smtClean="0"/>
          </a:p>
        </p:txBody>
      </p:sp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66"/>
          <a:stretch/>
        </p:blipFill>
        <p:spPr bwMode="auto">
          <a:xfrm>
            <a:off x="7896200" y="1075868"/>
            <a:ext cx="4674344" cy="3504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339949"/>
            <a:ext cx="5184576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53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Transformatörlerin Kullanım Alanları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87688" y="1196752"/>
            <a:ext cx="87849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b="1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Voltaj</a:t>
            </a:r>
            <a:r>
              <a:rPr lang="en-US" dirty="0" smtClean="0"/>
              <a:t> </a:t>
            </a:r>
            <a:r>
              <a:rPr lang="en-US" dirty="0" err="1" smtClean="0"/>
              <a:t>değişikliğine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duyulan</a:t>
            </a:r>
            <a:r>
              <a:rPr lang="en-US" dirty="0" smtClean="0"/>
              <a:t> </a:t>
            </a:r>
            <a:r>
              <a:rPr lang="en-US" dirty="0" err="1" smtClean="0"/>
              <a:t>bütün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:</a:t>
            </a:r>
          </a:p>
          <a:p>
            <a:pPr marL="285750" indent="-285750">
              <a:buFont typeface="Arial"/>
              <a:buChar char="•"/>
            </a:pPr>
            <a:endParaRPr lang="en-US" b="1" dirty="0" smtClean="0"/>
          </a:p>
          <a:p>
            <a:pPr marL="742950" lvl="1" indent="-285750">
              <a:buFont typeface="Arial"/>
              <a:buChar char="•"/>
            </a:pPr>
            <a:r>
              <a:rPr lang="en-US" b="1" dirty="0" err="1" smtClean="0"/>
              <a:t>Adaptörler</a:t>
            </a:r>
            <a:r>
              <a:rPr lang="en-US" b="1" dirty="0" smtClean="0"/>
              <a:t>: </a:t>
            </a:r>
            <a:r>
              <a:rPr lang="en-US" dirty="0" err="1" smtClean="0"/>
              <a:t>Cep</a:t>
            </a:r>
            <a:r>
              <a:rPr lang="en-US" dirty="0" smtClean="0"/>
              <a:t> </a:t>
            </a:r>
            <a:r>
              <a:rPr lang="en-US" dirty="0" err="1" smtClean="0"/>
              <a:t>telefonları</a:t>
            </a:r>
            <a:r>
              <a:rPr lang="en-US" dirty="0" smtClean="0"/>
              <a:t>, </a:t>
            </a:r>
            <a:r>
              <a:rPr lang="en-US" dirty="0" err="1" smtClean="0"/>
              <a:t>radyolar</a:t>
            </a:r>
            <a:r>
              <a:rPr lang="en-US" dirty="0" smtClean="0"/>
              <a:t>, </a:t>
            </a:r>
            <a:r>
              <a:rPr lang="en-US" dirty="0" err="1" smtClean="0"/>
              <a:t>laptoplar</a:t>
            </a:r>
            <a:r>
              <a:rPr lang="en-US" dirty="0" smtClean="0"/>
              <a:t>, vb.   </a:t>
            </a:r>
          </a:p>
          <a:p>
            <a:pPr marL="742950" lvl="1" indent="-285750">
              <a:buFont typeface="Arial"/>
              <a:buChar char="•"/>
            </a:pPr>
            <a:endParaRPr lang="en-US" b="1" dirty="0" smtClean="0"/>
          </a:p>
          <a:p>
            <a:pPr marL="742950" lvl="1" indent="-285750">
              <a:buFont typeface="Arial"/>
              <a:buChar char="•"/>
            </a:pPr>
            <a:r>
              <a:rPr lang="en-US" b="1" dirty="0" err="1" smtClean="0"/>
              <a:t>Trafolar</a:t>
            </a:r>
            <a:r>
              <a:rPr lang="en-US" b="1" dirty="0" smtClean="0"/>
              <a:t>: </a:t>
            </a:r>
            <a:r>
              <a:rPr lang="en-US" dirty="0" err="1" smtClean="0"/>
              <a:t>Elektrik</a:t>
            </a:r>
            <a:r>
              <a:rPr lang="en-US" dirty="0" smtClean="0"/>
              <a:t> </a:t>
            </a:r>
            <a:r>
              <a:rPr lang="en-US" dirty="0" err="1"/>
              <a:t>Enerjisi</a:t>
            </a:r>
            <a:r>
              <a:rPr lang="en-US" dirty="0"/>
              <a:t> </a:t>
            </a:r>
            <a:r>
              <a:rPr lang="en-US" dirty="0" err="1"/>
              <a:t>İletim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ağıtım</a:t>
            </a:r>
            <a:r>
              <a:rPr lang="en-US" dirty="0" smtClean="0"/>
              <a:t> </a:t>
            </a:r>
            <a:r>
              <a:rPr lang="en-US" dirty="0" err="1" smtClean="0"/>
              <a:t>Şe</a:t>
            </a:r>
            <a:r>
              <a:rPr lang="tr-TR" dirty="0" err="1" smtClean="0"/>
              <a:t>bekeleri</a:t>
            </a:r>
            <a:endParaRPr lang="tr-TR" dirty="0" smtClean="0"/>
          </a:p>
          <a:p>
            <a:endParaRPr lang="tr-TR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Alçak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şebekeleri</a:t>
            </a:r>
            <a:r>
              <a:rPr lang="en-US" dirty="0"/>
              <a:t> </a:t>
            </a:r>
            <a:r>
              <a:rPr lang="en-US" dirty="0" smtClean="0"/>
              <a:t>(1000 volt</a:t>
            </a:r>
            <a:r>
              <a:rPr lang="tr-TR" dirty="0" smtClean="0"/>
              <a:t>a kadar</a:t>
            </a:r>
            <a:r>
              <a:rPr lang="en-US" dirty="0" smtClean="0"/>
              <a:t>)</a:t>
            </a:r>
            <a:r>
              <a:rPr lang="tr-TR" dirty="0" smtClean="0"/>
              <a:t>: Dağıtım amaçlı kullanılır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şebekeleri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r-TR" dirty="0" smtClean="0"/>
              <a:t>1000-</a:t>
            </a:r>
            <a:r>
              <a:rPr lang="en-US" dirty="0" smtClean="0"/>
              <a:t>35 </a:t>
            </a:r>
            <a:r>
              <a:rPr lang="en-US" dirty="0"/>
              <a:t>kV </a:t>
            </a:r>
            <a:r>
              <a:rPr lang="tr-TR" dirty="0" smtClean="0"/>
              <a:t>arası</a:t>
            </a:r>
            <a:r>
              <a:rPr lang="en-US" dirty="0" smtClean="0"/>
              <a:t>)</a:t>
            </a:r>
            <a:r>
              <a:rPr lang="tr-TR" dirty="0" smtClean="0"/>
              <a:t>: Kısa mesafelerde dağıtım amaçlı kullanılır (il içi).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şebekeleri</a:t>
            </a:r>
            <a:r>
              <a:rPr lang="en-US" dirty="0"/>
              <a:t> (35 kV-154 kV </a:t>
            </a:r>
            <a:r>
              <a:rPr lang="en-US" dirty="0" err="1" smtClean="0"/>
              <a:t>arası</a:t>
            </a:r>
            <a:r>
              <a:rPr lang="en-US" dirty="0" smtClean="0"/>
              <a:t>)</a:t>
            </a:r>
            <a:r>
              <a:rPr lang="tr-TR" dirty="0" smtClean="0"/>
              <a:t>: Orta mesafelerde iletim amaçlı kullanılır (yakın iller)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gerilim</a:t>
            </a:r>
            <a:r>
              <a:rPr lang="en-US" dirty="0"/>
              <a:t> </a:t>
            </a:r>
            <a:r>
              <a:rPr lang="en-US" dirty="0" err="1"/>
              <a:t>şebekeleri</a:t>
            </a:r>
            <a:r>
              <a:rPr lang="en-US" dirty="0"/>
              <a:t> (154 </a:t>
            </a:r>
            <a:r>
              <a:rPr lang="en-US" dirty="0" err="1"/>
              <a:t>kV’dan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 smtClean="0"/>
              <a:t>)</a:t>
            </a:r>
            <a:r>
              <a:rPr lang="tr-TR" dirty="0" smtClean="0"/>
              <a:t>: Uzun </a:t>
            </a:r>
            <a:r>
              <a:rPr lang="tr-TR" dirty="0" smtClean="0"/>
              <a:t>mesafelerde iletim </a:t>
            </a:r>
            <a:r>
              <a:rPr lang="tr-TR" dirty="0" smtClean="0"/>
              <a:t>amaçlı </a:t>
            </a:r>
            <a:r>
              <a:rPr lang="tr-TR" dirty="0" smtClean="0"/>
              <a:t>kullanılır. (uzak iller)</a:t>
            </a:r>
            <a:endParaRPr lang="tr-TR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647728" y="587727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Tartışalım: </a:t>
            </a:r>
            <a:r>
              <a:rPr lang="tr-TR" dirty="0" smtClean="0"/>
              <a:t>Neden uzun mesafeli iletimlerde yüksek gerilim kullanılıyor? </a:t>
            </a:r>
            <a:endParaRPr lang="en-US" dirty="0"/>
          </a:p>
        </p:txBody>
      </p:sp>
      <p:sp>
        <p:nvSpPr>
          <p:cNvPr id="7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87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Transformatörlerin Kullanım Alanları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68392" y="1371903"/>
            <a:ext cx="67160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Aşağıdaki şekilde gösterilen adaptörü 12 volt ve 500 </a:t>
            </a:r>
            <a:r>
              <a:rPr lang="tr-TR" dirty="0" err="1"/>
              <a:t>mA</a:t>
            </a:r>
            <a:r>
              <a:rPr lang="tr-TR" dirty="0"/>
              <a:t> ile çalışan bir </a:t>
            </a:r>
            <a:r>
              <a:rPr lang="tr-TR" dirty="0" smtClean="0"/>
              <a:t>elektronik </a:t>
            </a:r>
            <a:r>
              <a:rPr lang="tr-TR" dirty="0"/>
              <a:t>araç için kullanmak uygun mudur? Neden?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2" y="2295234"/>
            <a:ext cx="8424936" cy="550995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85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791744" y="293950"/>
            <a:ext cx="7843854" cy="1143000"/>
          </a:xfrm>
        </p:spPr>
        <p:txBody>
          <a:bodyPr/>
          <a:lstStyle/>
          <a:p>
            <a:r>
              <a:rPr lang="tr-TR" b="0" dirty="0" smtClean="0">
                <a:solidFill>
                  <a:schemeClr val="tx1"/>
                </a:solidFill>
                <a:effectLst/>
              </a:rPr>
              <a:t>Günün Özeti</a:t>
            </a:r>
            <a:endParaRPr lang="tr-TR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867034"/>
            <a:ext cx="84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11.2.6.1.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çalışma</a:t>
            </a:r>
            <a:r>
              <a:rPr lang="en-US" dirty="0"/>
              <a:t> </a:t>
            </a:r>
            <a:r>
              <a:rPr lang="en-US" dirty="0" err="1"/>
              <a:t>ilkelerini</a:t>
            </a:r>
            <a:r>
              <a:rPr lang="en-US" dirty="0"/>
              <a:t> </a:t>
            </a:r>
            <a:r>
              <a:rPr lang="en-US" dirty="0" err="1"/>
              <a:t>açıklar</a:t>
            </a:r>
            <a:r>
              <a:rPr lang="en-US" dirty="0"/>
              <a:t>. </a:t>
            </a:r>
          </a:p>
          <a:p>
            <a:r>
              <a:rPr lang="en-US" dirty="0"/>
              <a:t>a. Primer </a:t>
            </a:r>
            <a:r>
              <a:rPr lang="en-US" dirty="0" err="1"/>
              <a:t>gerilimi</a:t>
            </a:r>
            <a:r>
              <a:rPr lang="en-US" dirty="0"/>
              <a:t>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gerilimi</a:t>
            </a:r>
            <a:r>
              <a:rPr lang="en-US" dirty="0"/>
              <a:t>, primer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şiddeti</a:t>
            </a:r>
            <a:r>
              <a:rPr lang="en-US" dirty="0"/>
              <a:t>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şiddeti</a:t>
            </a:r>
            <a:r>
              <a:rPr lang="en-US" dirty="0"/>
              <a:t>, primer </a:t>
            </a:r>
            <a:r>
              <a:rPr lang="en-US" dirty="0" err="1"/>
              <a:t>gücu</a:t>
            </a:r>
            <a:r>
              <a:rPr lang="en-US" dirty="0"/>
              <a:t>̈,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gücu</a:t>
            </a:r>
            <a:r>
              <a:rPr lang="en-US" dirty="0"/>
              <a:t>̈ </a:t>
            </a:r>
            <a:r>
              <a:rPr lang="en-US" dirty="0" err="1"/>
              <a:t>kavramları</a:t>
            </a:r>
            <a:r>
              <a:rPr lang="en-US" dirty="0"/>
              <a:t> </a:t>
            </a:r>
            <a:r>
              <a:rPr lang="en-US" dirty="0" err="1"/>
              <a:t>açıklanır</a:t>
            </a:r>
            <a:r>
              <a:rPr lang="en-US" dirty="0"/>
              <a:t>. </a:t>
            </a:r>
          </a:p>
          <a:p>
            <a:r>
              <a:rPr lang="en-US" dirty="0"/>
              <a:t>b.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deney</a:t>
            </a:r>
            <a:r>
              <a:rPr lang="en-US" dirty="0"/>
              <a:t> </a:t>
            </a:r>
            <a:r>
              <a:rPr lang="en-US" dirty="0" err="1"/>
              <a:t>yaparak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simülasyonlar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çalışma</a:t>
            </a:r>
            <a:r>
              <a:rPr lang="en-US" dirty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yönelik</a:t>
            </a:r>
            <a:r>
              <a:rPr lang="en-US" dirty="0"/>
              <a:t> </a:t>
            </a:r>
            <a:r>
              <a:rPr lang="en-US" dirty="0" err="1"/>
              <a:t>çıkarımlar</a:t>
            </a:r>
            <a:r>
              <a:rPr lang="en-US" dirty="0"/>
              <a:t> </a:t>
            </a:r>
            <a:r>
              <a:rPr lang="en-US" dirty="0" err="1"/>
              <a:t>yapmaları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  <a:p>
            <a:r>
              <a:rPr lang="en-US" dirty="0"/>
              <a:t>c.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elektrik</a:t>
            </a:r>
            <a:r>
              <a:rPr lang="en-US" dirty="0"/>
              <a:t> </a:t>
            </a:r>
            <a:r>
              <a:rPr lang="en-US" dirty="0" err="1"/>
              <a:t>enerjisinin</a:t>
            </a:r>
            <a:r>
              <a:rPr lang="en-US" dirty="0"/>
              <a:t> </a:t>
            </a:r>
            <a:r>
              <a:rPr lang="en-US" dirty="0" err="1"/>
              <a:t>taşınma</a:t>
            </a:r>
            <a:r>
              <a:rPr lang="en-US" dirty="0"/>
              <a:t> </a:t>
            </a:r>
            <a:r>
              <a:rPr lang="en-US" dirty="0" err="1"/>
              <a:t>sürecinde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rolünu</a:t>
            </a:r>
            <a:r>
              <a:rPr lang="en-US" dirty="0"/>
              <a:t>̈ </a:t>
            </a:r>
            <a:r>
              <a:rPr lang="en-US" dirty="0" err="1"/>
              <a:t>sorgulamaları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  <a:p>
            <a:r>
              <a:rPr lang="en-US" dirty="0"/>
              <a:t>11.2.6.2. </a:t>
            </a:r>
            <a:r>
              <a:rPr lang="en-US" dirty="0" err="1"/>
              <a:t>Transfomatörlerin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amaçlarını</a:t>
            </a:r>
            <a:r>
              <a:rPr lang="en-US" dirty="0"/>
              <a:t> </a:t>
            </a:r>
            <a:r>
              <a:rPr lang="en-US" dirty="0" err="1"/>
              <a:t>açıklar</a:t>
            </a:r>
            <a:r>
              <a:rPr lang="en-US" dirty="0"/>
              <a:t>. </a:t>
            </a:r>
          </a:p>
          <a:p>
            <a:r>
              <a:rPr lang="en-US" dirty="0"/>
              <a:t>a.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kullanıldığı</a:t>
            </a:r>
            <a:r>
              <a:rPr lang="en-US" dirty="0"/>
              <a:t> </a:t>
            </a:r>
            <a:r>
              <a:rPr lang="en-US" dirty="0" err="1"/>
              <a:t>yerleri</a:t>
            </a:r>
            <a:r>
              <a:rPr lang="en-US" dirty="0"/>
              <a:t> </a:t>
            </a:r>
            <a:r>
              <a:rPr lang="en-US" dirty="0" err="1"/>
              <a:t>araştırmaları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</p:txBody>
      </p:sp>
      <p:sp>
        <p:nvSpPr>
          <p:cNvPr id="5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94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791744" y="293950"/>
            <a:ext cx="7843854" cy="1143000"/>
          </a:xfrm>
        </p:spPr>
        <p:txBody>
          <a:bodyPr/>
          <a:lstStyle/>
          <a:p>
            <a:r>
              <a:rPr lang="tr-TR" b="0" dirty="0" smtClean="0">
                <a:solidFill>
                  <a:schemeClr val="tx1"/>
                </a:solidFill>
                <a:effectLst/>
              </a:rPr>
              <a:t>Günün Özeti</a:t>
            </a:r>
            <a:endParaRPr lang="tr-TR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1205558"/>
            <a:ext cx="4032448" cy="21497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939109" y="1575887"/>
            <a:ext cx="4968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/>
              <a:t>Alternatif </a:t>
            </a:r>
            <a:r>
              <a:rPr lang="en-US" dirty="0" err="1"/>
              <a:t>gerilimi</a:t>
            </a:r>
            <a:r>
              <a:rPr lang="en-US" dirty="0"/>
              <a:t> </a:t>
            </a:r>
            <a:r>
              <a:rPr lang="en-US" dirty="0" err="1"/>
              <a:t>yükseltip</a:t>
            </a:r>
            <a:r>
              <a:rPr lang="en-US" dirty="0"/>
              <a:t> </a:t>
            </a:r>
            <a:r>
              <a:rPr lang="en-US" dirty="0" err="1"/>
              <a:t>alçaltabilen</a:t>
            </a:r>
            <a:r>
              <a:rPr lang="en-US" dirty="0"/>
              <a:t> </a:t>
            </a:r>
            <a:r>
              <a:rPr lang="en-US" dirty="0" err="1"/>
              <a:t>düzeneklere</a:t>
            </a:r>
            <a:r>
              <a:rPr lang="en-US" dirty="0"/>
              <a:t> </a:t>
            </a:r>
            <a:r>
              <a:rPr lang="en-US" dirty="0" err="1"/>
              <a:t>transformatör</a:t>
            </a:r>
            <a:r>
              <a:rPr lang="en-US" dirty="0"/>
              <a:t> </a:t>
            </a:r>
            <a:r>
              <a:rPr lang="en-US" dirty="0" err="1" smtClean="0"/>
              <a:t>denir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İdeal </a:t>
            </a:r>
            <a:r>
              <a:rPr lang="en-US" dirty="0" err="1" smtClean="0"/>
              <a:t>transformatörlerde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korunur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İkincil</a:t>
            </a:r>
            <a:r>
              <a:rPr lang="en-US" dirty="0" smtClean="0"/>
              <a:t> </a:t>
            </a:r>
            <a:r>
              <a:rPr lang="en-US" dirty="0" err="1" smtClean="0"/>
              <a:t>bobindeki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akım</a:t>
            </a:r>
            <a:r>
              <a:rPr lang="en-US" dirty="0" smtClean="0"/>
              <a:t> </a:t>
            </a:r>
            <a:r>
              <a:rPr lang="en-US" dirty="0" err="1" smtClean="0"/>
              <a:t>bobinlerdeki</a:t>
            </a:r>
            <a:r>
              <a:rPr lang="en-US" dirty="0" smtClean="0"/>
              <a:t> </a:t>
            </a:r>
            <a:r>
              <a:rPr lang="en-US" dirty="0" err="1" smtClean="0"/>
              <a:t>sarım</a:t>
            </a:r>
            <a:r>
              <a:rPr lang="en-US" dirty="0" smtClean="0"/>
              <a:t> </a:t>
            </a:r>
            <a:r>
              <a:rPr lang="en-US" dirty="0" err="1" smtClean="0"/>
              <a:t>sayısına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değişir</a:t>
            </a:r>
            <a:r>
              <a:rPr lang="en-US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Birincil</a:t>
            </a:r>
            <a:r>
              <a:rPr lang="en-US" dirty="0" smtClean="0"/>
              <a:t> </a:t>
            </a:r>
            <a:r>
              <a:rPr lang="en-US" dirty="0" err="1" smtClean="0"/>
              <a:t>bobindeki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kaynağının</a:t>
            </a:r>
            <a:r>
              <a:rPr lang="en-US" dirty="0" smtClean="0"/>
              <a:t> </a:t>
            </a:r>
            <a:r>
              <a:rPr lang="en-US" dirty="0" err="1" smtClean="0"/>
              <a:t>sağladığı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güçtür</a:t>
            </a:r>
            <a:r>
              <a:rPr lang="en-US" dirty="0" smtClean="0"/>
              <a:t>  </a:t>
            </a:r>
            <a:r>
              <a:rPr lang="en-US" dirty="0" err="1" smtClean="0"/>
              <a:t>değişmez</a:t>
            </a:r>
            <a:r>
              <a:rPr lang="en-US" dirty="0" smtClean="0"/>
              <a:t>. </a:t>
            </a:r>
            <a:r>
              <a:rPr lang="en-US" dirty="0" err="1"/>
              <a:t>F</a:t>
            </a:r>
            <a:r>
              <a:rPr lang="en-US" dirty="0" err="1" smtClean="0"/>
              <a:t>akat</a:t>
            </a:r>
            <a:r>
              <a:rPr lang="en-US" dirty="0" smtClean="0"/>
              <a:t> </a:t>
            </a:r>
            <a:r>
              <a:rPr lang="en-US" dirty="0" err="1" smtClean="0"/>
              <a:t>akım</a:t>
            </a:r>
            <a:r>
              <a:rPr lang="en-US" dirty="0" smtClean="0"/>
              <a:t>, </a:t>
            </a:r>
            <a:r>
              <a:rPr lang="en-US" dirty="0" err="1" smtClean="0"/>
              <a:t>bobinlerdeki</a:t>
            </a:r>
            <a:r>
              <a:rPr lang="en-US" dirty="0" smtClean="0"/>
              <a:t> </a:t>
            </a:r>
            <a:r>
              <a:rPr lang="en-US" dirty="0" err="1" smtClean="0"/>
              <a:t>sarım</a:t>
            </a:r>
            <a:r>
              <a:rPr lang="en-US" dirty="0" smtClean="0"/>
              <a:t> </a:t>
            </a:r>
            <a:r>
              <a:rPr lang="en-US" dirty="0" err="1" smtClean="0"/>
              <a:t>sayısına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değişebilir</a:t>
            </a:r>
            <a:r>
              <a:rPr lang="en-US" dirty="0" smtClean="0"/>
              <a:t>. 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321318"/>
            <a:ext cx="3810000" cy="2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7824192" y="4005064"/>
            <a:ext cx="38114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Transformatörler</a:t>
            </a:r>
            <a:r>
              <a:rPr lang="en-US" dirty="0" smtClean="0"/>
              <a:t> </a:t>
            </a:r>
            <a:r>
              <a:rPr lang="en-US" dirty="0" err="1" smtClean="0"/>
              <a:t>gerilim</a:t>
            </a:r>
            <a:r>
              <a:rPr lang="en-US" dirty="0" smtClean="0"/>
              <a:t> </a:t>
            </a:r>
            <a:r>
              <a:rPr lang="en-US" dirty="0" err="1" smtClean="0"/>
              <a:t>değişikliğine</a:t>
            </a:r>
            <a:r>
              <a:rPr lang="en-US" dirty="0" smtClean="0"/>
              <a:t> </a:t>
            </a:r>
            <a:r>
              <a:rPr lang="en-US" dirty="0" err="1" smtClean="0"/>
              <a:t>ihtiyaç</a:t>
            </a:r>
            <a:r>
              <a:rPr lang="en-US" dirty="0" smtClean="0"/>
              <a:t> </a:t>
            </a:r>
            <a:r>
              <a:rPr lang="en-US" dirty="0" err="1" smtClean="0"/>
              <a:t>duyulan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/>
              <a:t> </a:t>
            </a:r>
            <a:r>
              <a:rPr lang="en-US" dirty="0" err="1" smtClean="0"/>
              <a:t>kullanılır</a:t>
            </a:r>
            <a:r>
              <a:rPr lang="en-US" dirty="0" smtClean="0"/>
              <a:t>: </a:t>
            </a:r>
            <a:r>
              <a:rPr lang="en-US" dirty="0" err="1" smtClean="0"/>
              <a:t>adaptörler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trafolar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5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7407" y="1430879"/>
            <a:ext cx="8704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ÖNÜMÜZDEKİ HAFTA NE ÖĞRENECEĞİZ?</a:t>
            </a:r>
            <a:endParaRPr lang="tr-TR" sz="2800" b="1" dirty="0"/>
          </a:p>
        </p:txBody>
      </p:sp>
      <p:sp>
        <p:nvSpPr>
          <p:cNvPr id="3" name="Rectangle 2"/>
          <p:cNvSpPr/>
          <p:nvPr/>
        </p:nvSpPr>
        <p:spPr>
          <a:xfrm>
            <a:off x="2135560" y="2132856"/>
            <a:ext cx="90730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11.2.6.3. İdeal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transformatörün</a:t>
            </a:r>
            <a:r>
              <a:rPr lang="en-US" dirty="0"/>
              <a:t> </a:t>
            </a:r>
            <a:r>
              <a:rPr lang="en-US" dirty="0" err="1"/>
              <a:t>verimini</a:t>
            </a:r>
            <a:r>
              <a:rPr lang="en-US" dirty="0"/>
              <a:t> </a:t>
            </a:r>
            <a:r>
              <a:rPr lang="en-US" dirty="0" err="1"/>
              <a:t>hesaplar</a:t>
            </a:r>
            <a:r>
              <a:rPr lang="en-US" dirty="0"/>
              <a:t>.</a:t>
            </a:r>
          </a:p>
          <a:p>
            <a:r>
              <a:rPr lang="en-US" dirty="0"/>
              <a:t>11.2.6.4.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transferlerinde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kaybını</a:t>
            </a:r>
            <a:r>
              <a:rPr lang="en-US" dirty="0"/>
              <a:t> </a:t>
            </a:r>
            <a:r>
              <a:rPr lang="en-US" dirty="0" err="1"/>
              <a:t>azaltmak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tasarlar</a:t>
            </a:r>
            <a:r>
              <a:rPr lang="en-US" dirty="0"/>
              <a:t>.</a:t>
            </a:r>
          </a:p>
          <a:p>
            <a:r>
              <a:rPr lang="en-US" dirty="0"/>
              <a:t>a. </a:t>
            </a:r>
            <a:r>
              <a:rPr lang="en-US" dirty="0" err="1"/>
              <a:t>Proje</a:t>
            </a:r>
            <a:r>
              <a:rPr lang="en-US" dirty="0"/>
              <a:t> </a:t>
            </a:r>
            <a:r>
              <a:rPr lang="en-US" dirty="0" err="1"/>
              <a:t>tasarımında</a:t>
            </a:r>
            <a:r>
              <a:rPr lang="en-US" dirty="0"/>
              <a:t> </a:t>
            </a:r>
            <a:r>
              <a:rPr lang="en-US" dirty="0" err="1"/>
              <a:t>gruplar</a:t>
            </a:r>
            <a:r>
              <a:rPr lang="en-US" dirty="0"/>
              <a:t> </a:t>
            </a:r>
            <a:r>
              <a:rPr lang="en-US" dirty="0" err="1"/>
              <a:t>oluşturulmasına</a:t>
            </a:r>
            <a:r>
              <a:rPr lang="en-US" dirty="0"/>
              <a:t>,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kararlar</a:t>
            </a:r>
            <a:r>
              <a:rPr lang="en-US" dirty="0"/>
              <a:t> </a:t>
            </a:r>
            <a:r>
              <a:rPr lang="en-US" dirty="0" err="1"/>
              <a:t>alınmasına</a:t>
            </a:r>
            <a:r>
              <a:rPr lang="en-US" dirty="0"/>
              <a:t>, </a:t>
            </a:r>
            <a:r>
              <a:rPr lang="en-US" dirty="0" err="1" smtClean="0"/>
              <a:t>görevlerin</a:t>
            </a:r>
            <a:r>
              <a:rPr lang="tr-TR" dirty="0" smtClean="0"/>
              <a:t> </a:t>
            </a:r>
            <a:r>
              <a:rPr lang="en-US" dirty="0" err="1" smtClean="0"/>
              <a:t>paylaştırılmasına</a:t>
            </a:r>
            <a:r>
              <a:rPr lang="en-US" dirty="0"/>
              <a:t>,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ürünün</a:t>
            </a:r>
            <a:r>
              <a:rPr lang="en-US" dirty="0"/>
              <a:t> </a:t>
            </a:r>
            <a:r>
              <a:rPr lang="en-US" dirty="0" err="1"/>
              <a:t>değerlendirilmesine</a:t>
            </a:r>
            <a:r>
              <a:rPr lang="en-US" dirty="0"/>
              <a:t> </a:t>
            </a:r>
            <a:r>
              <a:rPr lang="en-US" dirty="0" err="1"/>
              <a:t>imkân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3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54" y="1357298"/>
            <a:ext cx="9717024" cy="14206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800" dirty="0" smtClean="0"/>
              <a:t>Önümüzdeki Hafta Görüşürüz</a:t>
            </a:r>
            <a:endParaRPr lang="tr-T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60704" y="2985348"/>
            <a:ext cx="9717024" cy="1420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r-TR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tr-TR" sz="4800" dirty="0" smtClean="0"/>
              <a:t>Düzenli Çalışalım ve </a:t>
            </a:r>
            <a:r>
              <a:rPr lang="tr-TR" sz="4800" dirty="0" smtClean="0">
                <a:solidFill>
                  <a:schemeClr val="accent6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</a:t>
            </a:r>
            <a:endParaRPr lang="tr-TR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Gülen Yüz"/>
          <p:cNvSpPr/>
          <p:nvPr/>
        </p:nvSpPr>
        <p:spPr>
          <a:xfrm>
            <a:off x="8596330" y="3040560"/>
            <a:ext cx="1573092" cy="136543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529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8257" y="1311159"/>
            <a:ext cx="6790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Ne Öğreneceğiz: KAZANIMLAR</a:t>
            </a:r>
            <a:endParaRPr lang="tr-T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597407" y="1844824"/>
            <a:ext cx="107045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11.2.6.1.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çalışma</a:t>
            </a:r>
            <a:r>
              <a:rPr lang="en-US" dirty="0"/>
              <a:t> </a:t>
            </a:r>
            <a:r>
              <a:rPr lang="en-US" dirty="0" err="1"/>
              <a:t>ilkelerini</a:t>
            </a:r>
            <a:r>
              <a:rPr lang="en-US" dirty="0"/>
              <a:t> </a:t>
            </a:r>
            <a:r>
              <a:rPr lang="en-US" dirty="0" err="1"/>
              <a:t>açıklar</a:t>
            </a:r>
            <a:r>
              <a:rPr lang="en-US" dirty="0"/>
              <a:t>. </a:t>
            </a:r>
          </a:p>
          <a:p>
            <a:r>
              <a:rPr lang="en-US" dirty="0"/>
              <a:t>a. Primer </a:t>
            </a:r>
            <a:r>
              <a:rPr lang="en-US" dirty="0" err="1"/>
              <a:t>gerilimi</a:t>
            </a:r>
            <a:r>
              <a:rPr lang="en-US" dirty="0"/>
              <a:t>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gerilimi</a:t>
            </a:r>
            <a:r>
              <a:rPr lang="en-US" dirty="0"/>
              <a:t>, primer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şiddeti</a:t>
            </a:r>
            <a:r>
              <a:rPr lang="en-US" dirty="0"/>
              <a:t>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akım</a:t>
            </a:r>
            <a:r>
              <a:rPr lang="en-US" dirty="0"/>
              <a:t> </a:t>
            </a:r>
            <a:r>
              <a:rPr lang="en-US" dirty="0" err="1"/>
              <a:t>şiddeti</a:t>
            </a:r>
            <a:r>
              <a:rPr lang="en-US" dirty="0"/>
              <a:t>, primer </a:t>
            </a:r>
            <a:r>
              <a:rPr lang="en-US" dirty="0" err="1"/>
              <a:t>gücu</a:t>
            </a:r>
            <a:r>
              <a:rPr lang="en-US" dirty="0"/>
              <a:t>̈, </a:t>
            </a:r>
            <a:r>
              <a:rPr lang="en-US" dirty="0" err="1"/>
              <a:t>sekonder</a:t>
            </a:r>
            <a:r>
              <a:rPr lang="en-US" dirty="0"/>
              <a:t> </a:t>
            </a:r>
            <a:r>
              <a:rPr lang="en-US" dirty="0" err="1"/>
              <a:t>gücu</a:t>
            </a:r>
            <a:r>
              <a:rPr lang="en-US" dirty="0"/>
              <a:t>̈ </a:t>
            </a:r>
            <a:r>
              <a:rPr lang="en-US" dirty="0" err="1"/>
              <a:t>kavramları</a:t>
            </a:r>
            <a:r>
              <a:rPr lang="en-US" dirty="0"/>
              <a:t> </a:t>
            </a:r>
            <a:r>
              <a:rPr lang="en-US" dirty="0" err="1"/>
              <a:t>açıklanır</a:t>
            </a:r>
            <a:r>
              <a:rPr lang="en-US" dirty="0"/>
              <a:t>. </a:t>
            </a:r>
          </a:p>
          <a:p>
            <a:r>
              <a:rPr lang="en-US" dirty="0"/>
              <a:t>b.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deney</a:t>
            </a:r>
            <a:r>
              <a:rPr lang="en-US" dirty="0"/>
              <a:t> </a:t>
            </a:r>
            <a:r>
              <a:rPr lang="en-US" dirty="0" err="1"/>
              <a:t>yaparak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simülasyonlar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 smtClean="0"/>
              <a:t>çalışma</a:t>
            </a:r>
            <a:r>
              <a:rPr lang="en-US" dirty="0" smtClean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yönelik</a:t>
            </a:r>
            <a:r>
              <a:rPr lang="en-US" dirty="0"/>
              <a:t> </a:t>
            </a:r>
            <a:r>
              <a:rPr lang="en-US" dirty="0" err="1"/>
              <a:t>çıkarımlar</a:t>
            </a:r>
            <a:r>
              <a:rPr lang="en-US" dirty="0"/>
              <a:t> </a:t>
            </a:r>
            <a:r>
              <a:rPr lang="en-US" dirty="0" err="1"/>
              <a:t>yapmaları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  <a:p>
            <a:r>
              <a:rPr lang="en-US" dirty="0"/>
              <a:t>c.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elektrik</a:t>
            </a:r>
            <a:r>
              <a:rPr lang="en-US" dirty="0"/>
              <a:t> </a:t>
            </a:r>
            <a:r>
              <a:rPr lang="en-US" dirty="0" err="1"/>
              <a:t>enerjisinin</a:t>
            </a:r>
            <a:r>
              <a:rPr lang="en-US" dirty="0"/>
              <a:t> </a:t>
            </a:r>
            <a:r>
              <a:rPr lang="en-US" dirty="0" err="1"/>
              <a:t>taşınma</a:t>
            </a:r>
            <a:r>
              <a:rPr lang="en-US" dirty="0"/>
              <a:t> </a:t>
            </a:r>
            <a:r>
              <a:rPr lang="en-US" dirty="0" err="1"/>
              <a:t>sürecinde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rolünu</a:t>
            </a:r>
            <a:r>
              <a:rPr lang="en-US" dirty="0"/>
              <a:t>̈ </a:t>
            </a:r>
            <a:r>
              <a:rPr lang="en-US" dirty="0" err="1"/>
              <a:t>sorgulamaları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  <a:p>
            <a:r>
              <a:rPr lang="en-US" dirty="0"/>
              <a:t>11.2.6.2. </a:t>
            </a:r>
            <a:r>
              <a:rPr lang="en-US" dirty="0" err="1"/>
              <a:t>Transfomatörlerin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amaçlarını</a:t>
            </a:r>
            <a:r>
              <a:rPr lang="en-US" dirty="0"/>
              <a:t> </a:t>
            </a:r>
            <a:r>
              <a:rPr lang="en-US" dirty="0" err="1"/>
              <a:t>açıklar</a:t>
            </a:r>
            <a:r>
              <a:rPr lang="en-US" dirty="0"/>
              <a:t>. </a:t>
            </a:r>
          </a:p>
          <a:p>
            <a:r>
              <a:rPr lang="en-US" dirty="0"/>
              <a:t>a. </a:t>
            </a:r>
            <a:r>
              <a:rPr lang="en-US" dirty="0" err="1"/>
              <a:t>Öğrencilerin</a:t>
            </a:r>
            <a:r>
              <a:rPr lang="en-US" dirty="0"/>
              <a:t> </a:t>
            </a:r>
            <a:r>
              <a:rPr lang="en-US" dirty="0" err="1"/>
              <a:t>transformatörlerin</a:t>
            </a:r>
            <a:r>
              <a:rPr lang="en-US" dirty="0"/>
              <a:t> </a:t>
            </a:r>
            <a:r>
              <a:rPr lang="en-US" dirty="0" err="1"/>
              <a:t>kullanıldığı</a:t>
            </a:r>
            <a:r>
              <a:rPr lang="en-US" dirty="0"/>
              <a:t> </a:t>
            </a:r>
            <a:r>
              <a:rPr lang="en-US" dirty="0" err="1"/>
              <a:t>yerleri</a:t>
            </a:r>
            <a:r>
              <a:rPr lang="en-US" dirty="0"/>
              <a:t> </a:t>
            </a:r>
            <a:r>
              <a:rPr lang="en-US" dirty="0" err="1"/>
              <a:t>araştırmaları</a:t>
            </a:r>
            <a:r>
              <a:rPr lang="en-US" dirty="0"/>
              <a:t> </a:t>
            </a:r>
            <a:r>
              <a:rPr lang="en-US" dirty="0" err="1"/>
              <a:t>sağlanır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8007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9870" y="272762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Bugün Neler Öğreneceğiz?</a:t>
            </a:r>
            <a:endParaRPr lang="tr-TR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67408" y="980728"/>
            <a:ext cx="4857837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Transformatörlerin yapısı</a:t>
            </a:r>
            <a:endParaRPr lang="tr-TR" dirty="0" smtClean="0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Transformatörler nasıl çalışır?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tr-TR" dirty="0" smtClean="0"/>
              <a:t>Transformatörlerde Voltaj, akım ve güç 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dirty="0" smtClean="0"/>
              <a:t>Transformatörlerin Kullanım alanları</a:t>
            </a: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016" y="3356992"/>
            <a:ext cx="3810000" cy="2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048" y="1011208"/>
            <a:ext cx="4762500" cy="2959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474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oğru akım kapasitör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114" y="1386117"/>
            <a:ext cx="7200800" cy="4900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25142" y="3851756"/>
            <a:ext cx="12907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tr-TR" dirty="0" err="1" smtClean="0"/>
              <a:t>İndüktans</a:t>
            </a:r>
            <a:endParaRPr lang="tr-T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36354" y="3760424"/>
            <a:ext cx="1428696" cy="5519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48270" y="5020191"/>
            <a:ext cx="1496402" cy="792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8" name="TextBox 7"/>
          <p:cNvSpPr txBox="1"/>
          <p:nvPr/>
        </p:nvSpPr>
        <p:spPr>
          <a:xfrm>
            <a:off x="3725142" y="260648"/>
            <a:ext cx="636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Geçen </a:t>
            </a:r>
            <a:r>
              <a:rPr lang="tr-TR" sz="2800" b="1" dirty="0" smtClean="0"/>
              <a:t>Hafta Neler Öğrendik?</a:t>
            </a:r>
            <a:endParaRPr lang="tr-TR" sz="2800" b="1" dirty="0"/>
          </a:p>
        </p:txBody>
      </p:sp>
      <p:sp>
        <p:nvSpPr>
          <p:cNvPr id="10" name="TextBox 19"/>
          <p:cNvSpPr txBox="1"/>
          <p:nvPr/>
        </p:nvSpPr>
        <p:spPr>
          <a:xfrm>
            <a:off x="0" y="1484784"/>
            <a:ext cx="2900111" cy="3349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02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9"/>
          <p:cNvSpPr txBox="1"/>
          <p:nvPr/>
        </p:nvSpPr>
        <p:spPr>
          <a:xfrm>
            <a:off x="10289" y="1556792"/>
            <a:ext cx="2900111" cy="3349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3682" y="1207513"/>
            <a:ext cx="2745968" cy="1738812"/>
          </a:xfrm>
          <a:prstGeom prst="rect">
            <a:avLst/>
          </a:prstGeom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9736" y="1444076"/>
            <a:ext cx="2910240" cy="3004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6535" y="3771840"/>
            <a:ext cx="5228154" cy="306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1704" y="4725144"/>
            <a:ext cx="3897626" cy="20282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3252" y="362728"/>
            <a:ext cx="6369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Geçen </a:t>
            </a:r>
            <a:r>
              <a:rPr lang="tr-TR" sz="2800" b="1" dirty="0" smtClean="0"/>
              <a:t>Hafta Neler Öğrendik?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75647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Transformatörlerin Yapısı?</a:t>
            </a:r>
            <a:endParaRPr lang="tr-TR" sz="28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3048000" y="1340768"/>
            <a:ext cx="808856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 smtClean="0"/>
              <a:t>Alternatif </a:t>
            </a:r>
            <a:r>
              <a:rPr lang="en-US" dirty="0" err="1" smtClean="0"/>
              <a:t>gerilimi</a:t>
            </a:r>
            <a:r>
              <a:rPr lang="en-US" dirty="0" smtClean="0"/>
              <a:t> </a:t>
            </a:r>
            <a:r>
              <a:rPr lang="en-US" dirty="0" err="1" smtClean="0"/>
              <a:t>yükseltip</a:t>
            </a:r>
            <a:r>
              <a:rPr lang="en-US" dirty="0" smtClean="0"/>
              <a:t> </a:t>
            </a:r>
            <a:r>
              <a:rPr lang="en-US" dirty="0" err="1" smtClean="0"/>
              <a:t>alçaltabilen</a:t>
            </a:r>
            <a:r>
              <a:rPr lang="en-US" dirty="0" smtClean="0"/>
              <a:t> </a:t>
            </a:r>
            <a:r>
              <a:rPr lang="en-US" dirty="0" err="1"/>
              <a:t>düzeneklere</a:t>
            </a:r>
            <a:r>
              <a:rPr lang="en-US" dirty="0"/>
              <a:t> </a:t>
            </a:r>
            <a:r>
              <a:rPr lang="en-US" dirty="0" err="1"/>
              <a:t>transformatör</a:t>
            </a:r>
            <a:r>
              <a:rPr lang="en-US" dirty="0"/>
              <a:t> </a:t>
            </a:r>
            <a:r>
              <a:rPr lang="en-US" dirty="0" err="1"/>
              <a:t>denir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tr-TR" dirty="0" smtClean="0"/>
          </a:p>
          <a:p>
            <a:pPr marL="285750" indent="-285750">
              <a:buFont typeface="Arial"/>
              <a:buChar char="•"/>
            </a:pPr>
            <a:endParaRPr lang="tr-TR" dirty="0" smtClean="0"/>
          </a:p>
          <a:p>
            <a:pPr marL="285750" indent="-285750">
              <a:buFont typeface="Arial"/>
              <a:buChar char="•"/>
            </a:pPr>
            <a:r>
              <a:rPr lang="tr-TR" dirty="0" smtClean="0"/>
              <a:t>En basit </a:t>
            </a:r>
            <a:r>
              <a:rPr lang="tr-TR" dirty="0" smtClean="0"/>
              <a:t>haliyle, </a:t>
            </a:r>
            <a:r>
              <a:rPr lang="tr-TR" dirty="0" err="1" smtClean="0"/>
              <a:t>ferromagnetik</a:t>
            </a:r>
            <a:r>
              <a:rPr lang="tr-TR" dirty="0" smtClean="0"/>
              <a:t> bir malzeme üzerine sarılı iki ayrı bobinden oluşur</a:t>
            </a:r>
            <a:r>
              <a:rPr lang="tr-TR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TextBox 19"/>
          <p:cNvSpPr txBox="1"/>
          <p:nvPr/>
        </p:nvSpPr>
        <p:spPr>
          <a:xfrm>
            <a:off x="10289" y="1556792"/>
            <a:ext cx="2900111" cy="33496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696" y="3095095"/>
            <a:ext cx="7776864" cy="2854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757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 Nasıl Çalışır?</a:t>
            </a:r>
          </a:p>
        </p:txBody>
      </p:sp>
      <p:sp>
        <p:nvSpPr>
          <p:cNvPr id="2" name="Rectangle 1"/>
          <p:cNvSpPr/>
          <p:nvPr/>
        </p:nvSpPr>
        <p:spPr>
          <a:xfrm>
            <a:off x="2735879" y="5085184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http://interactives.ck12.org/simulations/physics/ac-transformer/app/index.html?_</a:t>
            </a:r>
            <a:r>
              <a:rPr lang="en-US" dirty="0" err="1">
                <a:hlinkClick r:id="rId3"/>
              </a:rPr>
              <a:t>ga</a:t>
            </a:r>
            <a:r>
              <a:rPr lang="en-US" dirty="0">
                <a:hlinkClick r:id="rId3"/>
              </a:rPr>
              <a:t>=2.116033409.600538092.1494496426-2106180125.1494214741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2276872"/>
            <a:ext cx="5270500" cy="24828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359696" y="1268760"/>
            <a:ext cx="570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Deneyelim</a:t>
            </a:r>
            <a:r>
              <a:rPr lang="en-US" sz="2400" dirty="0" smtClean="0"/>
              <a:t>! </a:t>
            </a:r>
            <a:endParaRPr lang="en-US" sz="2400" dirty="0"/>
          </a:p>
        </p:txBody>
      </p:sp>
      <p:sp>
        <p:nvSpPr>
          <p:cNvPr id="8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 Nasıl Çalışır?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7648" y="1811431"/>
            <a:ext cx="54726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Birincil bobindeki alternatif gerilim </a:t>
            </a:r>
            <a:r>
              <a:rPr lang="tr-TR" dirty="0" smtClean="0"/>
              <a:t>birincil bobin </a:t>
            </a:r>
            <a:r>
              <a:rPr lang="tr-TR" dirty="0" smtClean="0"/>
              <a:t>üzerinde alternatif akım oluşturur.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Birincil bobindeki alternatif akım </a:t>
            </a:r>
            <a:r>
              <a:rPr lang="tr-TR" dirty="0" smtClean="0"/>
              <a:t>birincil bobin </a:t>
            </a:r>
            <a:r>
              <a:rPr lang="tr-TR" dirty="0" smtClean="0"/>
              <a:t>içerisinde yönü sürekli değişen bir manyetik alan oluşturur.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Bobinlerin sarılı olduğu </a:t>
            </a:r>
            <a:r>
              <a:rPr lang="tr-TR" dirty="0" err="1" smtClean="0"/>
              <a:t>ferromanyetik</a:t>
            </a:r>
            <a:r>
              <a:rPr lang="tr-TR" dirty="0" smtClean="0"/>
              <a:t> malzeme </a:t>
            </a:r>
            <a:r>
              <a:rPr lang="tr-TR" dirty="0" smtClean="0"/>
              <a:t>değişen manyetik </a:t>
            </a:r>
            <a:r>
              <a:rPr lang="tr-TR" dirty="0" smtClean="0"/>
              <a:t>alanı </a:t>
            </a:r>
            <a:r>
              <a:rPr lang="tr-TR" dirty="0" smtClean="0"/>
              <a:t>ikincil </a:t>
            </a:r>
            <a:r>
              <a:rPr lang="tr-TR" dirty="0" smtClean="0"/>
              <a:t>bobine iletir.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/>
              <a:t>İkincil bobin içerinde değişen manyetik alan </a:t>
            </a:r>
            <a:r>
              <a:rPr lang="tr-TR" dirty="0" smtClean="0"/>
              <a:t>ikincil </a:t>
            </a:r>
            <a:r>
              <a:rPr lang="tr-TR" dirty="0" smtClean="0"/>
              <a:t>bobin üzerinde alternatif </a:t>
            </a:r>
            <a:r>
              <a:rPr lang="tr-TR" dirty="0" smtClean="0"/>
              <a:t>gerilim ve akım </a:t>
            </a:r>
            <a:r>
              <a:rPr lang="tr-TR" dirty="0" smtClean="0"/>
              <a:t>oluşturur.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1671960"/>
            <a:ext cx="3600400" cy="2924038"/>
          </a:xfrm>
          <a:prstGeom prst="rect">
            <a:avLst/>
          </a:prstGeom>
        </p:spPr>
      </p:pic>
      <p:sp>
        <p:nvSpPr>
          <p:cNvPr id="7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088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1744" y="481459"/>
            <a:ext cx="8817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Transformatörlerde güç, voltaj ve akım</a:t>
            </a:r>
            <a:endParaRPr lang="tr-TR" sz="2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927648" y="1811431"/>
            <a:ext cx="54726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Transformatörlerde güç iletimi: </a:t>
            </a:r>
            <a:r>
              <a:rPr lang="tr-TR" dirty="0" smtClean="0"/>
              <a:t>İdeal transformatörlerde güç kaybı yoktur bu nedenle birincil bobinde üretilen güç ikincil bobine </a:t>
            </a:r>
            <a:r>
              <a:rPr lang="tr-TR" dirty="0" smtClean="0"/>
              <a:t>aktarılan </a:t>
            </a:r>
            <a:r>
              <a:rPr lang="tr-TR" dirty="0" smtClean="0"/>
              <a:t>güce eşittir.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Transformatörlerde voltaj: </a:t>
            </a:r>
            <a:r>
              <a:rPr lang="tr-TR" dirty="0" smtClean="0"/>
              <a:t>Bobinlerdeki sarım sayısı ile bobinlerdeki voltaj doğru orantılıdır. </a:t>
            </a:r>
            <a:r>
              <a:rPr lang="tr-TR" dirty="0" smtClean="0"/>
              <a:t>(</a:t>
            </a:r>
            <a:r>
              <a:rPr lang="tr-TR" dirty="0" smtClean="0"/>
              <a:t>Önemli: </a:t>
            </a:r>
            <a:r>
              <a:rPr lang="tr-TR" dirty="0" smtClean="0"/>
              <a:t>Birincil bobindeki voltaj değişmez sadece güç kaynağının sağladığı voltaja eşittir.)   </a:t>
            </a:r>
            <a:endParaRPr lang="tr-T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b="1" dirty="0" smtClean="0"/>
              <a:t>Transformatörlerde akım: </a:t>
            </a:r>
            <a:r>
              <a:rPr lang="tr-TR" dirty="0" smtClean="0"/>
              <a:t>Bobinlerdeki sarım sayısı ile bobinlerdeki akım ters orantılıdır</a:t>
            </a:r>
            <a:r>
              <a:rPr lang="tr-TR" dirty="0" smtClean="0"/>
              <a:t>. Bobinlerdeki sarım sayısına göre her iki bobindeki akım da değişebilir)   </a:t>
            </a:r>
            <a:r>
              <a:rPr lang="tr-TR" b="1" dirty="0" smtClean="0"/>
              <a:t> </a:t>
            </a:r>
            <a:endParaRPr lang="tr-TR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8248" y="1671960"/>
            <a:ext cx="3600400" cy="2924038"/>
          </a:xfrm>
          <a:prstGeom prst="rect">
            <a:avLst/>
          </a:prstGeom>
        </p:spPr>
      </p:pic>
      <p:sp>
        <p:nvSpPr>
          <p:cNvPr id="7" name="TextBox 19"/>
          <p:cNvSpPr txBox="1"/>
          <p:nvPr/>
        </p:nvSpPr>
        <p:spPr>
          <a:xfrm>
            <a:off x="10289" y="1556792"/>
            <a:ext cx="2900111" cy="30264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Geçen Hafta Neler Öğrendik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Yapısı? 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 Nasıl 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çalışır</a:t>
            </a: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?</a:t>
            </a: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b="1" i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Tranformatörlerde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Güç, Voltaj ve Akım </a:t>
            </a:r>
            <a:r>
              <a:rPr lang="tr-TR" sz="1400" b="1" i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 </a:t>
            </a:r>
            <a:endParaRPr lang="tr-TR" sz="1400" b="1" i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4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Transformatörlerin Kullanım Alanları?</a:t>
            </a:r>
            <a:endParaRPr lang="tr-TR" sz="14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285744" indent="-28574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Günün </a:t>
            </a:r>
            <a:r>
              <a:rPr lang="tr-TR" sz="1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Özeti</a:t>
            </a:r>
            <a:endParaRPr lang="tr-TR" sz="1600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225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20447</TotalTime>
  <Words>924</Words>
  <Application>Microsoft Macintosh PowerPoint</Application>
  <PresentationFormat>Custom</PresentationFormat>
  <Paragraphs>150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Kalabalık</vt:lpstr>
      <vt:lpstr>11. SINIF: ELEKTRİK ve MANYETİZMA ÜNİTESİ   Transformatörler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Günün Özeti</vt:lpstr>
      <vt:lpstr>Günün Özeti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Omer Faruk Ozdemir</cp:lastModifiedBy>
  <cp:revision>707</cp:revision>
  <cp:lastPrinted>2017-02-10T21:37:55Z</cp:lastPrinted>
  <dcterms:created xsi:type="dcterms:W3CDTF">2016-04-01T12:40:28Z</dcterms:created>
  <dcterms:modified xsi:type="dcterms:W3CDTF">2017-05-13T10:20:47Z</dcterms:modified>
</cp:coreProperties>
</file>