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media/media1.gif" ContentType="video/unknown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9" r:id="rId1"/>
  </p:sldMasterIdLst>
  <p:notesMasterIdLst>
    <p:notesMasterId r:id="rId43"/>
  </p:notesMasterIdLst>
  <p:sldIdLst>
    <p:sldId id="259" r:id="rId2"/>
    <p:sldId id="323" r:id="rId3"/>
    <p:sldId id="265" r:id="rId4"/>
    <p:sldId id="371" r:id="rId5"/>
    <p:sldId id="374" r:id="rId6"/>
    <p:sldId id="324" r:id="rId7"/>
    <p:sldId id="350" r:id="rId8"/>
    <p:sldId id="373" r:id="rId9"/>
    <p:sldId id="331" r:id="rId10"/>
    <p:sldId id="332" r:id="rId11"/>
    <p:sldId id="330" r:id="rId12"/>
    <p:sldId id="359" r:id="rId13"/>
    <p:sldId id="328" r:id="rId14"/>
    <p:sldId id="376" r:id="rId15"/>
    <p:sldId id="340" r:id="rId16"/>
    <p:sldId id="377" r:id="rId17"/>
    <p:sldId id="378" r:id="rId18"/>
    <p:sldId id="375" r:id="rId19"/>
    <p:sldId id="335" r:id="rId20"/>
    <p:sldId id="372" r:id="rId21"/>
    <p:sldId id="336" r:id="rId22"/>
    <p:sldId id="337" r:id="rId23"/>
    <p:sldId id="379" r:id="rId24"/>
    <p:sldId id="380" r:id="rId25"/>
    <p:sldId id="381" r:id="rId26"/>
    <p:sldId id="339" r:id="rId27"/>
    <p:sldId id="368" r:id="rId28"/>
    <p:sldId id="351" r:id="rId29"/>
    <p:sldId id="369" r:id="rId30"/>
    <p:sldId id="314" r:id="rId31"/>
    <p:sldId id="344" r:id="rId32"/>
    <p:sldId id="383" r:id="rId33"/>
    <p:sldId id="382" r:id="rId34"/>
    <p:sldId id="345" r:id="rId35"/>
    <p:sldId id="361" r:id="rId36"/>
    <p:sldId id="346" r:id="rId37"/>
    <p:sldId id="341" r:id="rId38"/>
    <p:sldId id="342" r:id="rId39"/>
    <p:sldId id="300" r:id="rId40"/>
    <p:sldId id="270" r:id="rId41"/>
    <p:sldId id="329" r:id="rId42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Author" initials="B" lastIdx="4" clrIdx="0">
    <p:extLst>
      <p:ext uri="{19B8F6BF-5375-455C-9EA6-DF929625EA0E}">
        <p15:presenceInfo xmlns:p15="http://schemas.microsoft.com/office/powerpoint/2012/main" userId="Auth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8F8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16D9F66E-5EB9-4882-86FB-DCBF35E3C3E4}" styleName="Medium Style 4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147" autoAdjust="0"/>
    <p:restoredTop sz="87345" autoAdjust="0"/>
  </p:normalViewPr>
  <p:slideViewPr>
    <p:cSldViewPr snapToGrid="0">
      <p:cViewPr varScale="1">
        <p:scale>
          <a:sx n="60" d="100"/>
          <a:sy n="60" d="100"/>
        </p:scale>
        <p:origin x="18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notesMaster" Target="notesMasters/notesMaster1.xml"/><Relationship Id="rId48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EED1A8-8F54-4CFC-A53A-4B1CACC2D8B3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267CE48-F3B0-4932-B93F-8E112BAB3552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0735000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37989516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https://phet.colorado.edu/sims/html/capacitor-lab-basics/latest/capacitor-lab-basics_en.html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440519000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İş-potansiyel fark ilişkisinden bağıntı</a:t>
            </a:r>
            <a:r>
              <a:rPr lang="tr-TR" baseline="0" dirty="0" smtClean="0"/>
              <a:t>yı çıkaralım.</a:t>
            </a:r>
            <a:endParaRPr lang="tr-TR" dirty="0" smtClean="0"/>
          </a:p>
          <a:p>
            <a:r>
              <a:rPr lang="tr-TR" dirty="0" smtClean="0"/>
              <a:t>Elektrik alan için</a:t>
            </a:r>
            <a:r>
              <a:rPr lang="tr-TR" baseline="0" dirty="0" smtClean="0"/>
              <a:t> </a:t>
            </a:r>
            <a:r>
              <a:rPr lang="tr-TR" dirty="0" smtClean="0"/>
              <a:t>N/C birimi ile</a:t>
            </a:r>
            <a:r>
              <a:rPr lang="tr-TR" baseline="0" dirty="0" smtClean="0"/>
              <a:t> V/m aynı olduğunu gösterebiliriz.</a:t>
            </a:r>
            <a:endParaRPr lang="tr-TR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2104455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Geçen hafta düzgün elektrik alanda potansiyel</a:t>
            </a:r>
            <a:r>
              <a:rPr lang="tr-T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fark hesaplarken yüklü iletken paralel levhalarda eş potansiyel çizgileri konuştuklarını ve noktalar arası potansiyel fark hesapları yaptıklarını hatırlatalım.</a:t>
            </a:r>
          </a:p>
          <a:p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4028319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28600" indent="-228600">
              <a:buAutoNum type="alphaLcParenR"/>
            </a:pPr>
            <a:r>
              <a:rPr lang="tr-T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VK=VL&gt;VM&gt;VN</a:t>
            </a:r>
          </a:p>
          <a:p>
            <a:pPr marL="228600" indent="-228600">
              <a:buAutoNum type="alphaLcParenR"/>
            </a:pPr>
            <a:r>
              <a:rPr lang="tr-TR" sz="1200" kern="1200" baseline="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EK=EL=EM=EN</a:t>
            </a:r>
            <a:endParaRPr lang="tr-TR" sz="1200" kern="120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02480320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W=</a:t>
            </a:r>
            <a:r>
              <a:rPr lang="el-G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Δ</a:t>
            </a:r>
            <a:r>
              <a:rPr lang="tr-TR" sz="1200" b="0" i="0" u="none" strike="noStrike" kern="1200" baseline="0" dirty="0" smtClean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Ek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9079464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Yatay atış hareketi ile benzerlik kurulacak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716258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Yatay atış hareketi ile benzerlik kurulacak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40576413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370164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7853586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z="1200" dirty="0" smtClean="0">
                <a:latin typeface="Comic Sans MS" pitchFamily="66" charset="0"/>
              </a:rPr>
              <a:t>Wideroe’ nin doğrusal hızlandırıcısı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26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29489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Enerji </a:t>
            </a:r>
            <a:r>
              <a:rPr lang="en-US" dirty="0" err="1" smtClean="0"/>
              <a:t>i</a:t>
            </a:r>
            <a:r>
              <a:rPr lang="tr-TR" dirty="0" smtClean="0"/>
              <a:t>le Gravitasyon Potansiyel Enerjisi</a:t>
            </a:r>
            <a:endParaRPr lang="tr-TR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Fark - Gerilim</a:t>
            </a:r>
            <a:endParaRPr lang="tr-TR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 Yüklü Balon Niye Zarar Vermiyor? 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 Pil Daha Fazla Enerji Veriyor?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120619371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7904843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7459189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smtClean="0"/>
              <a:t>http://www.kshitij-iitjee.com/cathode-ray-tube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29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06325061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7407560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7477843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38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543518891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39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7147195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40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9194849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Enerji </a:t>
            </a:r>
            <a:r>
              <a:rPr lang="en-US" dirty="0" err="1" smtClean="0"/>
              <a:t>i</a:t>
            </a:r>
            <a:r>
              <a:rPr lang="tr-TR" dirty="0" smtClean="0"/>
              <a:t>le Gravitasyon Potansiyel Enerjisi</a:t>
            </a:r>
            <a:endParaRPr lang="tr-TR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Enerji</a:t>
            </a:r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Elektriksel Potansiyel Fark - Gerilim</a:t>
            </a:r>
            <a:endParaRPr lang="tr-TR" b="1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Elektrik Yüklü Balon Niye Zarar Vermiyor? </a:t>
            </a:r>
            <a:endParaRPr lang="en-US" dirty="0" smtClean="0"/>
          </a:p>
          <a:p>
            <a:pPr marL="285744" indent="-285744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Hangi Pil Daha Fazla Enerji Veriyor? </a:t>
            </a:r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5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91385946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12.Sınıfta daha detayları göreceklerini bugün</a:t>
            </a:r>
            <a:r>
              <a:rPr lang="tr-TR" baseline="0" dirty="0" smtClean="0"/>
              <a:t> temel mantığına odaklanacağımızı ve konumuzla ilişkili kısmını konuşacağımızı vurgulayacağım.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7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74868259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Elektrik alan çizgilerinin yönü pozitif yüklerde dışarı, negatif yüklerde ise içeriye doğrudur. </a:t>
            </a:r>
          </a:p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Elektrik alan şiddeti elektrik alan çizgilerinin yoğunluğu ile doğru orantılıdır. </a:t>
            </a:r>
          </a:p>
          <a:p>
            <a:r>
              <a:rPr lang="tr-TR" dirty="0" smtClean="0"/>
              <a:t>Pozitif yükten çıkan ve negatif yüke giren elektrik alan çizgilerinin sayısı yüklerin büyüklükleri ile ilgilidir.</a:t>
            </a:r>
          </a:p>
          <a:p>
            <a:r>
              <a:rPr lang="tr-TR" dirty="0" smtClean="0"/>
              <a:t>Elektrik alan çizgisi birbirlerini uzayın herhangi bir noktasında kesmezler.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z="120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Elektrik alan çizgileri elektrik alanı modellemek için kullanılır, çizimlerimizde çizgilerin olmadığı bölgelerde de elektrik alan vardır. 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9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5387335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dirty="0" smtClean="0"/>
              <a:t>Görsele bağlantılı:</a:t>
            </a:r>
            <a:r>
              <a:rPr lang="tr-TR" baseline="0" dirty="0" smtClean="0"/>
              <a:t> </a:t>
            </a:r>
            <a:r>
              <a:rPr lang="tr-TR" dirty="0" smtClean="0"/>
              <a:t>https://www.youtube.com/watch?v=7vnmL853784</a:t>
            </a:r>
          </a:p>
          <a:p>
            <a:r>
              <a:rPr lang="tr-TR" dirty="0" smtClean="0"/>
              <a:t>Noktasal</a:t>
            </a:r>
            <a:r>
              <a:rPr lang="tr-TR" baseline="0" dirty="0" smtClean="0"/>
              <a:t> için 2.12’ye kadar olan kısmı izleyeceğiz. Levha olsaydı nasıl olurdu sorusunu soralım</a:t>
            </a:r>
          </a:p>
          <a:p>
            <a:r>
              <a:rPr lang="tr-TR" dirty="0" smtClean="0"/>
              <a:t>DEMOLAR</a:t>
            </a:r>
          </a:p>
          <a:p>
            <a:r>
              <a:rPr lang="tr-TR" dirty="0" smtClean="0"/>
              <a:t>https://www.youtube.com/watch?v=bOLd2KVK-Mo</a:t>
            </a:r>
          </a:p>
          <a:p>
            <a:endParaRPr lang="tr-TR" baseline="0" dirty="0" smtClean="0"/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10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46560270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https://phet.colorado.edu/en/simulation/legacy/electric-hockey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11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6660833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tr-TR" dirty="0" smtClean="0"/>
              <a:t>Noktasal yükte uzaklık arttıkça azalan bir elektrik alan vardı farkı vurgula</a:t>
            </a:r>
          </a:p>
          <a:p>
            <a:endParaRPr lang="tr-TR" dirty="0" smtClean="0"/>
          </a:p>
          <a:p>
            <a:r>
              <a:rPr lang="tr-TR" dirty="0" smtClean="0"/>
              <a:t>Düzgün</a:t>
            </a:r>
            <a:r>
              <a:rPr lang="tr-TR" baseline="0" dirty="0" smtClean="0"/>
              <a:t> elektrik alan için l</a:t>
            </a:r>
            <a:r>
              <a:rPr lang="tr-TR" dirty="0" smtClean="0"/>
              <a:t>evha uzaklıkları ve levha boyu ilişkisi</a:t>
            </a:r>
          </a:p>
          <a:p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12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0451443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dirty="0" smtClean="0"/>
              <a:t>Düzgün</a:t>
            </a:r>
            <a:r>
              <a:rPr lang="tr-TR" baseline="0" dirty="0" smtClean="0"/>
              <a:t> elektrik alan için l</a:t>
            </a:r>
            <a:r>
              <a:rPr lang="tr-TR" dirty="0" smtClean="0"/>
              <a:t>evha uzaklıkları ve levha boyu ilişkisi</a:t>
            </a:r>
            <a:endParaRPr lang="tr-T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267CE48-F3B0-4932-B93F-8E112BAB3552}" type="slidenum">
              <a:rPr lang="tr-TR" smtClean="0"/>
              <a:t>13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24045867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71600" y="1803405"/>
            <a:ext cx="94488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632201"/>
            <a:ext cx="94488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09561" y="4314328"/>
            <a:ext cx="2910840" cy="374642"/>
          </a:xfrm>
        </p:spPr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371600" y="4323845"/>
            <a:ext cx="6400800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077200" y="1430866"/>
            <a:ext cx="2743200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039759682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77" y="4697360"/>
            <a:ext cx="10822034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1727" y="941439"/>
            <a:ext cx="10821840" cy="3478161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5516715"/>
            <a:ext cx="10820400" cy="701969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600739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2"/>
            <a:ext cx="1082040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9133"/>
            <a:ext cx="10130516" cy="99906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2696117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67" y="753533"/>
            <a:ext cx="10151533" cy="2604495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303865" y="3365556"/>
            <a:ext cx="9592736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959862"/>
            <a:ext cx="10151533" cy="679871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9941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  <p:sp>
        <p:nvSpPr>
          <p:cNvPr id="9" name="TextBox 8"/>
          <p:cNvSpPr txBox="1"/>
          <p:nvPr/>
        </p:nvSpPr>
        <p:spPr>
          <a:xfrm>
            <a:off x="476250" y="93345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984230" y="270129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7679839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495" y="1124701"/>
            <a:ext cx="10146186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467" y="3648315"/>
            <a:ext cx="10144654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7814452" y="378883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685800" y="378883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64004770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895600" y="761999"/>
            <a:ext cx="8610599" cy="130386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85800" y="2202080"/>
            <a:ext cx="3456432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5799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68800" y="2201333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366858" y="2904067"/>
            <a:ext cx="3456432" cy="331461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51800" y="2192866"/>
            <a:ext cx="3456432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8051801" y="2904565"/>
            <a:ext cx="3456432" cy="331413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6315651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599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8618" y="4191000"/>
            <a:ext cx="3451582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8618" y="2362200"/>
            <a:ext cx="3451582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8618" y="4873764"/>
            <a:ext cx="3451582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374263" y="4191000"/>
            <a:ext cx="3448935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374263" y="2362200"/>
            <a:ext cx="3448936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374264" y="4873763"/>
            <a:ext cx="344893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8049731" y="4191000"/>
            <a:ext cx="3456469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8049855" y="2362200"/>
            <a:ext cx="3447878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8049731" y="4873761"/>
            <a:ext cx="3452445" cy="1344921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4123871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2194559"/>
            <a:ext cx="10820400" cy="4024125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30045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12192000" cy="248285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48800" y="745066"/>
            <a:ext cx="2057400" cy="3903133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24466" y="745067"/>
            <a:ext cx="8204201" cy="3903133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79941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0"/>
            <a:ext cx="6991492" cy="36512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8336969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7320434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375150"/>
            <a:ext cx="12192000" cy="248285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753533"/>
            <a:ext cx="10820399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467" y="3641725"/>
            <a:ext cx="10490200" cy="955675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814452" y="381000"/>
            <a:ext cx="2910840" cy="365125"/>
          </a:xfrm>
        </p:spPr>
        <p:txBody>
          <a:bodyPr/>
          <a:lstStyle>
            <a:lvl1pPr algn="r">
              <a:defRPr/>
            </a:lvl1pPr>
          </a:lstStyle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5800" y="381001"/>
            <a:ext cx="6991492" cy="364065"/>
          </a:xfrm>
        </p:spPr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862452" y="381000"/>
            <a:ext cx="643748" cy="365125"/>
          </a:xfrm>
        </p:spPr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8552537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194559"/>
            <a:ext cx="5334000" cy="4024125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25896556"/>
      </p:ext>
    </p:extLst>
  </p:cSld>
  <p:clrMapOvr>
    <a:masterClrMapping/>
  </p:clrMapOvr>
  <p:timing>
    <p:tnLst>
      <p:par>
        <p:cTn id="1" dur="indefinite" restart="never" nodeType="tmRoot"/>
      </p:par>
    </p:tnLst>
  </p:timing>
  <p:extLst>
    <p:ext uri="{DCECCB84-F9BA-43D5-87BE-67443E8EF086}">
      <p15:sldGuideLst xmlns:p15="http://schemas.microsoft.com/office/powerpoint/2012/main"/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95600" y="762000"/>
            <a:ext cx="8610600" cy="12954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4409" y="2183802"/>
            <a:ext cx="507999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0" y="3132666"/>
            <a:ext cx="5311775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00800" y="2183802"/>
            <a:ext cx="5105400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3132666"/>
            <a:ext cx="5334000" cy="3086019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074963291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917198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760765679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41148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995582" y="746759"/>
            <a:ext cx="6510618" cy="5471925"/>
          </a:xfrm>
        </p:spPr>
        <p:txBody>
          <a:bodyPr anchor="ctr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411480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225302716"/>
      </p:ext>
    </p:extLst>
  </p:cSld>
  <p:clrMapOvr>
    <a:masterClrMapping/>
  </p:clrMapOvr>
  <p:extLst>
    <p:ext uri="{DCECCB84-F9BA-43D5-87BE-67443E8EF086}">
      <p15:sldGuideLst xmlns:p15="http://schemas.microsoft.com/office/powerpoint/2012/main"/>
    </p:ext>
  </p:extLs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0"/>
            <a:ext cx="687324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861238" y="751241"/>
            <a:ext cx="3644962" cy="5467443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124199"/>
            <a:ext cx="6873240" cy="3094485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9127850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2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"/>
            <a:ext cx="12192000" cy="993913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895600" y="764373"/>
            <a:ext cx="861060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0" y="2194560"/>
            <a:ext cx="10820400" cy="40241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595360" y="6356350"/>
            <a:ext cx="291084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A160B30-60EE-45FA-8251-617A49E60C36}" type="datetimeFigureOut">
              <a:rPr lang="tr-TR" smtClean="0"/>
              <a:t>9.03.2019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5800" y="6355845"/>
            <a:ext cx="777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63000" y="38100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0F24C0-A371-4D68-8B59-0EAC4F69D0D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0334654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90" r:id="rId1"/>
    <p:sldLayoutId id="2147484091" r:id="rId2"/>
    <p:sldLayoutId id="2147484092" r:id="rId3"/>
    <p:sldLayoutId id="2147484093" r:id="rId4"/>
    <p:sldLayoutId id="2147484094" r:id="rId5"/>
    <p:sldLayoutId id="2147484095" r:id="rId6"/>
    <p:sldLayoutId id="2147484096" r:id="rId7"/>
    <p:sldLayoutId id="2147484097" r:id="rId8"/>
    <p:sldLayoutId id="2147484098" r:id="rId9"/>
    <p:sldLayoutId id="2147484099" r:id="rId10"/>
    <p:sldLayoutId id="2147484100" r:id="rId11"/>
    <p:sldLayoutId id="2147484101" r:id="rId12"/>
    <p:sldLayoutId id="2147484102" r:id="rId13"/>
    <p:sldLayoutId id="2147484103" r:id="rId14"/>
    <p:sldLayoutId id="2147484104" r:id="rId15"/>
    <p:sldLayoutId id="2147484105" r:id="rId16"/>
    <p:sldLayoutId id="2147484106" r:id="rId17"/>
  </p:sldLayoutIdLst>
  <p:timing>
    <p:tnLst>
      <p:par>
        <p:cTn id="1" dur="indefinite" restart="never" nodeType="tmRoot"/>
      </p:par>
    </p:tnLst>
  </p:timing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7vnmL853784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en/simulation/legacy/electric-hockey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s://phet.colorado.edu/sims/html/capacitor-lab-basics/latest/capacitor-lab-basics_en.html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5" Type="http://schemas.openxmlformats.org/officeDocument/2006/relationships/image" Target="../media/image44.png"/><Relationship Id="rId4" Type="http://schemas.openxmlformats.org/officeDocument/2006/relationships/notesSlide" Target="../notesSlides/notesSlide19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6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jpeg"/><Relationship Id="rId3" Type="http://schemas.openxmlformats.org/officeDocument/2006/relationships/slideLayout" Target="../slideLayouts/slideLayout2.xml"/><Relationship Id="rId7" Type="http://schemas.openxmlformats.org/officeDocument/2006/relationships/image" Target="../media/image18.png"/><Relationship Id="rId12" Type="http://schemas.openxmlformats.org/officeDocument/2006/relationships/image" Target="../media/image43.png"/><Relationship Id="rId2" Type="http://schemas.openxmlformats.org/officeDocument/2006/relationships/video" Target="../media/media1.gif"/><Relationship Id="rId1" Type="http://schemas.microsoft.com/office/2007/relationships/media" Target="../media/media1.gif"/><Relationship Id="rId6" Type="http://schemas.openxmlformats.org/officeDocument/2006/relationships/image" Target="../media/image45.png"/><Relationship Id="rId11" Type="http://schemas.openxmlformats.org/officeDocument/2006/relationships/image" Target="../media/image38.png"/><Relationship Id="rId5" Type="http://schemas.openxmlformats.org/officeDocument/2006/relationships/image" Target="../media/image34.png"/><Relationship Id="rId10" Type="http://schemas.openxmlformats.org/officeDocument/2006/relationships/image" Target="../media/image44.png"/><Relationship Id="rId4" Type="http://schemas.openxmlformats.org/officeDocument/2006/relationships/image" Target="../media/image23.png"/><Relationship Id="rId9" Type="http://schemas.openxmlformats.org/officeDocument/2006/relationships/image" Target="../media/image46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gif"/><Relationship Id="rId3" Type="http://schemas.openxmlformats.org/officeDocument/2006/relationships/image" Target="../media/image3.jpeg"/><Relationship Id="rId7" Type="http://schemas.openxmlformats.org/officeDocument/2006/relationships/image" Target="../media/image7.gi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11" Type="http://schemas.openxmlformats.org/officeDocument/2006/relationships/image" Target="../media/image11.png"/><Relationship Id="rId5" Type="http://schemas.openxmlformats.org/officeDocument/2006/relationships/image" Target="../media/image5.jpg"/><Relationship Id="rId10" Type="http://schemas.openxmlformats.org/officeDocument/2006/relationships/image" Target="../media/image10.png"/><Relationship Id="rId4" Type="http://schemas.openxmlformats.org/officeDocument/2006/relationships/image" Target="../media/image4.jpeg"/><Relationship Id="rId9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286256" y="1839981"/>
            <a:ext cx="9448800" cy="1825096"/>
          </a:xfrm>
        </p:spPr>
        <p:txBody>
          <a:bodyPr>
            <a:normAutofit/>
          </a:bodyPr>
          <a:lstStyle/>
          <a:p>
            <a:r>
              <a:rPr lang="tr-TR" sz="3600" b="1" dirty="0"/>
              <a:t>Düzgün Elektrik Alan ve Sığa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4083305"/>
            <a:ext cx="9448800" cy="685800"/>
          </a:xfrm>
        </p:spPr>
        <p:txBody>
          <a:bodyPr/>
          <a:lstStyle/>
          <a:p>
            <a:r>
              <a:rPr lang="tr-TR" dirty="0" smtClean="0"/>
              <a:t>Arş. Gör. Belkıs Garip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053054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46890" t="45367" r="29967" b="28556"/>
          <a:stretch/>
        </p:blipFill>
        <p:spPr>
          <a:xfrm>
            <a:off x="4796605" y="2541724"/>
            <a:ext cx="3984788" cy="2524396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4670482" y="5277118"/>
            <a:ext cx="666492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Noktasal yükler yerine paralel levhalar olsaydı oluşan şekil nasıl olurdu?</a:t>
            </a:r>
            <a:endParaRPr lang="tr-TR" dirty="0"/>
          </a:p>
        </p:txBody>
      </p:sp>
      <p:sp>
        <p:nvSpPr>
          <p:cNvPr id="9" name="TextBox 8"/>
          <p:cNvSpPr txBox="1"/>
          <p:nvPr/>
        </p:nvSpPr>
        <p:spPr>
          <a:xfrm>
            <a:off x="4796605" y="1882227"/>
            <a:ext cx="47051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Bilimsel Gösteri Deneyi: Elektrik alan çizgi</a:t>
            </a:r>
            <a:endParaRPr lang="tr-TR" dirty="0"/>
          </a:p>
        </p:txBody>
      </p:sp>
      <p:sp>
        <p:nvSpPr>
          <p:cNvPr id="13" name="TextBox 12"/>
          <p:cNvSpPr txBox="1"/>
          <p:nvPr/>
        </p:nvSpPr>
        <p:spPr>
          <a:xfrm>
            <a:off x="4474464" y="493751"/>
            <a:ext cx="741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İletken Paralel Levhalar Arasındaki Elektrik Alan</a:t>
            </a:r>
            <a:endParaRPr lang="tr-TR" sz="28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Elektrik</a:t>
            </a:r>
            <a:r>
              <a:rPr lang="en-US" sz="1600" dirty="0"/>
              <a:t> Alan</a:t>
            </a:r>
            <a:r>
              <a:rPr lang="tr-TR" sz="1600" dirty="0"/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33651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4384766" y="1854213"/>
            <a:ext cx="4887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i="1" dirty="0" smtClean="0"/>
              <a:t>Aktivite: Yüklü levha oluşturalım</a:t>
            </a:r>
            <a:endParaRPr lang="tr-TR" sz="2400" i="1" dirty="0"/>
          </a:p>
        </p:txBody>
      </p:sp>
      <p:pic>
        <p:nvPicPr>
          <p:cNvPr id="2" name="Picture 1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21655" t="6458" r="27628" b="17917"/>
          <a:stretch/>
        </p:blipFill>
        <p:spPr>
          <a:xfrm>
            <a:off x="4384766" y="2529840"/>
            <a:ext cx="4631735" cy="388295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474464" y="493751"/>
            <a:ext cx="741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İletken Paralel Levhalar Arasındaki Elektrik Alan</a:t>
            </a:r>
            <a:endParaRPr lang="tr-TR" sz="28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Elektrik</a:t>
            </a:r>
            <a:r>
              <a:rPr lang="en-US" sz="1600" dirty="0"/>
              <a:t> Alan</a:t>
            </a:r>
            <a:r>
              <a:rPr lang="tr-TR" sz="1600" dirty="0"/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036692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716817" y="2324520"/>
            <a:ext cx="545640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b="1" dirty="0" smtClean="0">
                <a:solidFill>
                  <a:srgbClr val="FF0000"/>
                </a:solidFill>
              </a:rPr>
              <a:t>!</a:t>
            </a:r>
            <a:r>
              <a:rPr lang="tr-TR" dirty="0" smtClean="0"/>
              <a:t> Noktasal yüklerde yükten uzaklaşıldığında elektrik alan çizgileri seyreliyor, elektrik alan şiddeti azalıyordu. Yüklü iletken paralel levhaların arasındaki elektrik alan çizgilerinin yoğunluğu sabit, yani levhalar arasındaki elektrik alan şiddeti  </a:t>
            </a:r>
            <a:r>
              <a:rPr lang="tr-TR" b="1" dirty="0" smtClean="0"/>
              <a:t>sabittir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11" name="TextBox 10"/>
          <p:cNvSpPr txBox="1"/>
          <p:nvPr/>
        </p:nvSpPr>
        <p:spPr>
          <a:xfrm>
            <a:off x="4474464" y="493751"/>
            <a:ext cx="741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İletken Paralel Levhalar Arasındaki Elektrik Alan</a:t>
            </a:r>
            <a:endParaRPr lang="tr-TR" sz="28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595646" y="3542159"/>
            <a:ext cx="3855169" cy="147197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56369" y="1683146"/>
            <a:ext cx="4120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Aktivitede ne gözlemledik?</a:t>
            </a:r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Elektrik</a:t>
            </a:r>
            <a:r>
              <a:rPr lang="en-US" sz="1600" dirty="0"/>
              <a:t> Alan</a:t>
            </a:r>
            <a:r>
              <a:rPr lang="tr-TR" sz="1600" dirty="0"/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167298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345710" y="3300758"/>
            <a:ext cx="4257506" cy="162559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875683" y="2313747"/>
            <a:ext cx="5316573" cy="16158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tr-TR" dirty="0" smtClean="0"/>
              <a:t>Yüklü levhalar arasında artı yüklü levhadan eksi yüklü levhaya doğru </a:t>
            </a:r>
            <a:r>
              <a:rPr lang="tr-TR" b="1" dirty="0" smtClean="0"/>
              <a:t>düzgün bir elektrik alan</a:t>
            </a:r>
            <a:r>
              <a:rPr lang="tr-TR" dirty="0" smtClean="0"/>
              <a:t> </a:t>
            </a:r>
            <a:r>
              <a:rPr lang="tr-TR" dirty="0"/>
              <a:t>(kenarlar dışında) oluşur</a:t>
            </a:r>
            <a:r>
              <a:rPr lang="tr-TR" dirty="0" smtClean="0"/>
              <a:t>.</a:t>
            </a:r>
          </a:p>
          <a:p>
            <a:endParaRPr lang="tr-TR" dirty="0"/>
          </a:p>
        </p:txBody>
      </p:sp>
      <p:sp>
        <p:nvSpPr>
          <p:cNvPr id="10" name="TextBox 9"/>
          <p:cNvSpPr txBox="1"/>
          <p:nvPr/>
        </p:nvSpPr>
        <p:spPr>
          <a:xfrm>
            <a:off x="4474464" y="493751"/>
            <a:ext cx="741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İletken Paralel Levhalar Arasındaki Elektrik Alan</a:t>
            </a:r>
            <a:endParaRPr lang="tr-TR" sz="2800" b="1" dirty="0"/>
          </a:p>
        </p:txBody>
      </p:sp>
      <p:sp>
        <p:nvSpPr>
          <p:cNvPr id="11" name="TextBox 10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Elektrik</a:t>
            </a:r>
            <a:r>
              <a:rPr lang="en-US" sz="1600" dirty="0"/>
              <a:t> Alan</a:t>
            </a:r>
            <a:r>
              <a:rPr lang="tr-TR" sz="1600" dirty="0"/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25112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474464" y="493751"/>
            <a:ext cx="741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İletken Paralel Levhalar Arasındaki Elektrik Alan</a:t>
            </a:r>
            <a:endParaRPr lang="tr-TR" sz="2800" b="1" dirty="0"/>
          </a:p>
        </p:txBody>
      </p:sp>
      <p:sp>
        <p:nvSpPr>
          <p:cNvPr id="19" name="TextBox 18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Aktivite: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</a:rPr>
              <a:t>Elektrik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 Alan</a:t>
            </a: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4" name="Rectangle 3"/>
          <p:cNvSpPr/>
          <p:nvPr/>
        </p:nvSpPr>
        <p:spPr>
          <a:xfrm>
            <a:off x="3413760" y="1737206"/>
            <a:ext cx="7997952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2000" dirty="0"/>
              <a:t>Aktivite: </a:t>
            </a:r>
            <a:r>
              <a:rPr lang="en-US" sz="2000" dirty="0" err="1"/>
              <a:t>Elektrik</a:t>
            </a:r>
            <a:r>
              <a:rPr lang="en-US" sz="2000" dirty="0"/>
              <a:t> Alan</a:t>
            </a:r>
            <a:r>
              <a:rPr lang="tr-TR" sz="2000" dirty="0"/>
              <a:t>ın Bağlı Olduğu Değişkenleri Bulalım</a:t>
            </a:r>
          </a:p>
        </p:txBody>
      </p:sp>
      <p:pic>
        <p:nvPicPr>
          <p:cNvPr id="6" name="Picture 5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00575" y="2384146"/>
            <a:ext cx="4885057" cy="30800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92738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3958455" y="5861032"/>
                <a:ext cx="808235" cy="518604"/>
              </a:xfrm>
              <a:prstGeom prst="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958455" y="5861032"/>
                <a:ext cx="808235" cy="518604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5983138" y="5861032"/>
            <a:ext cx="2828544" cy="73866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tr-TR" sz="1400" dirty="0"/>
              <a:t>E: Elektrik alan </a:t>
            </a:r>
            <a:r>
              <a:rPr lang="tr-TR" sz="1400" dirty="0" smtClean="0"/>
              <a:t>(V/m</a:t>
            </a:r>
            <a:r>
              <a:rPr lang="tr-TR" sz="1400" dirty="0"/>
              <a:t>) </a:t>
            </a:r>
            <a:endParaRPr lang="tr-TR" sz="1400" dirty="0" smtClean="0"/>
          </a:p>
          <a:p>
            <a:r>
              <a:rPr lang="tr-TR" sz="1400" dirty="0" smtClean="0"/>
              <a:t>ΔV</a:t>
            </a:r>
            <a:r>
              <a:rPr lang="tr-TR" sz="1400" dirty="0"/>
              <a:t>: Potansiyel Fark (</a:t>
            </a:r>
            <a:r>
              <a:rPr lang="tr-TR" sz="1400" dirty="0" smtClean="0"/>
              <a:t>V)</a:t>
            </a:r>
          </a:p>
          <a:p>
            <a:r>
              <a:rPr lang="tr-TR" sz="1400" dirty="0" smtClean="0"/>
              <a:t>d</a:t>
            </a:r>
            <a:r>
              <a:rPr lang="tr-TR" sz="1400" dirty="0"/>
              <a:t>: uzaklık (m)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74464" y="493751"/>
            <a:ext cx="741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İletken Paralel Levhalar Arasındaki Elektrik Alan</a:t>
            </a:r>
            <a:endParaRPr lang="tr-TR" sz="2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Aktivite: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</a:rPr>
              <a:t>Elektrik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 Alan</a:t>
            </a: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32177" y="2018431"/>
            <a:ext cx="7145551" cy="3689138"/>
          </a:xfrm>
          <a:prstGeom prst="rect">
            <a:avLst/>
          </a:prstGeom>
        </p:spPr>
      </p:pic>
      <p:sp>
        <p:nvSpPr>
          <p:cNvPr id="21" name="TextBox 20"/>
          <p:cNvSpPr txBox="1"/>
          <p:nvPr/>
        </p:nvSpPr>
        <p:spPr>
          <a:xfrm>
            <a:off x="3632177" y="1548478"/>
            <a:ext cx="412089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Aktivitede ne gözlemledik?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40235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5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65079" y="2167202"/>
            <a:ext cx="2984233" cy="473914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7839456" y="2095710"/>
            <a:ext cx="404774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Levhaların 3 V’luk bir güç kaynağı ile yüklendiğini düşünelim, </a:t>
            </a:r>
            <a:r>
              <a:rPr lang="tr-TR" dirty="0"/>
              <a:t>V</a:t>
            </a:r>
            <a:r>
              <a:rPr lang="tr-TR" baseline="-25000" dirty="0"/>
              <a:t>KP, </a:t>
            </a:r>
            <a:r>
              <a:rPr lang="tr-TR" dirty="0"/>
              <a:t>V</a:t>
            </a:r>
            <a:r>
              <a:rPr lang="tr-TR" baseline="-25000" dirty="0"/>
              <a:t>KL</a:t>
            </a:r>
            <a:r>
              <a:rPr lang="tr-TR" dirty="0"/>
              <a:t>, V</a:t>
            </a:r>
            <a:r>
              <a:rPr lang="tr-TR" baseline="-25000" dirty="0"/>
              <a:t>KM</a:t>
            </a:r>
            <a:r>
              <a:rPr lang="tr-TR" dirty="0"/>
              <a:t> ve V</a:t>
            </a:r>
            <a:r>
              <a:rPr lang="tr-TR" baseline="-25000" dirty="0"/>
              <a:t>KN</a:t>
            </a:r>
            <a:r>
              <a:rPr lang="tr-TR" dirty="0"/>
              <a:t> potansiyel farklarını bulalım.</a:t>
            </a:r>
            <a:r>
              <a:rPr lang="tr-TR" b="1" i="1" dirty="0"/>
              <a:t> </a:t>
            </a:r>
            <a:endParaRPr lang="tr-TR" dirty="0"/>
          </a:p>
        </p:txBody>
      </p:sp>
      <p:cxnSp>
        <p:nvCxnSpPr>
          <p:cNvPr id="10" name="Curved Connector 9"/>
          <p:cNvCxnSpPr/>
          <p:nvPr/>
        </p:nvCxnSpPr>
        <p:spPr>
          <a:xfrm>
            <a:off x="5449824" y="5376996"/>
            <a:ext cx="2535936" cy="1109472"/>
          </a:xfrm>
          <a:prstGeom prst="curvedConnector3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cxnSp>
        <p:nvCxnSpPr>
          <p:cNvPr id="13" name="Curved Connector 12"/>
          <p:cNvCxnSpPr/>
          <p:nvPr/>
        </p:nvCxnSpPr>
        <p:spPr>
          <a:xfrm>
            <a:off x="6245398" y="5404646"/>
            <a:ext cx="1755648" cy="1109472"/>
          </a:xfrm>
          <a:prstGeom prst="curvedConnector3">
            <a:avLst/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7842227" y="6240232"/>
            <a:ext cx="24753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Eş potansiyel çizgileri</a:t>
            </a:r>
            <a:endParaRPr lang="tr-TR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305393" y="3943891"/>
            <a:ext cx="1836420" cy="2734225"/>
          </a:xfrm>
          <a:prstGeom prst="rect">
            <a:avLst/>
          </a:prstGeom>
        </p:spPr>
      </p:pic>
      <p:cxnSp>
        <p:nvCxnSpPr>
          <p:cNvPr id="11" name="Curved Connector 10"/>
          <p:cNvCxnSpPr/>
          <p:nvPr/>
        </p:nvCxnSpPr>
        <p:spPr>
          <a:xfrm flipV="1">
            <a:off x="10195665" y="6414778"/>
            <a:ext cx="436141" cy="53008"/>
          </a:xfrm>
          <a:prstGeom prst="curvedConnector3">
            <a:avLst>
              <a:gd name="adj1" fmla="val 50000"/>
            </a:avLst>
          </a:prstGeom>
          <a:ln w="9525" cap="flat" cmpd="sng" algn="ctr">
            <a:solidFill>
              <a:schemeClr val="accent1"/>
            </a:solidFill>
            <a:prstDash val="dash"/>
            <a:round/>
            <a:headEnd type="none" w="med" len="med"/>
            <a:tailEnd type="none" w="med" len="med"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7"/>
              <p:cNvSpPr txBox="1"/>
              <p:nvPr/>
            </p:nvSpPr>
            <p:spPr>
              <a:xfrm>
                <a:off x="7985760" y="3642468"/>
                <a:ext cx="808235" cy="518604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tr-TR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b="0" i="1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tr-TR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dirty="0"/>
              </a:p>
            </p:txBody>
          </p:sp>
        </mc:Choice>
        <mc:Fallback xmlns="">
          <p:sp>
            <p:nvSpPr>
              <p:cNvPr id="8" name="TextBox 7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985760" y="3642468"/>
                <a:ext cx="808235" cy="518604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Rectangle 4"/>
          <p:cNvSpPr/>
          <p:nvPr/>
        </p:nvSpPr>
        <p:spPr>
          <a:xfrm>
            <a:off x="7912608" y="4486096"/>
            <a:ext cx="2828544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sz="1400" dirty="0"/>
              <a:t>E: Elektrik alan </a:t>
            </a:r>
            <a:r>
              <a:rPr lang="tr-TR" sz="1400" dirty="0" smtClean="0"/>
              <a:t>(V/m</a:t>
            </a:r>
            <a:r>
              <a:rPr lang="tr-TR" sz="1400" dirty="0"/>
              <a:t>) </a:t>
            </a:r>
            <a:endParaRPr lang="tr-TR" sz="1400" dirty="0" smtClean="0"/>
          </a:p>
          <a:p>
            <a:r>
              <a:rPr lang="tr-TR" sz="1400" dirty="0" smtClean="0"/>
              <a:t>ΔV</a:t>
            </a:r>
            <a:r>
              <a:rPr lang="tr-TR" sz="1400" dirty="0"/>
              <a:t>: Potansiyel Fark (</a:t>
            </a:r>
            <a:r>
              <a:rPr lang="tr-TR" sz="1400" dirty="0" smtClean="0"/>
              <a:t>V)</a:t>
            </a:r>
          </a:p>
          <a:p>
            <a:r>
              <a:rPr lang="tr-TR" sz="1400" dirty="0" smtClean="0"/>
              <a:t>d</a:t>
            </a:r>
            <a:r>
              <a:rPr lang="tr-TR" sz="1400" dirty="0"/>
              <a:t>: uzaklık (m)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4474464" y="493751"/>
            <a:ext cx="741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İletken Paralel Levhalar Arasındaki Elektrik Alan</a:t>
            </a:r>
            <a:endParaRPr lang="tr-TR" sz="2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Aktivite: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</a:rPr>
              <a:t>Elektrik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 Alan</a:t>
            </a: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4442674" y="1639942"/>
            <a:ext cx="35189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Geçen haftadan hatırlayalım: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424320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extBox 17"/>
          <p:cNvSpPr txBox="1"/>
          <p:nvPr/>
        </p:nvSpPr>
        <p:spPr>
          <a:xfrm>
            <a:off x="4474464" y="493751"/>
            <a:ext cx="741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İletken Paralel Levhalar Arasındaki Elektrik Alan</a:t>
            </a:r>
            <a:endParaRPr lang="tr-TR" sz="2800" b="1" dirty="0"/>
          </a:p>
        </p:txBody>
      </p:sp>
      <p:sp>
        <p:nvSpPr>
          <p:cNvPr id="20" name="TextBox 19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Aktivite: </a:t>
            </a:r>
            <a:r>
              <a:rPr lang="en-US" sz="1600" b="1" dirty="0" err="1">
                <a:solidFill>
                  <a:schemeClr val="accent1">
                    <a:lumMod val="75000"/>
                  </a:schemeClr>
                </a:solidFill>
              </a:rPr>
              <a:t>Elektrik</a:t>
            </a:r>
            <a:r>
              <a:rPr lang="en-US" sz="1600" b="1" dirty="0">
                <a:solidFill>
                  <a:schemeClr val="accent1">
                    <a:lumMod val="75000"/>
                  </a:schemeClr>
                </a:solidFill>
              </a:rPr>
              <a:t> Alan</a:t>
            </a: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72087" y="2272283"/>
            <a:ext cx="2781300" cy="3733800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 rotWithShape="1">
          <a:blip r:embed="rId4"/>
          <a:srcRect b="46658"/>
          <a:stretch/>
        </p:blipFill>
        <p:spPr>
          <a:xfrm>
            <a:off x="6512362" y="2272283"/>
            <a:ext cx="5374838" cy="60765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4"/>
          <a:srcRect t="47596"/>
          <a:stretch/>
        </p:blipFill>
        <p:spPr>
          <a:xfrm>
            <a:off x="6508423" y="3840479"/>
            <a:ext cx="5378777" cy="597409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3484355" y="1680505"/>
            <a:ext cx="791434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smtClean="0"/>
              <a:t>Örnek:  </a:t>
            </a:r>
            <a:r>
              <a:rPr lang="tr-TR" dirty="0" smtClean="0"/>
              <a:t>Şekildeki </a:t>
            </a:r>
            <a:r>
              <a:rPr lang="tr-TR" dirty="0"/>
              <a:t>paralel levhalar bir üreteçle bağlanarak yüklenmiştir.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743728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331" y="3684890"/>
            <a:ext cx="4524375" cy="27813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4146331" y="1830972"/>
            <a:ext cx="6826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Düzgün bir elektrik alana aşağıdaki </a:t>
            </a:r>
            <a:r>
              <a:rPr lang="tr-TR" dirty="0"/>
              <a:t>şekildeki gibi</a:t>
            </a:r>
            <a:r>
              <a:rPr lang="tr-TR" dirty="0" smtClean="0"/>
              <a:t> sabit tutulan </a:t>
            </a:r>
            <a:r>
              <a:rPr lang="tr-TR" b="1" dirty="0" smtClean="0"/>
              <a:t>artı</a:t>
            </a:r>
            <a:r>
              <a:rPr lang="tr-TR" dirty="0" smtClean="0"/>
              <a:t> yüklü parçacık  serbest bırakılırsa nasıl bir hareket yapar? Parçacığa etki eden elektriksel kuvvetin yönü nasıldır? (</a:t>
            </a:r>
            <a:r>
              <a:rPr lang="tr-TR" i="1" dirty="0" smtClean="0"/>
              <a:t>Kütle çekim kuvvetini ihmal edelim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  <p:sp>
        <p:nvSpPr>
          <p:cNvPr id="6" name="TextBox 5"/>
          <p:cNvSpPr txBox="1"/>
          <p:nvPr/>
        </p:nvSpPr>
        <p:spPr>
          <a:xfrm>
            <a:off x="86572" y="1016197"/>
            <a:ext cx="3145536" cy="57554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7200" y="493751"/>
            <a:ext cx="7324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</p:spTree>
    <p:extLst>
      <p:ext uri="{BB962C8B-B14F-4D97-AF65-F5344CB8AC3E}">
        <p14:creationId xmlns:p14="http://schemas.microsoft.com/office/powerpoint/2010/main" val="2266529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46331" y="3308300"/>
            <a:ext cx="4352925" cy="264795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572" y="1016197"/>
            <a:ext cx="3145536" cy="57554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67200" y="493751"/>
            <a:ext cx="7324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146331" y="1830972"/>
            <a:ext cx="6826469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Düzgün bir elektrik alana aşağıdaki </a:t>
            </a:r>
            <a:r>
              <a:rPr lang="tr-TR" dirty="0"/>
              <a:t>şekildeki gibi</a:t>
            </a:r>
            <a:r>
              <a:rPr lang="tr-TR" dirty="0" smtClean="0"/>
              <a:t> sabit tutulan </a:t>
            </a:r>
            <a:r>
              <a:rPr lang="tr-TR" b="1" dirty="0" smtClean="0"/>
              <a:t>eksi</a:t>
            </a:r>
            <a:r>
              <a:rPr lang="tr-TR" dirty="0" smtClean="0"/>
              <a:t> yüklü parçacık  serbest bırakılırsa nasıl bir hareket yapar? Parçacığa etki eden elektriksel kuvvetin yönü nasıldır? (</a:t>
            </a:r>
            <a:r>
              <a:rPr lang="tr-TR" i="1" dirty="0" smtClean="0"/>
              <a:t>Kütle çekim kuvvetini ihmal edelim</a:t>
            </a:r>
            <a:r>
              <a:rPr lang="tr-TR" dirty="0" smtClean="0"/>
              <a:t>)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53779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548011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2" name="Rectangle 1"/>
          <p:cNvSpPr/>
          <p:nvPr/>
        </p:nvSpPr>
        <p:spPr>
          <a:xfrm>
            <a:off x="487679" y="1436991"/>
            <a:ext cx="11210965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b="1" dirty="0" smtClean="0"/>
              <a:t>11.2.3</a:t>
            </a:r>
            <a:r>
              <a:rPr lang="en-US" b="1" dirty="0"/>
              <a:t>. DÜZGÜN ELEKTRİK ALAN VE SIĞA </a:t>
            </a:r>
            <a:endParaRPr lang="en-US" dirty="0"/>
          </a:p>
          <a:p>
            <a:pPr marL="987425" indent="-987425">
              <a:lnSpc>
                <a:spcPct val="150000"/>
              </a:lnSpc>
            </a:pPr>
            <a:r>
              <a:rPr lang="en-US" b="1" dirty="0"/>
              <a:t>11.2.3.1. </a:t>
            </a:r>
            <a:r>
              <a:rPr lang="en-US" b="1" dirty="0" err="1"/>
              <a:t>Yüklü</a:t>
            </a:r>
            <a:r>
              <a:rPr lang="en-US" b="1" dirty="0"/>
              <a:t>, </a:t>
            </a:r>
            <a:r>
              <a:rPr lang="en-US" b="1" dirty="0" err="1"/>
              <a:t>iletken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paralel</a:t>
            </a:r>
            <a:r>
              <a:rPr lang="en-US" b="1" dirty="0"/>
              <a:t> </a:t>
            </a:r>
            <a:r>
              <a:rPr lang="en-US" b="1" dirty="0" err="1"/>
              <a:t>levhalar</a:t>
            </a:r>
            <a:r>
              <a:rPr lang="en-US" b="1" dirty="0"/>
              <a:t> </a:t>
            </a:r>
            <a:r>
              <a:rPr lang="en-US" b="1" dirty="0" err="1"/>
              <a:t>arasında</a:t>
            </a:r>
            <a:r>
              <a:rPr lang="en-US" b="1" dirty="0"/>
              <a:t> </a:t>
            </a:r>
            <a:r>
              <a:rPr lang="en-US" b="1" dirty="0" err="1"/>
              <a:t>oluşan</a:t>
            </a:r>
            <a:r>
              <a:rPr lang="en-US" b="1" dirty="0"/>
              <a:t> </a:t>
            </a:r>
            <a:r>
              <a:rPr lang="en-US" b="1" dirty="0" err="1"/>
              <a:t>elektrik</a:t>
            </a:r>
            <a:r>
              <a:rPr lang="en-US" b="1" dirty="0"/>
              <a:t> </a:t>
            </a:r>
            <a:r>
              <a:rPr lang="en-US" b="1" dirty="0" err="1"/>
              <a:t>alanı</a:t>
            </a:r>
            <a:r>
              <a:rPr lang="en-US" b="1" dirty="0"/>
              <a:t>, </a:t>
            </a:r>
            <a:r>
              <a:rPr lang="en-US" b="1" dirty="0" err="1"/>
              <a:t>alan</a:t>
            </a:r>
            <a:r>
              <a:rPr lang="en-US" b="1" dirty="0"/>
              <a:t> </a:t>
            </a:r>
            <a:r>
              <a:rPr lang="en-US" b="1" dirty="0" err="1"/>
              <a:t>çizgilerini</a:t>
            </a:r>
            <a:r>
              <a:rPr lang="en-US" b="1" dirty="0"/>
              <a:t> </a:t>
            </a:r>
            <a:r>
              <a:rPr lang="en-US" b="1" dirty="0" err="1"/>
              <a:t>çizerek</a:t>
            </a:r>
            <a:r>
              <a:rPr lang="en-US" b="1" dirty="0"/>
              <a:t> </a:t>
            </a:r>
            <a:r>
              <a:rPr lang="en-US" b="1" dirty="0" err="1"/>
              <a:t>açıklar</a:t>
            </a:r>
            <a:r>
              <a:rPr lang="en-US" b="1" dirty="0"/>
              <a:t>. </a:t>
            </a:r>
            <a:endParaRPr lang="en-US" dirty="0"/>
          </a:p>
          <a:p>
            <a:pPr marL="987425" indent="-987425">
              <a:lnSpc>
                <a:spcPct val="150000"/>
              </a:lnSpc>
            </a:pPr>
            <a:r>
              <a:rPr lang="en-US" b="1" dirty="0"/>
              <a:t>11.2.3.2. </a:t>
            </a:r>
            <a:r>
              <a:rPr lang="en-US" b="1" dirty="0" err="1"/>
              <a:t>Yüklü</a:t>
            </a:r>
            <a:r>
              <a:rPr lang="en-US" b="1" dirty="0"/>
              <a:t>, </a:t>
            </a:r>
            <a:r>
              <a:rPr lang="en-US" b="1" dirty="0" err="1"/>
              <a:t>iletken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paralel</a:t>
            </a:r>
            <a:r>
              <a:rPr lang="en-US" b="1" dirty="0"/>
              <a:t> </a:t>
            </a:r>
            <a:r>
              <a:rPr lang="en-US" b="1" dirty="0" err="1"/>
              <a:t>levhalar</a:t>
            </a:r>
            <a:r>
              <a:rPr lang="en-US" b="1" dirty="0"/>
              <a:t> </a:t>
            </a:r>
            <a:r>
              <a:rPr lang="en-US" b="1" dirty="0" err="1"/>
              <a:t>arasında</a:t>
            </a:r>
            <a:r>
              <a:rPr lang="en-US" b="1" dirty="0"/>
              <a:t> </a:t>
            </a:r>
            <a:r>
              <a:rPr lang="en-US" b="1" dirty="0" err="1"/>
              <a:t>oluşan</a:t>
            </a:r>
            <a:r>
              <a:rPr lang="en-US" b="1" dirty="0"/>
              <a:t> </a:t>
            </a:r>
            <a:r>
              <a:rPr lang="en-US" b="1" dirty="0" err="1"/>
              <a:t>elektrik</a:t>
            </a:r>
            <a:r>
              <a:rPr lang="en-US" b="1" dirty="0"/>
              <a:t> </a:t>
            </a:r>
            <a:r>
              <a:rPr lang="en-US" b="1" dirty="0" err="1"/>
              <a:t>alanının</a:t>
            </a:r>
            <a:r>
              <a:rPr lang="en-US" b="1" dirty="0"/>
              <a:t> </a:t>
            </a:r>
            <a:r>
              <a:rPr lang="en-US" b="1" dirty="0" err="1"/>
              <a:t>bağlı</a:t>
            </a:r>
            <a:r>
              <a:rPr lang="en-US" b="1" dirty="0"/>
              <a:t> </a:t>
            </a:r>
            <a:r>
              <a:rPr lang="en-US" b="1" dirty="0" err="1"/>
              <a:t>olduğu</a:t>
            </a:r>
            <a:r>
              <a:rPr lang="en-US" b="1" dirty="0"/>
              <a:t> </a:t>
            </a:r>
            <a:r>
              <a:rPr lang="en-US" b="1" dirty="0" err="1"/>
              <a:t>değişkenleri</a:t>
            </a:r>
            <a:r>
              <a:rPr lang="en-US" b="1" dirty="0"/>
              <a:t> </a:t>
            </a:r>
            <a:r>
              <a:rPr lang="en-US" b="1" dirty="0" err="1"/>
              <a:t>analiz</a:t>
            </a:r>
            <a:r>
              <a:rPr lang="en-US" b="1" dirty="0"/>
              <a:t> </a:t>
            </a:r>
            <a:r>
              <a:rPr lang="en-US" b="1" dirty="0" err="1"/>
              <a:t>eder</a:t>
            </a:r>
            <a:r>
              <a:rPr lang="en-US" b="1" dirty="0"/>
              <a:t>. </a:t>
            </a:r>
            <a:endParaRPr lang="en-US" dirty="0"/>
          </a:p>
          <a:p>
            <a:pPr marL="987425">
              <a:lnSpc>
                <a:spcPct val="150000"/>
              </a:lnSpc>
            </a:pPr>
            <a:r>
              <a:rPr lang="en-US" i="1" dirty="0" err="1"/>
              <a:t>Değişkenlerin</a:t>
            </a:r>
            <a:r>
              <a:rPr lang="en-US" i="1" dirty="0"/>
              <a:t> </a:t>
            </a:r>
            <a:r>
              <a:rPr lang="en-US" i="1" dirty="0" err="1"/>
              <a:t>deney</a:t>
            </a:r>
            <a:r>
              <a:rPr lang="en-US" i="1" dirty="0"/>
              <a:t> </a:t>
            </a:r>
            <a:r>
              <a:rPr lang="en-US" i="1" dirty="0" err="1"/>
              <a:t>veya</a:t>
            </a:r>
            <a:r>
              <a:rPr lang="en-US" i="1" dirty="0"/>
              <a:t> </a:t>
            </a:r>
            <a:r>
              <a:rPr lang="en-US" i="1" dirty="0" err="1"/>
              <a:t>simülasyonlarla</a:t>
            </a:r>
            <a:r>
              <a:rPr lang="en-US" i="1" dirty="0"/>
              <a:t> </a:t>
            </a:r>
            <a:r>
              <a:rPr lang="en-US" i="1" dirty="0" err="1"/>
              <a:t>belirlenmesi</a:t>
            </a:r>
            <a:r>
              <a:rPr lang="en-US" i="1" dirty="0"/>
              <a:t> </a:t>
            </a:r>
            <a:r>
              <a:rPr lang="en-US" i="1" dirty="0" err="1"/>
              <a:t>sağlanır</a:t>
            </a:r>
            <a:r>
              <a:rPr lang="en-US" i="1" dirty="0"/>
              <a:t>. </a:t>
            </a:r>
            <a:endParaRPr lang="en-US" dirty="0"/>
          </a:p>
          <a:p>
            <a:pPr marL="987425" indent="-987425">
              <a:lnSpc>
                <a:spcPct val="150000"/>
              </a:lnSpc>
            </a:pPr>
            <a:r>
              <a:rPr lang="en-US" b="1" dirty="0"/>
              <a:t>11.2.3.3. </a:t>
            </a:r>
            <a:r>
              <a:rPr lang="en-US" b="1" dirty="0" err="1"/>
              <a:t>Yüklü</a:t>
            </a:r>
            <a:r>
              <a:rPr lang="en-US" b="1" dirty="0"/>
              <a:t> </a:t>
            </a:r>
            <a:r>
              <a:rPr lang="en-US" b="1" dirty="0" err="1"/>
              <a:t>parçacıkların</a:t>
            </a:r>
            <a:r>
              <a:rPr lang="en-US" b="1" dirty="0"/>
              <a:t> </a:t>
            </a:r>
            <a:r>
              <a:rPr lang="en-US" b="1" dirty="0" err="1"/>
              <a:t>düzgün</a:t>
            </a:r>
            <a:r>
              <a:rPr lang="en-US" b="1" dirty="0"/>
              <a:t> </a:t>
            </a:r>
            <a:r>
              <a:rPr lang="en-US" b="1" dirty="0" err="1"/>
              <a:t>elektrik</a:t>
            </a:r>
            <a:r>
              <a:rPr lang="en-US" b="1" dirty="0"/>
              <a:t> </a:t>
            </a:r>
            <a:r>
              <a:rPr lang="en-US" b="1" dirty="0" err="1"/>
              <a:t>alanıdaki</a:t>
            </a:r>
            <a:r>
              <a:rPr lang="en-US" b="1" dirty="0"/>
              <a:t> </a:t>
            </a:r>
            <a:r>
              <a:rPr lang="en-US" b="1" dirty="0" err="1"/>
              <a:t>davranışını</a:t>
            </a:r>
            <a:r>
              <a:rPr lang="en-US" b="1" dirty="0"/>
              <a:t> </a:t>
            </a:r>
            <a:r>
              <a:rPr lang="en-US" b="1" dirty="0" err="1"/>
              <a:t>açıklar</a:t>
            </a:r>
            <a:r>
              <a:rPr lang="en-US" b="1" dirty="0"/>
              <a:t>. </a:t>
            </a:r>
            <a:endParaRPr lang="en-US" dirty="0"/>
          </a:p>
          <a:p>
            <a:pPr marL="987425">
              <a:lnSpc>
                <a:spcPct val="150000"/>
              </a:lnSpc>
            </a:pPr>
            <a:r>
              <a:rPr lang="en-US" i="1" dirty="0"/>
              <a:t>a) Alana </a:t>
            </a:r>
            <a:r>
              <a:rPr lang="en-US" i="1" dirty="0" err="1"/>
              <a:t>dik</a:t>
            </a:r>
            <a:r>
              <a:rPr lang="en-US" i="1" dirty="0"/>
              <a:t> </a:t>
            </a:r>
            <a:r>
              <a:rPr lang="en-US" i="1" dirty="0" err="1"/>
              <a:t>giren</a:t>
            </a:r>
            <a:r>
              <a:rPr lang="en-US" i="1" dirty="0"/>
              <a:t> </a:t>
            </a:r>
            <a:r>
              <a:rPr lang="en-US" i="1" dirty="0" err="1"/>
              <a:t>parçacıkların</a:t>
            </a:r>
            <a:r>
              <a:rPr lang="en-US" i="1" dirty="0"/>
              <a:t> </a:t>
            </a:r>
            <a:r>
              <a:rPr lang="en-US" i="1" dirty="0" err="1"/>
              <a:t>sapma</a:t>
            </a:r>
            <a:r>
              <a:rPr lang="en-US" i="1" dirty="0"/>
              <a:t> </a:t>
            </a:r>
            <a:r>
              <a:rPr lang="en-US" i="1" dirty="0" err="1"/>
              <a:t>yönleri</a:t>
            </a:r>
            <a:r>
              <a:rPr lang="en-US" i="1" dirty="0"/>
              <a:t> </a:t>
            </a:r>
            <a:r>
              <a:rPr lang="en-US" i="1" dirty="0" err="1"/>
              <a:t>üzerinde</a:t>
            </a:r>
            <a:r>
              <a:rPr lang="en-US" i="1" dirty="0"/>
              <a:t> </a:t>
            </a:r>
            <a:r>
              <a:rPr lang="en-US" i="1" dirty="0" err="1"/>
              <a:t>durulur</a:t>
            </a:r>
            <a:r>
              <a:rPr lang="en-US" i="1" dirty="0"/>
              <a:t>. </a:t>
            </a:r>
            <a:r>
              <a:rPr lang="en-US" i="1" dirty="0" err="1"/>
              <a:t>Matematiksel</a:t>
            </a:r>
            <a:r>
              <a:rPr lang="en-US" i="1" dirty="0"/>
              <a:t> </a:t>
            </a:r>
            <a:r>
              <a:rPr lang="en-US" i="1" dirty="0" err="1"/>
              <a:t>hesaplamalara</a:t>
            </a:r>
            <a:r>
              <a:rPr lang="en-US" i="1" dirty="0"/>
              <a:t> </a:t>
            </a:r>
            <a:r>
              <a:rPr lang="en-US" i="1" dirty="0" err="1"/>
              <a:t>girilmez</a:t>
            </a:r>
            <a:r>
              <a:rPr lang="en-US" i="1" dirty="0"/>
              <a:t>. </a:t>
            </a:r>
            <a:endParaRPr lang="en-US" dirty="0"/>
          </a:p>
          <a:p>
            <a:pPr marL="987425">
              <a:lnSpc>
                <a:spcPct val="150000"/>
              </a:lnSpc>
            </a:pPr>
            <a:r>
              <a:rPr lang="en-US" i="1" dirty="0"/>
              <a:t>b) </a:t>
            </a:r>
            <a:r>
              <a:rPr lang="en-US" i="1" dirty="0" err="1"/>
              <a:t>Öğrencilerin</a:t>
            </a:r>
            <a:r>
              <a:rPr lang="en-US" i="1" dirty="0"/>
              <a:t> </a:t>
            </a:r>
            <a:r>
              <a:rPr lang="en-US" i="1" dirty="0" err="1"/>
              <a:t>yüklü</a:t>
            </a:r>
            <a:r>
              <a:rPr lang="en-US" i="1" dirty="0"/>
              <a:t> </a:t>
            </a:r>
            <a:r>
              <a:rPr lang="en-US" i="1" dirty="0" err="1"/>
              <a:t>parçacıkların</a:t>
            </a:r>
            <a:r>
              <a:rPr lang="en-US" i="1" dirty="0"/>
              <a:t> </a:t>
            </a:r>
            <a:r>
              <a:rPr lang="en-US" i="1" dirty="0" err="1"/>
              <a:t>elektrik</a:t>
            </a:r>
            <a:r>
              <a:rPr lang="en-US" i="1" dirty="0"/>
              <a:t> </a:t>
            </a:r>
            <a:r>
              <a:rPr lang="en-US" i="1" dirty="0" err="1"/>
              <a:t>alandaki</a:t>
            </a:r>
            <a:r>
              <a:rPr lang="en-US" i="1" dirty="0"/>
              <a:t> </a:t>
            </a:r>
            <a:r>
              <a:rPr lang="en-US" i="1" dirty="0" err="1"/>
              <a:t>davranışının</a:t>
            </a:r>
            <a:r>
              <a:rPr lang="en-US" i="1" dirty="0"/>
              <a:t> </a:t>
            </a:r>
            <a:r>
              <a:rPr lang="en-US" i="1" dirty="0" err="1"/>
              <a:t>teknolojideki</a:t>
            </a:r>
            <a:r>
              <a:rPr lang="en-US" i="1" dirty="0"/>
              <a:t> </a:t>
            </a:r>
            <a:r>
              <a:rPr lang="en-US" i="1" dirty="0" err="1"/>
              <a:t>kullanım</a:t>
            </a:r>
            <a:r>
              <a:rPr lang="en-US" i="1" dirty="0"/>
              <a:t> </a:t>
            </a:r>
            <a:r>
              <a:rPr lang="en-US" i="1" dirty="0" err="1"/>
              <a:t>yerlerini</a:t>
            </a:r>
            <a:r>
              <a:rPr lang="en-US" i="1" dirty="0"/>
              <a:t> </a:t>
            </a:r>
            <a:r>
              <a:rPr lang="en-US" i="1" dirty="0" err="1"/>
              <a:t>araştırmaları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sunum</a:t>
            </a:r>
            <a:r>
              <a:rPr lang="en-US" i="1" dirty="0"/>
              <a:t> </a:t>
            </a:r>
            <a:r>
              <a:rPr lang="en-US" i="1" dirty="0" err="1"/>
              <a:t>yapmaları</a:t>
            </a:r>
            <a:r>
              <a:rPr lang="en-US" i="1" dirty="0"/>
              <a:t> </a:t>
            </a:r>
            <a:r>
              <a:rPr lang="en-US" i="1" dirty="0" err="1"/>
              <a:t>sağlanır</a:t>
            </a:r>
            <a:r>
              <a:rPr lang="en-US" i="1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24842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7993" y="2174162"/>
            <a:ext cx="4343400" cy="26289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722044" y="4736368"/>
            <a:ext cx="6324167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i="1" dirty="0" smtClean="0"/>
              <a:t>Parçacıkların levhalara çarpma hızlarını nasıl bulabiliriz?</a:t>
            </a:r>
          </a:p>
          <a:p>
            <a:endParaRPr lang="tr-TR" i="1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6572" y="1016197"/>
            <a:ext cx="3145536" cy="57554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267200" y="493751"/>
            <a:ext cx="7324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sp>
        <p:nvSpPr>
          <p:cNvPr id="3" name="Rectangle 2"/>
          <p:cNvSpPr/>
          <p:nvPr/>
        </p:nvSpPr>
        <p:spPr>
          <a:xfrm>
            <a:off x="3722044" y="5382699"/>
            <a:ext cx="756774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i="1" dirty="0"/>
              <a:t>Yükü arttırırsam levhalara çarpma hızı nasıl değişir?</a:t>
            </a:r>
          </a:p>
          <a:p>
            <a:endParaRPr lang="tr-TR" i="1" dirty="0"/>
          </a:p>
          <a:p>
            <a:r>
              <a:rPr lang="tr-TR" i="1" dirty="0"/>
              <a:t>Elektrik alanı arttırırsam levhalara çarpma hızı nasıl değişir?</a:t>
            </a:r>
          </a:p>
        </p:txBody>
      </p:sp>
    </p:spTree>
    <p:extLst>
      <p:ext uri="{BB962C8B-B14F-4D97-AF65-F5344CB8AC3E}">
        <p14:creationId xmlns:p14="http://schemas.microsoft.com/office/powerpoint/2010/main" val="9006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extBox 8"/>
          <p:cNvSpPr txBox="1"/>
          <p:nvPr/>
        </p:nvSpPr>
        <p:spPr>
          <a:xfrm>
            <a:off x="86572" y="1016197"/>
            <a:ext cx="3145536" cy="57554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267200" y="493751"/>
            <a:ext cx="7324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267200" y="1687100"/>
            <a:ext cx="7595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Kütle çekim kuvvetini ihmal etmeseydik bu parçacıklar  nasıl bir yol izlerlerdi? Parçacıklar üzerine etki eden net kuvveti düşünerek çizmeye çalışalım.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54925" y="3055025"/>
            <a:ext cx="3314700" cy="29432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81895" y="3055025"/>
            <a:ext cx="2809875" cy="2828925"/>
          </a:xfrm>
          <a:prstGeom prst="rect">
            <a:avLst/>
          </a:prstGeom>
        </p:spPr>
      </p:pic>
      <p:sp>
        <p:nvSpPr>
          <p:cNvPr id="5" name="Right Arrow 4"/>
          <p:cNvSpPr/>
          <p:nvPr/>
        </p:nvSpPr>
        <p:spPr>
          <a:xfrm>
            <a:off x="7697808" y="4205074"/>
            <a:ext cx="755904" cy="207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2585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5407" y="3157729"/>
            <a:ext cx="3230881" cy="27310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998975" y="1737496"/>
            <a:ext cx="7470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Sabit</a:t>
            </a:r>
            <a:r>
              <a:rPr lang="tr-TR" i="1" dirty="0" smtClean="0"/>
              <a:t> V</a:t>
            </a:r>
            <a:r>
              <a:rPr lang="tr-TR" i="1" baseline="-25000" dirty="0" smtClean="0"/>
              <a:t>0</a:t>
            </a:r>
            <a:r>
              <a:rPr lang="tr-TR" i="1" dirty="0" smtClean="0"/>
              <a:t> </a:t>
            </a:r>
            <a:r>
              <a:rPr lang="tr-TR" dirty="0" smtClean="0"/>
              <a:t>ilk hızı ile şekilde gösterilen levhalar arasına giren artı yüklü parçacık nasıl </a:t>
            </a:r>
            <a:r>
              <a:rPr lang="tr-TR" dirty="0"/>
              <a:t>bir hareket yapar? Parçacığa etki eden elektriksel kuvvetin yönü nasıldır? (</a:t>
            </a:r>
            <a:r>
              <a:rPr lang="tr-TR" i="1" dirty="0"/>
              <a:t>Kütle çekim kuvvetini ihmal edelim</a:t>
            </a:r>
            <a:r>
              <a:rPr lang="tr-TR" dirty="0"/>
              <a:t>)</a:t>
            </a:r>
            <a:endParaRPr lang="tr-TR" baseline="-25000" dirty="0"/>
          </a:p>
        </p:txBody>
      </p:sp>
      <p:sp>
        <p:nvSpPr>
          <p:cNvPr id="11" name="TextBox 10"/>
          <p:cNvSpPr txBox="1"/>
          <p:nvPr/>
        </p:nvSpPr>
        <p:spPr>
          <a:xfrm>
            <a:off x="86572" y="1016197"/>
            <a:ext cx="3145536" cy="57554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67200" y="493751"/>
            <a:ext cx="7324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</p:spTree>
    <p:extLst>
      <p:ext uri="{BB962C8B-B14F-4D97-AF65-F5344CB8AC3E}">
        <p14:creationId xmlns:p14="http://schemas.microsoft.com/office/powerpoint/2010/main" val="887181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6572" y="1016197"/>
            <a:ext cx="3145536" cy="57554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67200" y="493751"/>
            <a:ext cx="7324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8030118" y="3047466"/>
            <a:ext cx="385267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tr-TR" dirty="0" smtClean="0"/>
              <a:t>Yatay atış hareketine benziyor! </a:t>
            </a:r>
          </a:p>
          <a:p>
            <a:pPr algn="ctr"/>
            <a:r>
              <a:rPr lang="tr-TR" dirty="0" smtClean="0">
                <a:sym typeface="Wingdings" panose="05000000000000000000" pitchFamily="2" charset="2"/>
              </a:rPr>
              <a:t>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998975" y="1737496"/>
            <a:ext cx="747075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Sabit</a:t>
            </a:r>
            <a:r>
              <a:rPr lang="tr-TR" i="1" dirty="0" smtClean="0"/>
              <a:t> V</a:t>
            </a:r>
            <a:r>
              <a:rPr lang="tr-TR" i="1" baseline="-25000" dirty="0" smtClean="0"/>
              <a:t>0</a:t>
            </a:r>
            <a:r>
              <a:rPr lang="tr-TR" i="1" dirty="0" smtClean="0"/>
              <a:t> </a:t>
            </a:r>
            <a:r>
              <a:rPr lang="tr-TR" dirty="0" smtClean="0"/>
              <a:t>ilk hızı ile şekilde gösterilen levhalar arasına giren artı yüklü parçacık nasıl </a:t>
            </a:r>
            <a:r>
              <a:rPr lang="tr-TR" dirty="0"/>
              <a:t>bir hareket yapar? Parçacığa etki eden elektriksel kuvvetin yönü nasıldır? (</a:t>
            </a:r>
            <a:r>
              <a:rPr lang="tr-TR" i="1" dirty="0"/>
              <a:t>Kütle çekim kuvvetini ihmal edelim</a:t>
            </a:r>
            <a:r>
              <a:rPr lang="tr-TR" dirty="0"/>
              <a:t>)</a:t>
            </a:r>
            <a:endParaRPr lang="tr-TR" baseline="-250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32779" y="2864064"/>
            <a:ext cx="4097339" cy="24394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6778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6572" y="1016197"/>
            <a:ext cx="3145536" cy="57554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67200" y="493751"/>
            <a:ext cx="7324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024" y="3018035"/>
            <a:ext cx="3755947" cy="2236199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641340" y="1603117"/>
            <a:ext cx="759551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Kütle çekim kuvvetini ihmal etmeseydik bu parçacık  nasıl bir yol izlerlerdi? Parçacık üzerine etki eden net kuvveti düşünerek çizmeye çalışalım.</a:t>
            </a:r>
          </a:p>
        </p:txBody>
      </p:sp>
      <p:sp>
        <p:nvSpPr>
          <p:cNvPr id="13" name="Right Arrow 12"/>
          <p:cNvSpPr/>
          <p:nvPr/>
        </p:nvSpPr>
        <p:spPr>
          <a:xfrm>
            <a:off x="7423935" y="4098682"/>
            <a:ext cx="755904" cy="207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/>
          <p:nvPr/>
        </p:nvGrpSpPr>
        <p:grpSpPr>
          <a:xfrm>
            <a:off x="7981950" y="3018035"/>
            <a:ext cx="4112514" cy="2619375"/>
            <a:chOff x="7981950" y="3018035"/>
            <a:chExt cx="4210050" cy="2619375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239125" y="3018035"/>
              <a:ext cx="3952875" cy="2619375"/>
            </a:xfrm>
            <a:prstGeom prst="rect">
              <a:avLst/>
            </a:prstGeom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7981950" y="3170008"/>
              <a:ext cx="257175" cy="723900"/>
            </a:xfrm>
            <a:prstGeom prst="rect">
              <a:avLst/>
            </a:prstGeom>
          </p:spPr>
        </p:pic>
      </p:grpSp>
      <p:sp>
        <p:nvSpPr>
          <p:cNvPr id="14" name="TextBox 13"/>
          <p:cNvSpPr txBox="1"/>
          <p:nvPr/>
        </p:nvSpPr>
        <p:spPr>
          <a:xfrm>
            <a:off x="3758240" y="5422656"/>
            <a:ext cx="3517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a) Kütle çekim kuvvetinin etkisi ihmal edildiğinde</a:t>
            </a:r>
            <a:endParaRPr lang="en-US" dirty="0"/>
          </a:p>
        </p:txBody>
      </p:sp>
      <p:sp>
        <p:nvSpPr>
          <p:cNvPr id="15" name="TextBox 14"/>
          <p:cNvSpPr txBox="1"/>
          <p:nvPr/>
        </p:nvSpPr>
        <p:spPr>
          <a:xfrm>
            <a:off x="8233167" y="5474602"/>
            <a:ext cx="351751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b</a:t>
            </a:r>
            <a:r>
              <a:rPr lang="tr-TR" dirty="0" smtClean="0"/>
              <a:t>) Kütle çekim kuvvetinin etkisi ihmal edilmediğinde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50677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Box 10"/>
          <p:cNvSpPr txBox="1"/>
          <p:nvPr/>
        </p:nvSpPr>
        <p:spPr>
          <a:xfrm>
            <a:off x="86572" y="1016197"/>
            <a:ext cx="3145536" cy="57554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267200" y="493751"/>
            <a:ext cx="7324449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619604" y="1640088"/>
            <a:ext cx="759551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Kütle çekim kuvvetin ve elektriksel kuvvetin zıt yönlerde olduğu durumu düşünelim, artı yüklü parçacık nasıl bir yön izlerdi?</a:t>
            </a:r>
          </a:p>
        </p:txBody>
      </p:sp>
      <p:sp>
        <p:nvSpPr>
          <p:cNvPr id="9" name="Right Arrow 8"/>
          <p:cNvSpPr/>
          <p:nvPr/>
        </p:nvSpPr>
        <p:spPr>
          <a:xfrm>
            <a:off x="7423935" y="4098682"/>
            <a:ext cx="755904" cy="20726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5" name="Group 4"/>
          <p:cNvGrpSpPr/>
          <p:nvPr/>
        </p:nvGrpSpPr>
        <p:grpSpPr>
          <a:xfrm>
            <a:off x="3361061" y="3030587"/>
            <a:ext cx="3954243" cy="2324100"/>
            <a:chOff x="3361061" y="3030587"/>
            <a:chExt cx="3954243" cy="2324100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619604" y="3030587"/>
              <a:ext cx="3695700" cy="2324100"/>
            </a:xfrm>
            <a:prstGeom prst="rect">
              <a:avLst/>
            </a:prstGeom>
          </p:spPr>
        </p:pic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361061" y="3198583"/>
              <a:ext cx="238125" cy="695325"/>
            </a:xfrm>
            <a:prstGeom prst="rect">
              <a:avLst/>
            </a:prstGeom>
          </p:spPr>
        </p:pic>
      </p:grpSp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88470" y="2997249"/>
            <a:ext cx="3686175" cy="239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422287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pic>
        <p:nvPicPr>
          <p:cNvPr id="5" name="linacani.gif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004816" y="2188621"/>
            <a:ext cx="4579376" cy="3230601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3971917" y="1770366"/>
            <a:ext cx="63879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287"/>
            <a:r>
              <a:rPr lang="tr-TR" b="1" dirty="0"/>
              <a:t>Teknolojideki </a:t>
            </a:r>
            <a:r>
              <a:rPr lang="tr-TR" b="1" dirty="0" smtClean="0"/>
              <a:t>Kullanımı: </a:t>
            </a:r>
            <a:r>
              <a:rPr lang="tr-TR" dirty="0" smtClean="0"/>
              <a:t>Doğrusal Parçacık Hızlandırıcı</a:t>
            </a:r>
            <a:endParaRPr lang="tr-TR" dirty="0"/>
          </a:p>
        </p:txBody>
      </p:sp>
      <p:sp>
        <p:nvSpPr>
          <p:cNvPr id="7" name="TextBox 6"/>
          <p:cNvSpPr txBox="1"/>
          <p:nvPr/>
        </p:nvSpPr>
        <p:spPr>
          <a:xfrm>
            <a:off x="86572" y="1016197"/>
            <a:ext cx="3145536" cy="57554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</a:t>
            </a:r>
            <a:r>
              <a:rPr lang="tr-TR" sz="1600" dirty="0" smtClean="0"/>
              <a:t>Katot Işını Tüpü</a:t>
            </a:r>
            <a:endParaRPr lang="tr-TR" sz="16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737605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/>
              <a:t>Yüklü Parçacıkların Düzgün Elektrik Alandaki Davranışı</a:t>
            </a:r>
          </a:p>
        </p:txBody>
      </p:sp>
      <p:sp>
        <p:nvSpPr>
          <p:cNvPr id="2" name="Rectangle 1"/>
          <p:cNvSpPr/>
          <p:nvPr/>
        </p:nvSpPr>
        <p:spPr>
          <a:xfrm>
            <a:off x="3971917" y="1770366"/>
            <a:ext cx="52578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268287"/>
            <a:r>
              <a:rPr lang="tr-TR" b="1" dirty="0"/>
              <a:t>Teknolojideki </a:t>
            </a:r>
            <a:r>
              <a:rPr lang="tr-TR" b="1" dirty="0" smtClean="0"/>
              <a:t>Kullanımı: </a:t>
            </a:r>
            <a:r>
              <a:rPr lang="tr-TR" dirty="0" smtClean="0"/>
              <a:t>Elektron Tabancası</a:t>
            </a:r>
            <a:endParaRPr lang="tr-TR" dirty="0"/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007360" y="2462206"/>
            <a:ext cx="3927553" cy="3461062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50464" y="3344418"/>
            <a:ext cx="2124075" cy="14859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572" y="1016197"/>
            <a:ext cx="3145536" cy="5755422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</a:t>
            </a:r>
            <a:r>
              <a:rPr lang="tr-TR" sz="1600" dirty="0" smtClean="0"/>
              <a:t>Katot Işını Tüpü</a:t>
            </a:r>
            <a:endParaRPr lang="tr-TR" sz="16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78914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71137" y="493751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Clr>
                <a:schemeClr val="accent1"/>
              </a:buClr>
            </a:pPr>
            <a:r>
              <a:rPr lang="tr-TR" sz="2800" b="1" dirty="0" smtClean="0"/>
              <a:t>Millikan Yağ Damlası Deneyi</a:t>
            </a:r>
            <a:endParaRPr lang="tr-TR" sz="2800" b="1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8479" t="47737" r="51899" b="16487"/>
          <a:stretch/>
        </p:blipFill>
        <p:spPr>
          <a:xfrm>
            <a:off x="4099034" y="1765735"/>
            <a:ext cx="7981440" cy="405174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452712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376928" y="493751"/>
            <a:ext cx="72147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CRT(Cathode Ray Tube: Katot Işın Tüpü</a:t>
            </a:r>
          </a:p>
        </p:txBody>
      </p:sp>
      <p:pic>
        <p:nvPicPr>
          <p:cNvPr id="1026" name="Picture 2" descr="katot ışını tüpü ile ilgili görsel sonucu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79180" y="2162855"/>
            <a:ext cx="7555429" cy="31022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179180" y="5631180"/>
            <a:ext cx="741246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 smtClean="0">
                <a:solidFill>
                  <a:srgbClr val="333333"/>
                </a:solidFill>
                <a:latin typeface="+mj-lt"/>
              </a:rPr>
              <a:t>Katot ışını tüpü, elektronik devre sistemleriyle görüntü veren bir aygıttır. Radar ekranları ve osiloskop gibi bilimsel aletlerde, bu tür aygıtlar kullanılır. </a:t>
            </a:r>
            <a:endParaRPr lang="tr-TR" dirty="0">
              <a:latin typeface="+mj-lt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770047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64831" y="551583"/>
            <a:ext cx="579624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Bugün Neler Öğreneceğiz?</a:t>
            </a:r>
            <a:endParaRPr lang="tr-TR" sz="2800" b="1" dirty="0"/>
          </a:p>
        </p:txBody>
      </p:sp>
      <p:sp>
        <p:nvSpPr>
          <p:cNvPr id="3" name="Rectangle 2"/>
          <p:cNvSpPr/>
          <p:nvPr/>
        </p:nvSpPr>
        <p:spPr>
          <a:xfrm>
            <a:off x="1121664" y="1330835"/>
            <a:ext cx="9253728" cy="46628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Geçen Hafta Neler Öğrendik?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Millikan Yağ Damlası </a:t>
            </a:r>
            <a:r>
              <a:rPr lang="tr-TR" dirty="0"/>
              <a:t>Deneyi ve Katot Işını Tüpü </a:t>
            </a:r>
            <a:endParaRPr lang="tr-TR" dirty="0" smtClean="0"/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Yüklü, İletken ve Paralel Levhalar Arasındaki Elektrik Alan</a:t>
            </a:r>
          </a:p>
          <a:p>
            <a:pPr marL="5540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Hatırlayalım: Noktasal Yüklerin Oluşturduğu Elektrik Alan</a:t>
            </a:r>
          </a:p>
          <a:p>
            <a:pPr marL="5540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Aktivite: Yüklü Levha Oluşturalım</a:t>
            </a:r>
          </a:p>
          <a:p>
            <a:pPr marL="5540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Aktivite: </a:t>
            </a:r>
            <a:r>
              <a:rPr lang="en-US" dirty="0" err="1" smtClean="0"/>
              <a:t>Elektrik</a:t>
            </a:r>
            <a:r>
              <a:rPr lang="en-US" dirty="0" smtClean="0"/>
              <a:t> Alan</a:t>
            </a:r>
            <a:r>
              <a:rPr lang="tr-TR" dirty="0" smtClean="0"/>
              <a:t>ın Bağlı Olduğu Değişkenleri Bulalım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Yüklü Parçacıkların Düzgün Elektrik Alandaki Davranışı</a:t>
            </a:r>
          </a:p>
          <a:p>
            <a:pPr marL="554037" indent="-285750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tr-TR" dirty="0" smtClean="0"/>
              <a:t>Teknolojideki Kullanımı 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/>
              <a:t>Millikan Yağ Damlası </a:t>
            </a:r>
            <a:r>
              <a:rPr lang="tr-TR" dirty="0" smtClean="0"/>
              <a:t>Deneyi ve </a:t>
            </a:r>
            <a:r>
              <a:rPr lang="tr-TR" dirty="0"/>
              <a:t>ve Katot Işını </a:t>
            </a:r>
            <a:r>
              <a:rPr lang="tr-TR" dirty="0" smtClean="0"/>
              <a:t>Tüpü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Günün Özeti</a:t>
            </a:r>
          </a:p>
          <a:p>
            <a:pPr marL="285750" indent="-285750">
              <a:lnSpc>
                <a:spcPct val="150000"/>
              </a:lnSpc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dirty="0" smtClean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3914355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46543" y="525282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Günün Özeti</a:t>
            </a:r>
            <a:endParaRPr lang="tr-TR" sz="2800" b="1" dirty="0"/>
          </a:p>
        </p:txBody>
      </p:sp>
      <p:sp>
        <p:nvSpPr>
          <p:cNvPr id="2" name="TextBox 1"/>
          <p:cNvSpPr txBox="1"/>
          <p:nvPr/>
        </p:nvSpPr>
        <p:spPr>
          <a:xfrm>
            <a:off x="3869857" y="1091510"/>
            <a:ext cx="35397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sz="2400" dirty="0" smtClean="0"/>
              <a:t>Bugün neler öğrendik?</a:t>
            </a:r>
            <a:endParaRPr lang="tr-TR" sz="2400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5400000">
            <a:off x="2727385" y="2472141"/>
            <a:ext cx="2694913" cy="102896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963239" y="1796784"/>
            <a:ext cx="2376710" cy="1438536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734088" y="3263001"/>
            <a:ext cx="1884488" cy="1660661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7"/>
          <a:srcRect l="8479" t="47737" r="51899" b="16487"/>
          <a:stretch/>
        </p:blipFill>
        <p:spPr>
          <a:xfrm>
            <a:off x="8261845" y="5228493"/>
            <a:ext cx="2944486" cy="1494754"/>
          </a:xfrm>
          <a:prstGeom prst="rect">
            <a:avLst/>
          </a:prstGeom>
        </p:spPr>
      </p:pic>
      <p:pic>
        <p:nvPicPr>
          <p:cNvPr id="11" name="Picture 2" descr="katot ışını tüpü ile ilgili görsel sonucu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67352" y="5012768"/>
            <a:ext cx="2827334" cy="16258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7910458" y="3616334"/>
            <a:ext cx="1643037" cy="1149389"/>
          </a:xfrm>
          <a:prstGeom prst="rect">
            <a:avLst/>
          </a:prstGeom>
        </p:spPr>
      </p:pic>
      <p:pic>
        <p:nvPicPr>
          <p:cNvPr id="13" name="linacani.gif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5024569" y="3422610"/>
            <a:ext cx="2254049" cy="1590158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586153" y="1796784"/>
            <a:ext cx="2291648" cy="1364391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054345" y="1796784"/>
            <a:ext cx="2036064" cy="13205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84636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1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3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13"/>
                </p:tgtEl>
              </p:cMediaNode>
            </p:video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00296" y="1202179"/>
            <a:ext cx="4126968" cy="4955033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261128" y="5688450"/>
            <a:ext cx="362374" cy="346842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8485632" y="6249667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(2015 - LYS)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13324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01678" y="1016197"/>
            <a:ext cx="4232850" cy="5057068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  <p:sp>
        <p:nvSpPr>
          <p:cNvPr id="5" name="Oval 4"/>
          <p:cNvSpPr/>
          <p:nvPr/>
        </p:nvSpPr>
        <p:spPr>
          <a:xfrm>
            <a:off x="6269852" y="5566530"/>
            <a:ext cx="362374" cy="346842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8485632" y="6249667"/>
            <a:ext cx="143180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tr-TR" dirty="0" smtClean="0"/>
              <a:t>(2013 - LYS)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993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4589" t="13147" r="37421" b="15517"/>
          <a:stretch/>
        </p:blipFill>
        <p:spPr>
          <a:xfrm>
            <a:off x="4272453" y="894818"/>
            <a:ext cx="4020207" cy="5760558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383048" y="4209393"/>
            <a:ext cx="362374" cy="346842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525932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5806" t="5927" r="21727" b="16271"/>
          <a:stretch/>
        </p:blipFill>
        <p:spPr>
          <a:xfrm>
            <a:off x="4225159" y="964025"/>
            <a:ext cx="6826470" cy="569135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984124" y="5596759"/>
            <a:ext cx="457201" cy="44143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872230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20000" contrast="2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639193" y="1141655"/>
            <a:ext cx="4097846" cy="549231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6834420" y="5827776"/>
            <a:ext cx="377901" cy="332128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32486550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  <a14:imgEffect>
                      <a14:brightnessContrast bright="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518727" y="951992"/>
            <a:ext cx="3744456" cy="5832274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518727" y="5082172"/>
            <a:ext cx="377901" cy="331076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TextBox 6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606732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14816" y="999701"/>
            <a:ext cx="3631010" cy="5655675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414816" y="5218386"/>
            <a:ext cx="377901" cy="23648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6" name="TextBox 5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15405822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451039" y="367626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Soru Çözümü</a:t>
            </a:r>
            <a:endParaRPr lang="tr-TR" sz="28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244" r="5629" b="67810"/>
          <a:stretch/>
        </p:blipFill>
        <p:spPr>
          <a:xfrm>
            <a:off x="7866860" y="1330841"/>
            <a:ext cx="4325140" cy="2577612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32329"/>
          <a:stretch/>
        </p:blipFill>
        <p:spPr>
          <a:xfrm>
            <a:off x="3699949" y="1330841"/>
            <a:ext cx="4072456" cy="4700452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3647705" y="4713890"/>
            <a:ext cx="377901" cy="236484"/>
          </a:xfrm>
          <a:prstGeom prst="ellipse">
            <a:avLst/>
          </a:prstGeom>
          <a:noFill/>
          <a:ln w="1905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8" name="TextBox 7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Aktivite: </a:t>
            </a:r>
            <a:r>
              <a:rPr lang="en-US" sz="1600" dirty="0" err="1">
                <a:solidFill>
                  <a:schemeClr val="bg1">
                    <a:lumMod val="65000"/>
                  </a:schemeClr>
                </a:solidFill>
              </a:rPr>
              <a:t>Elektrik</a:t>
            </a:r>
            <a:r>
              <a:rPr lang="en-US" sz="1600" dirty="0">
                <a:solidFill>
                  <a:schemeClr val="bg1">
                    <a:lumMod val="65000"/>
                  </a:schemeClr>
                </a:solidFill>
              </a:rPr>
              <a:t> Alan</a:t>
            </a: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492031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603485" y="800259"/>
            <a:ext cx="63310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Öğretim Programındaki Kazanımlar</a:t>
            </a:r>
            <a:endParaRPr lang="tr-TR" sz="2800" b="1" dirty="0"/>
          </a:p>
        </p:txBody>
      </p:sp>
      <p:sp>
        <p:nvSpPr>
          <p:cNvPr id="5" name="Rectangle 4"/>
          <p:cNvSpPr/>
          <p:nvPr/>
        </p:nvSpPr>
        <p:spPr>
          <a:xfrm>
            <a:off x="487679" y="1436991"/>
            <a:ext cx="11210965" cy="47397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600"/>
              </a:spcAft>
            </a:pPr>
            <a:r>
              <a:rPr lang="en-US" b="1" dirty="0" smtClean="0"/>
              <a:t>11.2.3</a:t>
            </a:r>
            <a:r>
              <a:rPr lang="en-US" b="1" dirty="0"/>
              <a:t>. DÜZGÜN ELEKTRİK ALAN VE SIĞA </a:t>
            </a:r>
            <a:endParaRPr lang="en-US" dirty="0"/>
          </a:p>
          <a:p>
            <a:pPr marL="987425" indent="-987425">
              <a:lnSpc>
                <a:spcPct val="150000"/>
              </a:lnSpc>
            </a:pPr>
            <a:r>
              <a:rPr lang="en-US" b="1" dirty="0"/>
              <a:t>11.2.3.1. </a:t>
            </a:r>
            <a:r>
              <a:rPr lang="en-US" b="1" dirty="0" err="1"/>
              <a:t>Yüklü</a:t>
            </a:r>
            <a:r>
              <a:rPr lang="en-US" b="1" dirty="0"/>
              <a:t>, </a:t>
            </a:r>
            <a:r>
              <a:rPr lang="en-US" b="1" dirty="0" err="1"/>
              <a:t>iletken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paralel</a:t>
            </a:r>
            <a:r>
              <a:rPr lang="en-US" b="1" dirty="0"/>
              <a:t> </a:t>
            </a:r>
            <a:r>
              <a:rPr lang="en-US" b="1" dirty="0" err="1"/>
              <a:t>levhalar</a:t>
            </a:r>
            <a:r>
              <a:rPr lang="en-US" b="1" dirty="0"/>
              <a:t> </a:t>
            </a:r>
            <a:r>
              <a:rPr lang="en-US" b="1" dirty="0" err="1"/>
              <a:t>arasında</a:t>
            </a:r>
            <a:r>
              <a:rPr lang="en-US" b="1" dirty="0"/>
              <a:t> </a:t>
            </a:r>
            <a:r>
              <a:rPr lang="en-US" b="1" dirty="0" err="1"/>
              <a:t>oluşan</a:t>
            </a:r>
            <a:r>
              <a:rPr lang="en-US" b="1" dirty="0"/>
              <a:t> </a:t>
            </a:r>
            <a:r>
              <a:rPr lang="en-US" b="1" dirty="0" err="1"/>
              <a:t>elektrik</a:t>
            </a:r>
            <a:r>
              <a:rPr lang="en-US" b="1" dirty="0"/>
              <a:t> </a:t>
            </a:r>
            <a:r>
              <a:rPr lang="en-US" b="1" dirty="0" err="1"/>
              <a:t>alanı</a:t>
            </a:r>
            <a:r>
              <a:rPr lang="en-US" b="1" dirty="0"/>
              <a:t>, </a:t>
            </a:r>
            <a:r>
              <a:rPr lang="en-US" b="1" dirty="0" err="1"/>
              <a:t>alan</a:t>
            </a:r>
            <a:r>
              <a:rPr lang="en-US" b="1" dirty="0"/>
              <a:t> </a:t>
            </a:r>
            <a:r>
              <a:rPr lang="en-US" b="1" dirty="0" err="1"/>
              <a:t>çizgilerini</a:t>
            </a:r>
            <a:r>
              <a:rPr lang="en-US" b="1" dirty="0"/>
              <a:t> </a:t>
            </a:r>
            <a:r>
              <a:rPr lang="en-US" b="1" dirty="0" err="1"/>
              <a:t>çizerek</a:t>
            </a:r>
            <a:r>
              <a:rPr lang="en-US" b="1" dirty="0"/>
              <a:t> </a:t>
            </a:r>
            <a:r>
              <a:rPr lang="en-US" b="1" dirty="0" err="1"/>
              <a:t>açıklar</a:t>
            </a:r>
            <a:r>
              <a:rPr lang="en-US" b="1" dirty="0"/>
              <a:t>. </a:t>
            </a:r>
            <a:endParaRPr lang="en-US" dirty="0"/>
          </a:p>
          <a:p>
            <a:pPr marL="987425" indent="-987425">
              <a:lnSpc>
                <a:spcPct val="150000"/>
              </a:lnSpc>
            </a:pPr>
            <a:r>
              <a:rPr lang="en-US" b="1" dirty="0"/>
              <a:t>11.2.3.2. </a:t>
            </a:r>
            <a:r>
              <a:rPr lang="en-US" b="1" dirty="0" err="1"/>
              <a:t>Yüklü</a:t>
            </a:r>
            <a:r>
              <a:rPr lang="en-US" b="1" dirty="0"/>
              <a:t>, </a:t>
            </a:r>
            <a:r>
              <a:rPr lang="en-US" b="1" dirty="0" err="1"/>
              <a:t>iletken</a:t>
            </a:r>
            <a:r>
              <a:rPr lang="en-US" b="1" dirty="0"/>
              <a:t> </a:t>
            </a:r>
            <a:r>
              <a:rPr lang="en-US" b="1" dirty="0" err="1"/>
              <a:t>ve</a:t>
            </a:r>
            <a:r>
              <a:rPr lang="en-US" b="1" dirty="0"/>
              <a:t> </a:t>
            </a:r>
            <a:r>
              <a:rPr lang="en-US" b="1" dirty="0" err="1"/>
              <a:t>paralel</a:t>
            </a:r>
            <a:r>
              <a:rPr lang="en-US" b="1" dirty="0"/>
              <a:t> </a:t>
            </a:r>
            <a:r>
              <a:rPr lang="en-US" b="1" dirty="0" err="1"/>
              <a:t>levhalar</a:t>
            </a:r>
            <a:r>
              <a:rPr lang="en-US" b="1" dirty="0"/>
              <a:t> </a:t>
            </a:r>
            <a:r>
              <a:rPr lang="en-US" b="1" dirty="0" err="1"/>
              <a:t>arasında</a:t>
            </a:r>
            <a:r>
              <a:rPr lang="en-US" b="1" dirty="0"/>
              <a:t> </a:t>
            </a:r>
            <a:r>
              <a:rPr lang="en-US" b="1" dirty="0" err="1"/>
              <a:t>oluşan</a:t>
            </a:r>
            <a:r>
              <a:rPr lang="en-US" b="1" dirty="0"/>
              <a:t> </a:t>
            </a:r>
            <a:r>
              <a:rPr lang="en-US" b="1" dirty="0" err="1"/>
              <a:t>elektrik</a:t>
            </a:r>
            <a:r>
              <a:rPr lang="en-US" b="1" dirty="0"/>
              <a:t> </a:t>
            </a:r>
            <a:r>
              <a:rPr lang="en-US" b="1" dirty="0" err="1"/>
              <a:t>alanının</a:t>
            </a:r>
            <a:r>
              <a:rPr lang="en-US" b="1" dirty="0"/>
              <a:t> </a:t>
            </a:r>
            <a:r>
              <a:rPr lang="en-US" b="1" dirty="0" err="1"/>
              <a:t>bağlı</a:t>
            </a:r>
            <a:r>
              <a:rPr lang="en-US" b="1" dirty="0"/>
              <a:t> </a:t>
            </a:r>
            <a:r>
              <a:rPr lang="en-US" b="1" dirty="0" err="1"/>
              <a:t>olduğu</a:t>
            </a:r>
            <a:r>
              <a:rPr lang="en-US" b="1" dirty="0"/>
              <a:t> </a:t>
            </a:r>
            <a:r>
              <a:rPr lang="en-US" b="1" dirty="0" err="1"/>
              <a:t>değişkenleri</a:t>
            </a:r>
            <a:r>
              <a:rPr lang="en-US" b="1" dirty="0"/>
              <a:t> </a:t>
            </a:r>
            <a:r>
              <a:rPr lang="en-US" b="1" dirty="0" err="1"/>
              <a:t>analiz</a:t>
            </a:r>
            <a:r>
              <a:rPr lang="en-US" b="1" dirty="0"/>
              <a:t> </a:t>
            </a:r>
            <a:r>
              <a:rPr lang="en-US" b="1" dirty="0" err="1"/>
              <a:t>eder</a:t>
            </a:r>
            <a:r>
              <a:rPr lang="en-US" b="1" dirty="0"/>
              <a:t>. </a:t>
            </a:r>
            <a:endParaRPr lang="en-US" dirty="0"/>
          </a:p>
          <a:p>
            <a:pPr marL="987425">
              <a:lnSpc>
                <a:spcPct val="150000"/>
              </a:lnSpc>
            </a:pPr>
            <a:r>
              <a:rPr lang="en-US" i="1" dirty="0" err="1"/>
              <a:t>Değişkenlerin</a:t>
            </a:r>
            <a:r>
              <a:rPr lang="en-US" i="1" dirty="0"/>
              <a:t> </a:t>
            </a:r>
            <a:r>
              <a:rPr lang="en-US" i="1" dirty="0" err="1"/>
              <a:t>deney</a:t>
            </a:r>
            <a:r>
              <a:rPr lang="en-US" i="1" dirty="0"/>
              <a:t> </a:t>
            </a:r>
            <a:r>
              <a:rPr lang="en-US" i="1" dirty="0" err="1"/>
              <a:t>veya</a:t>
            </a:r>
            <a:r>
              <a:rPr lang="en-US" i="1" dirty="0"/>
              <a:t> </a:t>
            </a:r>
            <a:r>
              <a:rPr lang="en-US" i="1" dirty="0" err="1"/>
              <a:t>simülasyonlarla</a:t>
            </a:r>
            <a:r>
              <a:rPr lang="en-US" i="1" dirty="0"/>
              <a:t> </a:t>
            </a:r>
            <a:r>
              <a:rPr lang="en-US" i="1" dirty="0" err="1"/>
              <a:t>belirlenmesi</a:t>
            </a:r>
            <a:r>
              <a:rPr lang="en-US" i="1" dirty="0"/>
              <a:t> </a:t>
            </a:r>
            <a:r>
              <a:rPr lang="en-US" i="1" dirty="0" err="1"/>
              <a:t>sağlanır</a:t>
            </a:r>
            <a:r>
              <a:rPr lang="en-US" i="1" dirty="0"/>
              <a:t>. </a:t>
            </a:r>
            <a:endParaRPr lang="en-US" dirty="0"/>
          </a:p>
          <a:p>
            <a:pPr marL="987425" indent="-987425">
              <a:lnSpc>
                <a:spcPct val="150000"/>
              </a:lnSpc>
            </a:pPr>
            <a:r>
              <a:rPr lang="en-US" b="1" dirty="0"/>
              <a:t>11.2.3.3. </a:t>
            </a:r>
            <a:r>
              <a:rPr lang="en-US" b="1" dirty="0" err="1"/>
              <a:t>Yüklü</a:t>
            </a:r>
            <a:r>
              <a:rPr lang="en-US" b="1" dirty="0"/>
              <a:t> </a:t>
            </a:r>
            <a:r>
              <a:rPr lang="en-US" b="1" dirty="0" err="1"/>
              <a:t>parçacıkların</a:t>
            </a:r>
            <a:r>
              <a:rPr lang="en-US" b="1" dirty="0"/>
              <a:t> </a:t>
            </a:r>
            <a:r>
              <a:rPr lang="en-US" b="1" dirty="0" err="1"/>
              <a:t>düzgün</a:t>
            </a:r>
            <a:r>
              <a:rPr lang="en-US" b="1" dirty="0"/>
              <a:t> </a:t>
            </a:r>
            <a:r>
              <a:rPr lang="en-US" b="1" dirty="0" err="1"/>
              <a:t>elektrik</a:t>
            </a:r>
            <a:r>
              <a:rPr lang="en-US" b="1" dirty="0"/>
              <a:t> </a:t>
            </a:r>
            <a:r>
              <a:rPr lang="en-US" b="1" dirty="0" err="1"/>
              <a:t>alanıdaki</a:t>
            </a:r>
            <a:r>
              <a:rPr lang="en-US" b="1" dirty="0"/>
              <a:t> </a:t>
            </a:r>
            <a:r>
              <a:rPr lang="en-US" b="1" dirty="0" err="1"/>
              <a:t>davranışını</a:t>
            </a:r>
            <a:r>
              <a:rPr lang="en-US" b="1" dirty="0"/>
              <a:t> </a:t>
            </a:r>
            <a:r>
              <a:rPr lang="en-US" b="1" dirty="0" err="1"/>
              <a:t>açıklar</a:t>
            </a:r>
            <a:r>
              <a:rPr lang="en-US" b="1" dirty="0"/>
              <a:t>. </a:t>
            </a:r>
            <a:endParaRPr lang="en-US" dirty="0"/>
          </a:p>
          <a:p>
            <a:pPr marL="987425">
              <a:lnSpc>
                <a:spcPct val="150000"/>
              </a:lnSpc>
            </a:pPr>
            <a:r>
              <a:rPr lang="en-US" i="1" dirty="0"/>
              <a:t>a) Alana </a:t>
            </a:r>
            <a:r>
              <a:rPr lang="en-US" i="1" dirty="0" err="1"/>
              <a:t>dik</a:t>
            </a:r>
            <a:r>
              <a:rPr lang="en-US" i="1" dirty="0"/>
              <a:t> </a:t>
            </a:r>
            <a:r>
              <a:rPr lang="en-US" i="1" dirty="0" err="1"/>
              <a:t>giren</a:t>
            </a:r>
            <a:r>
              <a:rPr lang="en-US" i="1" dirty="0"/>
              <a:t> </a:t>
            </a:r>
            <a:r>
              <a:rPr lang="en-US" i="1" dirty="0" err="1"/>
              <a:t>parçacıkların</a:t>
            </a:r>
            <a:r>
              <a:rPr lang="en-US" i="1" dirty="0"/>
              <a:t> </a:t>
            </a:r>
            <a:r>
              <a:rPr lang="en-US" i="1" dirty="0" err="1"/>
              <a:t>sapma</a:t>
            </a:r>
            <a:r>
              <a:rPr lang="en-US" i="1" dirty="0"/>
              <a:t> </a:t>
            </a:r>
            <a:r>
              <a:rPr lang="en-US" i="1" dirty="0" err="1"/>
              <a:t>yönleri</a:t>
            </a:r>
            <a:r>
              <a:rPr lang="en-US" i="1" dirty="0"/>
              <a:t> </a:t>
            </a:r>
            <a:r>
              <a:rPr lang="en-US" i="1" dirty="0" err="1"/>
              <a:t>üzerinde</a:t>
            </a:r>
            <a:r>
              <a:rPr lang="en-US" i="1" dirty="0"/>
              <a:t> </a:t>
            </a:r>
            <a:r>
              <a:rPr lang="en-US" i="1" dirty="0" err="1"/>
              <a:t>durulur</a:t>
            </a:r>
            <a:r>
              <a:rPr lang="en-US" i="1" dirty="0"/>
              <a:t>. </a:t>
            </a:r>
            <a:r>
              <a:rPr lang="en-US" i="1" dirty="0" err="1"/>
              <a:t>Matematiksel</a:t>
            </a:r>
            <a:r>
              <a:rPr lang="en-US" i="1" dirty="0"/>
              <a:t> </a:t>
            </a:r>
            <a:r>
              <a:rPr lang="en-US" i="1" dirty="0" err="1"/>
              <a:t>hesaplamalara</a:t>
            </a:r>
            <a:r>
              <a:rPr lang="en-US" i="1" dirty="0"/>
              <a:t> </a:t>
            </a:r>
            <a:r>
              <a:rPr lang="en-US" i="1" dirty="0" err="1"/>
              <a:t>girilmez</a:t>
            </a:r>
            <a:r>
              <a:rPr lang="en-US" i="1" dirty="0"/>
              <a:t>. </a:t>
            </a:r>
            <a:endParaRPr lang="en-US" dirty="0"/>
          </a:p>
          <a:p>
            <a:pPr marL="987425">
              <a:lnSpc>
                <a:spcPct val="150000"/>
              </a:lnSpc>
            </a:pPr>
            <a:r>
              <a:rPr lang="en-US" i="1" dirty="0"/>
              <a:t>b) </a:t>
            </a:r>
            <a:r>
              <a:rPr lang="en-US" i="1" dirty="0" err="1"/>
              <a:t>Öğrencilerin</a:t>
            </a:r>
            <a:r>
              <a:rPr lang="en-US" i="1" dirty="0"/>
              <a:t> </a:t>
            </a:r>
            <a:r>
              <a:rPr lang="en-US" i="1" dirty="0" err="1"/>
              <a:t>yüklü</a:t>
            </a:r>
            <a:r>
              <a:rPr lang="en-US" i="1" dirty="0"/>
              <a:t> </a:t>
            </a:r>
            <a:r>
              <a:rPr lang="en-US" i="1" dirty="0" err="1"/>
              <a:t>parçacıkların</a:t>
            </a:r>
            <a:r>
              <a:rPr lang="en-US" i="1" dirty="0"/>
              <a:t> </a:t>
            </a:r>
            <a:r>
              <a:rPr lang="en-US" i="1" dirty="0" err="1"/>
              <a:t>elektrik</a:t>
            </a:r>
            <a:r>
              <a:rPr lang="en-US" i="1" dirty="0"/>
              <a:t> </a:t>
            </a:r>
            <a:r>
              <a:rPr lang="en-US" i="1" dirty="0" err="1"/>
              <a:t>alandaki</a:t>
            </a:r>
            <a:r>
              <a:rPr lang="en-US" i="1" dirty="0"/>
              <a:t> </a:t>
            </a:r>
            <a:r>
              <a:rPr lang="en-US" i="1" dirty="0" err="1"/>
              <a:t>davranışının</a:t>
            </a:r>
            <a:r>
              <a:rPr lang="en-US" i="1" dirty="0"/>
              <a:t> </a:t>
            </a:r>
            <a:r>
              <a:rPr lang="en-US" i="1" dirty="0" err="1"/>
              <a:t>teknolojideki</a:t>
            </a:r>
            <a:r>
              <a:rPr lang="en-US" i="1" dirty="0"/>
              <a:t> </a:t>
            </a:r>
            <a:r>
              <a:rPr lang="en-US" i="1" dirty="0" err="1"/>
              <a:t>kullanım</a:t>
            </a:r>
            <a:r>
              <a:rPr lang="en-US" i="1" dirty="0"/>
              <a:t> </a:t>
            </a:r>
            <a:r>
              <a:rPr lang="en-US" i="1" dirty="0" err="1"/>
              <a:t>yerlerini</a:t>
            </a:r>
            <a:r>
              <a:rPr lang="en-US" i="1" dirty="0"/>
              <a:t> </a:t>
            </a:r>
            <a:r>
              <a:rPr lang="en-US" i="1" dirty="0" err="1"/>
              <a:t>araştırmaları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sunum</a:t>
            </a:r>
            <a:r>
              <a:rPr lang="en-US" i="1" dirty="0"/>
              <a:t> </a:t>
            </a:r>
            <a:r>
              <a:rPr lang="en-US" i="1" dirty="0" err="1"/>
              <a:t>yapmaları</a:t>
            </a:r>
            <a:r>
              <a:rPr lang="en-US" i="1" dirty="0"/>
              <a:t> </a:t>
            </a:r>
            <a:r>
              <a:rPr lang="en-US" i="1" dirty="0" err="1"/>
              <a:t>sağlanır</a:t>
            </a:r>
            <a:r>
              <a:rPr lang="en-US" i="1" dirty="0"/>
              <a:t>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4028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</a:t>
            </a:r>
            <a:r>
              <a:rPr lang="tr-TR" sz="1600" dirty="0" smtClean="0"/>
              <a:t>Katot Işını Tüpü</a:t>
            </a:r>
            <a:endParaRPr lang="tr-TR" sz="16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Elektrik</a:t>
            </a:r>
            <a:r>
              <a:rPr lang="en-US" sz="1600" dirty="0"/>
              <a:t> Alan</a:t>
            </a:r>
            <a:r>
              <a:rPr lang="tr-TR" sz="1600" dirty="0"/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7997" y="1068307"/>
            <a:ext cx="1677857" cy="1440160"/>
          </a:xfrm>
          <a:prstGeom prst="rect">
            <a:avLst/>
          </a:prstGeom>
        </p:spPr>
      </p:pic>
      <p:pic>
        <p:nvPicPr>
          <p:cNvPr id="11" name="Picture 2" descr="İlgili resi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4112" y="1016197"/>
            <a:ext cx="1492270" cy="14922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21215" y="5108719"/>
            <a:ext cx="2613516" cy="1694429"/>
          </a:xfrm>
          <a:prstGeom prst="rect">
            <a:avLst/>
          </a:prstGeom>
        </p:spPr>
      </p:pic>
      <p:pic>
        <p:nvPicPr>
          <p:cNvPr id="13" name="Picture 2" descr="http://umdberg.pbworks.com/f/1353426873/EnChPEgraph2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30883" y="2707273"/>
            <a:ext cx="2881677" cy="19417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" name="Picture 2" descr="http://umdberg.pbworks.com/f/1321292921/attractive%20potential.gif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98257" y="1861735"/>
            <a:ext cx="2328482" cy="15070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http://umdberg.pbworks.com/f/1321292922/repulsive%20potential.gif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677" y="282287"/>
            <a:ext cx="2328482" cy="1545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9613507" y="3371465"/>
            <a:ext cx="1921978" cy="1810789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9526145" y="5137902"/>
            <a:ext cx="2096703" cy="1636064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7009076" y="2643738"/>
            <a:ext cx="2492665" cy="21717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02655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463295" y="1785665"/>
            <a:ext cx="11368622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987425" indent="-987425">
              <a:lnSpc>
                <a:spcPct val="150000"/>
              </a:lnSpc>
            </a:pPr>
            <a:r>
              <a:rPr lang="en-US" b="1" dirty="0" smtClean="0"/>
              <a:t>11.2.3.4</a:t>
            </a:r>
            <a:r>
              <a:rPr lang="en-US" b="1" dirty="0"/>
              <a:t>. </a:t>
            </a:r>
            <a:r>
              <a:rPr lang="en-US" b="1" dirty="0" err="1"/>
              <a:t>Sığa</a:t>
            </a:r>
            <a:r>
              <a:rPr lang="en-US" b="1" dirty="0"/>
              <a:t> (</a:t>
            </a:r>
            <a:r>
              <a:rPr lang="en-US" b="1" dirty="0" err="1"/>
              <a:t>kapasite</a:t>
            </a:r>
            <a:r>
              <a:rPr lang="en-US" b="1" dirty="0"/>
              <a:t>) </a:t>
            </a:r>
            <a:r>
              <a:rPr lang="en-US" b="1" dirty="0" err="1"/>
              <a:t>kavramını</a:t>
            </a:r>
            <a:r>
              <a:rPr lang="en-US" b="1" dirty="0"/>
              <a:t> </a:t>
            </a:r>
            <a:r>
              <a:rPr lang="en-US" b="1" dirty="0" err="1"/>
              <a:t>açıklar</a:t>
            </a:r>
            <a:r>
              <a:rPr lang="en-US" b="1" dirty="0"/>
              <a:t>. </a:t>
            </a:r>
            <a:endParaRPr lang="en-US" dirty="0"/>
          </a:p>
          <a:p>
            <a:pPr marL="1000125" indent="-12700">
              <a:lnSpc>
                <a:spcPct val="150000"/>
              </a:lnSpc>
            </a:pPr>
            <a:r>
              <a:rPr lang="en-US" i="1" dirty="0" err="1"/>
              <a:t>Matematiksel</a:t>
            </a:r>
            <a:r>
              <a:rPr lang="en-US" i="1" dirty="0"/>
              <a:t> </a:t>
            </a:r>
            <a:r>
              <a:rPr lang="en-US" i="1" dirty="0" err="1"/>
              <a:t>hesaplamalara</a:t>
            </a:r>
            <a:r>
              <a:rPr lang="en-US" i="1" dirty="0"/>
              <a:t> </a:t>
            </a:r>
            <a:r>
              <a:rPr lang="en-US" i="1" dirty="0" err="1"/>
              <a:t>girilmez</a:t>
            </a:r>
            <a:r>
              <a:rPr lang="en-US" i="1" dirty="0"/>
              <a:t>. </a:t>
            </a:r>
            <a:endParaRPr lang="en-US" dirty="0"/>
          </a:p>
          <a:p>
            <a:pPr marL="987425" indent="-987425">
              <a:lnSpc>
                <a:spcPct val="150000"/>
              </a:lnSpc>
            </a:pPr>
            <a:r>
              <a:rPr lang="en-US" b="1" dirty="0"/>
              <a:t>11.2.3.5. </a:t>
            </a:r>
            <a:r>
              <a:rPr lang="en-US" b="1" dirty="0" err="1"/>
              <a:t>Sığanın</a:t>
            </a:r>
            <a:r>
              <a:rPr lang="en-US" b="1" dirty="0"/>
              <a:t> </a:t>
            </a:r>
            <a:r>
              <a:rPr lang="en-US" b="1" dirty="0" err="1"/>
              <a:t>bağlı</a:t>
            </a:r>
            <a:r>
              <a:rPr lang="en-US" b="1" dirty="0"/>
              <a:t> </a:t>
            </a:r>
            <a:r>
              <a:rPr lang="en-US" b="1" dirty="0" err="1"/>
              <a:t>olduğu</a:t>
            </a:r>
            <a:r>
              <a:rPr lang="en-US" b="1" dirty="0"/>
              <a:t> </a:t>
            </a:r>
            <a:r>
              <a:rPr lang="en-US" b="1" dirty="0" err="1"/>
              <a:t>değişkenleri</a:t>
            </a:r>
            <a:r>
              <a:rPr lang="en-US" b="1" dirty="0"/>
              <a:t> </a:t>
            </a:r>
            <a:r>
              <a:rPr lang="en-US" b="1" dirty="0" err="1"/>
              <a:t>analiz</a:t>
            </a:r>
            <a:r>
              <a:rPr lang="en-US" b="1" dirty="0"/>
              <a:t> </a:t>
            </a:r>
            <a:r>
              <a:rPr lang="en-US" b="1" dirty="0" err="1"/>
              <a:t>eder</a:t>
            </a:r>
            <a:r>
              <a:rPr lang="en-US" dirty="0"/>
              <a:t>. </a:t>
            </a:r>
          </a:p>
          <a:p>
            <a:pPr marL="1000125" indent="-12700">
              <a:lnSpc>
                <a:spcPct val="150000"/>
              </a:lnSpc>
            </a:pPr>
            <a:r>
              <a:rPr lang="en-US" i="1" dirty="0"/>
              <a:t>a) </a:t>
            </a:r>
            <a:r>
              <a:rPr lang="en-US" i="1" dirty="0" err="1"/>
              <a:t>Değişkenlerin</a:t>
            </a:r>
            <a:r>
              <a:rPr lang="en-US" i="1" dirty="0"/>
              <a:t> </a:t>
            </a:r>
            <a:r>
              <a:rPr lang="en-US" i="1" dirty="0" err="1"/>
              <a:t>deney</a:t>
            </a:r>
            <a:r>
              <a:rPr lang="en-US" i="1" dirty="0"/>
              <a:t> </a:t>
            </a:r>
            <a:r>
              <a:rPr lang="en-US" i="1" dirty="0" err="1"/>
              <a:t>veya</a:t>
            </a:r>
            <a:r>
              <a:rPr lang="en-US" i="1" dirty="0"/>
              <a:t> </a:t>
            </a:r>
            <a:r>
              <a:rPr lang="en-US" i="1" dirty="0" err="1"/>
              <a:t>simülasyonlarla</a:t>
            </a:r>
            <a:r>
              <a:rPr lang="en-US" i="1" dirty="0"/>
              <a:t> </a:t>
            </a:r>
            <a:r>
              <a:rPr lang="en-US" i="1" dirty="0" err="1"/>
              <a:t>belirlenmesi</a:t>
            </a:r>
            <a:r>
              <a:rPr lang="en-US" i="1" dirty="0"/>
              <a:t> </a:t>
            </a:r>
            <a:r>
              <a:rPr lang="en-US" i="1" dirty="0" err="1"/>
              <a:t>sağlanır</a:t>
            </a:r>
            <a:r>
              <a:rPr lang="en-US" i="1" dirty="0"/>
              <a:t>. </a:t>
            </a:r>
            <a:endParaRPr lang="en-US" dirty="0"/>
          </a:p>
          <a:p>
            <a:pPr marL="1000125" indent="-12700">
              <a:lnSpc>
                <a:spcPct val="150000"/>
              </a:lnSpc>
            </a:pPr>
            <a:r>
              <a:rPr lang="en-US" i="1" dirty="0"/>
              <a:t>b) </a:t>
            </a:r>
            <a:r>
              <a:rPr lang="en-US" i="1" dirty="0" err="1"/>
              <a:t>Öğrencilerin</a:t>
            </a:r>
            <a:r>
              <a:rPr lang="en-US" i="1" dirty="0"/>
              <a:t> </a:t>
            </a:r>
            <a:r>
              <a:rPr lang="en-US" i="1" dirty="0" err="1"/>
              <a:t>matematiksel</a:t>
            </a:r>
            <a:r>
              <a:rPr lang="en-US" i="1" dirty="0"/>
              <a:t> </a:t>
            </a:r>
            <a:r>
              <a:rPr lang="en-US" i="1" dirty="0" err="1"/>
              <a:t>modeli</a:t>
            </a:r>
            <a:r>
              <a:rPr lang="en-US" i="1" dirty="0"/>
              <a:t> </a:t>
            </a:r>
            <a:r>
              <a:rPr lang="en-US" i="1" dirty="0" err="1"/>
              <a:t>elde</a:t>
            </a:r>
            <a:r>
              <a:rPr lang="en-US" i="1" dirty="0"/>
              <a:t> </a:t>
            </a:r>
            <a:r>
              <a:rPr lang="en-US" i="1" dirty="0" err="1"/>
              <a:t>etmeleri</a:t>
            </a:r>
            <a:r>
              <a:rPr lang="en-US" i="1" dirty="0"/>
              <a:t> </a:t>
            </a:r>
            <a:r>
              <a:rPr lang="en-US" i="1" dirty="0" err="1"/>
              <a:t>sağlanır</a:t>
            </a:r>
            <a:r>
              <a:rPr lang="en-US" i="1" dirty="0"/>
              <a:t>. </a:t>
            </a:r>
            <a:r>
              <a:rPr lang="en-US" i="1" dirty="0" err="1"/>
              <a:t>Matematiksel</a:t>
            </a:r>
            <a:r>
              <a:rPr lang="en-US" i="1" dirty="0"/>
              <a:t> </a:t>
            </a:r>
            <a:r>
              <a:rPr lang="en-US" i="1" dirty="0" err="1"/>
              <a:t>hesaplamalara</a:t>
            </a:r>
            <a:r>
              <a:rPr lang="en-US" i="1" dirty="0"/>
              <a:t> </a:t>
            </a:r>
            <a:r>
              <a:rPr lang="en-US" i="1" dirty="0" err="1"/>
              <a:t>girilmez</a:t>
            </a:r>
            <a:r>
              <a:rPr lang="en-US" i="1" dirty="0"/>
              <a:t>. </a:t>
            </a:r>
            <a:endParaRPr lang="en-US" dirty="0"/>
          </a:p>
          <a:p>
            <a:pPr marL="987425" indent="-987425">
              <a:lnSpc>
                <a:spcPct val="150000"/>
              </a:lnSpc>
            </a:pPr>
            <a:r>
              <a:rPr lang="en-US" b="1" dirty="0"/>
              <a:t>11.2.3.6. </a:t>
            </a:r>
            <a:r>
              <a:rPr lang="en-US" b="1" dirty="0" err="1"/>
              <a:t>Yüklü</a:t>
            </a:r>
            <a:r>
              <a:rPr lang="en-US" b="1" dirty="0"/>
              <a:t> </a:t>
            </a:r>
            <a:r>
              <a:rPr lang="en-US" b="1" dirty="0" err="1"/>
              <a:t>levhaların</a:t>
            </a:r>
            <a:r>
              <a:rPr lang="en-US" b="1" dirty="0"/>
              <a:t> </a:t>
            </a:r>
            <a:r>
              <a:rPr lang="en-US" b="1" dirty="0" err="1"/>
              <a:t>özelliklerinden</a:t>
            </a:r>
            <a:r>
              <a:rPr lang="en-US" b="1" dirty="0"/>
              <a:t> </a:t>
            </a:r>
            <a:r>
              <a:rPr lang="en-US" b="1" dirty="0" err="1"/>
              <a:t>faydalanarak</a:t>
            </a:r>
            <a:r>
              <a:rPr lang="en-US" b="1" dirty="0"/>
              <a:t> </a:t>
            </a:r>
            <a:r>
              <a:rPr lang="en-US" b="1" dirty="0" err="1"/>
              <a:t>sığacın</a:t>
            </a:r>
            <a:r>
              <a:rPr lang="en-US" b="1" dirty="0"/>
              <a:t> (</a:t>
            </a:r>
            <a:r>
              <a:rPr lang="en-US" b="1" dirty="0" err="1"/>
              <a:t>kondansatör</a:t>
            </a:r>
            <a:r>
              <a:rPr lang="en-US" b="1" dirty="0"/>
              <a:t>) </a:t>
            </a:r>
            <a:r>
              <a:rPr lang="en-US" b="1" dirty="0" err="1"/>
              <a:t>işlevini</a:t>
            </a:r>
            <a:r>
              <a:rPr lang="en-US" b="1" dirty="0"/>
              <a:t> </a:t>
            </a:r>
            <a:r>
              <a:rPr lang="en-US" b="1" dirty="0" err="1"/>
              <a:t>açıklar</a:t>
            </a:r>
            <a:r>
              <a:rPr lang="en-US" dirty="0"/>
              <a:t>. </a:t>
            </a:r>
          </a:p>
          <a:p>
            <a:pPr marL="1000125" indent="-12700">
              <a:lnSpc>
                <a:spcPct val="150000"/>
              </a:lnSpc>
            </a:pPr>
            <a:r>
              <a:rPr lang="en-US" i="1" dirty="0"/>
              <a:t>a) </a:t>
            </a:r>
            <a:r>
              <a:rPr lang="en-US" i="1" dirty="0" err="1"/>
              <a:t>Sığaçların</a:t>
            </a:r>
            <a:r>
              <a:rPr lang="en-US" i="1" dirty="0"/>
              <a:t> </a:t>
            </a:r>
            <a:r>
              <a:rPr lang="en-US" i="1" dirty="0" err="1"/>
              <a:t>kullanım</a:t>
            </a:r>
            <a:r>
              <a:rPr lang="en-US" i="1" dirty="0"/>
              <a:t> </a:t>
            </a:r>
            <a:r>
              <a:rPr lang="en-US" i="1" dirty="0" err="1"/>
              <a:t>alanlarına</a:t>
            </a:r>
            <a:r>
              <a:rPr lang="en-US" i="1" dirty="0"/>
              <a:t> </a:t>
            </a:r>
            <a:r>
              <a:rPr lang="en-US" i="1" dirty="0" err="1"/>
              <a:t>yönelik</a:t>
            </a:r>
            <a:r>
              <a:rPr lang="en-US" i="1" dirty="0"/>
              <a:t> </a:t>
            </a:r>
            <a:r>
              <a:rPr lang="en-US" i="1" dirty="0" err="1"/>
              <a:t>araştırma</a:t>
            </a:r>
            <a:r>
              <a:rPr lang="en-US" i="1" dirty="0"/>
              <a:t> </a:t>
            </a:r>
            <a:r>
              <a:rPr lang="en-US" i="1" dirty="0" err="1"/>
              <a:t>yapılması</a:t>
            </a:r>
            <a:r>
              <a:rPr lang="en-US" i="1" dirty="0"/>
              <a:t> </a:t>
            </a:r>
            <a:r>
              <a:rPr lang="en-US" i="1" dirty="0" err="1"/>
              <a:t>sağlanır</a:t>
            </a:r>
            <a:r>
              <a:rPr lang="en-US" i="1" dirty="0"/>
              <a:t>. </a:t>
            </a:r>
            <a:endParaRPr lang="en-US" dirty="0"/>
          </a:p>
          <a:p>
            <a:pPr marL="1000125" indent="-12700">
              <a:lnSpc>
                <a:spcPct val="150000"/>
              </a:lnSpc>
            </a:pPr>
            <a:r>
              <a:rPr lang="en-US" i="1" dirty="0"/>
              <a:t>b) </a:t>
            </a:r>
            <a:r>
              <a:rPr lang="en-US" i="1" dirty="0" err="1"/>
              <a:t>Öğrencilerin</a:t>
            </a:r>
            <a:r>
              <a:rPr lang="en-US" i="1" dirty="0"/>
              <a:t> </a:t>
            </a:r>
            <a:r>
              <a:rPr lang="en-US" i="1" dirty="0" err="1"/>
              <a:t>elektrik</a:t>
            </a:r>
            <a:r>
              <a:rPr lang="en-US" i="1" dirty="0"/>
              <a:t> </a:t>
            </a:r>
            <a:r>
              <a:rPr lang="en-US" i="1" dirty="0" err="1"/>
              <a:t>yüklerinin</a:t>
            </a:r>
            <a:r>
              <a:rPr lang="en-US" i="1" dirty="0"/>
              <a:t> </a:t>
            </a:r>
            <a:r>
              <a:rPr lang="en-US" i="1" dirty="0" err="1"/>
              <a:t>nasıl</a:t>
            </a:r>
            <a:r>
              <a:rPr lang="en-US" i="1" dirty="0"/>
              <a:t> </a:t>
            </a:r>
            <a:r>
              <a:rPr lang="en-US" i="1" dirty="0" err="1"/>
              <a:t>depolanıp</a:t>
            </a:r>
            <a:r>
              <a:rPr lang="en-US" i="1" dirty="0"/>
              <a:t> </a:t>
            </a:r>
            <a:r>
              <a:rPr lang="en-US" i="1" dirty="0" err="1"/>
              <a:t>kullanılabileceğini</a:t>
            </a:r>
            <a:r>
              <a:rPr lang="en-US" i="1" dirty="0"/>
              <a:t> </a:t>
            </a:r>
            <a:r>
              <a:rPr lang="en-US" i="1" dirty="0" err="1"/>
              <a:t>tartışmaları</a:t>
            </a:r>
            <a:r>
              <a:rPr lang="en-US" i="1" dirty="0"/>
              <a:t> </a:t>
            </a:r>
            <a:r>
              <a:rPr lang="en-US" i="1" dirty="0" err="1"/>
              <a:t>ve</a:t>
            </a:r>
            <a:r>
              <a:rPr lang="en-US" i="1" dirty="0"/>
              <a:t> </a:t>
            </a:r>
            <a:r>
              <a:rPr lang="en-US" i="1" dirty="0" err="1"/>
              <a:t>elektrik</a:t>
            </a:r>
            <a:r>
              <a:rPr lang="en-US" i="1" dirty="0"/>
              <a:t> </a:t>
            </a:r>
            <a:r>
              <a:rPr lang="en-US" i="1" dirty="0" err="1"/>
              <a:t>enerjisi</a:t>
            </a:r>
            <a:r>
              <a:rPr lang="en-US" i="1" dirty="0"/>
              <a:t> </a:t>
            </a:r>
            <a:r>
              <a:rPr lang="en-US" i="1" dirty="0" err="1"/>
              <a:t>ile</a:t>
            </a:r>
            <a:r>
              <a:rPr lang="en-US" i="1" dirty="0"/>
              <a:t> </a:t>
            </a:r>
            <a:r>
              <a:rPr lang="en-US" i="1" dirty="0" err="1"/>
              <a:t>ilişkilendirmeleri</a:t>
            </a:r>
            <a:r>
              <a:rPr lang="en-US" i="1" dirty="0"/>
              <a:t> </a:t>
            </a:r>
            <a:r>
              <a:rPr lang="en-US" i="1" dirty="0" err="1"/>
              <a:t>sağlanır</a:t>
            </a:r>
            <a:r>
              <a:rPr lang="en-US" i="1" dirty="0"/>
              <a:t>. </a:t>
            </a:r>
            <a:endParaRPr lang="en-US" dirty="0"/>
          </a:p>
        </p:txBody>
      </p:sp>
      <p:sp>
        <p:nvSpPr>
          <p:cNvPr id="5" name="TextBox 4"/>
          <p:cNvSpPr txBox="1"/>
          <p:nvPr/>
        </p:nvSpPr>
        <p:spPr>
          <a:xfrm>
            <a:off x="5193792" y="800259"/>
            <a:ext cx="674070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Önümüzdeki Hafta Ne Öğreneceğiz?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4174950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1060704" y="2609093"/>
            <a:ext cx="9717024" cy="2072639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tr-TR" dirty="0" smtClean="0"/>
          </a:p>
          <a:p>
            <a:pPr marL="0" indent="0" algn="ctr">
              <a:buNone/>
            </a:pPr>
            <a:r>
              <a:rPr lang="tr-TR" sz="4800" dirty="0"/>
              <a:t>Görüşmek Üzere </a:t>
            </a:r>
            <a:r>
              <a:rPr lang="tr-TR" sz="4800" dirty="0">
                <a:solidFill>
                  <a:schemeClr val="accent6">
                    <a:lumMod val="60000"/>
                    <a:lumOff val="40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4800" dirty="0">
              <a:solidFill>
                <a:schemeClr val="accent6">
                  <a:lumMod val="60000"/>
                  <a:lumOff val="4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44692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251198" y="492977"/>
            <a:ext cx="562051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/>
              <a:t>Geçen Hafta Neler Öğrendik?</a:t>
            </a:r>
          </a:p>
        </p:txBody>
      </p:sp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352"/>
          <a:stretch/>
        </p:blipFill>
        <p:spPr>
          <a:xfrm>
            <a:off x="3791744" y="1556792"/>
            <a:ext cx="4104456" cy="1445149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 rotWithShape="1">
          <a:blip r:embed="rId4"/>
          <a:srcRect l="12169" t="51802" r="4170"/>
          <a:stretch/>
        </p:blipFill>
        <p:spPr>
          <a:xfrm>
            <a:off x="9025997" y="1635154"/>
            <a:ext cx="2380094" cy="1288424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1" name="TextBox 20"/>
              <p:cNvSpPr txBox="1"/>
              <p:nvPr/>
            </p:nvSpPr>
            <p:spPr>
              <a:xfrm>
                <a:off x="4007768" y="3573016"/>
                <a:ext cx="907621" cy="578172"/>
              </a:xfrm>
              <a:prstGeom prst="rect">
                <a:avLst/>
              </a:prstGeom>
              <a:noFill/>
            </p:spPr>
            <p:txBody>
              <a:bodyPr wrap="none" lIns="0" tIns="0" rIns="0" bIns="0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𝐸</m:t>
                      </m:r>
                      <m:r>
                        <a:rPr lang="tr-TR" sz="20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tr-TR" sz="20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sty m:val="p"/>
                            </m:rPr>
                            <a:rPr lang="el-GR" sz="2000" b="0" i="1" smtClean="0">
                              <a:latin typeface="Cambria Math" panose="02040503050406030204" pitchFamily="18" charset="0"/>
                            </a:rPr>
                            <m:t>Δ</m:t>
                          </m:r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𝑉</m:t>
                          </m:r>
                        </m:num>
                        <m:den>
                          <m:r>
                            <a:rPr lang="tr-TR" sz="2000" b="0" i="1" smtClean="0">
                              <a:latin typeface="Cambria Math" panose="02040503050406030204" pitchFamily="18" charset="0"/>
                            </a:rPr>
                            <m:t>𝑑</m:t>
                          </m:r>
                        </m:den>
                      </m:f>
                    </m:oMath>
                  </m:oMathPara>
                </a14:m>
                <a:endParaRPr lang="tr-TR" sz="2000" dirty="0"/>
              </a:p>
            </p:txBody>
          </p:sp>
        </mc:Choice>
        <mc:Fallback xmlns="">
          <p:sp>
            <p:nvSpPr>
              <p:cNvPr id="21" name="TextBox 20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07768" y="3573016"/>
                <a:ext cx="907621" cy="578172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2" name="TextBox 21"/>
              <p:cNvSpPr txBox="1"/>
              <p:nvPr/>
            </p:nvSpPr>
            <p:spPr>
              <a:xfrm>
                <a:off x="6780076" y="3380586"/>
                <a:ext cx="4536504" cy="5762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l-GR" dirty="0" smtClean="0"/>
                  <a:t>Δ</a:t>
                </a:r>
                <a:r>
                  <a:rPr lang="en-US" dirty="0" smtClean="0"/>
                  <a:t>V</a:t>
                </a:r>
                <a:r>
                  <a:rPr lang="en-US" baseline="-25000" dirty="0" smtClean="0"/>
                  <a:t>AB</a:t>
                </a:r>
                <a:r>
                  <a:rPr lang="en-US" dirty="0" smtClean="0"/>
                  <a:t> = V</a:t>
                </a:r>
                <a:r>
                  <a:rPr lang="en-US" baseline="-25000" dirty="0" smtClean="0"/>
                  <a:t>B</a:t>
                </a:r>
                <a:r>
                  <a:rPr lang="en-US" dirty="0" smtClean="0"/>
                  <a:t> - V</a:t>
                </a:r>
                <a:r>
                  <a:rPr lang="en-US" baseline="-25000" dirty="0" smtClean="0"/>
                  <a:t>A</a:t>
                </a:r>
                <a:r>
                  <a:rPr lang="en-US" dirty="0" smtClean="0"/>
                  <a:t> =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nor/>
                          </m:rPr>
                          <a:rPr lang="el-GR" i="1" dirty="0"/>
                          <m:t>Δ</m:t>
                        </m:r>
                        <m:r>
                          <m:rPr>
                            <m:nor/>
                          </m:rPr>
                          <a:rPr lang="en-US" i="1" dirty="0"/>
                          <m:t>PE</m:t>
                        </m:r>
                        <m:r>
                          <a:rPr lang="en-US" b="0" i="1" baseline="-25000" smtClean="0"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  <m:r>
                      <m:rPr>
                        <m:nor/>
                      </m:rPr>
                      <a:rPr lang="en-US" dirty="0"/>
                      <m:t>= </m:t>
                    </m:r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𝑊</m:t>
                        </m:r>
                        <m:r>
                          <a:rPr lang="en-US" i="1" baseline="-25000">
                            <a:latin typeface="Cambria Math" panose="02040503050406030204" pitchFamily="18" charset="0"/>
                          </a:rPr>
                          <m:t>𝐴𝐵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𝑞</m:t>
                        </m:r>
                      </m:den>
                    </m:f>
                  </m:oMath>
                </a14:m>
                <a:endParaRPr lang="tr-TR" dirty="0"/>
              </a:p>
            </p:txBody>
          </p:sp>
        </mc:Choice>
        <mc:Fallback xmlns="">
          <p:sp>
            <p:nvSpPr>
              <p:cNvPr id="22" name="TextBox 21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80076" y="3380586"/>
                <a:ext cx="4536504" cy="576248"/>
              </a:xfrm>
              <a:prstGeom prst="rect">
                <a:avLst/>
              </a:prstGeom>
              <a:blipFill>
                <a:blip r:embed="rId6"/>
                <a:stretch>
                  <a:fillRect l="-107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3" name="TextBox 22"/>
              <p:cNvSpPr txBox="1"/>
              <p:nvPr/>
            </p:nvSpPr>
            <p:spPr>
              <a:xfrm>
                <a:off x="4025645" y="4722263"/>
                <a:ext cx="1596171" cy="52950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2000" dirty="0" smtClean="0"/>
                  <a:t>V = k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tr-TR" sz="200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𝑟</m:t>
                        </m:r>
                      </m:den>
                    </m:f>
                  </m:oMath>
                </a14:m>
                <a:endParaRPr lang="tr-TR" sz="2000" dirty="0"/>
              </a:p>
            </p:txBody>
          </p:sp>
        </mc:Choice>
        <mc:Fallback xmlns="">
          <p:sp>
            <p:nvSpPr>
              <p:cNvPr id="23" name="TextBox 22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025645" y="4722263"/>
                <a:ext cx="1596171" cy="529504"/>
              </a:xfrm>
              <a:prstGeom prst="rect">
                <a:avLst/>
              </a:prstGeom>
              <a:blipFill>
                <a:blip r:embed="rId7"/>
                <a:stretch>
                  <a:fillRect l="-3817" b="-574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graphicFrame>
        <p:nvGraphicFramePr>
          <p:cNvPr id="24" name="Table 2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75008628"/>
              </p:ext>
            </p:extLst>
          </p:nvPr>
        </p:nvGraphicFramePr>
        <p:xfrm>
          <a:off x="5303912" y="4423434"/>
          <a:ext cx="6776397" cy="1981200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2258799">
                  <a:extLst>
                    <a:ext uri="{9D8B030D-6E8A-4147-A177-3AD203B41FA5}">
                      <a16:colId xmlns:a16="http://schemas.microsoft.com/office/drawing/2014/main" val="267877782"/>
                    </a:ext>
                  </a:extLst>
                </a:gridCol>
                <a:gridCol w="2632449">
                  <a:extLst>
                    <a:ext uri="{9D8B030D-6E8A-4147-A177-3AD203B41FA5}">
                      <a16:colId xmlns:a16="http://schemas.microsoft.com/office/drawing/2014/main" val="1424698056"/>
                    </a:ext>
                  </a:extLst>
                </a:gridCol>
                <a:gridCol w="1885149">
                  <a:extLst>
                    <a:ext uri="{9D8B030D-6E8A-4147-A177-3AD203B41FA5}">
                      <a16:colId xmlns:a16="http://schemas.microsoft.com/office/drawing/2014/main" val="3129229114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noProof="0" dirty="0" smtClean="0"/>
                        <a:t>Kütle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2000" noProof="0" dirty="0" smtClean="0"/>
                        <a:t>Elektrik</a:t>
                      </a:r>
                      <a:endParaRPr lang="tr-TR" sz="2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0713560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Kuvvet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F=</a:t>
                      </a:r>
                      <a:r>
                        <a:rPr lang="tr-TR" sz="1200" noProof="0" dirty="0" err="1" smtClean="0"/>
                        <a:t>m.g</a:t>
                      </a:r>
                      <a:r>
                        <a:rPr lang="tr-TR" sz="1200" noProof="0" dirty="0" smtClean="0"/>
                        <a:t>=-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F=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63842196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Alan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g=-G.M/R</a:t>
                      </a:r>
                      <a:r>
                        <a:rPr lang="tr-TR" sz="1200" baseline="30000" noProof="0" dirty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E=k</a:t>
                      </a:r>
                      <a:r>
                        <a:rPr lang="en-US" sz="1200" noProof="0" smtClean="0"/>
                        <a:t>Q</a:t>
                      </a:r>
                      <a:r>
                        <a:rPr lang="tr-TR" sz="1200" noProof="0" smtClean="0"/>
                        <a:t>/R</a:t>
                      </a:r>
                      <a:r>
                        <a:rPr lang="tr-TR" sz="1200" baseline="30000" noProof="0" smtClean="0"/>
                        <a:t>2</a:t>
                      </a:r>
                      <a:endParaRPr lang="tr-TR" sz="1200" baseline="300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871321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tr-TR" sz="2000" noProof="0" dirty="0" smtClean="0"/>
                        <a:t>Potansiyel Enerji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tr-TR" sz="1200" noProof="0" dirty="0" smtClean="0"/>
                        <a:t>F.R=</a:t>
                      </a:r>
                      <a:r>
                        <a:rPr lang="tr-TR" sz="1200" noProof="0" dirty="0" err="1" smtClean="0"/>
                        <a:t>M.g.R</a:t>
                      </a:r>
                      <a:r>
                        <a:rPr lang="tr-TR" sz="1200" noProof="0" dirty="0" smtClean="0"/>
                        <a:t>=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tr-TR" sz="1200" noProof="0" dirty="0" smtClean="0"/>
                        <a:t>PE=F</a:t>
                      </a:r>
                      <a:r>
                        <a:rPr lang="en-US" sz="1200" noProof="0" dirty="0" smtClean="0"/>
                        <a:t>R</a:t>
                      </a:r>
                      <a:r>
                        <a:rPr lang="tr-TR" sz="1200" noProof="0" dirty="0" smtClean="0"/>
                        <a:t>=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16577764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noProof="0" dirty="0" err="1" smtClean="0"/>
                        <a:t>İş</a:t>
                      </a:r>
                      <a:endParaRPr lang="tr-TR" sz="20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W</a:t>
                      </a:r>
                      <a:r>
                        <a:rPr lang="en-US" sz="1200" baseline="0" noProof="0" dirty="0" smtClean="0"/>
                        <a:t> = </a:t>
                      </a:r>
                      <a:r>
                        <a:rPr lang="tr-TR" sz="1200" noProof="0" dirty="0" err="1" smtClean="0"/>
                        <a:t>G.m.M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noProof="0" dirty="0" smtClean="0"/>
                        <a:t>W = </a:t>
                      </a:r>
                      <a:r>
                        <a:rPr lang="tr-TR" sz="1200" noProof="0" dirty="0" err="1" smtClean="0"/>
                        <a:t>kqQ</a:t>
                      </a:r>
                      <a:r>
                        <a:rPr lang="tr-TR" sz="1200" noProof="0" dirty="0" smtClean="0"/>
                        <a:t>/R</a:t>
                      </a:r>
                      <a:endParaRPr lang="tr-TR" sz="1200" noProof="0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336447799"/>
                  </a:ext>
                </a:extLst>
              </a:tr>
            </a:tbl>
          </a:graphicData>
        </a:graphic>
      </p:graphicFrame>
      <p:sp>
        <p:nvSpPr>
          <p:cNvPr id="26" name="TextBox 25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</a:t>
            </a:r>
            <a:r>
              <a:rPr lang="tr-TR" sz="1600" dirty="0" smtClean="0"/>
              <a:t>Katot Işını Tüpü</a:t>
            </a:r>
            <a:endParaRPr lang="tr-TR" sz="16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Elektrik</a:t>
            </a:r>
            <a:r>
              <a:rPr lang="en-US" sz="1600" dirty="0"/>
              <a:t> Alan</a:t>
            </a:r>
            <a:r>
              <a:rPr lang="tr-TR" sz="1600" dirty="0"/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</a:t>
            </a:r>
            <a:r>
              <a:rPr lang="tr-TR" sz="1600" dirty="0" smtClean="0"/>
              <a:t>Tüpü</a:t>
            </a:r>
            <a:endParaRPr lang="tr-TR" sz="16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4118007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108448" y="493751"/>
            <a:ext cx="6483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Millikan Yağ Damlası Deneyi ve Katot Işını Tüpü</a:t>
            </a:r>
            <a:endParaRPr lang="tr-TR" sz="2800" b="1" dirty="0"/>
          </a:p>
        </p:txBody>
      </p:sp>
      <p:sp>
        <p:nvSpPr>
          <p:cNvPr id="3" name="TextBox 2"/>
          <p:cNvSpPr txBox="1"/>
          <p:nvPr/>
        </p:nvSpPr>
        <p:spPr>
          <a:xfrm>
            <a:off x="5971138" y="1833193"/>
            <a:ext cx="5620512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Robert Millikan 1906-1913 yılları arasında yaptığı «Yağ Damlası» deneyleri ile bir elektronun yükünü hesaplamayı başardı. Bu konudaki çalışmaları ile 1923 yılında Nobel Fizik Ödülü’nü almaya hak kazandı.</a:t>
            </a:r>
            <a:endParaRPr lang="tr-TR" dirty="0"/>
          </a:p>
        </p:txBody>
      </p:sp>
      <p:pic>
        <p:nvPicPr>
          <p:cNvPr id="1026" name="Picture 2" descr="Görsel sonucu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35762" y="1888450"/>
            <a:ext cx="1732934" cy="24521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angle 7"/>
          <p:cNvSpPr/>
          <p:nvPr/>
        </p:nvSpPr>
        <p:spPr>
          <a:xfrm>
            <a:off x="4132470" y="4411183"/>
            <a:ext cx="152157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dirty="0" smtClean="0"/>
              <a:t>(1868-1953) </a:t>
            </a:r>
            <a:endParaRPr lang="tr-TR" dirty="0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l="41195" t="37392" r="35298" b="30712"/>
          <a:stretch/>
        </p:blipFill>
        <p:spPr>
          <a:xfrm>
            <a:off x="8533137" y="3930751"/>
            <a:ext cx="3058512" cy="2333297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Elektrik</a:t>
            </a:r>
            <a:r>
              <a:rPr lang="en-US" sz="1600" dirty="0"/>
              <a:t> Alan</a:t>
            </a:r>
            <a:r>
              <a:rPr lang="tr-TR" sz="1600" dirty="0"/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</a:t>
            </a:r>
            <a:r>
              <a:rPr lang="tr-TR" sz="1600" dirty="0" smtClean="0"/>
              <a:t>Tüpü</a:t>
            </a:r>
            <a:endParaRPr lang="tr-TR" sz="16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</p:spTree>
    <p:extLst>
      <p:ext uri="{BB962C8B-B14F-4D97-AF65-F5344CB8AC3E}">
        <p14:creationId xmlns:p14="http://schemas.microsoft.com/office/powerpoint/2010/main" val="2322719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l="8479" t="47737" r="51899" b="16487"/>
          <a:stretch/>
        </p:blipFill>
        <p:spPr>
          <a:xfrm>
            <a:off x="4051737" y="1420392"/>
            <a:ext cx="6731876" cy="341740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878316" y="5241218"/>
            <a:ext cx="70787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b="1" dirty="0" smtClean="0">
                <a:solidFill>
                  <a:schemeClr val="accent1">
                    <a:lumMod val="75000"/>
                  </a:schemeClr>
                </a:solidFill>
              </a:rPr>
              <a:t>Bugün öğreneceklerimiz ile bu deneyin temel mantığını anlayabileceğiz</a:t>
            </a:r>
            <a:r>
              <a:rPr lang="tr-TR" sz="2800" b="1" dirty="0" smtClean="0">
                <a:solidFill>
                  <a:schemeClr val="accent1">
                    <a:lumMod val="75000"/>
                  </a:schemeClr>
                </a:solidFill>
                <a:sym typeface="Wingdings" panose="05000000000000000000" pitchFamily="2" charset="2"/>
              </a:rPr>
              <a:t></a:t>
            </a:r>
            <a:endParaRPr lang="tr-TR" sz="28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7" name="Rectangle 6"/>
          <p:cNvSpPr/>
          <p:nvPr/>
        </p:nvSpPr>
        <p:spPr>
          <a:xfrm>
            <a:off x="5101031" y="4442514"/>
            <a:ext cx="352532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tr-TR" i="1" dirty="0"/>
              <a:t>(Düzeneğin basitleştirilmiş </a:t>
            </a:r>
            <a:r>
              <a:rPr lang="tr-TR" i="1" dirty="0" smtClean="0"/>
              <a:t>hali)</a:t>
            </a:r>
            <a:endParaRPr lang="tr-TR" i="1" dirty="0"/>
          </a:p>
        </p:txBody>
      </p:sp>
      <p:sp>
        <p:nvSpPr>
          <p:cNvPr id="10" name="TextBox 9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Elektrik</a:t>
            </a:r>
            <a:r>
              <a:rPr lang="en-US" sz="1600" dirty="0"/>
              <a:t> Alan</a:t>
            </a:r>
            <a:r>
              <a:rPr lang="tr-TR" sz="1600" dirty="0"/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</a:t>
            </a:r>
            <a:r>
              <a:rPr lang="tr-TR" sz="1600" dirty="0" smtClean="0"/>
              <a:t>Tüpü</a:t>
            </a:r>
            <a:endParaRPr lang="tr-TR" sz="16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5108448" y="493751"/>
            <a:ext cx="6483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Millikan Yağ Damlası Deneyi ve Katot Işını Tüpü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29444864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25977" y="1537606"/>
            <a:ext cx="4101160" cy="318297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4018524" y="5113004"/>
            <a:ext cx="68933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000" dirty="0" smtClean="0"/>
              <a:t>Tüplü televizyon, ultrason cihazı, osiloskop gibi cihazların ekranında ektanında görüntü nasıl oluşur?</a:t>
            </a:r>
            <a:endParaRPr lang="tr-TR" sz="2000" dirty="0"/>
          </a:p>
        </p:txBody>
      </p:sp>
      <p:sp>
        <p:nvSpPr>
          <p:cNvPr id="10" name="TextBox 9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Elektrik</a:t>
            </a:r>
            <a:r>
              <a:rPr lang="en-US" sz="1600" dirty="0"/>
              <a:t> Alan</a:t>
            </a:r>
            <a:r>
              <a:rPr lang="tr-TR" sz="1600" dirty="0"/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 smtClean="0"/>
              <a:t>Günün </a:t>
            </a:r>
            <a:r>
              <a:rPr lang="tr-TR" sz="1600" dirty="0"/>
              <a:t>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108448" y="493751"/>
            <a:ext cx="6483201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Millikan Yağ Damlası Deneyi ve Katot Işını Tüpü</a:t>
            </a:r>
            <a:endParaRPr lang="tr-TR" sz="2800" b="1" dirty="0"/>
          </a:p>
        </p:txBody>
      </p:sp>
    </p:spTree>
    <p:extLst>
      <p:ext uri="{BB962C8B-B14F-4D97-AF65-F5344CB8AC3E}">
        <p14:creationId xmlns:p14="http://schemas.microsoft.com/office/powerpoint/2010/main" val="30688543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3687928" y="1447858"/>
            <a:ext cx="81992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/>
              <a:t>Noktasal yüklerin oluşturduğu elektrik alan  ve elektrik alan çizgileri ile ilgli öğrendiklerimizi hatırlayalım:</a:t>
            </a:r>
          </a:p>
          <a:p>
            <a:endParaRPr lang="tr-TR" dirty="0" smtClean="0"/>
          </a:p>
        </p:txBody>
      </p:sp>
      <p:sp>
        <p:nvSpPr>
          <p:cNvPr id="10" name="Rectangle 9"/>
          <p:cNvSpPr/>
          <p:nvPr/>
        </p:nvSpPr>
        <p:spPr>
          <a:xfrm>
            <a:off x="3687928" y="3715312"/>
            <a:ext cx="8136807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Elektrik alan çizgilerinin </a:t>
            </a:r>
            <a:r>
              <a:rPr lang="tr-TR" dirty="0"/>
              <a:t>yönü </a:t>
            </a:r>
            <a:r>
              <a:rPr lang="tr-TR" dirty="0" smtClean="0"/>
              <a:t>.................yüklerde </a:t>
            </a:r>
            <a:r>
              <a:rPr lang="tr-TR" dirty="0"/>
              <a:t>dışarı, </a:t>
            </a:r>
            <a:r>
              <a:rPr lang="tr-TR" dirty="0" smtClean="0"/>
              <a:t>................... yüklerde </a:t>
            </a:r>
            <a:r>
              <a:rPr lang="tr-TR" dirty="0"/>
              <a:t>ise içeriye doğrudur.</a:t>
            </a:r>
            <a:endParaRPr lang="tr-TR" dirty="0" smtClean="0"/>
          </a:p>
          <a:p>
            <a:pPr marL="285750" indent="-285750">
              <a:buFont typeface="Wingdings" panose="05000000000000000000" pitchFamily="2" charset="2"/>
              <a:buChar char="Ø"/>
              <a:defRPr/>
            </a:pPr>
            <a:r>
              <a:rPr lang="tr-TR" dirty="0" smtClean="0"/>
              <a:t>Elektrik alan şiddeti elektrik alan çizgilerinin yoğunluğu ile ......................... orantılıdır. 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 smtClean="0"/>
              <a:t>Pozitif </a:t>
            </a:r>
            <a:r>
              <a:rPr lang="tr-TR" dirty="0"/>
              <a:t>yükten çıkan ve negatif yüke giren elektrik alan çizgilerinin sayısı yüklerin </a:t>
            </a:r>
            <a:r>
              <a:rPr lang="tr-TR" dirty="0" smtClean="0"/>
              <a:t>........................ </a:t>
            </a:r>
            <a:r>
              <a:rPr lang="tr-TR" dirty="0"/>
              <a:t>ile ilgilidir.</a:t>
            </a:r>
          </a:p>
          <a:p>
            <a:pPr marL="285750" indent="-285750">
              <a:buFont typeface="Wingdings" panose="05000000000000000000" pitchFamily="2" charset="2"/>
              <a:buChar char="Ø"/>
            </a:pPr>
            <a:r>
              <a:rPr lang="tr-TR" dirty="0"/>
              <a:t>Elektrik alan çizgisi birbirlerini uzayın herhangi bir noktasında </a:t>
            </a:r>
            <a:r>
              <a:rPr lang="tr-TR" dirty="0" smtClean="0"/>
              <a:t>.............................. </a:t>
            </a:r>
          </a:p>
          <a:p>
            <a:pPr marL="285750" lvl="0" indent="-285750">
              <a:buFont typeface="Wingdings" panose="05000000000000000000" pitchFamily="2" charset="2"/>
              <a:buChar char="Ø"/>
            </a:pPr>
            <a:r>
              <a:rPr lang="tr-TR" dirty="0"/>
              <a:t>Elektrik alan çizgileri elektrik alanı modellemek için kullanılır, çizimlerimizde çizgilerin olmadığı bölgelerde de elektrik alan vardır</a:t>
            </a:r>
            <a:r>
              <a:rPr lang="tr-TR" dirty="0" smtClean="0"/>
              <a:t>.</a:t>
            </a:r>
            <a:endParaRPr lang="tr-TR" dirty="0"/>
          </a:p>
        </p:txBody>
      </p:sp>
      <p:sp>
        <p:nvSpPr>
          <p:cNvPr id="14" name="TextBox 13"/>
          <p:cNvSpPr txBox="1"/>
          <p:nvPr/>
        </p:nvSpPr>
        <p:spPr>
          <a:xfrm>
            <a:off x="4474464" y="493751"/>
            <a:ext cx="741273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800" b="1" dirty="0" smtClean="0"/>
              <a:t>Yüklü İletken Paralel Levhalar Arasındaki Elektrik Alan</a:t>
            </a:r>
            <a:endParaRPr lang="tr-TR" sz="2800" b="1" dirty="0"/>
          </a:p>
        </p:txBody>
      </p:sp>
      <p:sp>
        <p:nvSpPr>
          <p:cNvPr id="15" name="TextBox 14"/>
          <p:cNvSpPr txBox="1"/>
          <p:nvPr/>
        </p:nvSpPr>
        <p:spPr>
          <a:xfrm>
            <a:off x="86572" y="1016197"/>
            <a:ext cx="3145536" cy="5509200"/>
          </a:xfrm>
          <a:prstGeom prst="rect">
            <a:avLst/>
          </a:prstGeo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Geçen Hafta Neler Öğrendik?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>
                <a:solidFill>
                  <a:schemeClr val="bg1">
                    <a:lumMod val="65000"/>
                  </a:schemeClr>
                </a:solidFill>
              </a:rPr>
              <a:t>Millikan Yağ Damlası Deneyi ve Katot Işını Tüpü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Yüklü İletken Paralel Levhalar Arasındaki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b="1" dirty="0">
                <a:solidFill>
                  <a:schemeClr val="accent1">
                    <a:lumMod val="75000"/>
                  </a:schemeClr>
                </a:solidFill>
              </a:rPr>
              <a:t>Hatırlayalım: Noktasal Yüklerin Oluşturduğu Elektrik Alan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Yüklü Levha Oluşturalım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Aktivite: </a:t>
            </a:r>
            <a:r>
              <a:rPr lang="en-US" sz="1600" dirty="0" err="1"/>
              <a:t>Elektrik</a:t>
            </a:r>
            <a:r>
              <a:rPr lang="en-US" sz="1600" dirty="0"/>
              <a:t> Alan</a:t>
            </a:r>
            <a:r>
              <a:rPr lang="tr-TR" sz="1600" dirty="0"/>
              <a:t>ın Bağlı Olduğu Değişkenleri Bulalım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Yüklü Parçacıkların Düzgün Elektrik Alandaki Davranışı</a:t>
            </a:r>
          </a:p>
          <a:p>
            <a:pPr marL="554037" indent="-285750">
              <a:buFont typeface="Arial" panose="020B0604020202020204" pitchFamily="34" charset="0"/>
              <a:buChar char="•"/>
            </a:pPr>
            <a:r>
              <a:rPr lang="tr-TR" sz="1600" dirty="0"/>
              <a:t>Teknolojideki Kullanımı 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Millikan Yağ Damlası Deneyi ve Katot Işını </a:t>
            </a:r>
            <a:r>
              <a:rPr lang="tr-TR" sz="1600" dirty="0" smtClean="0"/>
              <a:t>Tüpü</a:t>
            </a:r>
            <a:endParaRPr lang="tr-TR" sz="1600" dirty="0"/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Günün Özeti</a:t>
            </a:r>
          </a:p>
          <a:p>
            <a:pPr marL="285750" indent="-285750">
              <a:buClr>
                <a:schemeClr val="accent1"/>
              </a:buClr>
              <a:buFont typeface="Courier New" panose="02070309020205020404" pitchFamily="49" charset="0"/>
              <a:buChar char="o"/>
            </a:pPr>
            <a:r>
              <a:rPr lang="tr-TR" sz="1600" dirty="0"/>
              <a:t>Soru Çözümü</a:t>
            </a:r>
          </a:p>
        </p:txBody>
      </p:sp>
      <p:pic>
        <p:nvPicPr>
          <p:cNvPr id="8" name="Picture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7928" y="2246439"/>
            <a:ext cx="5419725" cy="1202055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45389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E5224E"/>
      </a:accent1>
      <a:accent2>
        <a:srgbClr val="9D074E"/>
      </a:accent2>
      <a:accent3>
        <a:srgbClr val="7F2294"/>
      </a:accent3>
      <a:accent4>
        <a:srgbClr val="8D65EA"/>
      </a:accent4>
      <a:accent5>
        <a:srgbClr val="588FE2"/>
      </a:accent5>
      <a:accent6>
        <a:srgbClr val="127CA4"/>
      </a:accent6>
      <a:hlink>
        <a:srgbClr val="FB4AB6"/>
      </a:hlink>
      <a:folHlink>
        <a:srgbClr val="F98FE9"/>
      </a:folHlink>
    </a:clrScheme>
    <a:fontScheme name="Vapor Trail">
      <a:maj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Vapor Trail" id="{4FDF2955-7D9C-493C-B9F9-C205151B46CD}" vid="{6DB8EB18-3657-4051-A897-2ED38832359E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9162</TotalTime>
  <Words>3648</Words>
  <Application>Microsoft Office PowerPoint</Application>
  <PresentationFormat>Widescreen</PresentationFormat>
  <Paragraphs>596</Paragraphs>
  <Slides>41</Slides>
  <Notes>27</Notes>
  <HiddenSlides>0</HiddenSlides>
  <MMClips>2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41</vt:i4>
      </vt:variant>
    </vt:vector>
  </HeadingPairs>
  <TitlesOfParts>
    <vt:vector size="49" baseType="lpstr">
      <vt:lpstr>Arial</vt:lpstr>
      <vt:lpstr>Calibri</vt:lpstr>
      <vt:lpstr>Cambria Math</vt:lpstr>
      <vt:lpstr>Century Gothic</vt:lpstr>
      <vt:lpstr>Comic Sans MS</vt:lpstr>
      <vt:lpstr>Courier New</vt:lpstr>
      <vt:lpstr>Wingdings</vt:lpstr>
      <vt:lpstr>Vapor Trail</vt:lpstr>
      <vt:lpstr>Düzgün Elektrik Alan ve Sığa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Author</dc:creator>
  <cp:lastModifiedBy>Belkıs</cp:lastModifiedBy>
  <cp:revision>361</cp:revision>
  <dcterms:created xsi:type="dcterms:W3CDTF">2016-04-01T12:40:28Z</dcterms:created>
  <dcterms:modified xsi:type="dcterms:W3CDTF">2019-03-09T06:49:36Z</dcterms:modified>
</cp:coreProperties>
</file>