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media1.gif" ContentType="video/unknown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9" r:id="rId1"/>
  </p:sldMasterIdLst>
  <p:notesMasterIdLst>
    <p:notesMasterId r:id="rId43"/>
  </p:notesMasterIdLst>
  <p:sldIdLst>
    <p:sldId id="259" r:id="rId2"/>
    <p:sldId id="323" r:id="rId3"/>
    <p:sldId id="265" r:id="rId4"/>
    <p:sldId id="371" r:id="rId5"/>
    <p:sldId id="374" r:id="rId6"/>
    <p:sldId id="324" r:id="rId7"/>
    <p:sldId id="350" r:id="rId8"/>
    <p:sldId id="373" r:id="rId9"/>
    <p:sldId id="331" r:id="rId10"/>
    <p:sldId id="332" r:id="rId11"/>
    <p:sldId id="330" r:id="rId12"/>
    <p:sldId id="359" r:id="rId13"/>
    <p:sldId id="328" r:id="rId14"/>
    <p:sldId id="376" r:id="rId15"/>
    <p:sldId id="340" r:id="rId16"/>
    <p:sldId id="377" r:id="rId17"/>
    <p:sldId id="378" r:id="rId18"/>
    <p:sldId id="375" r:id="rId19"/>
    <p:sldId id="335" r:id="rId20"/>
    <p:sldId id="372" r:id="rId21"/>
    <p:sldId id="336" r:id="rId22"/>
    <p:sldId id="337" r:id="rId23"/>
    <p:sldId id="379" r:id="rId24"/>
    <p:sldId id="380" r:id="rId25"/>
    <p:sldId id="381" r:id="rId26"/>
    <p:sldId id="339" r:id="rId27"/>
    <p:sldId id="368" r:id="rId28"/>
    <p:sldId id="351" r:id="rId29"/>
    <p:sldId id="369" r:id="rId30"/>
    <p:sldId id="314" r:id="rId31"/>
    <p:sldId id="344" r:id="rId32"/>
    <p:sldId id="383" r:id="rId33"/>
    <p:sldId id="382" r:id="rId34"/>
    <p:sldId id="345" r:id="rId35"/>
    <p:sldId id="361" r:id="rId36"/>
    <p:sldId id="346" r:id="rId37"/>
    <p:sldId id="341" r:id="rId38"/>
    <p:sldId id="342" r:id="rId39"/>
    <p:sldId id="300" r:id="rId40"/>
    <p:sldId id="270" r:id="rId41"/>
    <p:sldId id="329" r:id="rId4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4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87345" autoAdjust="0"/>
  </p:normalViewPr>
  <p:slideViewPr>
    <p:cSldViewPr snapToGrid="0">
      <p:cViewPr varScale="1">
        <p:scale>
          <a:sx n="60" d="100"/>
          <a:sy n="60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98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https://phet.colorado.edu/sims/html/capacitor-lab-basics/latest/capacitor-lab-basics_en.html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0519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İş-potansiyel fark ilişkisinden bağıntı</a:t>
            </a:r>
            <a:r>
              <a:rPr lang="tr-TR" baseline="0" dirty="0" smtClean="0"/>
              <a:t>yı çıkaralım.</a:t>
            </a:r>
            <a:endParaRPr lang="tr-TR" dirty="0" smtClean="0"/>
          </a:p>
          <a:p>
            <a:r>
              <a:rPr lang="tr-TR" dirty="0" smtClean="0"/>
              <a:t>Elektrik alan için</a:t>
            </a:r>
            <a:r>
              <a:rPr lang="tr-TR" baseline="0" dirty="0" smtClean="0"/>
              <a:t> </a:t>
            </a:r>
            <a:r>
              <a:rPr lang="tr-TR" dirty="0" smtClean="0"/>
              <a:t>N/C birimi ile</a:t>
            </a:r>
            <a:r>
              <a:rPr lang="tr-TR" baseline="0" dirty="0" smtClean="0"/>
              <a:t> V/m aynı olduğunu gösterebiliriz.</a:t>
            </a:r>
            <a:endParaRPr lang="tr-T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1044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Geçen hafta düzgün elektrik alanda potansiyel</a:t>
            </a: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fark hesaplarken yüklü iletken paralel levhalarda eş potansiyel çizgileri konuştuklarını ve noktalar arası potansiyel fark hesapları yaptıklarını hatırlatalım.</a:t>
            </a:r>
          </a:p>
          <a:p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0283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LcParenR"/>
            </a:pP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VK=VL&gt;VM&gt;VN</a:t>
            </a:r>
          </a:p>
          <a:p>
            <a:pPr marL="228600" indent="-228600">
              <a:buAutoNum type="alphaLcParenR"/>
            </a:pPr>
            <a:r>
              <a:rPr lang="tr-T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EK=EL=EM=EN</a:t>
            </a:r>
            <a:endParaRPr lang="tr-T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2480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W=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9079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Yatay atış hareketi ile benzerlik kurulacak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1625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Yatay atış hareketi ile benzerlik kurulacak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576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3701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5358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 smtClean="0">
                <a:latin typeface="Comic Sans MS" pitchFamily="66" charset="0"/>
              </a:rPr>
              <a:t>Wideroe’ nin doğrusal hızlandırıcısı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2948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Elektriksel Potansiyel Enerji </a:t>
            </a:r>
            <a:r>
              <a:rPr lang="en-US" dirty="0" err="1" smtClean="0"/>
              <a:t>i</a:t>
            </a:r>
            <a:r>
              <a:rPr lang="tr-TR" dirty="0" smtClean="0"/>
              <a:t>le Gravitasyon Potansiyel Enerjisi</a:t>
            </a:r>
            <a:endParaRPr lang="tr-TR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Elektriksel Potansiyel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Elektriksel Potansiyel 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Elektriksel Potansiyel Fark - Gerilim</a:t>
            </a:r>
            <a:endParaRPr lang="tr-TR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 Yüklü Balon Niye Zarar Vermiyor? 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Hangi Pil Daha Fazla Enerji Veriyor?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193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9048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591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mtClean="0"/>
              <a:t>http://www.kshitij-iitjee.com/cathode-ray-tube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325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74075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778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35188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14719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484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Elektriksel Potansiyel Enerji </a:t>
            </a:r>
            <a:r>
              <a:rPr lang="en-US" dirty="0" err="1" smtClean="0"/>
              <a:t>i</a:t>
            </a:r>
            <a:r>
              <a:rPr lang="tr-TR" dirty="0" smtClean="0"/>
              <a:t>le Gravitasyon Potansiyel Enerjisi</a:t>
            </a:r>
            <a:endParaRPr lang="tr-TR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Elektriksel Potansiyel Enerji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Elektriksel Potansiyel 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Elektriksel Potansiyel Fark - Gerilim</a:t>
            </a:r>
            <a:endParaRPr lang="tr-TR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Elektrik Yüklü Balon Niye Zarar Vermiyor? 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Hangi Pil Daha Fazla Enerji Veriyor?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385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12.Sınıfta daha detayları göreceklerini bugün</a:t>
            </a:r>
            <a:r>
              <a:rPr lang="tr-TR" baseline="0" dirty="0" smtClean="0"/>
              <a:t> temel mantığına odaklanacağımızı ve konumuzla ilişkili kısmını konuşacağımızı vurgulayacağım.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8682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 alan çizgilerinin yönü pozitif yüklerde dışarı, negatif yüklerde ise içeriye doğrudur.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Elektrik alan şiddeti elektrik alan çizgilerinin yoğunluğu ile doğru orantılıdır. </a:t>
            </a:r>
          </a:p>
          <a:p>
            <a:r>
              <a:rPr lang="tr-TR" dirty="0" smtClean="0"/>
              <a:t>Pozitif yükten çıkan ve negatif yüke giren elektrik alan çizgilerinin sayısı yüklerin büyüklükleri ile ilgilidir.</a:t>
            </a:r>
          </a:p>
          <a:p>
            <a:r>
              <a:rPr lang="tr-TR" dirty="0" smtClean="0"/>
              <a:t>Elektrik alan çizgisi birbirlerini uzayın herhangi bir noktasında kesmezler.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Elektrik alan çizgileri elektrik alanı modellemek için kullanılır, çizimlerimizde çizgilerin olmadığı bölgelerde de elektrik alan vardır. 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3873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Görsele bağlantılı:</a:t>
            </a:r>
            <a:r>
              <a:rPr lang="tr-TR" baseline="0" dirty="0" smtClean="0"/>
              <a:t> </a:t>
            </a:r>
            <a:r>
              <a:rPr lang="tr-TR" dirty="0" smtClean="0"/>
              <a:t>https://www.youtube.com/watch?v=7vnmL853784</a:t>
            </a:r>
          </a:p>
          <a:p>
            <a:r>
              <a:rPr lang="tr-TR" dirty="0" smtClean="0"/>
              <a:t>Noktasal</a:t>
            </a:r>
            <a:r>
              <a:rPr lang="tr-TR" baseline="0" dirty="0" smtClean="0"/>
              <a:t> için 2.12’ye kadar olan kısmı izleyeceğiz. Levha olsaydı nasıl olurdu sorusunu soralım</a:t>
            </a:r>
          </a:p>
          <a:p>
            <a:r>
              <a:rPr lang="tr-TR" dirty="0" smtClean="0"/>
              <a:t>DEMOLAR</a:t>
            </a:r>
          </a:p>
          <a:p>
            <a:r>
              <a:rPr lang="tr-TR" dirty="0" smtClean="0"/>
              <a:t>https://www.youtube.com/watch?v=bOLd2KVK-Mo</a:t>
            </a:r>
          </a:p>
          <a:p>
            <a:endParaRPr lang="tr-TR" baseline="0" dirty="0" smtClean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560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https://phet.colorado.edu/en/simulation/legacy/electric-hockey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6083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Noktasal yükte uzaklık arttıkça azalan bir elektrik alan vardı farkı vurgula</a:t>
            </a:r>
          </a:p>
          <a:p>
            <a:endParaRPr lang="tr-TR" dirty="0" smtClean="0"/>
          </a:p>
          <a:p>
            <a:r>
              <a:rPr lang="tr-TR" dirty="0" smtClean="0"/>
              <a:t>Düzgün</a:t>
            </a:r>
            <a:r>
              <a:rPr lang="tr-TR" baseline="0" dirty="0" smtClean="0"/>
              <a:t> elektrik alan için l</a:t>
            </a:r>
            <a:r>
              <a:rPr lang="tr-TR" dirty="0" smtClean="0"/>
              <a:t>evha uzaklıkları ve levha boyu ilişkisi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514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Düzgün</a:t>
            </a:r>
            <a:r>
              <a:rPr lang="tr-TR" baseline="0" dirty="0" smtClean="0"/>
              <a:t> elektrik alan için l</a:t>
            </a:r>
            <a:r>
              <a:rPr lang="tr-TR" dirty="0" smtClean="0"/>
              <a:t>evha uzaklıkları ve levha boyu ilişkisi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45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975968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007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961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7983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0047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156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238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004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3369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3204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525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589655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49632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71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60765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5302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2785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9939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9.03.2019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334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  <p:sldLayoutId id="2147484102" r:id="rId13"/>
    <p:sldLayoutId id="2147484103" r:id="rId14"/>
    <p:sldLayoutId id="2147484104" r:id="rId15"/>
    <p:sldLayoutId id="2147484105" r:id="rId16"/>
    <p:sldLayoutId id="2147484106" r:id="rId17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nmL85378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n/simulation/legacy/electric-hocke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capacitor-lab-basics/latest/capacitor-lab-basics_en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12" Type="http://schemas.openxmlformats.org/officeDocument/2006/relationships/image" Target="../media/image43.png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4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44.png"/><Relationship Id="rId4" Type="http://schemas.openxmlformats.org/officeDocument/2006/relationships/image" Target="../media/image23.png"/><Relationship Id="rId9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1839981"/>
            <a:ext cx="9448800" cy="1825096"/>
          </a:xfrm>
        </p:spPr>
        <p:txBody>
          <a:bodyPr>
            <a:normAutofit/>
          </a:bodyPr>
          <a:lstStyle/>
          <a:p>
            <a:r>
              <a:rPr lang="tr-TR" sz="3600" b="1" dirty="0"/>
              <a:t>Düzgün Elektrik Alan ve Sığa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83305"/>
            <a:ext cx="9448800" cy="685800"/>
          </a:xfrm>
        </p:spPr>
        <p:txBody>
          <a:bodyPr/>
          <a:lstStyle/>
          <a:p>
            <a:r>
              <a:rPr lang="tr-TR" dirty="0" smtClean="0"/>
              <a:t>Arş. Gör. Belkıs Garip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5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46890" t="45367" r="29967" b="28556"/>
          <a:stretch/>
        </p:blipFill>
        <p:spPr>
          <a:xfrm>
            <a:off x="4796605" y="2541724"/>
            <a:ext cx="3984788" cy="25243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0482" y="5277118"/>
            <a:ext cx="6664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Noktasal yükler yerine paralel levhalar olsaydı oluşan şekil nasıl olurdu?</a:t>
            </a:r>
            <a:endParaRPr lang="tr-TR" dirty="0"/>
          </a:p>
        </p:txBody>
      </p:sp>
      <p:sp>
        <p:nvSpPr>
          <p:cNvPr id="9" name="TextBox 8"/>
          <p:cNvSpPr txBox="1"/>
          <p:nvPr/>
        </p:nvSpPr>
        <p:spPr>
          <a:xfrm>
            <a:off x="4796605" y="1882227"/>
            <a:ext cx="470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Bilimsel Gösteri Deneyi: Elektrik alan çizgi</a:t>
            </a:r>
            <a:endParaRPr lang="tr-TR" dirty="0"/>
          </a:p>
        </p:txBody>
      </p:sp>
      <p:sp>
        <p:nvSpPr>
          <p:cNvPr id="13" name="TextBox 12"/>
          <p:cNvSpPr txBox="1"/>
          <p:nvPr/>
        </p:nvSpPr>
        <p:spPr>
          <a:xfrm>
            <a:off x="4474464" y="493751"/>
            <a:ext cx="7412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İletken Paralel Levhalar Arasındaki Elektrik Alan</a:t>
            </a:r>
            <a:endParaRPr lang="tr-TR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Elektrik</a:t>
            </a:r>
            <a:r>
              <a:rPr lang="en-US" sz="1600" dirty="0"/>
              <a:t> Alan</a:t>
            </a:r>
            <a:r>
              <a:rPr lang="tr-TR" sz="1600" dirty="0"/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3365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84766" y="1854213"/>
            <a:ext cx="4887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i="1" dirty="0" smtClean="0"/>
              <a:t>Aktivite: Yüklü levha oluşturalım</a:t>
            </a:r>
            <a:endParaRPr lang="tr-TR" sz="2400" i="1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21655" t="6458" r="27628" b="17917"/>
          <a:stretch/>
        </p:blipFill>
        <p:spPr>
          <a:xfrm>
            <a:off x="4384766" y="2529840"/>
            <a:ext cx="4631735" cy="3882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74464" y="493751"/>
            <a:ext cx="7412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İletken Paralel Levhalar Arasındaki Elektrik Alan</a:t>
            </a:r>
            <a:endParaRPr lang="tr-TR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Elektrik</a:t>
            </a:r>
            <a:r>
              <a:rPr lang="en-US" sz="1600" dirty="0"/>
              <a:t> Alan</a:t>
            </a:r>
            <a:r>
              <a:rPr lang="tr-TR" sz="1600" dirty="0"/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0366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6817" y="2324520"/>
            <a:ext cx="54564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b="1" dirty="0" smtClean="0">
                <a:solidFill>
                  <a:srgbClr val="FF0000"/>
                </a:solidFill>
              </a:rPr>
              <a:t>!</a:t>
            </a:r>
            <a:r>
              <a:rPr lang="tr-TR" dirty="0" smtClean="0"/>
              <a:t> Noktasal yüklerde yükten uzaklaşıldığında elektrik alan çizgileri seyreliyor, elektrik alan şiddeti azalıyordu. Yüklü iletken paralel levhaların arasındaki elektrik alan çizgilerinin yoğunluğu sabit, yani levhalar arasındaki elektrik alan şiddeti  </a:t>
            </a:r>
            <a:r>
              <a:rPr lang="tr-TR" b="1" dirty="0" smtClean="0"/>
              <a:t>sabittir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4474464" y="493751"/>
            <a:ext cx="7412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İletken Paralel Levhalar Arasındaki Elektrik Alan</a:t>
            </a:r>
            <a:endParaRPr lang="tr-TR" sz="28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595646" y="3542159"/>
            <a:ext cx="3855169" cy="1471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6369" y="1683146"/>
            <a:ext cx="412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Aktivitede ne gözlemledik?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Elektrik</a:t>
            </a:r>
            <a:r>
              <a:rPr lang="en-US" sz="1600" dirty="0"/>
              <a:t> Alan</a:t>
            </a:r>
            <a:r>
              <a:rPr lang="tr-TR" sz="1600" dirty="0"/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71672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45710" y="3300758"/>
            <a:ext cx="4257506" cy="1625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75683" y="2313747"/>
            <a:ext cx="531657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Yüklü levhalar arasında artı yüklü levhadan eksi yüklü levhaya doğru </a:t>
            </a:r>
            <a:r>
              <a:rPr lang="tr-TR" b="1" dirty="0" smtClean="0"/>
              <a:t>düzgün bir elektrik alan</a:t>
            </a:r>
            <a:r>
              <a:rPr lang="tr-TR" dirty="0" smtClean="0"/>
              <a:t> </a:t>
            </a:r>
            <a:r>
              <a:rPr lang="tr-TR" dirty="0"/>
              <a:t>(kenarlar dışında) oluşur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4474464" y="493751"/>
            <a:ext cx="7412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İletken Paralel Levhalar Arasındaki Elektrik Alan</a:t>
            </a:r>
            <a:endParaRPr lang="tr-TR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Elektrik</a:t>
            </a:r>
            <a:r>
              <a:rPr lang="en-US" sz="1600" dirty="0"/>
              <a:t> Alan</a:t>
            </a:r>
            <a:r>
              <a:rPr lang="tr-TR" sz="1600" dirty="0"/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25112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474464" y="493751"/>
            <a:ext cx="7412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İletken Paralel Levhalar Arasındaki Elektrik Alan</a:t>
            </a:r>
            <a:endParaRPr lang="tr-TR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Aktivite: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Elektrik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Alan</a:t>
            </a: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sp>
        <p:nvSpPr>
          <p:cNvPr id="4" name="Rectangle 3"/>
          <p:cNvSpPr/>
          <p:nvPr/>
        </p:nvSpPr>
        <p:spPr>
          <a:xfrm>
            <a:off x="3413760" y="1737206"/>
            <a:ext cx="7997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Aktivite: </a:t>
            </a:r>
            <a:r>
              <a:rPr lang="en-US" sz="2000" dirty="0" err="1"/>
              <a:t>Elektrik</a:t>
            </a:r>
            <a:r>
              <a:rPr lang="en-US" sz="2000" dirty="0"/>
              <a:t> Alan</a:t>
            </a:r>
            <a:r>
              <a:rPr lang="tr-TR" sz="2000" dirty="0"/>
              <a:t>ın Bağlı Olduğu Değişkenleri Bulalım</a:t>
            </a: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575" y="2384146"/>
            <a:ext cx="4885057" cy="308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2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958455" y="5861032"/>
                <a:ext cx="808235" cy="51860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455" y="5861032"/>
                <a:ext cx="808235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5983138" y="5861032"/>
            <a:ext cx="2828544" cy="738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1400" dirty="0"/>
              <a:t>E: Elektrik alan </a:t>
            </a:r>
            <a:r>
              <a:rPr lang="tr-TR" sz="1400" dirty="0" smtClean="0"/>
              <a:t>(V/m</a:t>
            </a:r>
            <a:r>
              <a:rPr lang="tr-TR" sz="1400" dirty="0"/>
              <a:t>) </a:t>
            </a:r>
            <a:endParaRPr lang="tr-TR" sz="1400" dirty="0" smtClean="0"/>
          </a:p>
          <a:p>
            <a:r>
              <a:rPr lang="tr-TR" sz="1400" dirty="0" smtClean="0"/>
              <a:t>ΔV</a:t>
            </a:r>
            <a:r>
              <a:rPr lang="tr-TR" sz="1400" dirty="0"/>
              <a:t>: Potansiyel Fark (</a:t>
            </a:r>
            <a:r>
              <a:rPr lang="tr-TR" sz="1400" dirty="0" smtClean="0"/>
              <a:t>V)</a:t>
            </a:r>
          </a:p>
          <a:p>
            <a:r>
              <a:rPr lang="tr-TR" sz="1400" dirty="0" smtClean="0"/>
              <a:t>d</a:t>
            </a:r>
            <a:r>
              <a:rPr lang="tr-TR" sz="1400" dirty="0"/>
              <a:t>: uzaklık (m)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4464" y="493751"/>
            <a:ext cx="7412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İletken Paralel Levhalar Arasındaki Elektrik Alan</a:t>
            </a:r>
            <a:endParaRPr lang="tr-TR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Aktivite: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Elektrik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Alan</a:t>
            </a: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177" y="2018431"/>
            <a:ext cx="7145551" cy="368913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32177" y="1548478"/>
            <a:ext cx="412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Aktivitede ne gözlemledik?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23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079" y="2167202"/>
            <a:ext cx="2984233" cy="4739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39456" y="2095710"/>
            <a:ext cx="4047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Levhaların 3 V’luk bir güç kaynağı ile yüklendiğini düşünelim, </a:t>
            </a:r>
            <a:r>
              <a:rPr lang="tr-TR" dirty="0"/>
              <a:t>V</a:t>
            </a:r>
            <a:r>
              <a:rPr lang="tr-TR" baseline="-25000" dirty="0"/>
              <a:t>KP, </a:t>
            </a:r>
            <a:r>
              <a:rPr lang="tr-TR" dirty="0"/>
              <a:t>V</a:t>
            </a:r>
            <a:r>
              <a:rPr lang="tr-TR" baseline="-25000" dirty="0"/>
              <a:t>KL</a:t>
            </a:r>
            <a:r>
              <a:rPr lang="tr-TR" dirty="0"/>
              <a:t>, V</a:t>
            </a:r>
            <a:r>
              <a:rPr lang="tr-TR" baseline="-25000" dirty="0"/>
              <a:t>KM</a:t>
            </a:r>
            <a:r>
              <a:rPr lang="tr-TR" dirty="0"/>
              <a:t> ve V</a:t>
            </a:r>
            <a:r>
              <a:rPr lang="tr-TR" baseline="-25000" dirty="0"/>
              <a:t>KN</a:t>
            </a:r>
            <a:r>
              <a:rPr lang="tr-TR" dirty="0"/>
              <a:t> potansiyel farklarını bulalım.</a:t>
            </a:r>
            <a:r>
              <a:rPr lang="tr-TR" b="1" i="1" dirty="0"/>
              <a:t> </a:t>
            </a:r>
            <a:endParaRPr lang="tr-TR" dirty="0"/>
          </a:p>
        </p:txBody>
      </p:sp>
      <p:cxnSp>
        <p:nvCxnSpPr>
          <p:cNvPr id="10" name="Curved Connector 9"/>
          <p:cNvCxnSpPr/>
          <p:nvPr/>
        </p:nvCxnSpPr>
        <p:spPr>
          <a:xfrm>
            <a:off x="5449824" y="5376996"/>
            <a:ext cx="2535936" cy="1109472"/>
          </a:xfrm>
          <a:prstGeom prst="curvedConnector3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>
            <a:off x="6245398" y="5404646"/>
            <a:ext cx="1755648" cy="1109472"/>
          </a:xfrm>
          <a:prstGeom prst="curvedConnector3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42227" y="6240232"/>
            <a:ext cx="2475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Eş potansiyel çizgileri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5393" y="3943891"/>
            <a:ext cx="1836420" cy="2734225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flipV="1">
            <a:off x="10195665" y="6414778"/>
            <a:ext cx="436141" cy="53008"/>
          </a:xfrm>
          <a:prstGeom prst="curvedConnector3">
            <a:avLst>
              <a:gd name="adj1" fmla="val 50000"/>
            </a:avLst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985760" y="3642468"/>
                <a:ext cx="808235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760" y="3642468"/>
                <a:ext cx="808235" cy="5186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912608" y="4486096"/>
            <a:ext cx="2828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/>
              <a:t>E: Elektrik alan </a:t>
            </a:r>
            <a:r>
              <a:rPr lang="tr-TR" sz="1400" dirty="0" smtClean="0"/>
              <a:t>(V/m</a:t>
            </a:r>
            <a:r>
              <a:rPr lang="tr-TR" sz="1400" dirty="0"/>
              <a:t>) </a:t>
            </a:r>
            <a:endParaRPr lang="tr-TR" sz="1400" dirty="0" smtClean="0"/>
          </a:p>
          <a:p>
            <a:r>
              <a:rPr lang="tr-TR" sz="1400" dirty="0" smtClean="0"/>
              <a:t>ΔV</a:t>
            </a:r>
            <a:r>
              <a:rPr lang="tr-TR" sz="1400" dirty="0"/>
              <a:t>: Potansiyel Fark (</a:t>
            </a:r>
            <a:r>
              <a:rPr lang="tr-TR" sz="1400" dirty="0" smtClean="0"/>
              <a:t>V)</a:t>
            </a:r>
          </a:p>
          <a:p>
            <a:r>
              <a:rPr lang="tr-TR" sz="1400" dirty="0" smtClean="0"/>
              <a:t>d</a:t>
            </a:r>
            <a:r>
              <a:rPr lang="tr-TR" sz="1400" dirty="0"/>
              <a:t>: uzaklık (m)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74464" y="493751"/>
            <a:ext cx="7412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İletken Paralel Levhalar Arasındaki Elektrik Alan</a:t>
            </a:r>
            <a:endParaRPr lang="tr-TR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Aktivite: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Elektrik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Alan</a:t>
            </a: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2674" y="1639942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Geçen haftadan hatırlayalım: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432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474464" y="493751"/>
            <a:ext cx="7412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İletken Paralel Levhalar Arasındaki Elektrik Alan</a:t>
            </a:r>
            <a:endParaRPr lang="tr-TR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Aktivite: </a:t>
            </a:r>
            <a:r>
              <a:rPr lang="en-US" sz="1600" b="1" dirty="0" err="1">
                <a:solidFill>
                  <a:schemeClr val="accent1">
                    <a:lumMod val="75000"/>
                  </a:schemeClr>
                </a:solidFill>
              </a:rPr>
              <a:t>Elektrik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 Alan</a:t>
            </a: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087" y="2272283"/>
            <a:ext cx="2781300" cy="3733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b="46658"/>
          <a:stretch/>
        </p:blipFill>
        <p:spPr>
          <a:xfrm>
            <a:off x="6512362" y="2272283"/>
            <a:ext cx="5374838" cy="6076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t="47596"/>
          <a:stretch/>
        </p:blipFill>
        <p:spPr>
          <a:xfrm>
            <a:off x="6508423" y="3840479"/>
            <a:ext cx="5378777" cy="5974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84355" y="1680505"/>
            <a:ext cx="791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smtClean="0"/>
              <a:t>Örnek:  </a:t>
            </a:r>
            <a:r>
              <a:rPr lang="tr-TR" dirty="0" smtClean="0"/>
              <a:t>Şekildeki </a:t>
            </a:r>
            <a:r>
              <a:rPr lang="tr-TR" dirty="0"/>
              <a:t>paralel levhalar bir üreteçle bağlanarak yüklenmiştir.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4372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331" y="3684890"/>
            <a:ext cx="4524375" cy="278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46331" y="1830972"/>
            <a:ext cx="6826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Düzgün bir elektrik alana aşağıdaki </a:t>
            </a:r>
            <a:r>
              <a:rPr lang="tr-TR" dirty="0"/>
              <a:t>şekildeki gibi</a:t>
            </a:r>
            <a:r>
              <a:rPr lang="tr-TR" dirty="0" smtClean="0"/>
              <a:t> sabit tutulan </a:t>
            </a:r>
            <a:r>
              <a:rPr lang="tr-TR" b="1" dirty="0" smtClean="0"/>
              <a:t>artı</a:t>
            </a:r>
            <a:r>
              <a:rPr lang="tr-TR" dirty="0" smtClean="0"/>
              <a:t> yüklü parçacık  serbest bırakılırsa nasıl bir hareket yapar? Parçacığa etki eden elektriksel kuvvetin yönü nasıldır? (</a:t>
            </a:r>
            <a:r>
              <a:rPr lang="tr-TR" i="1" dirty="0" smtClean="0"/>
              <a:t>Kütle çekim kuvvetini ihmal edelim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86572" y="1016197"/>
            <a:ext cx="3145536" cy="57554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493751"/>
            <a:ext cx="7324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</p:spTree>
    <p:extLst>
      <p:ext uri="{BB962C8B-B14F-4D97-AF65-F5344CB8AC3E}">
        <p14:creationId xmlns:p14="http://schemas.microsoft.com/office/powerpoint/2010/main" val="22665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331" y="3308300"/>
            <a:ext cx="4352925" cy="2647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72" y="1016197"/>
            <a:ext cx="3145536" cy="57554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493751"/>
            <a:ext cx="7324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46331" y="1830972"/>
            <a:ext cx="6826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Düzgün bir elektrik alana aşağıdaki </a:t>
            </a:r>
            <a:r>
              <a:rPr lang="tr-TR" dirty="0"/>
              <a:t>şekildeki gibi</a:t>
            </a:r>
            <a:r>
              <a:rPr lang="tr-TR" dirty="0" smtClean="0"/>
              <a:t> sabit tutulan </a:t>
            </a:r>
            <a:r>
              <a:rPr lang="tr-TR" b="1" dirty="0" smtClean="0"/>
              <a:t>eksi</a:t>
            </a:r>
            <a:r>
              <a:rPr lang="tr-TR" dirty="0" smtClean="0"/>
              <a:t> yüklü parçacık  serbest bırakılırsa nasıl bir hareket yapar? Parçacığa etki eden elektriksel kuvvetin yönü nasıldır? (</a:t>
            </a:r>
            <a:r>
              <a:rPr lang="tr-TR" i="1" dirty="0" smtClean="0"/>
              <a:t>Kütle çekim kuvvetini ihmal edelim</a:t>
            </a:r>
            <a:r>
              <a:rPr lang="tr-TR" dirty="0" smtClean="0"/>
              <a:t>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377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3485" y="548011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Öğretim Programındaki Kazanımlar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487679" y="1436991"/>
            <a:ext cx="1121096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 smtClean="0"/>
              <a:t>11.2.3</a:t>
            </a:r>
            <a:r>
              <a:rPr lang="en-US" b="1" dirty="0"/>
              <a:t>. DÜZGÜN ELEKTRİK ALAN VE SIĞA </a:t>
            </a:r>
            <a:endParaRPr lang="en-US" dirty="0"/>
          </a:p>
          <a:p>
            <a:pPr marL="987425" indent="-987425">
              <a:lnSpc>
                <a:spcPct val="150000"/>
              </a:lnSpc>
            </a:pPr>
            <a:r>
              <a:rPr lang="en-US" b="1" dirty="0"/>
              <a:t>11.2.3.1. </a:t>
            </a:r>
            <a:r>
              <a:rPr lang="en-US" b="1" dirty="0" err="1"/>
              <a:t>Yüklü</a:t>
            </a:r>
            <a:r>
              <a:rPr lang="en-US" b="1" dirty="0"/>
              <a:t>, </a:t>
            </a:r>
            <a:r>
              <a:rPr lang="en-US" b="1" dirty="0" err="1"/>
              <a:t>iletken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paralel</a:t>
            </a:r>
            <a:r>
              <a:rPr lang="en-US" b="1" dirty="0"/>
              <a:t> </a:t>
            </a:r>
            <a:r>
              <a:rPr lang="en-US" b="1" dirty="0" err="1"/>
              <a:t>levhalar</a:t>
            </a:r>
            <a:r>
              <a:rPr lang="en-US" b="1" dirty="0"/>
              <a:t> </a:t>
            </a:r>
            <a:r>
              <a:rPr lang="en-US" b="1" dirty="0" err="1"/>
              <a:t>arasında</a:t>
            </a:r>
            <a:r>
              <a:rPr lang="en-US" b="1" dirty="0"/>
              <a:t> </a:t>
            </a:r>
            <a:r>
              <a:rPr lang="en-US" b="1" dirty="0" err="1"/>
              <a:t>oluşan</a:t>
            </a:r>
            <a:r>
              <a:rPr lang="en-US" b="1" dirty="0"/>
              <a:t> </a:t>
            </a:r>
            <a:r>
              <a:rPr lang="en-US" b="1" dirty="0" err="1"/>
              <a:t>elektrik</a:t>
            </a:r>
            <a:r>
              <a:rPr lang="en-US" b="1" dirty="0"/>
              <a:t> </a:t>
            </a:r>
            <a:r>
              <a:rPr lang="en-US" b="1" dirty="0" err="1"/>
              <a:t>alanı</a:t>
            </a:r>
            <a:r>
              <a:rPr lang="en-US" b="1" dirty="0"/>
              <a:t>, </a:t>
            </a:r>
            <a:r>
              <a:rPr lang="en-US" b="1" dirty="0" err="1"/>
              <a:t>alan</a:t>
            </a:r>
            <a:r>
              <a:rPr lang="en-US" b="1" dirty="0"/>
              <a:t> </a:t>
            </a:r>
            <a:r>
              <a:rPr lang="en-US" b="1" dirty="0" err="1"/>
              <a:t>çizgilerini</a:t>
            </a:r>
            <a:r>
              <a:rPr lang="en-US" b="1" dirty="0"/>
              <a:t> </a:t>
            </a:r>
            <a:r>
              <a:rPr lang="en-US" b="1" dirty="0" err="1"/>
              <a:t>çizerek</a:t>
            </a:r>
            <a:r>
              <a:rPr lang="en-US" b="1" dirty="0"/>
              <a:t> </a:t>
            </a:r>
            <a:r>
              <a:rPr lang="en-US" b="1" dirty="0" err="1"/>
              <a:t>açıklar</a:t>
            </a:r>
            <a:r>
              <a:rPr lang="en-US" b="1" dirty="0"/>
              <a:t>. </a:t>
            </a:r>
            <a:endParaRPr lang="en-US" dirty="0"/>
          </a:p>
          <a:p>
            <a:pPr marL="987425" indent="-987425">
              <a:lnSpc>
                <a:spcPct val="150000"/>
              </a:lnSpc>
            </a:pPr>
            <a:r>
              <a:rPr lang="en-US" b="1" dirty="0"/>
              <a:t>11.2.3.2. </a:t>
            </a:r>
            <a:r>
              <a:rPr lang="en-US" b="1" dirty="0" err="1"/>
              <a:t>Yüklü</a:t>
            </a:r>
            <a:r>
              <a:rPr lang="en-US" b="1" dirty="0"/>
              <a:t>, </a:t>
            </a:r>
            <a:r>
              <a:rPr lang="en-US" b="1" dirty="0" err="1"/>
              <a:t>iletken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paralel</a:t>
            </a:r>
            <a:r>
              <a:rPr lang="en-US" b="1" dirty="0"/>
              <a:t> </a:t>
            </a:r>
            <a:r>
              <a:rPr lang="en-US" b="1" dirty="0" err="1"/>
              <a:t>levhalar</a:t>
            </a:r>
            <a:r>
              <a:rPr lang="en-US" b="1" dirty="0"/>
              <a:t> </a:t>
            </a:r>
            <a:r>
              <a:rPr lang="en-US" b="1" dirty="0" err="1"/>
              <a:t>arasında</a:t>
            </a:r>
            <a:r>
              <a:rPr lang="en-US" b="1" dirty="0"/>
              <a:t> </a:t>
            </a:r>
            <a:r>
              <a:rPr lang="en-US" b="1" dirty="0" err="1"/>
              <a:t>oluşan</a:t>
            </a:r>
            <a:r>
              <a:rPr lang="en-US" b="1" dirty="0"/>
              <a:t> </a:t>
            </a:r>
            <a:r>
              <a:rPr lang="en-US" b="1" dirty="0" err="1"/>
              <a:t>elektrik</a:t>
            </a:r>
            <a:r>
              <a:rPr lang="en-US" b="1" dirty="0"/>
              <a:t> </a:t>
            </a:r>
            <a:r>
              <a:rPr lang="en-US" b="1" dirty="0" err="1"/>
              <a:t>alanının</a:t>
            </a:r>
            <a:r>
              <a:rPr lang="en-US" b="1" dirty="0"/>
              <a:t> </a:t>
            </a:r>
            <a:r>
              <a:rPr lang="en-US" b="1" dirty="0" err="1"/>
              <a:t>bağlı</a:t>
            </a:r>
            <a:r>
              <a:rPr lang="en-US" b="1" dirty="0"/>
              <a:t> </a:t>
            </a:r>
            <a:r>
              <a:rPr lang="en-US" b="1" dirty="0" err="1"/>
              <a:t>olduğu</a:t>
            </a:r>
            <a:r>
              <a:rPr lang="en-US" b="1" dirty="0"/>
              <a:t> </a:t>
            </a:r>
            <a:r>
              <a:rPr lang="en-US" b="1" dirty="0" err="1"/>
              <a:t>değişkenleri</a:t>
            </a:r>
            <a:r>
              <a:rPr lang="en-US" b="1" dirty="0"/>
              <a:t> </a:t>
            </a:r>
            <a:r>
              <a:rPr lang="en-US" b="1" dirty="0" err="1"/>
              <a:t>analiz</a:t>
            </a:r>
            <a:r>
              <a:rPr lang="en-US" b="1" dirty="0"/>
              <a:t> </a:t>
            </a:r>
            <a:r>
              <a:rPr lang="en-US" b="1" dirty="0" err="1"/>
              <a:t>eder</a:t>
            </a:r>
            <a:r>
              <a:rPr lang="en-US" b="1" dirty="0"/>
              <a:t>. </a:t>
            </a:r>
            <a:endParaRPr lang="en-US" dirty="0"/>
          </a:p>
          <a:p>
            <a:pPr marL="987425">
              <a:lnSpc>
                <a:spcPct val="150000"/>
              </a:lnSpc>
            </a:pPr>
            <a:r>
              <a:rPr lang="en-US" i="1" dirty="0" err="1"/>
              <a:t>Değişkenlerin</a:t>
            </a:r>
            <a:r>
              <a:rPr lang="en-US" i="1" dirty="0"/>
              <a:t> </a:t>
            </a:r>
            <a:r>
              <a:rPr lang="en-US" i="1" dirty="0" err="1"/>
              <a:t>deney</a:t>
            </a:r>
            <a:r>
              <a:rPr lang="en-US" i="1" dirty="0"/>
              <a:t> </a:t>
            </a:r>
            <a:r>
              <a:rPr lang="en-US" i="1" dirty="0" err="1"/>
              <a:t>veya</a:t>
            </a:r>
            <a:r>
              <a:rPr lang="en-US" i="1" dirty="0"/>
              <a:t> </a:t>
            </a:r>
            <a:r>
              <a:rPr lang="en-US" i="1" dirty="0" err="1"/>
              <a:t>simülasyonlarla</a:t>
            </a:r>
            <a:r>
              <a:rPr lang="en-US" i="1" dirty="0"/>
              <a:t> </a:t>
            </a:r>
            <a:r>
              <a:rPr lang="en-US" i="1" dirty="0" err="1"/>
              <a:t>belirlenmesi</a:t>
            </a:r>
            <a:r>
              <a:rPr lang="en-US" i="1" dirty="0"/>
              <a:t> </a:t>
            </a:r>
            <a:r>
              <a:rPr lang="en-US" i="1" dirty="0" err="1"/>
              <a:t>sağlanır</a:t>
            </a:r>
            <a:r>
              <a:rPr lang="en-US" i="1" dirty="0"/>
              <a:t>. </a:t>
            </a:r>
            <a:endParaRPr lang="en-US" dirty="0"/>
          </a:p>
          <a:p>
            <a:pPr marL="987425" indent="-987425">
              <a:lnSpc>
                <a:spcPct val="150000"/>
              </a:lnSpc>
            </a:pPr>
            <a:r>
              <a:rPr lang="en-US" b="1" dirty="0"/>
              <a:t>11.2.3.3. </a:t>
            </a:r>
            <a:r>
              <a:rPr lang="en-US" b="1" dirty="0" err="1"/>
              <a:t>Yüklü</a:t>
            </a:r>
            <a:r>
              <a:rPr lang="en-US" b="1" dirty="0"/>
              <a:t> </a:t>
            </a:r>
            <a:r>
              <a:rPr lang="en-US" b="1" dirty="0" err="1"/>
              <a:t>parçacıkların</a:t>
            </a:r>
            <a:r>
              <a:rPr lang="en-US" b="1" dirty="0"/>
              <a:t> </a:t>
            </a:r>
            <a:r>
              <a:rPr lang="en-US" b="1" dirty="0" err="1"/>
              <a:t>düzgün</a:t>
            </a:r>
            <a:r>
              <a:rPr lang="en-US" b="1" dirty="0"/>
              <a:t> </a:t>
            </a:r>
            <a:r>
              <a:rPr lang="en-US" b="1" dirty="0" err="1"/>
              <a:t>elektrik</a:t>
            </a:r>
            <a:r>
              <a:rPr lang="en-US" b="1" dirty="0"/>
              <a:t> </a:t>
            </a:r>
            <a:r>
              <a:rPr lang="en-US" b="1" dirty="0" err="1"/>
              <a:t>alanıdaki</a:t>
            </a:r>
            <a:r>
              <a:rPr lang="en-US" b="1" dirty="0"/>
              <a:t> </a:t>
            </a:r>
            <a:r>
              <a:rPr lang="en-US" b="1" dirty="0" err="1"/>
              <a:t>davranışını</a:t>
            </a:r>
            <a:r>
              <a:rPr lang="en-US" b="1" dirty="0"/>
              <a:t> </a:t>
            </a:r>
            <a:r>
              <a:rPr lang="en-US" b="1" dirty="0" err="1"/>
              <a:t>açıklar</a:t>
            </a:r>
            <a:r>
              <a:rPr lang="en-US" b="1" dirty="0"/>
              <a:t>. </a:t>
            </a:r>
            <a:endParaRPr lang="en-US" dirty="0"/>
          </a:p>
          <a:p>
            <a:pPr marL="987425">
              <a:lnSpc>
                <a:spcPct val="150000"/>
              </a:lnSpc>
            </a:pPr>
            <a:r>
              <a:rPr lang="en-US" i="1" dirty="0"/>
              <a:t>a) Alana </a:t>
            </a:r>
            <a:r>
              <a:rPr lang="en-US" i="1" dirty="0" err="1"/>
              <a:t>dik</a:t>
            </a:r>
            <a:r>
              <a:rPr lang="en-US" i="1" dirty="0"/>
              <a:t> </a:t>
            </a:r>
            <a:r>
              <a:rPr lang="en-US" i="1" dirty="0" err="1"/>
              <a:t>giren</a:t>
            </a:r>
            <a:r>
              <a:rPr lang="en-US" i="1" dirty="0"/>
              <a:t> </a:t>
            </a:r>
            <a:r>
              <a:rPr lang="en-US" i="1" dirty="0" err="1"/>
              <a:t>parçacıkların</a:t>
            </a:r>
            <a:r>
              <a:rPr lang="en-US" i="1" dirty="0"/>
              <a:t> </a:t>
            </a:r>
            <a:r>
              <a:rPr lang="en-US" i="1" dirty="0" err="1"/>
              <a:t>sapma</a:t>
            </a:r>
            <a:r>
              <a:rPr lang="en-US" i="1" dirty="0"/>
              <a:t> </a:t>
            </a:r>
            <a:r>
              <a:rPr lang="en-US" i="1" dirty="0" err="1"/>
              <a:t>yönleri</a:t>
            </a:r>
            <a:r>
              <a:rPr lang="en-US" i="1" dirty="0"/>
              <a:t> </a:t>
            </a:r>
            <a:r>
              <a:rPr lang="en-US" i="1" dirty="0" err="1"/>
              <a:t>üzerinde</a:t>
            </a:r>
            <a:r>
              <a:rPr lang="en-US" i="1" dirty="0"/>
              <a:t> </a:t>
            </a:r>
            <a:r>
              <a:rPr lang="en-US" i="1" dirty="0" err="1"/>
              <a:t>durulur</a:t>
            </a:r>
            <a:r>
              <a:rPr lang="en-US" i="1" dirty="0"/>
              <a:t>. </a:t>
            </a:r>
            <a:r>
              <a:rPr lang="en-US" i="1" dirty="0" err="1"/>
              <a:t>Matematiksel</a:t>
            </a:r>
            <a:r>
              <a:rPr lang="en-US" i="1" dirty="0"/>
              <a:t> </a:t>
            </a:r>
            <a:r>
              <a:rPr lang="en-US" i="1" dirty="0" err="1"/>
              <a:t>hesaplamalara</a:t>
            </a:r>
            <a:r>
              <a:rPr lang="en-US" i="1" dirty="0"/>
              <a:t> </a:t>
            </a:r>
            <a:r>
              <a:rPr lang="en-US" i="1" dirty="0" err="1"/>
              <a:t>girilmez</a:t>
            </a:r>
            <a:r>
              <a:rPr lang="en-US" i="1" dirty="0"/>
              <a:t>. </a:t>
            </a:r>
            <a:endParaRPr lang="en-US" dirty="0"/>
          </a:p>
          <a:p>
            <a:pPr marL="987425">
              <a:lnSpc>
                <a:spcPct val="150000"/>
              </a:lnSpc>
            </a:pPr>
            <a:r>
              <a:rPr lang="en-US" i="1" dirty="0"/>
              <a:t>b) </a:t>
            </a:r>
            <a:r>
              <a:rPr lang="en-US" i="1" dirty="0" err="1"/>
              <a:t>Öğrencilerin</a:t>
            </a:r>
            <a:r>
              <a:rPr lang="en-US" i="1" dirty="0"/>
              <a:t> </a:t>
            </a:r>
            <a:r>
              <a:rPr lang="en-US" i="1" dirty="0" err="1"/>
              <a:t>yüklü</a:t>
            </a:r>
            <a:r>
              <a:rPr lang="en-US" i="1" dirty="0"/>
              <a:t> </a:t>
            </a:r>
            <a:r>
              <a:rPr lang="en-US" i="1" dirty="0" err="1"/>
              <a:t>parçacıkların</a:t>
            </a:r>
            <a:r>
              <a:rPr lang="en-US" i="1" dirty="0"/>
              <a:t> </a:t>
            </a:r>
            <a:r>
              <a:rPr lang="en-US" i="1" dirty="0" err="1"/>
              <a:t>elektrik</a:t>
            </a:r>
            <a:r>
              <a:rPr lang="en-US" i="1" dirty="0"/>
              <a:t> </a:t>
            </a:r>
            <a:r>
              <a:rPr lang="en-US" i="1" dirty="0" err="1"/>
              <a:t>alandaki</a:t>
            </a:r>
            <a:r>
              <a:rPr lang="en-US" i="1" dirty="0"/>
              <a:t> </a:t>
            </a:r>
            <a:r>
              <a:rPr lang="en-US" i="1" dirty="0" err="1"/>
              <a:t>davranışının</a:t>
            </a:r>
            <a:r>
              <a:rPr lang="en-US" i="1" dirty="0"/>
              <a:t> </a:t>
            </a:r>
            <a:r>
              <a:rPr lang="en-US" i="1" dirty="0" err="1"/>
              <a:t>teknolojideki</a:t>
            </a:r>
            <a:r>
              <a:rPr lang="en-US" i="1" dirty="0"/>
              <a:t> </a:t>
            </a:r>
            <a:r>
              <a:rPr lang="en-US" i="1" dirty="0" err="1"/>
              <a:t>kullanım</a:t>
            </a:r>
            <a:r>
              <a:rPr lang="en-US" i="1" dirty="0"/>
              <a:t> </a:t>
            </a:r>
            <a:r>
              <a:rPr lang="en-US" i="1" dirty="0" err="1"/>
              <a:t>yerlerini</a:t>
            </a:r>
            <a:r>
              <a:rPr lang="en-US" i="1" dirty="0"/>
              <a:t> </a:t>
            </a:r>
            <a:r>
              <a:rPr lang="en-US" i="1" dirty="0" err="1"/>
              <a:t>araştırmaları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sunum</a:t>
            </a:r>
            <a:r>
              <a:rPr lang="en-US" i="1" dirty="0"/>
              <a:t> </a:t>
            </a:r>
            <a:r>
              <a:rPr lang="en-US" i="1" dirty="0" err="1"/>
              <a:t>yapmaları</a:t>
            </a:r>
            <a:r>
              <a:rPr lang="en-US" i="1" dirty="0"/>
              <a:t> </a:t>
            </a:r>
            <a:r>
              <a:rPr lang="en-US" i="1" dirty="0" err="1"/>
              <a:t>sağlanır</a:t>
            </a:r>
            <a:r>
              <a:rPr lang="en-US" i="1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8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993" y="2174162"/>
            <a:ext cx="4343400" cy="26289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22044" y="4736368"/>
            <a:ext cx="6324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i="1" dirty="0" smtClean="0"/>
              <a:t>Parçacıkların levhalara çarpma hızlarını nasıl bulabiliriz?</a:t>
            </a:r>
          </a:p>
          <a:p>
            <a:endParaRPr lang="tr-TR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6572" y="1016197"/>
            <a:ext cx="3145536" cy="57554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493751"/>
            <a:ext cx="7324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sp>
        <p:nvSpPr>
          <p:cNvPr id="3" name="Rectangle 2"/>
          <p:cNvSpPr/>
          <p:nvPr/>
        </p:nvSpPr>
        <p:spPr>
          <a:xfrm>
            <a:off x="3722044" y="5382699"/>
            <a:ext cx="75677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/>
              <a:t>Yükü arttırırsam levhalara çarpma hızı nasıl değişir?</a:t>
            </a:r>
          </a:p>
          <a:p>
            <a:endParaRPr lang="tr-TR" i="1" dirty="0"/>
          </a:p>
          <a:p>
            <a:r>
              <a:rPr lang="tr-TR" i="1" dirty="0"/>
              <a:t>Elektrik alanı arttırırsam levhalara çarpma hızı nasıl değişir?</a:t>
            </a:r>
          </a:p>
        </p:txBody>
      </p:sp>
    </p:spTree>
    <p:extLst>
      <p:ext uri="{BB962C8B-B14F-4D97-AF65-F5344CB8AC3E}">
        <p14:creationId xmlns:p14="http://schemas.microsoft.com/office/powerpoint/2010/main" val="900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6572" y="1016197"/>
            <a:ext cx="3145536" cy="57554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200" y="493751"/>
            <a:ext cx="7324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1687100"/>
            <a:ext cx="7595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Kütle çekim kuvvetini ihmal etmeseydik bu parçacıklar  nasıl bir yol izlerlerdi? Parçacıklar üzerine etki eden net kuvveti düşünerek çizmeye çalışalım.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25" y="3055025"/>
            <a:ext cx="3314700" cy="2943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1895" y="3055025"/>
            <a:ext cx="2809875" cy="282892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7697808" y="4205074"/>
            <a:ext cx="755904" cy="207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407" y="3157729"/>
            <a:ext cx="3230881" cy="27310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98975" y="1737496"/>
            <a:ext cx="7470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Sabit</a:t>
            </a:r>
            <a:r>
              <a:rPr lang="tr-TR" i="1" dirty="0" smtClean="0"/>
              <a:t> V</a:t>
            </a:r>
            <a:r>
              <a:rPr lang="tr-TR" i="1" baseline="-25000" dirty="0" smtClean="0"/>
              <a:t>0</a:t>
            </a:r>
            <a:r>
              <a:rPr lang="tr-TR" i="1" dirty="0" smtClean="0"/>
              <a:t> </a:t>
            </a:r>
            <a:r>
              <a:rPr lang="tr-TR" dirty="0" smtClean="0"/>
              <a:t>ilk hızı ile şekilde gösterilen levhalar arasına giren artı yüklü parçacık nasıl </a:t>
            </a:r>
            <a:r>
              <a:rPr lang="tr-TR" dirty="0"/>
              <a:t>bir hareket yapar? Parçacığa etki eden elektriksel kuvvetin yönü nasıldır? (</a:t>
            </a:r>
            <a:r>
              <a:rPr lang="tr-TR" i="1" dirty="0"/>
              <a:t>Kütle çekim kuvvetini ihmal edelim</a:t>
            </a:r>
            <a:r>
              <a:rPr lang="tr-TR" dirty="0"/>
              <a:t>)</a:t>
            </a:r>
            <a:endParaRPr lang="tr-TR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6572" y="1016197"/>
            <a:ext cx="3145536" cy="57554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493751"/>
            <a:ext cx="7324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</p:spTree>
    <p:extLst>
      <p:ext uri="{BB962C8B-B14F-4D97-AF65-F5344CB8AC3E}">
        <p14:creationId xmlns:p14="http://schemas.microsoft.com/office/powerpoint/2010/main" val="88718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6572" y="1016197"/>
            <a:ext cx="3145536" cy="57554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493751"/>
            <a:ext cx="7324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30118" y="3047466"/>
            <a:ext cx="3852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Yatay atış hareketine benziyor! </a:t>
            </a:r>
          </a:p>
          <a:p>
            <a:pPr algn="ctr"/>
            <a:r>
              <a:rPr lang="tr-TR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98975" y="1737496"/>
            <a:ext cx="7470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Sabit</a:t>
            </a:r>
            <a:r>
              <a:rPr lang="tr-TR" i="1" dirty="0" smtClean="0"/>
              <a:t> V</a:t>
            </a:r>
            <a:r>
              <a:rPr lang="tr-TR" i="1" baseline="-25000" dirty="0" smtClean="0"/>
              <a:t>0</a:t>
            </a:r>
            <a:r>
              <a:rPr lang="tr-TR" i="1" dirty="0" smtClean="0"/>
              <a:t> </a:t>
            </a:r>
            <a:r>
              <a:rPr lang="tr-TR" dirty="0" smtClean="0"/>
              <a:t>ilk hızı ile şekilde gösterilen levhalar arasına giren artı yüklü parçacık nasıl </a:t>
            </a:r>
            <a:r>
              <a:rPr lang="tr-TR" dirty="0"/>
              <a:t>bir hareket yapar? Parçacığa etki eden elektriksel kuvvetin yönü nasıldır? (</a:t>
            </a:r>
            <a:r>
              <a:rPr lang="tr-TR" i="1" dirty="0"/>
              <a:t>Kütle çekim kuvvetini ihmal edelim</a:t>
            </a:r>
            <a:r>
              <a:rPr lang="tr-TR" dirty="0"/>
              <a:t>)</a:t>
            </a:r>
            <a:endParaRPr lang="tr-TR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2779" y="2864064"/>
            <a:ext cx="4097339" cy="24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7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6572" y="1016197"/>
            <a:ext cx="3145536" cy="57554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493751"/>
            <a:ext cx="7324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9024" y="3018035"/>
            <a:ext cx="3755947" cy="22361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1340" y="1603117"/>
            <a:ext cx="7595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Kütle çekim kuvvetini ihmal etmeseydik bu parçacık  nasıl bir yol izlerlerdi? Parçacık üzerine etki eden net kuvveti düşünerek çizmeye çalışalım.</a:t>
            </a:r>
          </a:p>
        </p:txBody>
      </p:sp>
      <p:sp>
        <p:nvSpPr>
          <p:cNvPr id="13" name="Right Arrow 12"/>
          <p:cNvSpPr/>
          <p:nvPr/>
        </p:nvSpPr>
        <p:spPr>
          <a:xfrm>
            <a:off x="7423935" y="4098682"/>
            <a:ext cx="755904" cy="207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981950" y="3018035"/>
            <a:ext cx="4112514" cy="2619375"/>
            <a:chOff x="7981950" y="3018035"/>
            <a:chExt cx="4210050" cy="26193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9125" y="3018035"/>
              <a:ext cx="3952875" cy="26193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81950" y="3170008"/>
              <a:ext cx="257175" cy="7239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758240" y="5422656"/>
            <a:ext cx="351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a) Kütle çekim kuvvetinin etkisi ihmal edildiğinde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233167" y="5474602"/>
            <a:ext cx="3517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b</a:t>
            </a:r>
            <a:r>
              <a:rPr lang="tr-TR" dirty="0" smtClean="0"/>
              <a:t>) Kütle çekim kuvvetinin etkisi ihmal edilmediğinde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06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6572" y="1016197"/>
            <a:ext cx="3145536" cy="57554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67200" y="493751"/>
            <a:ext cx="7324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604" y="1640088"/>
            <a:ext cx="7595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Kütle çekim kuvvetin ve elektriksel kuvvetin zıt yönlerde olduğu durumu düşünelim, artı yüklü parçacık nasıl bir yön izlerdi?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423935" y="4098682"/>
            <a:ext cx="755904" cy="207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361061" y="3030587"/>
            <a:ext cx="3954243" cy="2324100"/>
            <a:chOff x="3361061" y="3030587"/>
            <a:chExt cx="3954243" cy="23241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19604" y="3030587"/>
              <a:ext cx="3695700" cy="23241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61061" y="3198583"/>
              <a:ext cx="238125" cy="695325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8470" y="2997249"/>
            <a:ext cx="36861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pic>
        <p:nvPicPr>
          <p:cNvPr id="5" name="linacani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04816" y="2188621"/>
            <a:ext cx="4579376" cy="32306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71917" y="1770366"/>
            <a:ext cx="6387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8287"/>
            <a:r>
              <a:rPr lang="tr-TR" b="1" dirty="0"/>
              <a:t>Teknolojideki </a:t>
            </a:r>
            <a:r>
              <a:rPr lang="tr-TR" b="1" dirty="0" smtClean="0"/>
              <a:t>Kullanımı: </a:t>
            </a:r>
            <a:r>
              <a:rPr lang="tr-TR" dirty="0" smtClean="0"/>
              <a:t>Doğrusal Parçacık Hızlandırıcı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86572" y="1016197"/>
            <a:ext cx="3145536" cy="57554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</a:t>
            </a:r>
            <a:r>
              <a:rPr lang="tr-TR" sz="1600" dirty="0" smtClean="0"/>
              <a:t>Katot Işını Tüpü</a:t>
            </a:r>
            <a:endParaRPr lang="tr-TR" sz="16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73760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/>
              <a:t>Yüklü Parçacıkların Düzgün Elektrik Alandaki Davranışı</a:t>
            </a:r>
          </a:p>
        </p:txBody>
      </p:sp>
      <p:sp>
        <p:nvSpPr>
          <p:cNvPr id="2" name="Rectangle 1"/>
          <p:cNvSpPr/>
          <p:nvPr/>
        </p:nvSpPr>
        <p:spPr>
          <a:xfrm>
            <a:off x="3971917" y="1770366"/>
            <a:ext cx="5257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8287"/>
            <a:r>
              <a:rPr lang="tr-TR" b="1" dirty="0"/>
              <a:t>Teknolojideki </a:t>
            </a:r>
            <a:r>
              <a:rPr lang="tr-TR" b="1" dirty="0" smtClean="0"/>
              <a:t>Kullanımı: </a:t>
            </a:r>
            <a:r>
              <a:rPr lang="tr-TR" dirty="0" smtClean="0"/>
              <a:t>Elektron Tabancası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360" y="2462206"/>
            <a:ext cx="3927553" cy="34610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464" y="3344418"/>
            <a:ext cx="2124075" cy="1485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72" y="1016197"/>
            <a:ext cx="3145536" cy="575542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</a:t>
            </a:r>
            <a:r>
              <a:rPr lang="tr-TR" sz="1600" dirty="0" smtClean="0"/>
              <a:t>Katot Işını Tüpü</a:t>
            </a:r>
            <a:endParaRPr lang="tr-TR" sz="16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789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1137" y="493751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tr-TR" sz="2800" b="1" dirty="0" smtClean="0"/>
              <a:t>Millikan Yağ Damlası Deneyi</a:t>
            </a:r>
            <a:endParaRPr lang="tr-TR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479" t="47737" r="51899" b="16487"/>
          <a:stretch/>
        </p:blipFill>
        <p:spPr>
          <a:xfrm>
            <a:off x="4099034" y="1765735"/>
            <a:ext cx="7981440" cy="4051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45271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6928" y="493751"/>
            <a:ext cx="7214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CRT(Cathode Ray Tube: Katot Işın Tüpü</a:t>
            </a:r>
          </a:p>
        </p:txBody>
      </p:sp>
      <p:pic>
        <p:nvPicPr>
          <p:cNvPr id="1026" name="Picture 2" descr="katot ışını tüpü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180" y="2162855"/>
            <a:ext cx="7555429" cy="310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79180" y="5631180"/>
            <a:ext cx="7412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333333"/>
                </a:solidFill>
                <a:latin typeface="+mj-lt"/>
              </a:rPr>
              <a:t>Katot ışını tüpü, elektronik devre sistemleriyle görüntü veren bir aygıttır. Radar ekranları ve osiloskop gibi bilimsel aletlerde, bu tür aygıtlar kullanılır. </a:t>
            </a:r>
            <a:endParaRPr lang="tr-TR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7700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4831" y="551583"/>
            <a:ext cx="57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1121664" y="1330835"/>
            <a:ext cx="9253728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Geçen Hafta Neler Öğrendik?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Millikan Yağ Damlası </a:t>
            </a:r>
            <a:r>
              <a:rPr lang="tr-TR" dirty="0"/>
              <a:t>Deneyi ve Katot Işını Tüpü </a:t>
            </a:r>
            <a:endParaRPr lang="tr-TR" dirty="0" smtClean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Yüklü, İletken ve Paralel Levhalar Arasındaki Elektrik Alan</a:t>
            </a:r>
          </a:p>
          <a:p>
            <a:pPr marL="554037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Hatırlayalım: Noktasal Yüklerin Oluşturduğu Elektrik Alan</a:t>
            </a:r>
          </a:p>
          <a:p>
            <a:pPr marL="554037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Aktivite: Yüklü Levha Oluşturalım</a:t>
            </a:r>
          </a:p>
          <a:p>
            <a:pPr marL="554037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Aktivite: </a:t>
            </a:r>
            <a:r>
              <a:rPr lang="en-US" dirty="0" err="1" smtClean="0"/>
              <a:t>Elektrik</a:t>
            </a:r>
            <a:r>
              <a:rPr lang="en-US" dirty="0" smtClean="0"/>
              <a:t> Alan</a:t>
            </a:r>
            <a:r>
              <a:rPr lang="tr-TR" dirty="0" smtClean="0"/>
              <a:t>ın Bağlı Olduğu Değişkenleri Bulalım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Yüklü Parçacıkların Düzgün Elektrik Alandaki Davranışı</a:t>
            </a:r>
          </a:p>
          <a:p>
            <a:pPr marL="554037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Teknolojideki Kullanımı 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/>
              <a:t>Millikan Yağ Damlası </a:t>
            </a:r>
            <a:r>
              <a:rPr lang="tr-TR" dirty="0" smtClean="0"/>
              <a:t>Deneyi ve </a:t>
            </a:r>
            <a:r>
              <a:rPr lang="tr-TR" dirty="0"/>
              <a:t>ve Katot Işını </a:t>
            </a:r>
            <a:r>
              <a:rPr lang="tr-TR" dirty="0" smtClean="0"/>
              <a:t>Tüpü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Günün Özeti</a:t>
            </a:r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dirty="0" smtClean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3914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6543" y="525282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69857" y="1091510"/>
            <a:ext cx="35397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/>
              <a:t>Bugün neler öğrendik?</a:t>
            </a:r>
            <a:endParaRPr lang="tr-T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2727385" y="2472141"/>
            <a:ext cx="2694913" cy="1028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3239" y="1796784"/>
            <a:ext cx="2376710" cy="14385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34088" y="3263001"/>
            <a:ext cx="1884488" cy="16606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l="8479" t="47737" r="51899" b="16487"/>
          <a:stretch/>
        </p:blipFill>
        <p:spPr>
          <a:xfrm>
            <a:off x="8261845" y="5228493"/>
            <a:ext cx="2944486" cy="1494754"/>
          </a:xfrm>
          <a:prstGeom prst="rect">
            <a:avLst/>
          </a:prstGeom>
        </p:spPr>
      </p:pic>
      <p:pic>
        <p:nvPicPr>
          <p:cNvPr id="11" name="Picture 2" descr="katot ışını tüpü ile ilgili g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352" y="5012768"/>
            <a:ext cx="2827334" cy="162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0458" y="3616334"/>
            <a:ext cx="1643037" cy="1149389"/>
          </a:xfrm>
          <a:prstGeom prst="rect">
            <a:avLst/>
          </a:prstGeom>
        </p:spPr>
      </p:pic>
      <p:pic>
        <p:nvPicPr>
          <p:cNvPr id="13" name="linacani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24569" y="3422610"/>
            <a:ext cx="2254049" cy="159015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86153" y="1796784"/>
            <a:ext cx="2291648" cy="13643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54345" y="1796784"/>
            <a:ext cx="2036064" cy="132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6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296" y="1202179"/>
            <a:ext cx="4126968" cy="49550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61128" y="5688450"/>
            <a:ext cx="362374" cy="3468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8485632" y="6249667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(2015 - LYS)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33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678" y="1016197"/>
            <a:ext cx="4232850" cy="5057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  <p:sp>
        <p:nvSpPr>
          <p:cNvPr id="5" name="Oval 4"/>
          <p:cNvSpPr/>
          <p:nvPr/>
        </p:nvSpPr>
        <p:spPr>
          <a:xfrm>
            <a:off x="6269852" y="5566530"/>
            <a:ext cx="362374" cy="3468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8485632" y="6249667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(2013 - LYS)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93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4589" t="13147" r="37421" b="15517"/>
          <a:stretch/>
        </p:blipFill>
        <p:spPr>
          <a:xfrm>
            <a:off x="4272453" y="894818"/>
            <a:ext cx="4020207" cy="576055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383048" y="4209393"/>
            <a:ext cx="362374" cy="3468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5259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806" t="5927" r="21727" b="16271"/>
          <a:stretch/>
        </p:blipFill>
        <p:spPr>
          <a:xfrm>
            <a:off x="4225159" y="964025"/>
            <a:ext cx="6826470" cy="569135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84124" y="5596759"/>
            <a:ext cx="457201" cy="44143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8722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9193" y="1141655"/>
            <a:ext cx="4097846" cy="54923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834420" y="5827776"/>
            <a:ext cx="377901" cy="33212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324865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18727" y="951992"/>
            <a:ext cx="3744456" cy="583227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18727" y="5082172"/>
            <a:ext cx="377901" cy="331076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TextBox 6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606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816" y="999701"/>
            <a:ext cx="3631010" cy="565567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14816" y="5218386"/>
            <a:ext cx="377901" cy="23648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154058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51039" y="36762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4" r="5629" b="67810"/>
          <a:stretch/>
        </p:blipFill>
        <p:spPr>
          <a:xfrm>
            <a:off x="7866860" y="1330841"/>
            <a:ext cx="4325140" cy="25776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29"/>
          <a:stretch/>
        </p:blipFill>
        <p:spPr>
          <a:xfrm>
            <a:off x="3699949" y="1330841"/>
            <a:ext cx="4072456" cy="470045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647705" y="4713890"/>
            <a:ext cx="377901" cy="23648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</a:rPr>
              <a:t>Elektrik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 Alan</a:t>
            </a: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4492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03485" y="800259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Öğretim Programındaki Kazanımlar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87679" y="1436991"/>
            <a:ext cx="1121096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b="1" dirty="0" smtClean="0"/>
              <a:t>11.2.3</a:t>
            </a:r>
            <a:r>
              <a:rPr lang="en-US" b="1" dirty="0"/>
              <a:t>. DÜZGÜN ELEKTRİK ALAN VE SIĞA </a:t>
            </a:r>
            <a:endParaRPr lang="en-US" dirty="0"/>
          </a:p>
          <a:p>
            <a:pPr marL="987425" indent="-987425">
              <a:lnSpc>
                <a:spcPct val="150000"/>
              </a:lnSpc>
            </a:pPr>
            <a:r>
              <a:rPr lang="en-US" b="1" dirty="0"/>
              <a:t>11.2.3.1. </a:t>
            </a:r>
            <a:r>
              <a:rPr lang="en-US" b="1" dirty="0" err="1"/>
              <a:t>Yüklü</a:t>
            </a:r>
            <a:r>
              <a:rPr lang="en-US" b="1" dirty="0"/>
              <a:t>, </a:t>
            </a:r>
            <a:r>
              <a:rPr lang="en-US" b="1" dirty="0" err="1"/>
              <a:t>iletken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paralel</a:t>
            </a:r>
            <a:r>
              <a:rPr lang="en-US" b="1" dirty="0"/>
              <a:t> </a:t>
            </a:r>
            <a:r>
              <a:rPr lang="en-US" b="1" dirty="0" err="1"/>
              <a:t>levhalar</a:t>
            </a:r>
            <a:r>
              <a:rPr lang="en-US" b="1" dirty="0"/>
              <a:t> </a:t>
            </a:r>
            <a:r>
              <a:rPr lang="en-US" b="1" dirty="0" err="1"/>
              <a:t>arasında</a:t>
            </a:r>
            <a:r>
              <a:rPr lang="en-US" b="1" dirty="0"/>
              <a:t> </a:t>
            </a:r>
            <a:r>
              <a:rPr lang="en-US" b="1" dirty="0" err="1"/>
              <a:t>oluşan</a:t>
            </a:r>
            <a:r>
              <a:rPr lang="en-US" b="1" dirty="0"/>
              <a:t> </a:t>
            </a:r>
            <a:r>
              <a:rPr lang="en-US" b="1" dirty="0" err="1"/>
              <a:t>elektrik</a:t>
            </a:r>
            <a:r>
              <a:rPr lang="en-US" b="1" dirty="0"/>
              <a:t> </a:t>
            </a:r>
            <a:r>
              <a:rPr lang="en-US" b="1" dirty="0" err="1"/>
              <a:t>alanı</a:t>
            </a:r>
            <a:r>
              <a:rPr lang="en-US" b="1" dirty="0"/>
              <a:t>, </a:t>
            </a:r>
            <a:r>
              <a:rPr lang="en-US" b="1" dirty="0" err="1"/>
              <a:t>alan</a:t>
            </a:r>
            <a:r>
              <a:rPr lang="en-US" b="1" dirty="0"/>
              <a:t> </a:t>
            </a:r>
            <a:r>
              <a:rPr lang="en-US" b="1" dirty="0" err="1"/>
              <a:t>çizgilerini</a:t>
            </a:r>
            <a:r>
              <a:rPr lang="en-US" b="1" dirty="0"/>
              <a:t> </a:t>
            </a:r>
            <a:r>
              <a:rPr lang="en-US" b="1" dirty="0" err="1"/>
              <a:t>çizerek</a:t>
            </a:r>
            <a:r>
              <a:rPr lang="en-US" b="1" dirty="0"/>
              <a:t> </a:t>
            </a:r>
            <a:r>
              <a:rPr lang="en-US" b="1" dirty="0" err="1"/>
              <a:t>açıklar</a:t>
            </a:r>
            <a:r>
              <a:rPr lang="en-US" b="1" dirty="0"/>
              <a:t>. </a:t>
            </a:r>
            <a:endParaRPr lang="en-US" dirty="0"/>
          </a:p>
          <a:p>
            <a:pPr marL="987425" indent="-987425">
              <a:lnSpc>
                <a:spcPct val="150000"/>
              </a:lnSpc>
            </a:pPr>
            <a:r>
              <a:rPr lang="en-US" b="1" dirty="0"/>
              <a:t>11.2.3.2. </a:t>
            </a:r>
            <a:r>
              <a:rPr lang="en-US" b="1" dirty="0" err="1"/>
              <a:t>Yüklü</a:t>
            </a:r>
            <a:r>
              <a:rPr lang="en-US" b="1" dirty="0"/>
              <a:t>, </a:t>
            </a:r>
            <a:r>
              <a:rPr lang="en-US" b="1" dirty="0" err="1"/>
              <a:t>iletken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paralel</a:t>
            </a:r>
            <a:r>
              <a:rPr lang="en-US" b="1" dirty="0"/>
              <a:t> </a:t>
            </a:r>
            <a:r>
              <a:rPr lang="en-US" b="1" dirty="0" err="1"/>
              <a:t>levhalar</a:t>
            </a:r>
            <a:r>
              <a:rPr lang="en-US" b="1" dirty="0"/>
              <a:t> </a:t>
            </a:r>
            <a:r>
              <a:rPr lang="en-US" b="1" dirty="0" err="1"/>
              <a:t>arasında</a:t>
            </a:r>
            <a:r>
              <a:rPr lang="en-US" b="1" dirty="0"/>
              <a:t> </a:t>
            </a:r>
            <a:r>
              <a:rPr lang="en-US" b="1" dirty="0" err="1"/>
              <a:t>oluşan</a:t>
            </a:r>
            <a:r>
              <a:rPr lang="en-US" b="1" dirty="0"/>
              <a:t> </a:t>
            </a:r>
            <a:r>
              <a:rPr lang="en-US" b="1" dirty="0" err="1"/>
              <a:t>elektrik</a:t>
            </a:r>
            <a:r>
              <a:rPr lang="en-US" b="1" dirty="0"/>
              <a:t> </a:t>
            </a:r>
            <a:r>
              <a:rPr lang="en-US" b="1" dirty="0" err="1"/>
              <a:t>alanının</a:t>
            </a:r>
            <a:r>
              <a:rPr lang="en-US" b="1" dirty="0"/>
              <a:t> </a:t>
            </a:r>
            <a:r>
              <a:rPr lang="en-US" b="1" dirty="0" err="1"/>
              <a:t>bağlı</a:t>
            </a:r>
            <a:r>
              <a:rPr lang="en-US" b="1" dirty="0"/>
              <a:t> </a:t>
            </a:r>
            <a:r>
              <a:rPr lang="en-US" b="1" dirty="0" err="1"/>
              <a:t>olduğu</a:t>
            </a:r>
            <a:r>
              <a:rPr lang="en-US" b="1" dirty="0"/>
              <a:t> </a:t>
            </a:r>
            <a:r>
              <a:rPr lang="en-US" b="1" dirty="0" err="1"/>
              <a:t>değişkenleri</a:t>
            </a:r>
            <a:r>
              <a:rPr lang="en-US" b="1" dirty="0"/>
              <a:t> </a:t>
            </a:r>
            <a:r>
              <a:rPr lang="en-US" b="1" dirty="0" err="1"/>
              <a:t>analiz</a:t>
            </a:r>
            <a:r>
              <a:rPr lang="en-US" b="1" dirty="0"/>
              <a:t> </a:t>
            </a:r>
            <a:r>
              <a:rPr lang="en-US" b="1" dirty="0" err="1"/>
              <a:t>eder</a:t>
            </a:r>
            <a:r>
              <a:rPr lang="en-US" b="1" dirty="0"/>
              <a:t>. </a:t>
            </a:r>
            <a:endParaRPr lang="en-US" dirty="0"/>
          </a:p>
          <a:p>
            <a:pPr marL="987425">
              <a:lnSpc>
                <a:spcPct val="150000"/>
              </a:lnSpc>
            </a:pPr>
            <a:r>
              <a:rPr lang="en-US" i="1" dirty="0" err="1"/>
              <a:t>Değişkenlerin</a:t>
            </a:r>
            <a:r>
              <a:rPr lang="en-US" i="1" dirty="0"/>
              <a:t> </a:t>
            </a:r>
            <a:r>
              <a:rPr lang="en-US" i="1" dirty="0" err="1"/>
              <a:t>deney</a:t>
            </a:r>
            <a:r>
              <a:rPr lang="en-US" i="1" dirty="0"/>
              <a:t> </a:t>
            </a:r>
            <a:r>
              <a:rPr lang="en-US" i="1" dirty="0" err="1"/>
              <a:t>veya</a:t>
            </a:r>
            <a:r>
              <a:rPr lang="en-US" i="1" dirty="0"/>
              <a:t> </a:t>
            </a:r>
            <a:r>
              <a:rPr lang="en-US" i="1" dirty="0" err="1"/>
              <a:t>simülasyonlarla</a:t>
            </a:r>
            <a:r>
              <a:rPr lang="en-US" i="1" dirty="0"/>
              <a:t> </a:t>
            </a:r>
            <a:r>
              <a:rPr lang="en-US" i="1" dirty="0" err="1"/>
              <a:t>belirlenmesi</a:t>
            </a:r>
            <a:r>
              <a:rPr lang="en-US" i="1" dirty="0"/>
              <a:t> </a:t>
            </a:r>
            <a:r>
              <a:rPr lang="en-US" i="1" dirty="0" err="1"/>
              <a:t>sağlanır</a:t>
            </a:r>
            <a:r>
              <a:rPr lang="en-US" i="1" dirty="0"/>
              <a:t>. </a:t>
            </a:r>
            <a:endParaRPr lang="en-US" dirty="0"/>
          </a:p>
          <a:p>
            <a:pPr marL="987425" indent="-987425">
              <a:lnSpc>
                <a:spcPct val="150000"/>
              </a:lnSpc>
            </a:pPr>
            <a:r>
              <a:rPr lang="en-US" b="1" dirty="0"/>
              <a:t>11.2.3.3. </a:t>
            </a:r>
            <a:r>
              <a:rPr lang="en-US" b="1" dirty="0" err="1"/>
              <a:t>Yüklü</a:t>
            </a:r>
            <a:r>
              <a:rPr lang="en-US" b="1" dirty="0"/>
              <a:t> </a:t>
            </a:r>
            <a:r>
              <a:rPr lang="en-US" b="1" dirty="0" err="1"/>
              <a:t>parçacıkların</a:t>
            </a:r>
            <a:r>
              <a:rPr lang="en-US" b="1" dirty="0"/>
              <a:t> </a:t>
            </a:r>
            <a:r>
              <a:rPr lang="en-US" b="1" dirty="0" err="1"/>
              <a:t>düzgün</a:t>
            </a:r>
            <a:r>
              <a:rPr lang="en-US" b="1" dirty="0"/>
              <a:t> </a:t>
            </a:r>
            <a:r>
              <a:rPr lang="en-US" b="1" dirty="0" err="1"/>
              <a:t>elektrik</a:t>
            </a:r>
            <a:r>
              <a:rPr lang="en-US" b="1" dirty="0"/>
              <a:t> </a:t>
            </a:r>
            <a:r>
              <a:rPr lang="en-US" b="1" dirty="0" err="1"/>
              <a:t>alanıdaki</a:t>
            </a:r>
            <a:r>
              <a:rPr lang="en-US" b="1" dirty="0"/>
              <a:t> </a:t>
            </a:r>
            <a:r>
              <a:rPr lang="en-US" b="1" dirty="0" err="1"/>
              <a:t>davranışını</a:t>
            </a:r>
            <a:r>
              <a:rPr lang="en-US" b="1" dirty="0"/>
              <a:t> </a:t>
            </a:r>
            <a:r>
              <a:rPr lang="en-US" b="1" dirty="0" err="1"/>
              <a:t>açıklar</a:t>
            </a:r>
            <a:r>
              <a:rPr lang="en-US" b="1" dirty="0"/>
              <a:t>. </a:t>
            </a:r>
            <a:endParaRPr lang="en-US" dirty="0"/>
          </a:p>
          <a:p>
            <a:pPr marL="987425">
              <a:lnSpc>
                <a:spcPct val="150000"/>
              </a:lnSpc>
            </a:pPr>
            <a:r>
              <a:rPr lang="en-US" i="1" dirty="0"/>
              <a:t>a) Alana </a:t>
            </a:r>
            <a:r>
              <a:rPr lang="en-US" i="1" dirty="0" err="1"/>
              <a:t>dik</a:t>
            </a:r>
            <a:r>
              <a:rPr lang="en-US" i="1" dirty="0"/>
              <a:t> </a:t>
            </a:r>
            <a:r>
              <a:rPr lang="en-US" i="1" dirty="0" err="1"/>
              <a:t>giren</a:t>
            </a:r>
            <a:r>
              <a:rPr lang="en-US" i="1" dirty="0"/>
              <a:t> </a:t>
            </a:r>
            <a:r>
              <a:rPr lang="en-US" i="1" dirty="0" err="1"/>
              <a:t>parçacıkların</a:t>
            </a:r>
            <a:r>
              <a:rPr lang="en-US" i="1" dirty="0"/>
              <a:t> </a:t>
            </a:r>
            <a:r>
              <a:rPr lang="en-US" i="1" dirty="0" err="1"/>
              <a:t>sapma</a:t>
            </a:r>
            <a:r>
              <a:rPr lang="en-US" i="1" dirty="0"/>
              <a:t> </a:t>
            </a:r>
            <a:r>
              <a:rPr lang="en-US" i="1" dirty="0" err="1"/>
              <a:t>yönleri</a:t>
            </a:r>
            <a:r>
              <a:rPr lang="en-US" i="1" dirty="0"/>
              <a:t> </a:t>
            </a:r>
            <a:r>
              <a:rPr lang="en-US" i="1" dirty="0" err="1"/>
              <a:t>üzerinde</a:t>
            </a:r>
            <a:r>
              <a:rPr lang="en-US" i="1" dirty="0"/>
              <a:t> </a:t>
            </a:r>
            <a:r>
              <a:rPr lang="en-US" i="1" dirty="0" err="1"/>
              <a:t>durulur</a:t>
            </a:r>
            <a:r>
              <a:rPr lang="en-US" i="1" dirty="0"/>
              <a:t>. </a:t>
            </a:r>
            <a:r>
              <a:rPr lang="en-US" i="1" dirty="0" err="1"/>
              <a:t>Matematiksel</a:t>
            </a:r>
            <a:r>
              <a:rPr lang="en-US" i="1" dirty="0"/>
              <a:t> </a:t>
            </a:r>
            <a:r>
              <a:rPr lang="en-US" i="1" dirty="0" err="1"/>
              <a:t>hesaplamalara</a:t>
            </a:r>
            <a:r>
              <a:rPr lang="en-US" i="1" dirty="0"/>
              <a:t> </a:t>
            </a:r>
            <a:r>
              <a:rPr lang="en-US" i="1" dirty="0" err="1"/>
              <a:t>girilmez</a:t>
            </a:r>
            <a:r>
              <a:rPr lang="en-US" i="1" dirty="0"/>
              <a:t>. </a:t>
            </a:r>
            <a:endParaRPr lang="en-US" dirty="0"/>
          </a:p>
          <a:p>
            <a:pPr marL="987425">
              <a:lnSpc>
                <a:spcPct val="150000"/>
              </a:lnSpc>
            </a:pPr>
            <a:r>
              <a:rPr lang="en-US" i="1" dirty="0"/>
              <a:t>b) </a:t>
            </a:r>
            <a:r>
              <a:rPr lang="en-US" i="1" dirty="0" err="1"/>
              <a:t>Öğrencilerin</a:t>
            </a:r>
            <a:r>
              <a:rPr lang="en-US" i="1" dirty="0"/>
              <a:t> </a:t>
            </a:r>
            <a:r>
              <a:rPr lang="en-US" i="1" dirty="0" err="1"/>
              <a:t>yüklü</a:t>
            </a:r>
            <a:r>
              <a:rPr lang="en-US" i="1" dirty="0"/>
              <a:t> </a:t>
            </a:r>
            <a:r>
              <a:rPr lang="en-US" i="1" dirty="0" err="1"/>
              <a:t>parçacıkların</a:t>
            </a:r>
            <a:r>
              <a:rPr lang="en-US" i="1" dirty="0"/>
              <a:t> </a:t>
            </a:r>
            <a:r>
              <a:rPr lang="en-US" i="1" dirty="0" err="1"/>
              <a:t>elektrik</a:t>
            </a:r>
            <a:r>
              <a:rPr lang="en-US" i="1" dirty="0"/>
              <a:t> </a:t>
            </a:r>
            <a:r>
              <a:rPr lang="en-US" i="1" dirty="0" err="1"/>
              <a:t>alandaki</a:t>
            </a:r>
            <a:r>
              <a:rPr lang="en-US" i="1" dirty="0"/>
              <a:t> </a:t>
            </a:r>
            <a:r>
              <a:rPr lang="en-US" i="1" dirty="0" err="1"/>
              <a:t>davranışının</a:t>
            </a:r>
            <a:r>
              <a:rPr lang="en-US" i="1" dirty="0"/>
              <a:t> </a:t>
            </a:r>
            <a:r>
              <a:rPr lang="en-US" i="1" dirty="0" err="1"/>
              <a:t>teknolojideki</a:t>
            </a:r>
            <a:r>
              <a:rPr lang="en-US" i="1" dirty="0"/>
              <a:t> </a:t>
            </a:r>
            <a:r>
              <a:rPr lang="en-US" i="1" dirty="0" err="1"/>
              <a:t>kullanım</a:t>
            </a:r>
            <a:r>
              <a:rPr lang="en-US" i="1" dirty="0"/>
              <a:t> </a:t>
            </a:r>
            <a:r>
              <a:rPr lang="en-US" i="1" dirty="0" err="1"/>
              <a:t>yerlerini</a:t>
            </a:r>
            <a:r>
              <a:rPr lang="en-US" i="1" dirty="0"/>
              <a:t> </a:t>
            </a:r>
            <a:r>
              <a:rPr lang="en-US" i="1" dirty="0" err="1"/>
              <a:t>araştırmaları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sunum</a:t>
            </a:r>
            <a:r>
              <a:rPr lang="en-US" i="1" dirty="0"/>
              <a:t> </a:t>
            </a:r>
            <a:r>
              <a:rPr lang="en-US" i="1" dirty="0" err="1"/>
              <a:t>yapmaları</a:t>
            </a:r>
            <a:r>
              <a:rPr lang="en-US" i="1" dirty="0"/>
              <a:t> </a:t>
            </a:r>
            <a:r>
              <a:rPr lang="en-US" i="1" dirty="0" err="1"/>
              <a:t>sağlanır</a:t>
            </a:r>
            <a:r>
              <a:rPr lang="en-US" i="1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02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</a:t>
            </a:r>
            <a:r>
              <a:rPr lang="tr-TR" sz="1600" dirty="0" smtClean="0"/>
              <a:t>Katot Işını Tüpü</a:t>
            </a:r>
            <a:endParaRPr lang="tr-TR" sz="16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Elektrik</a:t>
            </a:r>
            <a:r>
              <a:rPr lang="en-US" sz="1600" dirty="0"/>
              <a:t> Alan</a:t>
            </a:r>
            <a:r>
              <a:rPr lang="tr-TR" sz="1600" dirty="0"/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97" y="1068307"/>
            <a:ext cx="1677857" cy="1440160"/>
          </a:xfrm>
          <a:prstGeom prst="rect">
            <a:avLst/>
          </a:prstGeom>
        </p:spPr>
      </p:pic>
      <p:pic>
        <p:nvPicPr>
          <p:cNvPr id="11" name="Picture 2" descr="İlgili res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112" y="1016197"/>
            <a:ext cx="1492270" cy="149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215" y="5108719"/>
            <a:ext cx="2613516" cy="1694429"/>
          </a:xfrm>
          <a:prstGeom prst="rect">
            <a:avLst/>
          </a:prstGeom>
        </p:spPr>
      </p:pic>
      <p:pic>
        <p:nvPicPr>
          <p:cNvPr id="13" name="Picture 2" descr="http://umdberg.pbworks.com/f/1353426873/EnChPEgraph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883" y="2707273"/>
            <a:ext cx="2881677" cy="194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umdberg.pbworks.com/f/1321292921/attractive%20potential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57" y="1861735"/>
            <a:ext cx="2328482" cy="150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umdberg.pbworks.com/f/1321292922/repulsive%20potential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677" y="282287"/>
            <a:ext cx="2328482" cy="154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3507" y="3371465"/>
            <a:ext cx="1921978" cy="18107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26145" y="5137902"/>
            <a:ext cx="2096703" cy="16360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09076" y="2643738"/>
            <a:ext cx="2492665" cy="217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26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295" y="1785665"/>
            <a:ext cx="1136862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7425" indent="-987425">
              <a:lnSpc>
                <a:spcPct val="150000"/>
              </a:lnSpc>
            </a:pPr>
            <a:r>
              <a:rPr lang="en-US" b="1" dirty="0" smtClean="0"/>
              <a:t>11.2.3.4</a:t>
            </a:r>
            <a:r>
              <a:rPr lang="en-US" b="1" dirty="0"/>
              <a:t>. </a:t>
            </a:r>
            <a:r>
              <a:rPr lang="en-US" b="1" dirty="0" err="1"/>
              <a:t>Sığa</a:t>
            </a:r>
            <a:r>
              <a:rPr lang="en-US" b="1" dirty="0"/>
              <a:t> (</a:t>
            </a:r>
            <a:r>
              <a:rPr lang="en-US" b="1" dirty="0" err="1"/>
              <a:t>kapasite</a:t>
            </a:r>
            <a:r>
              <a:rPr lang="en-US" b="1" dirty="0"/>
              <a:t>) </a:t>
            </a:r>
            <a:r>
              <a:rPr lang="en-US" b="1" dirty="0" err="1"/>
              <a:t>kavramını</a:t>
            </a:r>
            <a:r>
              <a:rPr lang="en-US" b="1" dirty="0"/>
              <a:t> </a:t>
            </a:r>
            <a:r>
              <a:rPr lang="en-US" b="1" dirty="0" err="1"/>
              <a:t>açıklar</a:t>
            </a:r>
            <a:r>
              <a:rPr lang="en-US" b="1" dirty="0"/>
              <a:t>. </a:t>
            </a:r>
            <a:endParaRPr lang="en-US" dirty="0"/>
          </a:p>
          <a:p>
            <a:pPr marL="1000125" indent="-12700">
              <a:lnSpc>
                <a:spcPct val="150000"/>
              </a:lnSpc>
            </a:pPr>
            <a:r>
              <a:rPr lang="en-US" i="1" dirty="0" err="1"/>
              <a:t>Matematiksel</a:t>
            </a:r>
            <a:r>
              <a:rPr lang="en-US" i="1" dirty="0"/>
              <a:t> </a:t>
            </a:r>
            <a:r>
              <a:rPr lang="en-US" i="1" dirty="0" err="1"/>
              <a:t>hesaplamalara</a:t>
            </a:r>
            <a:r>
              <a:rPr lang="en-US" i="1" dirty="0"/>
              <a:t> </a:t>
            </a:r>
            <a:r>
              <a:rPr lang="en-US" i="1" dirty="0" err="1"/>
              <a:t>girilmez</a:t>
            </a:r>
            <a:r>
              <a:rPr lang="en-US" i="1" dirty="0"/>
              <a:t>. </a:t>
            </a:r>
            <a:endParaRPr lang="en-US" dirty="0"/>
          </a:p>
          <a:p>
            <a:pPr marL="987425" indent="-987425">
              <a:lnSpc>
                <a:spcPct val="150000"/>
              </a:lnSpc>
            </a:pPr>
            <a:r>
              <a:rPr lang="en-US" b="1" dirty="0"/>
              <a:t>11.2.3.5. </a:t>
            </a:r>
            <a:r>
              <a:rPr lang="en-US" b="1" dirty="0" err="1"/>
              <a:t>Sığanın</a:t>
            </a:r>
            <a:r>
              <a:rPr lang="en-US" b="1" dirty="0"/>
              <a:t> </a:t>
            </a:r>
            <a:r>
              <a:rPr lang="en-US" b="1" dirty="0" err="1"/>
              <a:t>bağlı</a:t>
            </a:r>
            <a:r>
              <a:rPr lang="en-US" b="1" dirty="0"/>
              <a:t> </a:t>
            </a:r>
            <a:r>
              <a:rPr lang="en-US" b="1" dirty="0" err="1"/>
              <a:t>olduğu</a:t>
            </a:r>
            <a:r>
              <a:rPr lang="en-US" b="1" dirty="0"/>
              <a:t> </a:t>
            </a:r>
            <a:r>
              <a:rPr lang="en-US" b="1" dirty="0" err="1"/>
              <a:t>değişkenleri</a:t>
            </a:r>
            <a:r>
              <a:rPr lang="en-US" b="1" dirty="0"/>
              <a:t> </a:t>
            </a:r>
            <a:r>
              <a:rPr lang="en-US" b="1" dirty="0" err="1"/>
              <a:t>analiz</a:t>
            </a:r>
            <a:r>
              <a:rPr lang="en-US" b="1" dirty="0"/>
              <a:t> </a:t>
            </a:r>
            <a:r>
              <a:rPr lang="en-US" b="1" dirty="0" err="1"/>
              <a:t>eder</a:t>
            </a:r>
            <a:r>
              <a:rPr lang="en-US" dirty="0"/>
              <a:t>. </a:t>
            </a:r>
          </a:p>
          <a:p>
            <a:pPr marL="1000125" indent="-12700">
              <a:lnSpc>
                <a:spcPct val="150000"/>
              </a:lnSpc>
            </a:pPr>
            <a:r>
              <a:rPr lang="en-US" i="1" dirty="0"/>
              <a:t>a) </a:t>
            </a:r>
            <a:r>
              <a:rPr lang="en-US" i="1" dirty="0" err="1"/>
              <a:t>Değişkenlerin</a:t>
            </a:r>
            <a:r>
              <a:rPr lang="en-US" i="1" dirty="0"/>
              <a:t> </a:t>
            </a:r>
            <a:r>
              <a:rPr lang="en-US" i="1" dirty="0" err="1"/>
              <a:t>deney</a:t>
            </a:r>
            <a:r>
              <a:rPr lang="en-US" i="1" dirty="0"/>
              <a:t> </a:t>
            </a:r>
            <a:r>
              <a:rPr lang="en-US" i="1" dirty="0" err="1"/>
              <a:t>veya</a:t>
            </a:r>
            <a:r>
              <a:rPr lang="en-US" i="1" dirty="0"/>
              <a:t> </a:t>
            </a:r>
            <a:r>
              <a:rPr lang="en-US" i="1" dirty="0" err="1"/>
              <a:t>simülasyonlarla</a:t>
            </a:r>
            <a:r>
              <a:rPr lang="en-US" i="1" dirty="0"/>
              <a:t> </a:t>
            </a:r>
            <a:r>
              <a:rPr lang="en-US" i="1" dirty="0" err="1"/>
              <a:t>belirlenmesi</a:t>
            </a:r>
            <a:r>
              <a:rPr lang="en-US" i="1" dirty="0"/>
              <a:t> </a:t>
            </a:r>
            <a:r>
              <a:rPr lang="en-US" i="1" dirty="0" err="1"/>
              <a:t>sağlanır</a:t>
            </a:r>
            <a:r>
              <a:rPr lang="en-US" i="1" dirty="0"/>
              <a:t>. </a:t>
            </a:r>
            <a:endParaRPr lang="en-US" dirty="0"/>
          </a:p>
          <a:p>
            <a:pPr marL="1000125" indent="-12700">
              <a:lnSpc>
                <a:spcPct val="150000"/>
              </a:lnSpc>
            </a:pPr>
            <a:r>
              <a:rPr lang="en-US" i="1" dirty="0"/>
              <a:t>b) </a:t>
            </a:r>
            <a:r>
              <a:rPr lang="en-US" i="1" dirty="0" err="1"/>
              <a:t>Öğrencilerin</a:t>
            </a:r>
            <a:r>
              <a:rPr lang="en-US" i="1" dirty="0"/>
              <a:t> </a:t>
            </a:r>
            <a:r>
              <a:rPr lang="en-US" i="1" dirty="0" err="1"/>
              <a:t>matematiksel</a:t>
            </a:r>
            <a:r>
              <a:rPr lang="en-US" i="1" dirty="0"/>
              <a:t> </a:t>
            </a:r>
            <a:r>
              <a:rPr lang="en-US" i="1" dirty="0" err="1"/>
              <a:t>modeli</a:t>
            </a:r>
            <a:r>
              <a:rPr lang="en-US" i="1" dirty="0"/>
              <a:t> </a:t>
            </a:r>
            <a:r>
              <a:rPr lang="en-US" i="1" dirty="0" err="1"/>
              <a:t>elde</a:t>
            </a:r>
            <a:r>
              <a:rPr lang="en-US" i="1" dirty="0"/>
              <a:t> </a:t>
            </a:r>
            <a:r>
              <a:rPr lang="en-US" i="1" dirty="0" err="1"/>
              <a:t>etmeleri</a:t>
            </a:r>
            <a:r>
              <a:rPr lang="en-US" i="1" dirty="0"/>
              <a:t> </a:t>
            </a:r>
            <a:r>
              <a:rPr lang="en-US" i="1" dirty="0" err="1"/>
              <a:t>sağlanır</a:t>
            </a:r>
            <a:r>
              <a:rPr lang="en-US" i="1" dirty="0"/>
              <a:t>. </a:t>
            </a:r>
            <a:r>
              <a:rPr lang="en-US" i="1" dirty="0" err="1"/>
              <a:t>Matematiksel</a:t>
            </a:r>
            <a:r>
              <a:rPr lang="en-US" i="1" dirty="0"/>
              <a:t> </a:t>
            </a:r>
            <a:r>
              <a:rPr lang="en-US" i="1" dirty="0" err="1"/>
              <a:t>hesaplamalara</a:t>
            </a:r>
            <a:r>
              <a:rPr lang="en-US" i="1" dirty="0"/>
              <a:t> </a:t>
            </a:r>
            <a:r>
              <a:rPr lang="en-US" i="1" dirty="0" err="1"/>
              <a:t>girilmez</a:t>
            </a:r>
            <a:r>
              <a:rPr lang="en-US" i="1" dirty="0"/>
              <a:t>. </a:t>
            </a:r>
            <a:endParaRPr lang="en-US" dirty="0"/>
          </a:p>
          <a:p>
            <a:pPr marL="987425" indent="-987425">
              <a:lnSpc>
                <a:spcPct val="150000"/>
              </a:lnSpc>
            </a:pPr>
            <a:r>
              <a:rPr lang="en-US" b="1" dirty="0"/>
              <a:t>11.2.3.6. </a:t>
            </a:r>
            <a:r>
              <a:rPr lang="en-US" b="1" dirty="0" err="1"/>
              <a:t>Yüklü</a:t>
            </a:r>
            <a:r>
              <a:rPr lang="en-US" b="1" dirty="0"/>
              <a:t> </a:t>
            </a:r>
            <a:r>
              <a:rPr lang="en-US" b="1" dirty="0" err="1"/>
              <a:t>levhaların</a:t>
            </a:r>
            <a:r>
              <a:rPr lang="en-US" b="1" dirty="0"/>
              <a:t> </a:t>
            </a:r>
            <a:r>
              <a:rPr lang="en-US" b="1" dirty="0" err="1"/>
              <a:t>özelliklerinden</a:t>
            </a:r>
            <a:r>
              <a:rPr lang="en-US" b="1" dirty="0"/>
              <a:t> </a:t>
            </a:r>
            <a:r>
              <a:rPr lang="en-US" b="1" dirty="0" err="1"/>
              <a:t>faydalanarak</a:t>
            </a:r>
            <a:r>
              <a:rPr lang="en-US" b="1" dirty="0"/>
              <a:t> </a:t>
            </a:r>
            <a:r>
              <a:rPr lang="en-US" b="1" dirty="0" err="1"/>
              <a:t>sığacın</a:t>
            </a:r>
            <a:r>
              <a:rPr lang="en-US" b="1" dirty="0"/>
              <a:t> (</a:t>
            </a:r>
            <a:r>
              <a:rPr lang="en-US" b="1" dirty="0" err="1"/>
              <a:t>kondansatör</a:t>
            </a:r>
            <a:r>
              <a:rPr lang="en-US" b="1" dirty="0"/>
              <a:t>) </a:t>
            </a:r>
            <a:r>
              <a:rPr lang="en-US" b="1" dirty="0" err="1"/>
              <a:t>işlevini</a:t>
            </a:r>
            <a:r>
              <a:rPr lang="en-US" b="1" dirty="0"/>
              <a:t> </a:t>
            </a:r>
            <a:r>
              <a:rPr lang="en-US" b="1" dirty="0" err="1"/>
              <a:t>açıklar</a:t>
            </a:r>
            <a:r>
              <a:rPr lang="en-US" dirty="0"/>
              <a:t>. </a:t>
            </a:r>
          </a:p>
          <a:p>
            <a:pPr marL="1000125" indent="-12700">
              <a:lnSpc>
                <a:spcPct val="150000"/>
              </a:lnSpc>
            </a:pPr>
            <a:r>
              <a:rPr lang="en-US" i="1" dirty="0"/>
              <a:t>a) </a:t>
            </a:r>
            <a:r>
              <a:rPr lang="en-US" i="1" dirty="0" err="1"/>
              <a:t>Sığaçların</a:t>
            </a:r>
            <a:r>
              <a:rPr lang="en-US" i="1" dirty="0"/>
              <a:t> </a:t>
            </a:r>
            <a:r>
              <a:rPr lang="en-US" i="1" dirty="0" err="1"/>
              <a:t>kullanım</a:t>
            </a:r>
            <a:r>
              <a:rPr lang="en-US" i="1" dirty="0"/>
              <a:t> </a:t>
            </a:r>
            <a:r>
              <a:rPr lang="en-US" i="1" dirty="0" err="1"/>
              <a:t>alanlarına</a:t>
            </a:r>
            <a:r>
              <a:rPr lang="en-US" i="1" dirty="0"/>
              <a:t> </a:t>
            </a:r>
            <a:r>
              <a:rPr lang="en-US" i="1" dirty="0" err="1"/>
              <a:t>yönelik</a:t>
            </a:r>
            <a:r>
              <a:rPr lang="en-US" i="1" dirty="0"/>
              <a:t> </a:t>
            </a:r>
            <a:r>
              <a:rPr lang="en-US" i="1" dirty="0" err="1"/>
              <a:t>araştırma</a:t>
            </a:r>
            <a:r>
              <a:rPr lang="en-US" i="1" dirty="0"/>
              <a:t> </a:t>
            </a:r>
            <a:r>
              <a:rPr lang="en-US" i="1" dirty="0" err="1"/>
              <a:t>yapılması</a:t>
            </a:r>
            <a:r>
              <a:rPr lang="en-US" i="1" dirty="0"/>
              <a:t> </a:t>
            </a:r>
            <a:r>
              <a:rPr lang="en-US" i="1" dirty="0" err="1"/>
              <a:t>sağlanır</a:t>
            </a:r>
            <a:r>
              <a:rPr lang="en-US" i="1" dirty="0"/>
              <a:t>. </a:t>
            </a:r>
            <a:endParaRPr lang="en-US" dirty="0"/>
          </a:p>
          <a:p>
            <a:pPr marL="1000125" indent="-12700">
              <a:lnSpc>
                <a:spcPct val="150000"/>
              </a:lnSpc>
            </a:pPr>
            <a:r>
              <a:rPr lang="en-US" i="1" dirty="0"/>
              <a:t>b) </a:t>
            </a:r>
            <a:r>
              <a:rPr lang="en-US" i="1" dirty="0" err="1"/>
              <a:t>Öğrencilerin</a:t>
            </a:r>
            <a:r>
              <a:rPr lang="en-US" i="1" dirty="0"/>
              <a:t> </a:t>
            </a:r>
            <a:r>
              <a:rPr lang="en-US" i="1" dirty="0" err="1"/>
              <a:t>elektrik</a:t>
            </a:r>
            <a:r>
              <a:rPr lang="en-US" i="1" dirty="0"/>
              <a:t> </a:t>
            </a:r>
            <a:r>
              <a:rPr lang="en-US" i="1" dirty="0" err="1"/>
              <a:t>yüklerinin</a:t>
            </a:r>
            <a:r>
              <a:rPr lang="en-US" i="1" dirty="0"/>
              <a:t> </a:t>
            </a:r>
            <a:r>
              <a:rPr lang="en-US" i="1" dirty="0" err="1"/>
              <a:t>nasıl</a:t>
            </a:r>
            <a:r>
              <a:rPr lang="en-US" i="1" dirty="0"/>
              <a:t> </a:t>
            </a:r>
            <a:r>
              <a:rPr lang="en-US" i="1" dirty="0" err="1"/>
              <a:t>depolanıp</a:t>
            </a:r>
            <a:r>
              <a:rPr lang="en-US" i="1" dirty="0"/>
              <a:t> </a:t>
            </a:r>
            <a:r>
              <a:rPr lang="en-US" i="1" dirty="0" err="1"/>
              <a:t>kullanılabileceğini</a:t>
            </a:r>
            <a:r>
              <a:rPr lang="en-US" i="1" dirty="0"/>
              <a:t> </a:t>
            </a:r>
            <a:r>
              <a:rPr lang="en-US" i="1" dirty="0" err="1"/>
              <a:t>tartışmaları</a:t>
            </a:r>
            <a:r>
              <a:rPr lang="en-US" i="1" dirty="0"/>
              <a:t> </a:t>
            </a:r>
            <a:r>
              <a:rPr lang="en-US" i="1" dirty="0" err="1"/>
              <a:t>ve</a:t>
            </a:r>
            <a:r>
              <a:rPr lang="en-US" i="1" dirty="0"/>
              <a:t> </a:t>
            </a:r>
            <a:r>
              <a:rPr lang="en-US" i="1" dirty="0" err="1"/>
              <a:t>elektrik</a:t>
            </a:r>
            <a:r>
              <a:rPr lang="en-US" i="1" dirty="0"/>
              <a:t> </a:t>
            </a:r>
            <a:r>
              <a:rPr lang="en-US" i="1" dirty="0" err="1"/>
              <a:t>enerjisi</a:t>
            </a:r>
            <a:r>
              <a:rPr lang="en-US" i="1" dirty="0"/>
              <a:t> </a:t>
            </a:r>
            <a:r>
              <a:rPr lang="en-US" i="1" dirty="0" err="1"/>
              <a:t>ile</a:t>
            </a:r>
            <a:r>
              <a:rPr lang="en-US" i="1" dirty="0"/>
              <a:t> </a:t>
            </a:r>
            <a:r>
              <a:rPr lang="en-US" i="1" dirty="0" err="1"/>
              <a:t>ilişkilendirmeleri</a:t>
            </a:r>
            <a:r>
              <a:rPr lang="en-US" i="1" dirty="0"/>
              <a:t> </a:t>
            </a:r>
            <a:r>
              <a:rPr lang="en-US" i="1" dirty="0" err="1"/>
              <a:t>sağlanır</a:t>
            </a:r>
            <a:r>
              <a:rPr lang="en-US" i="1" dirty="0"/>
              <a:t>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3792" y="800259"/>
            <a:ext cx="674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417495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/>
              <a:t>Görüşmek Üzere </a:t>
            </a:r>
            <a:r>
              <a:rPr lang="tr-TR" sz="4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2"/>
          <a:stretch/>
        </p:blipFill>
        <p:spPr>
          <a:xfrm>
            <a:off x="3791744" y="1556792"/>
            <a:ext cx="4104456" cy="14451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12169" t="51802" r="4170"/>
          <a:stretch/>
        </p:blipFill>
        <p:spPr>
          <a:xfrm>
            <a:off x="9025997" y="1635154"/>
            <a:ext cx="2380094" cy="12884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07768" y="3573016"/>
                <a:ext cx="907621" cy="578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tr-TR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3573016"/>
                <a:ext cx="907621" cy="5781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780076" y="3380586"/>
                <a:ext cx="4536504" cy="576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Δ</a:t>
                </a:r>
                <a:r>
                  <a:rPr lang="en-US" dirty="0" smtClean="0"/>
                  <a:t>V</a:t>
                </a:r>
                <a:r>
                  <a:rPr lang="en-US" baseline="-25000" dirty="0" smtClean="0"/>
                  <a:t>AB</a:t>
                </a:r>
                <a:r>
                  <a:rPr lang="en-US" dirty="0" smtClean="0"/>
                  <a:t> = V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 - V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l-GR" i="1" dirty="0"/>
                          <m:t>Δ</m:t>
                        </m:r>
                        <m:r>
                          <m:rPr>
                            <m:nor/>
                          </m:rPr>
                          <a:rPr lang="en-US" i="1" dirty="0"/>
                          <m:t>PE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m:rPr>
                        <m:nor/>
                      </m:rPr>
                      <a:rPr lang="en-US" dirty="0"/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0076" y="3380586"/>
                <a:ext cx="4536504" cy="576248"/>
              </a:xfrm>
              <a:prstGeom prst="rect">
                <a:avLst/>
              </a:prstGeom>
              <a:blipFill>
                <a:blip r:embed="rId6"/>
                <a:stretch>
                  <a:fillRect l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25645" y="4722263"/>
                <a:ext cx="1596171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V =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tr-TR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45" y="4722263"/>
                <a:ext cx="1596171" cy="529504"/>
              </a:xfrm>
              <a:prstGeom prst="rect">
                <a:avLst/>
              </a:prstGeom>
              <a:blipFill>
                <a:blip r:embed="rId7"/>
                <a:stretch>
                  <a:fillRect l="-3817" b="-5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008628"/>
              </p:ext>
            </p:extLst>
          </p:nvPr>
        </p:nvGraphicFramePr>
        <p:xfrm>
          <a:off x="5303912" y="4423434"/>
          <a:ext cx="6776397" cy="1981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58799">
                  <a:extLst>
                    <a:ext uri="{9D8B030D-6E8A-4147-A177-3AD203B41FA5}">
                      <a16:colId xmlns:a16="http://schemas.microsoft.com/office/drawing/2014/main" val="267877782"/>
                    </a:ext>
                  </a:extLst>
                </a:gridCol>
                <a:gridCol w="2632449">
                  <a:extLst>
                    <a:ext uri="{9D8B030D-6E8A-4147-A177-3AD203B41FA5}">
                      <a16:colId xmlns:a16="http://schemas.microsoft.com/office/drawing/2014/main" val="1424698056"/>
                    </a:ext>
                  </a:extLst>
                </a:gridCol>
                <a:gridCol w="1885149">
                  <a:extLst>
                    <a:ext uri="{9D8B030D-6E8A-4147-A177-3AD203B41FA5}">
                      <a16:colId xmlns:a16="http://schemas.microsoft.com/office/drawing/2014/main" val="31292291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noProof="0" dirty="0" smtClean="0"/>
                        <a:t>Kütle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noProof="0" dirty="0" smtClean="0"/>
                        <a:t>Elektrik</a:t>
                      </a:r>
                      <a:endParaRPr lang="tr-TR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35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noProof="0" dirty="0" smtClean="0"/>
                        <a:t>Kuvvet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noProof="0" dirty="0" smtClean="0"/>
                        <a:t>F=</a:t>
                      </a:r>
                      <a:r>
                        <a:rPr lang="tr-TR" sz="1200" noProof="0" dirty="0" err="1" smtClean="0"/>
                        <a:t>m.g</a:t>
                      </a:r>
                      <a:r>
                        <a:rPr lang="tr-TR" sz="1200" noProof="0" dirty="0" smtClean="0"/>
                        <a:t>=-</a:t>
                      </a:r>
                      <a:r>
                        <a:rPr lang="tr-TR" sz="1200" noProof="0" dirty="0" err="1" smtClean="0"/>
                        <a:t>G.m.M</a:t>
                      </a:r>
                      <a:r>
                        <a:rPr lang="tr-TR" sz="1200" noProof="0" dirty="0" smtClean="0"/>
                        <a:t>/R</a:t>
                      </a:r>
                      <a:r>
                        <a:rPr lang="tr-TR" sz="1200" baseline="30000" noProof="0" dirty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noProof="0" dirty="0" smtClean="0"/>
                        <a:t>F=</a:t>
                      </a:r>
                      <a:r>
                        <a:rPr lang="tr-TR" sz="1200" noProof="0" dirty="0" err="1" smtClean="0"/>
                        <a:t>kqQ</a:t>
                      </a:r>
                      <a:r>
                        <a:rPr lang="tr-TR" sz="1200" noProof="0" dirty="0" smtClean="0"/>
                        <a:t>/R</a:t>
                      </a:r>
                      <a:r>
                        <a:rPr lang="tr-TR" sz="1200" baseline="30000" noProof="0" dirty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842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noProof="0" dirty="0" smtClean="0"/>
                        <a:t>Alan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noProof="0" dirty="0" smtClean="0"/>
                        <a:t>g=-G.M/R</a:t>
                      </a:r>
                      <a:r>
                        <a:rPr lang="tr-TR" sz="1200" baseline="30000" noProof="0" dirty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noProof="0" dirty="0" smtClean="0"/>
                        <a:t>E=k</a:t>
                      </a:r>
                      <a:r>
                        <a:rPr lang="en-US" sz="1200" noProof="0" smtClean="0"/>
                        <a:t>Q</a:t>
                      </a:r>
                      <a:r>
                        <a:rPr lang="tr-TR" sz="1200" noProof="0" smtClean="0"/>
                        <a:t>/R</a:t>
                      </a:r>
                      <a:r>
                        <a:rPr lang="tr-TR" sz="1200" baseline="30000" noProof="0" smtClean="0"/>
                        <a:t>2</a:t>
                      </a:r>
                      <a:endParaRPr lang="tr-TR" sz="1200" baseline="30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132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noProof="0" dirty="0" smtClean="0"/>
                        <a:t>Potansiyel Enerji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noProof="0" dirty="0" smtClean="0"/>
                        <a:t>F.R=</a:t>
                      </a:r>
                      <a:r>
                        <a:rPr lang="tr-TR" sz="1200" noProof="0" dirty="0" err="1" smtClean="0"/>
                        <a:t>M.g.R</a:t>
                      </a:r>
                      <a:r>
                        <a:rPr lang="tr-TR" sz="1200" noProof="0" dirty="0" smtClean="0"/>
                        <a:t>=</a:t>
                      </a:r>
                      <a:r>
                        <a:rPr lang="tr-TR" sz="1200" noProof="0" dirty="0" err="1" smtClean="0"/>
                        <a:t>G.m.M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noProof="0" dirty="0" smtClean="0"/>
                        <a:t>PE=F</a:t>
                      </a:r>
                      <a:r>
                        <a:rPr lang="en-US" sz="1200" noProof="0" dirty="0" smtClean="0"/>
                        <a:t>R</a:t>
                      </a:r>
                      <a:r>
                        <a:rPr lang="tr-TR" sz="1200" noProof="0" dirty="0" smtClean="0"/>
                        <a:t>=</a:t>
                      </a:r>
                      <a:r>
                        <a:rPr lang="tr-TR" sz="1200" noProof="0" dirty="0" err="1" smtClean="0"/>
                        <a:t>kqQ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577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noProof="0" dirty="0" err="1" smtClean="0"/>
                        <a:t>İş</a:t>
                      </a:r>
                      <a:endParaRPr lang="tr-T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W</a:t>
                      </a:r>
                      <a:r>
                        <a:rPr lang="en-US" sz="1200" baseline="0" noProof="0" dirty="0" smtClean="0"/>
                        <a:t> = </a:t>
                      </a:r>
                      <a:r>
                        <a:rPr lang="tr-TR" sz="1200" noProof="0" dirty="0" err="1" smtClean="0"/>
                        <a:t>G.m.M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/>
                        <a:t>W = </a:t>
                      </a:r>
                      <a:r>
                        <a:rPr lang="tr-TR" sz="1200" noProof="0" dirty="0" err="1" smtClean="0"/>
                        <a:t>kqQ</a:t>
                      </a:r>
                      <a:r>
                        <a:rPr lang="tr-TR" sz="1200" noProof="0" dirty="0" smtClean="0"/>
                        <a:t>/R</a:t>
                      </a:r>
                      <a:endParaRPr lang="tr-TR" sz="12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447799"/>
                  </a:ext>
                </a:extLst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</a:t>
            </a:r>
            <a:r>
              <a:rPr lang="tr-TR" sz="1600" dirty="0" smtClean="0"/>
              <a:t>Katot Işını Tüpü</a:t>
            </a:r>
            <a:endParaRPr lang="tr-TR" sz="16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Elektrik</a:t>
            </a:r>
            <a:r>
              <a:rPr lang="en-US" sz="1600" dirty="0"/>
              <a:t> Alan</a:t>
            </a:r>
            <a:r>
              <a:rPr lang="tr-TR" sz="1600" dirty="0"/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</a:t>
            </a:r>
            <a:r>
              <a:rPr lang="tr-TR" sz="1600" dirty="0" smtClean="0"/>
              <a:t>Tüpü</a:t>
            </a:r>
            <a:endParaRPr lang="tr-TR" sz="16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41180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8448" y="493751"/>
            <a:ext cx="6483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Millikan Yağ Damlası Deneyi ve Katot Işını Tüpü</a:t>
            </a:r>
            <a:endParaRPr lang="tr-T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971138" y="1833193"/>
            <a:ext cx="5620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Robert Millikan 1906-1913 yılları arasında yaptığı «Yağ Damlası» deneyleri ile bir elektronun yükünü hesaplamayı başardı. Bu konudaki çalışmaları ile 1923 yılında Nobel Fizik Ödülü’nü almaya hak kazandı.</a:t>
            </a:r>
            <a:endParaRPr lang="tr-TR" dirty="0"/>
          </a:p>
        </p:txBody>
      </p:sp>
      <p:pic>
        <p:nvPicPr>
          <p:cNvPr id="1026" name="Picture 2" descr="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62" y="1888450"/>
            <a:ext cx="1732934" cy="245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132470" y="4411183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(1868-1953) </a:t>
            </a:r>
            <a:endParaRPr lang="tr-T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41195" t="37392" r="35298" b="30712"/>
          <a:stretch/>
        </p:blipFill>
        <p:spPr>
          <a:xfrm>
            <a:off x="8533137" y="3930751"/>
            <a:ext cx="3058512" cy="233329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Elektrik</a:t>
            </a:r>
            <a:r>
              <a:rPr lang="en-US" sz="1600" dirty="0"/>
              <a:t> Alan</a:t>
            </a:r>
            <a:r>
              <a:rPr lang="tr-TR" sz="1600" dirty="0"/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</a:t>
            </a:r>
            <a:r>
              <a:rPr lang="tr-TR" sz="1600" dirty="0" smtClean="0"/>
              <a:t>Tüpü</a:t>
            </a:r>
            <a:endParaRPr lang="tr-TR" sz="16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</p:spTree>
    <p:extLst>
      <p:ext uri="{BB962C8B-B14F-4D97-AF65-F5344CB8AC3E}">
        <p14:creationId xmlns:p14="http://schemas.microsoft.com/office/powerpoint/2010/main" val="23227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479" t="47737" r="51899" b="16487"/>
          <a:stretch/>
        </p:blipFill>
        <p:spPr>
          <a:xfrm>
            <a:off x="4051737" y="1420392"/>
            <a:ext cx="6731876" cy="3417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78316" y="5241218"/>
            <a:ext cx="7078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Bugün öğreneceklerimiz ile bu deneyin temel mantığını anlayabileceğiz</a:t>
            </a:r>
            <a:r>
              <a:rPr lang="tr-TR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1031" y="4442514"/>
            <a:ext cx="352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i="1" dirty="0"/>
              <a:t>(Düzeneğin basitleştirilmiş </a:t>
            </a:r>
            <a:r>
              <a:rPr lang="tr-TR" i="1" dirty="0" smtClean="0"/>
              <a:t>hali)</a:t>
            </a:r>
            <a:endParaRPr lang="tr-TR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Elektrik</a:t>
            </a:r>
            <a:r>
              <a:rPr lang="en-US" sz="1600" dirty="0"/>
              <a:t> Alan</a:t>
            </a:r>
            <a:r>
              <a:rPr lang="tr-TR" sz="1600" dirty="0"/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</a:t>
            </a:r>
            <a:r>
              <a:rPr lang="tr-TR" sz="1600" dirty="0" smtClean="0"/>
              <a:t>Tüpü</a:t>
            </a:r>
            <a:endParaRPr lang="tr-TR" sz="16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8448" y="493751"/>
            <a:ext cx="6483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Millikan Yağ Damlası Deneyi ve Katot Işını Tüpü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94448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977" y="1537606"/>
            <a:ext cx="4101160" cy="3182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8524" y="5113004"/>
            <a:ext cx="6893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Tüplü televizyon, ultrason cihazı, osiloskop gibi cihazların ekranında ektanında görüntü nasıl oluşur?</a:t>
            </a:r>
            <a:endParaRPr lang="tr-T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Elektrik</a:t>
            </a:r>
            <a:r>
              <a:rPr lang="en-US" sz="1600" dirty="0"/>
              <a:t> Alan</a:t>
            </a:r>
            <a:r>
              <a:rPr lang="tr-TR" sz="1600" dirty="0"/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 smtClean="0"/>
              <a:t>Günün </a:t>
            </a:r>
            <a:r>
              <a:rPr lang="tr-TR" sz="1600" dirty="0"/>
              <a:t>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8448" y="493751"/>
            <a:ext cx="6483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Millikan Yağ Damlası Deneyi ve Katot Işını Tüpü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06885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7928" y="1447858"/>
            <a:ext cx="8199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Noktasal yüklerin oluşturduğu elektrik alan  ve elektrik alan çizgileri ile ilgli öğrendiklerimizi hatırlayalım:</a:t>
            </a:r>
          </a:p>
          <a:p>
            <a:endParaRPr lang="tr-TR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687928" y="3715312"/>
            <a:ext cx="81368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Elektrik alan çizgilerinin </a:t>
            </a:r>
            <a:r>
              <a:rPr lang="tr-TR" dirty="0"/>
              <a:t>yönü </a:t>
            </a:r>
            <a:r>
              <a:rPr lang="tr-TR" dirty="0" smtClean="0"/>
              <a:t>.................yüklerde </a:t>
            </a:r>
            <a:r>
              <a:rPr lang="tr-TR" dirty="0"/>
              <a:t>dışarı, </a:t>
            </a:r>
            <a:r>
              <a:rPr lang="tr-TR" dirty="0" smtClean="0"/>
              <a:t>................... yüklerde </a:t>
            </a:r>
            <a:r>
              <a:rPr lang="tr-TR" dirty="0"/>
              <a:t>ise içeriye doğrudur.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tr-TR" dirty="0" smtClean="0"/>
              <a:t>Elektrik alan şiddeti elektrik alan çizgilerinin yoğunluğu ile ......................... orantılıdır.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Pozitif </a:t>
            </a:r>
            <a:r>
              <a:rPr lang="tr-TR" dirty="0"/>
              <a:t>yükten çıkan ve negatif yüke giren elektrik alan çizgilerinin sayısı yüklerin </a:t>
            </a:r>
            <a:r>
              <a:rPr lang="tr-TR" dirty="0" smtClean="0"/>
              <a:t>........................ </a:t>
            </a:r>
            <a:r>
              <a:rPr lang="tr-TR" dirty="0"/>
              <a:t>ile ilgilidir.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/>
              <a:t>Elektrik alan çizgisi birbirlerini uzayın herhangi bir noktasında </a:t>
            </a:r>
            <a:r>
              <a:rPr lang="tr-TR" dirty="0" smtClean="0"/>
              <a:t>..............................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tr-TR" dirty="0"/>
              <a:t>Elektrik alan çizgileri elektrik alanı modellemek için kullanılır, çizimlerimizde çizgilerin olmadığı bölgelerde de elektrik alan vardır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4474464" y="493751"/>
            <a:ext cx="7412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Yüklü İletken Paralel Levhalar Arasındaki Elektrik Alan</a:t>
            </a:r>
            <a:endParaRPr lang="tr-TR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6572" y="1016197"/>
            <a:ext cx="3145536" cy="550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Geçen Hafta Neler Öğrendik?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>
                <a:solidFill>
                  <a:schemeClr val="bg1">
                    <a:lumMod val="65000"/>
                  </a:schemeClr>
                </a:solidFill>
              </a:rPr>
              <a:t>Millikan Yağ Damlası Deneyi ve Katot Işını Tüpü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Yüklü İletken Paralel Levhalar Arasındaki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b="1" dirty="0">
                <a:solidFill>
                  <a:schemeClr val="accent1">
                    <a:lumMod val="75000"/>
                  </a:schemeClr>
                </a:solidFill>
              </a:rPr>
              <a:t>Hatırlayalım: Noktasal Yüklerin Oluşturduğu Elektrik Alan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Yüklü Levha Oluşturalım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Aktivite: </a:t>
            </a:r>
            <a:r>
              <a:rPr lang="en-US" sz="1600" dirty="0" err="1"/>
              <a:t>Elektrik</a:t>
            </a:r>
            <a:r>
              <a:rPr lang="en-US" sz="1600" dirty="0"/>
              <a:t> Alan</a:t>
            </a:r>
            <a:r>
              <a:rPr lang="tr-TR" sz="1600" dirty="0"/>
              <a:t>ın Bağlı Olduğu Değişkenleri Bulalım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Yüklü Parçacıkların Düzgün Elektrik Alandaki Davranışı</a:t>
            </a:r>
          </a:p>
          <a:p>
            <a:pPr marL="554037" indent="-285750">
              <a:buFont typeface="Arial" panose="020B0604020202020204" pitchFamily="34" charset="0"/>
              <a:buChar char="•"/>
            </a:pPr>
            <a:r>
              <a:rPr lang="tr-TR" sz="1600" dirty="0"/>
              <a:t>Teknolojideki Kullanımı 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Millikan Yağ Damlası Deneyi ve Katot Işını </a:t>
            </a:r>
            <a:r>
              <a:rPr lang="tr-TR" sz="1600" dirty="0" smtClean="0"/>
              <a:t>Tüpü</a:t>
            </a:r>
            <a:endParaRPr lang="tr-TR" sz="1600" dirty="0"/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Günün Özeti</a:t>
            </a:r>
          </a:p>
          <a:p>
            <a:pPr marL="285750" indent="-285750"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tr-TR" sz="1600" dirty="0"/>
              <a:t>Soru Çözümü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928" y="2246439"/>
            <a:ext cx="5419725" cy="1202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53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9162</TotalTime>
  <Words>3648</Words>
  <Application>Microsoft Office PowerPoint</Application>
  <PresentationFormat>Widescreen</PresentationFormat>
  <Paragraphs>596</Paragraphs>
  <Slides>41</Slides>
  <Notes>27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Calibri</vt:lpstr>
      <vt:lpstr>Cambria Math</vt:lpstr>
      <vt:lpstr>Century Gothic</vt:lpstr>
      <vt:lpstr>Comic Sans MS</vt:lpstr>
      <vt:lpstr>Courier New</vt:lpstr>
      <vt:lpstr>Wingdings</vt:lpstr>
      <vt:lpstr>Vapor Trail</vt:lpstr>
      <vt:lpstr>Düzgün Elektrik Alan ve Sığa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Belkıs</cp:lastModifiedBy>
  <cp:revision>361</cp:revision>
  <dcterms:created xsi:type="dcterms:W3CDTF">2016-04-01T12:40:28Z</dcterms:created>
  <dcterms:modified xsi:type="dcterms:W3CDTF">2019-03-09T06:49:36Z</dcterms:modified>
</cp:coreProperties>
</file>