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39"/>
  </p:notesMasterIdLst>
  <p:handoutMasterIdLst>
    <p:handoutMasterId r:id="rId40"/>
  </p:handoutMasterIdLst>
  <p:sldIdLst>
    <p:sldId id="259" r:id="rId2"/>
    <p:sldId id="263" r:id="rId3"/>
    <p:sldId id="265" r:id="rId4"/>
    <p:sldId id="268" r:id="rId5"/>
    <p:sldId id="351" r:id="rId6"/>
    <p:sldId id="352" r:id="rId7"/>
    <p:sldId id="320" r:id="rId8"/>
    <p:sldId id="338" r:id="rId9"/>
    <p:sldId id="322" r:id="rId10"/>
    <p:sldId id="323" r:id="rId11"/>
    <p:sldId id="324" r:id="rId12"/>
    <p:sldId id="357" r:id="rId13"/>
    <p:sldId id="326" r:id="rId14"/>
    <p:sldId id="337" r:id="rId15"/>
    <p:sldId id="339" r:id="rId16"/>
    <p:sldId id="332" r:id="rId17"/>
    <p:sldId id="328" r:id="rId18"/>
    <p:sldId id="355" r:id="rId19"/>
    <p:sldId id="356" r:id="rId20"/>
    <p:sldId id="354" r:id="rId21"/>
    <p:sldId id="325" r:id="rId22"/>
    <p:sldId id="353" r:id="rId23"/>
    <p:sldId id="327" r:id="rId24"/>
    <p:sldId id="308" r:id="rId25"/>
    <p:sldId id="340" r:id="rId26"/>
    <p:sldId id="341" r:id="rId27"/>
    <p:sldId id="342" r:id="rId28"/>
    <p:sldId id="343" r:id="rId29"/>
    <p:sldId id="346" r:id="rId30"/>
    <p:sldId id="345" r:id="rId31"/>
    <p:sldId id="344" r:id="rId32"/>
    <p:sldId id="347" r:id="rId33"/>
    <p:sldId id="349" r:id="rId34"/>
    <p:sldId id="350" r:id="rId35"/>
    <p:sldId id="334" r:id="rId36"/>
    <p:sldId id="335" r:id="rId37"/>
    <p:sldId id="262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2" clrIdx="0">
    <p:extLst/>
  </p:cmAuthor>
  <p:cmAuthor id="2" name="Omer Faruk Ozdemi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AFAF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9587" autoAdjust="0"/>
  </p:normalViewPr>
  <p:slideViewPr>
    <p:cSldViewPr snapToGrid="0">
      <p:cViewPr varScale="1">
        <p:scale>
          <a:sx n="100" d="100"/>
          <a:sy n="100" d="100"/>
        </p:scale>
        <p:origin x="108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ADC3D-464C-4A76-BB2B-A22A3F90B685}" type="datetimeFigureOut">
              <a:rPr lang="en-US" smtClean="0"/>
              <a:t>15-May-18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F6EDEB-810C-48C5-B770-41B513E9F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921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3051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Eskiden </a:t>
                </a:r>
                <a:r>
                  <a:rPr lang="en-US" dirty="0" err="1" smtClean="0"/>
                  <a:t>oldukça</a:t>
                </a:r>
                <a:r>
                  <a:rPr lang="en-US" baseline="0" dirty="0" smtClean="0"/>
                  <a:t> </a:t>
                </a:r>
                <a:r>
                  <a:rPr lang="en-US" baseline="0" dirty="0" err="1" smtClean="0"/>
                  <a:t>kalın</a:t>
                </a:r>
                <a:r>
                  <a:rPr lang="en-US" baseline="0" dirty="0" smtClean="0"/>
                  <a:t> </a:t>
                </a:r>
                <a:r>
                  <a:rPr lang="en-US" baseline="0" dirty="0" err="1" smtClean="0"/>
                  <a:t>olan</a:t>
                </a:r>
                <a:r>
                  <a:rPr lang="en-US" baseline="0" dirty="0" smtClean="0"/>
                  <a:t> </a:t>
                </a:r>
                <a:r>
                  <a:rPr lang="en-US" baseline="0" dirty="0" err="1" smtClean="0"/>
                  <a:t>gözlükler</a:t>
                </a:r>
                <a:r>
                  <a:rPr lang="en-US" baseline="0" dirty="0" smtClean="0"/>
                  <a:t> (</a:t>
                </a:r>
                <a:r>
                  <a:rPr lang="en-US" baseline="0" dirty="0" err="1" smtClean="0"/>
                  <a:t>büyük</a:t>
                </a:r>
                <a:r>
                  <a:rPr lang="en-US" baseline="0" dirty="0" smtClean="0"/>
                  <a:t> </a:t>
                </a:r>
                <a:r>
                  <a:rPr lang="en-US" baseline="0" dirty="0" err="1" smtClean="0"/>
                  <a:t>numaralar</a:t>
                </a:r>
                <a:r>
                  <a:rPr lang="en-US" baseline="0" dirty="0" smtClean="0"/>
                  <a:t>) </a:t>
                </a:r>
                <a:r>
                  <a:rPr lang="en-US" baseline="0" dirty="0" err="1" smtClean="0"/>
                  <a:t>nasıl</a:t>
                </a:r>
                <a:r>
                  <a:rPr lang="en-US" baseline="0" dirty="0" smtClean="0"/>
                  <a:t> </a:t>
                </a:r>
                <a:r>
                  <a:rPr lang="en-US" baseline="0" dirty="0" err="1" smtClean="0"/>
                  <a:t>incelmiş</a:t>
                </a:r>
                <a:r>
                  <a:rPr lang="en-US" baseline="0" dirty="0" smtClean="0"/>
                  <a:t> </a:t>
                </a:r>
                <a:r>
                  <a:rPr lang="en-US" baseline="0" dirty="0" err="1" smtClean="0"/>
                  <a:t>olabilir</a:t>
                </a:r>
                <a:r>
                  <a:rPr lang="en-US" baseline="0" dirty="0" smtClean="0"/>
                  <a:t>?</a:t>
                </a:r>
                <a:endParaRPr lang="tr-TR" baseline="0" dirty="0" smtClean="0"/>
              </a:p>
              <a:p>
                <a:endParaRPr lang="tr-TR" baseline="0" dirty="0" smtClean="0"/>
              </a:p>
              <a:p>
                <a:r>
                  <a:rPr lang="tr-TR" baseline="0" dirty="0" smtClean="0"/>
                  <a:t>Merceğin kırıcılık indisi artıkça, odak uzaklığı küçülür. (Ters orantılı)</a:t>
                </a:r>
              </a:p>
              <a:p>
                <a:r>
                  <a:rPr lang="tr-TR" baseline="0" dirty="0" smtClean="0"/>
                  <a:t>Merceğin odak uzaklığı, ortamın kırıcılık indisi ile doğru orantılıdır. (Merceği hava ortamından su ortamına koyarsam, odak uzaklığı artar.)</a:t>
                </a:r>
              </a:p>
              <a:p>
                <a:r>
                  <a:rPr lang="tr-TR" baseline="0" dirty="0" smtClean="0"/>
                  <a:t>Merceğin odak uzaklığı, bağıl kırılma indisi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i="1" baseline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baseline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tr-TR" b="0" i="1" baseline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i="1" baseline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baseline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tr-TR" b="0" i="1" baseline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baseline="0" dirty="0" smtClean="0"/>
                  <a:t> ile ters orantılıdır.</a:t>
                </a:r>
              </a:p>
              <a:p>
                <a:r>
                  <a:rPr lang="tr-TR" baseline="0" dirty="0" smtClean="0"/>
                  <a:t>Merceğin odak uzaklığı, eğrilik yarıçapının büyüklükleri ile doğru orantılıdır.</a:t>
                </a:r>
              </a:p>
              <a:p>
                <a:r>
                  <a:rPr lang="tr-TR" baseline="0" dirty="0" smtClean="0"/>
                  <a:t>Odak uzaklığı, ışın dalga boyu ile doğru orantılıdır. ( Kırmızı ışığa ait odak uzaklığı, mavi ışığınkinden daha büyüktür. Bunun sebebi, kırılma açısının değişmesinden kaynaklıdır- geçen hafta prizmalar konusunda bunu işlemiştik vurgula!)</a:t>
                </a:r>
              </a:p>
              <a:p>
                <a:endParaRPr lang="tr-TR" baseline="0" dirty="0" smtClean="0"/>
              </a:p>
              <a:p>
                <a:endParaRPr lang="tr-TR" baseline="0" dirty="0" smtClean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Eskiden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oldukça</a:t>
                </a:r>
                <a:r>
                  <a:rPr lang="en-US" baseline="0" dirty="0" smtClean="0"/>
                  <a:t> </a:t>
                </a:r>
                <a:r>
                  <a:rPr lang="en-US" baseline="0" dirty="0" err="1" smtClean="0"/>
                  <a:t>kalın</a:t>
                </a:r>
                <a:r>
                  <a:rPr lang="en-US" baseline="0" dirty="0" smtClean="0"/>
                  <a:t> </a:t>
                </a:r>
                <a:r>
                  <a:rPr lang="en-US" baseline="0" dirty="0" err="1" smtClean="0"/>
                  <a:t>olan</a:t>
                </a:r>
                <a:r>
                  <a:rPr lang="en-US" baseline="0" dirty="0" smtClean="0"/>
                  <a:t> </a:t>
                </a:r>
                <a:r>
                  <a:rPr lang="en-US" baseline="0" dirty="0" err="1" smtClean="0"/>
                  <a:t>gözlükler</a:t>
                </a:r>
                <a:r>
                  <a:rPr lang="en-US" baseline="0" dirty="0" smtClean="0"/>
                  <a:t> (</a:t>
                </a:r>
                <a:r>
                  <a:rPr lang="en-US" baseline="0" dirty="0" err="1" smtClean="0"/>
                  <a:t>büyük</a:t>
                </a:r>
                <a:r>
                  <a:rPr lang="en-US" baseline="0" dirty="0" smtClean="0"/>
                  <a:t> </a:t>
                </a:r>
                <a:r>
                  <a:rPr lang="en-US" baseline="0" dirty="0" err="1" smtClean="0"/>
                  <a:t>numaralar</a:t>
                </a:r>
                <a:r>
                  <a:rPr lang="en-US" baseline="0" dirty="0" smtClean="0"/>
                  <a:t>) </a:t>
                </a:r>
                <a:r>
                  <a:rPr lang="en-US" baseline="0" dirty="0" err="1" smtClean="0"/>
                  <a:t>nasıl</a:t>
                </a:r>
                <a:r>
                  <a:rPr lang="en-US" baseline="0" dirty="0" smtClean="0"/>
                  <a:t> </a:t>
                </a:r>
                <a:r>
                  <a:rPr lang="en-US" baseline="0" dirty="0" err="1" smtClean="0"/>
                  <a:t>incelmiş</a:t>
                </a:r>
                <a:r>
                  <a:rPr lang="en-US" baseline="0" dirty="0" smtClean="0"/>
                  <a:t> </a:t>
                </a:r>
                <a:r>
                  <a:rPr lang="en-US" baseline="0" dirty="0" err="1" smtClean="0"/>
                  <a:t>olabilir</a:t>
                </a:r>
                <a:r>
                  <a:rPr lang="en-US" baseline="0" dirty="0" smtClean="0"/>
                  <a:t>?</a:t>
                </a:r>
                <a:endParaRPr lang="tr-TR" baseline="0" dirty="0" smtClean="0"/>
              </a:p>
              <a:p>
                <a:endParaRPr lang="tr-TR" baseline="0" dirty="0" smtClean="0"/>
              </a:p>
              <a:p>
                <a:r>
                  <a:rPr lang="tr-TR" baseline="0" dirty="0" smtClean="0"/>
                  <a:t>Merceğin kırıcılık indisi artıkça, odak uzaklığı küçülür.</a:t>
                </a:r>
              </a:p>
              <a:p>
                <a:r>
                  <a:rPr lang="tr-TR" baseline="0" dirty="0" smtClean="0"/>
                  <a:t>Merceğin odak uzaklığı, ortamın kırıcılık indisi ile doğru orantılıdır. (Merceği hava ortamından su ortamına koyarsam, odak uzaklığı artar.)</a:t>
                </a:r>
              </a:p>
              <a:p>
                <a:r>
                  <a:rPr lang="tr-TR" baseline="0" dirty="0" smtClean="0"/>
                  <a:t>Merceğin odak uzaklığı, bağıl kırılma indisi </a:t>
                </a:r>
                <a:r>
                  <a:rPr lang="tr-TR" b="0" i="0" baseline="0" smtClean="0">
                    <a:latin typeface="Cambria Math" panose="02040503050406030204" pitchFamily="18" charset="0"/>
                  </a:rPr>
                  <a:t>𝑛_𝑚/𝑛_𝑜 </a:t>
                </a:r>
                <a:r>
                  <a:rPr lang="tr-TR" baseline="0" dirty="0" smtClean="0"/>
                  <a:t> ile ters orantılıdır.</a:t>
                </a:r>
              </a:p>
              <a:p>
                <a:r>
                  <a:rPr lang="tr-TR" baseline="0" dirty="0" smtClean="0"/>
                  <a:t>Merceğin odak uzaklığı, eğrilik yarıçapının büyüklükleri ile doğru orantılıdır.</a:t>
                </a:r>
              </a:p>
              <a:p>
                <a:r>
                  <a:rPr lang="tr-TR" baseline="0" dirty="0" smtClean="0"/>
                  <a:t>Odak uzaklığı, ışın dalga boyu ile doğru orantılıdır. ( Kırmızı ışığa ait odak uzaklığı, mavi ışığınkinden daha büyüktür. Bunun sebebi, kırılma açısının değişmesinden kaynaklıdır- geçen hafta prizmalar konusunda bunu işlemiştik vurgula!)</a:t>
                </a:r>
              </a:p>
              <a:p>
                <a:endParaRPr lang="tr-TR" baseline="0" dirty="0" smtClean="0"/>
              </a:p>
              <a:p>
                <a:endParaRPr lang="tr-TR" baseline="0" dirty="0" smtClean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2244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Merceğe gelen bir</a:t>
            </a:r>
            <a:r>
              <a:rPr lang="tr-TR" baseline="0" dirty="0" smtClean="0"/>
              <a:t> ışının ortam değişikliğinden kaynaklı kırılmaya uğrar. Bu kırılmalar, mercekle ilk karşılaştığı ve mercekten çıktığı noktalardır çünkü ortam değişir ve kırılma gerçekleşir (Kırılma konusunda görüldüğüne vurgu yap!).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402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İnce Kenarlı Mercek ve Çukur aynanın benzerlikleri- farklılıklarını vurgula!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6339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Kalın Kenarlı Mercek ve Tümsek Aynanın benzerlik</a:t>
            </a:r>
            <a:r>
              <a:rPr lang="tr-TR" baseline="0" dirty="0" smtClean="0"/>
              <a:t> ve farklılıklarını vurgula!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93036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https://www.facebook.com/eyecatcherbyculturetrip/videos/819610944888661/</a:t>
            </a:r>
          </a:p>
          <a:p>
            <a:r>
              <a:rPr lang="tr-TR" dirty="0" smtClean="0"/>
              <a:t>Güneş ile resim yapılır mı?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2569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2016 yaz Bodrumda olan orman yangınından bir</a:t>
            </a:r>
            <a:r>
              <a:rPr lang="tr-TR" baseline="0" dirty="0" smtClean="0"/>
              <a:t> kesit.</a:t>
            </a:r>
          </a:p>
          <a:p>
            <a:r>
              <a:rPr lang="tr-TR" dirty="0" smtClean="0"/>
              <a:t>Orman yangınları neden yazlar daha çok oluyor?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1169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916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Cevap:</a:t>
            </a:r>
            <a:r>
              <a:rPr lang="tr-TR" baseline="0" dirty="0" smtClean="0"/>
              <a:t> C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0444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Merceğin</a:t>
            </a:r>
            <a:r>
              <a:rPr lang="tr-TR" baseline="0" dirty="0" smtClean="0"/>
              <a:t> kırıcılık indisi 1.5 ve suyun kırıcılık indisi 1.3 olduğunu vurgulayın! </a:t>
            </a:r>
            <a:r>
              <a:rPr lang="tr-TR" baseline="0" smtClean="0"/>
              <a:t>Işık hava ortamından ince kenarlı merceğe gelmekte.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6166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839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Yansıma kanunları: aynalar </a:t>
            </a:r>
          </a:p>
          <a:p>
            <a:r>
              <a:rPr lang="tr-TR" dirty="0" smtClean="0"/>
              <a:t>Kırılma kanunları: prizmalar ve mercekler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371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https://www.facebook.com/eyecatcherbyculturetrip/videos/819610944888661/</a:t>
            </a:r>
          </a:p>
          <a:p>
            <a:r>
              <a:rPr lang="tr-TR" dirty="0" smtClean="0"/>
              <a:t>Güneş ile resim yapılır mı?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7385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2016 yaz Bodrumda olan orman yangınından bir</a:t>
            </a:r>
            <a:r>
              <a:rPr lang="tr-TR" baseline="0" dirty="0" smtClean="0"/>
              <a:t> kesit.</a:t>
            </a:r>
          </a:p>
          <a:p>
            <a:r>
              <a:rPr lang="tr-TR" dirty="0" smtClean="0"/>
              <a:t>Orman yangınları neden yazlar daha çok oluyor?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551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Bugün öğreneceğimiz mercek konusu</a:t>
            </a:r>
            <a:r>
              <a:rPr lang="tr-TR" baseline="0" dirty="0" smtClean="0"/>
              <a:t> ile güneş ile nasıl resim yapıldığını ve orman yangınlarının sebeblerini açıklamaya çalışacağız. Mercekler hayatımızda nerelerde?</a:t>
            </a:r>
            <a:endParaRPr lang="tr-TR" dirty="0" smtClean="0"/>
          </a:p>
          <a:p>
            <a:r>
              <a:rPr lang="tr-TR" dirty="0" smtClean="0"/>
              <a:t>Mercekler hayatımızın</a:t>
            </a:r>
            <a:r>
              <a:rPr lang="tr-TR" baseline="0" dirty="0" smtClean="0"/>
              <a:t> her yerinde.</a:t>
            </a:r>
          </a:p>
          <a:p>
            <a:r>
              <a:rPr lang="tr-TR" baseline="0" dirty="0" smtClean="0"/>
              <a:t>Hiçbir yerde olmasa bile gözümüzün içinde dünyayı onun sayesinde görüyoruz. </a:t>
            </a:r>
          </a:p>
          <a:p>
            <a:r>
              <a:rPr lang="tr-TR" baseline="0" dirty="0" smtClean="0"/>
              <a:t>Bu mercekler tam olarak ne yapıyor da bu kadar önemli?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814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Faklı büyüklük</a:t>
            </a:r>
            <a:r>
              <a:rPr lang="tr-TR" baseline="0" dirty="0" smtClean="0"/>
              <a:t> ve şekillerdeki mercekleri inceleyelim.  </a:t>
            </a:r>
          </a:p>
          <a:p>
            <a:r>
              <a:rPr lang="tr-TR" baseline="0" dirty="0" smtClean="0"/>
              <a:t>Bu merceklerden geçerken ışık nasıl davranır?  Kırılma olayını düşünerek tahmin edelim.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676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 smtClean="0"/>
              <a:t>Yakınsak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ve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Iraksak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Mercekler</a:t>
            </a:r>
            <a:r>
              <a:rPr lang="en-US" sz="1200" b="1" dirty="0" smtClean="0"/>
              <a:t>: </a:t>
            </a:r>
            <a:r>
              <a:rPr lang="en-US" sz="1200" b="1" dirty="0" err="1" smtClean="0"/>
              <a:t>Nasıl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Yapılır</a:t>
            </a:r>
            <a:r>
              <a:rPr lang="en-US" sz="1200" b="1" dirty="0" smtClean="0"/>
              <a:t>?</a:t>
            </a:r>
            <a:endParaRPr lang="tr-TR" sz="1200" b="1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640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Oph: diğer değişkenler.</a:t>
            </a:r>
            <a:r>
              <a:rPr lang="tr-TR" baseline="0" dirty="0" smtClean="0"/>
              <a:t> Işık dalga boyu için farklı bir sayfa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Phet: diameter değişkeni</a:t>
            </a:r>
          </a:p>
          <a:p>
            <a:r>
              <a:rPr lang="tr-TR" dirty="0" smtClean="0"/>
              <a:t>Farklı</a:t>
            </a:r>
            <a:r>
              <a:rPr lang="tr-TR" baseline="0" dirty="0" smtClean="0"/>
              <a:t> bir renkte ışık kullanırsam ne olurdu?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9747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Şekilde</a:t>
            </a:r>
            <a:r>
              <a:rPr lang="tr-TR" baseline="0" dirty="0" smtClean="0"/>
              <a:t> çok uygun ve güzel bir şekil değil, ışık merceğin içinde kırılmıyor bu çok genel bir yanılgı, ışık ortam değiştirdiğinde kırılır. Bunu vurgula!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4038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9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70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544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4"/>
            <a:ext cx="10822035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43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9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33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6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5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1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8" y="753534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60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8" y="3959866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1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1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546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6" y="1124705"/>
            <a:ext cx="10146187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9" y="3648319"/>
            <a:ext cx="10144655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7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8887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996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3" y="762003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9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127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3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9" y="4191004"/>
            <a:ext cx="3451583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9" y="2362200"/>
            <a:ext cx="345158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9" y="4873768"/>
            <a:ext cx="3451583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6" y="4191004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7" y="4873767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2" y="4191004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7" y="2362200"/>
            <a:ext cx="34478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2" y="4873765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505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63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8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70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9" y="745071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5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4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48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753537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6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5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6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379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1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3132670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70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332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8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185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1" y="746763"/>
            <a:ext cx="6510619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6808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7" y="751245"/>
            <a:ext cx="3644963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4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4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15.05.2018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9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r" defTabSz="914377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ophysics.com/l14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hyperlink" Target="https://phet.colorado.edu/sims/geometric-optics/geometric-optics_en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4.png"/><Relationship Id="rId3" Type="http://schemas.openxmlformats.org/officeDocument/2006/relationships/image" Target="../media/image13.jpeg"/><Relationship Id="rId7" Type="http://schemas.openxmlformats.org/officeDocument/2006/relationships/image" Target="../media/image23.png"/><Relationship Id="rId12" Type="http://schemas.openxmlformats.org/officeDocument/2006/relationships/image" Target="../media/image33.png"/><Relationship Id="rId2" Type="http://schemas.openxmlformats.org/officeDocument/2006/relationships/image" Target="../media/image51.jpe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32.png"/><Relationship Id="rId5" Type="http://schemas.openxmlformats.org/officeDocument/2006/relationships/image" Target="../media/image19.png"/><Relationship Id="rId15" Type="http://schemas.openxmlformats.org/officeDocument/2006/relationships/image" Target="../media/image38.png"/><Relationship Id="rId10" Type="http://schemas.openxmlformats.org/officeDocument/2006/relationships/image" Target="../media/image30.gif"/><Relationship Id="rId4" Type="http://schemas.openxmlformats.org/officeDocument/2006/relationships/image" Target="../media/image14.jpeg"/><Relationship Id="rId9" Type="http://schemas.openxmlformats.org/officeDocument/2006/relationships/image" Target="../media/image25.png"/><Relationship Id="rId1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acebook.com/eyecatcherbyculturetrip/videos/819610944888661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zuB_dSJn1Y&amp;nohtml5=Fals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/>
          <a:lstStyle/>
          <a:p>
            <a:r>
              <a:rPr lang="en-US" dirty="0" smtClean="0"/>
              <a:t>MERCEKLER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83305"/>
            <a:ext cx="9448800" cy="6858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Ömer</a:t>
            </a:r>
            <a:r>
              <a:rPr lang="en-US" dirty="0" smtClean="0"/>
              <a:t> </a:t>
            </a:r>
            <a:r>
              <a:rPr lang="en-US" dirty="0" err="1" smtClean="0"/>
              <a:t>Faruk</a:t>
            </a:r>
            <a:r>
              <a:rPr lang="en-US" dirty="0" smtClean="0"/>
              <a:t> </a:t>
            </a:r>
            <a:r>
              <a:rPr lang="en-US" dirty="0" err="1" smtClean="0"/>
              <a:t>Özdemir</a:t>
            </a:r>
            <a:endParaRPr lang="tr-TR" dirty="0" smtClean="0"/>
          </a:p>
          <a:p>
            <a:r>
              <a:rPr lang="tr-TR" dirty="0" smtClean="0"/>
              <a:t>Sunan: İrem KÜL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717" y="153723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 err="1"/>
              <a:t>Nasıl</a:t>
            </a:r>
            <a:r>
              <a:rPr lang="en-US" sz="1600" b="1" dirty="0"/>
              <a:t> </a:t>
            </a:r>
            <a:r>
              <a:rPr lang="en-US" sz="1600" b="1" dirty="0" err="1"/>
              <a:t>Yapılırlar</a:t>
            </a:r>
            <a:endParaRPr lang="en-US" sz="1600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Odak</a:t>
            </a:r>
            <a:r>
              <a:rPr lang="en-US" sz="1600" dirty="0"/>
              <a:t> </a:t>
            </a:r>
            <a:r>
              <a:rPr lang="en-US" sz="1600" dirty="0" err="1"/>
              <a:t>Uzaklığı</a:t>
            </a:r>
            <a:r>
              <a:rPr lang="en-US" sz="1600" dirty="0"/>
              <a:t> </a:t>
            </a:r>
            <a:r>
              <a:rPr lang="en-US" sz="1600" dirty="0" err="1"/>
              <a:t>Nelere</a:t>
            </a:r>
            <a:r>
              <a:rPr lang="en-US" sz="1600" dirty="0"/>
              <a:t> </a:t>
            </a:r>
            <a:r>
              <a:rPr lang="en-US" sz="1600" dirty="0" err="1" smtClean="0"/>
              <a:t>Bağlıdır</a:t>
            </a:r>
            <a:endParaRPr lang="en-US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Hayatımızdaki</a:t>
            </a:r>
            <a:r>
              <a:rPr lang="en-US" sz="1600" dirty="0"/>
              <a:t> </a:t>
            </a:r>
            <a:r>
              <a:rPr lang="en-US" sz="1600" dirty="0" err="1"/>
              <a:t>Mercekler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Günün </a:t>
            </a:r>
            <a:r>
              <a:rPr lang="en-US" sz="1600" dirty="0"/>
              <a:t>Ö</a:t>
            </a:r>
            <a:r>
              <a:rPr lang="tr-TR" sz="1600" dirty="0" err="1"/>
              <a:t>zeti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Soru </a:t>
            </a:r>
            <a:r>
              <a:rPr lang="en-US" sz="1600" dirty="0"/>
              <a:t>Ç</a:t>
            </a:r>
            <a:r>
              <a:rPr lang="tr-TR" sz="1600" dirty="0"/>
              <a:t>özümü</a:t>
            </a:r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058" y="4412984"/>
            <a:ext cx="5049920" cy="178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743" y="2162744"/>
            <a:ext cx="4940550" cy="17990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366253" y="740841"/>
            <a:ext cx="8610600" cy="1293028"/>
          </a:xfrm>
        </p:spPr>
        <p:txBody>
          <a:bodyPr/>
          <a:lstStyle/>
          <a:p>
            <a:pPr algn="ctr"/>
            <a:r>
              <a:rPr lang="tr-TR" b="1" dirty="0" smtClean="0"/>
              <a:t>Yakınsak ve ıraksak mercekler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88677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0096" y="1958331"/>
            <a:ext cx="5620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Odak Uzaklığı Nelere Bağlıdır?</a:t>
            </a:r>
            <a:endParaRPr lang="tr-TR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49859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 smtClean="0"/>
              <a:t>Aktivite</a:t>
            </a:r>
            <a:r>
              <a:rPr lang="tr-TR" sz="1600" b="1" dirty="0"/>
              <a:t>: </a:t>
            </a:r>
            <a:r>
              <a:rPr lang="en-US" sz="1600" b="1" dirty="0" err="1"/>
              <a:t>Odak</a:t>
            </a:r>
            <a:r>
              <a:rPr lang="en-US" sz="1600" b="1" dirty="0"/>
              <a:t> </a:t>
            </a:r>
            <a:r>
              <a:rPr lang="en-US" sz="1600" b="1" dirty="0" err="1"/>
              <a:t>Uzaklığı</a:t>
            </a:r>
            <a:r>
              <a:rPr lang="en-US" sz="1600" b="1" dirty="0"/>
              <a:t> </a:t>
            </a:r>
            <a:r>
              <a:rPr lang="en-US" sz="1600" b="1" dirty="0" err="1"/>
              <a:t>Nelere</a:t>
            </a:r>
            <a:r>
              <a:rPr lang="en-US" sz="1600" b="1" dirty="0"/>
              <a:t> </a:t>
            </a:r>
            <a:r>
              <a:rPr lang="en-US" sz="1600" b="1" dirty="0" err="1" smtClean="0"/>
              <a:t>Bağlıdır</a:t>
            </a:r>
            <a:endParaRPr lang="tr-TR" sz="1600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Özel Işınlar</a:t>
            </a:r>
            <a:endParaRPr lang="en-US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Hayatımızdaki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Mercekler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Günün </a:t>
            </a:r>
            <a:r>
              <a:rPr lang="en-US" sz="1600" dirty="0">
                <a:solidFill>
                  <a:schemeClr val="tx1"/>
                </a:solidFill>
              </a:rPr>
              <a:t>Ö</a:t>
            </a:r>
            <a:r>
              <a:rPr lang="tr-TR" sz="1600" dirty="0" err="1">
                <a:solidFill>
                  <a:schemeClr val="tx1"/>
                </a:solidFill>
              </a:rPr>
              <a:t>zeti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Soru </a:t>
            </a:r>
            <a:r>
              <a:rPr lang="en-US" sz="1600" dirty="0">
                <a:solidFill>
                  <a:schemeClr val="tx1"/>
                </a:solidFill>
              </a:rPr>
              <a:t>Ç</a:t>
            </a:r>
            <a:r>
              <a:rPr lang="tr-TR" sz="1600" dirty="0">
                <a:solidFill>
                  <a:schemeClr val="tx1"/>
                </a:solidFill>
              </a:rPr>
              <a:t>özümü</a:t>
            </a:r>
          </a:p>
        </p:txBody>
      </p:sp>
      <p:sp>
        <p:nvSpPr>
          <p:cNvPr id="2" name="Rectangle 1"/>
          <p:cNvSpPr/>
          <p:nvPr/>
        </p:nvSpPr>
        <p:spPr>
          <a:xfrm>
            <a:off x="4293943" y="2358441"/>
            <a:ext cx="69247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Deneyelim:</a:t>
            </a:r>
          </a:p>
          <a:p>
            <a:r>
              <a:rPr lang="tr-TR" dirty="0" smtClean="0"/>
              <a:t>Merceklerin odak uzaklıkları nelere bağlıdır?</a:t>
            </a:r>
          </a:p>
          <a:p>
            <a:r>
              <a:rPr lang="tr-TR" b="1" dirty="0" err="1" smtClean="0"/>
              <a:t>Simulasyon</a:t>
            </a:r>
            <a:r>
              <a:rPr lang="tr-TR" b="1" dirty="0" smtClean="0"/>
              <a:t>: </a:t>
            </a:r>
          </a:p>
          <a:p>
            <a:r>
              <a:rPr lang="en-US" dirty="0">
                <a:hlinkClick r:id="rId3"/>
              </a:rPr>
              <a:t>http://ophysics.com/l14.</a:t>
            </a:r>
            <a:r>
              <a:rPr lang="en-US" dirty="0" smtClean="0">
                <a:hlinkClick r:id="rId3"/>
              </a:rPr>
              <a:t>html</a:t>
            </a:r>
            <a:endParaRPr lang="tr-TR" b="1" dirty="0">
              <a:hlinkClick r:id="rId4"/>
            </a:endParaRPr>
          </a:p>
          <a:p>
            <a:r>
              <a:rPr lang="tr-TR" dirty="0" smtClean="0">
                <a:hlinkClick r:id="rId4"/>
              </a:rPr>
              <a:t>https</a:t>
            </a:r>
            <a:r>
              <a:rPr lang="tr-TR" dirty="0">
                <a:hlinkClick r:id="rId4"/>
              </a:rPr>
              <a:t>://phet.colorado.edu/sims/geometric-optics/geometric-</a:t>
            </a:r>
            <a:r>
              <a:rPr lang="tr-TR" dirty="0" smtClean="0">
                <a:hlinkClick r:id="rId4"/>
              </a:rPr>
              <a:t>optics_en.html</a:t>
            </a:r>
            <a:endParaRPr lang="tr-TR" dirty="0" smtClean="0"/>
          </a:p>
          <a:p>
            <a:endParaRPr lang="tr-TR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0096" y="4205861"/>
            <a:ext cx="5806030" cy="210207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366253" y="740841"/>
            <a:ext cx="8610600" cy="1293028"/>
          </a:xfrm>
        </p:spPr>
        <p:txBody>
          <a:bodyPr/>
          <a:lstStyle/>
          <a:p>
            <a:pPr algn="ctr"/>
            <a:r>
              <a:rPr lang="tr-TR" b="1" dirty="0" smtClean="0"/>
              <a:t>Aktivite!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0795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Aktivite!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525" y="2692399"/>
            <a:ext cx="6475942" cy="4057727"/>
          </a:xfrm>
        </p:spPr>
      </p:pic>
      <p:sp>
        <p:nvSpPr>
          <p:cNvPr id="5" name="TextBox 4"/>
          <p:cNvSpPr txBox="1"/>
          <p:nvPr/>
        </p:nvSpPr>
        <p:spPr>
          <a:xfrm>
            <a:off x="4538133" y="1826568"/>
            <a:ext cx="6968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Güneş ışığı merceğe gelirse ne olur?</a:t>
            </a:r>
            <a:endParaRPr lang="tr-TR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20717" y="1537233"/>
            <a:ext cx="3145536" cy="49859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 smtClean="0"/>
              <a:t>Aktivite</a:t>
            </a:r>
            <a:r>
              <a:rPr lang="tr-TR" sz="1600" b="1" dirty="0"/>
              <a:t>: </a:t>
            </a:r>
            <a:r>
              <a:rPr lang="en-US" sz="1600" b="1" dirty="0" err="1"/>
              <a:t>Odak</a:t>
            </a:r>
            <a:r>
              <a:rPr lang="en-US" sz="1600" b="1" dirty="0"/>
              <a:t> </a:t>
            </a:r>
            <a:r>
              <a:rPr lang="en-US" sz="1600" b="1" dirty="0" err="1"/>
              <a:t>Uzaklığı</a:t>
            </a:r>
            <a:r>
              <a:rPr lang="en-US" sz="1600" b="1" dirty="0"/>
              <a:t> </a:t>
            </a:r>
            <a:r>
              <a:rPr lang="en-US" sz="1600" b="1" dirty="0" err="1"/>
              <a:t>Nelere</a:t>
            </a:r>
            <a:r>
              <a:rPr lang="en-US" sz="1600" b="1" dirty="0"/>
              <a:t> </a:t>
            </a:r>
            <a:r>
              <a:rPr lang="en-US" sz="1600" b="1" dirty="0" err="1" smtClean="0"/>
              <a:t>Bağlıdır</a:t>
            </a:r>
            <a:endParaRPr lang="tr-TR" sz="1600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Özel Işınlar</a:t>
            </a:r>
            <a:endParaRPr lang="en-US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Hayatımızdaki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Mercekler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Günün </a:t>
            </a:r>
            <a:r>
              <a:rPr lang="en-US" sz="1600" dirty="0">
                <a:solidFill>
                  <a:schemeClr val="tx1"/>
                </a:solidFill>
              </a:rPr>
              <a:t>Ö</a:t>
            </a:r>
            <a:r>
              <a:rPr lang="tr-TR" sz="1600" dirty="0" err="1">
                <a:solidFill>
                  <a:schemeClr val="tx1"/>
                </a:solidFill>
              </a:rPr>
              <a:t>zeti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Soru </a:t>
            </a:r>
            <a:r>
              <a:rPr lang="en-US" sz="1600" dirty="0">
                <a:solidFill>
                  <a:schemeClr val="tx1"/>
                </a:solidFill>
              </a:rPr>
              <a:t>Ç</a:t>
            </a:r>
            <a:r>
              <a:rPr lang="tr-TR" sz="1600" dirty="0">
                <a:solidFill>
                  <a:schemeClr val="tx1"/>
                </a:solidFill>
              </a:rPr>
              <a:t>özümü</a:t>
            </a:r>
          </a:p>
        </p:txBody>
      </p:sp>
    </p:spTree>
    <p:extLst>
      <p:ext uri="{BB962C8B-B14F-4D97-AF65-F5344CB8AC3E}">
        <p14:creationId xmlns:p14="http://schemas.microsoft.com/office/powerpoint/2010/main" val="351958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717" y="1537233"/>
            <a:ext cx="3145536" cy="49859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 smtClean="0"/>
              <a:t>Aktivite</a:t>
            </a:r>
            <a:r>
              <a:rPr lang="tr-TR" sz="1600" b="1" dirty="0"/>
              <a:t>: </a:t>
            </a:r>
            <a:r>
              <a:rPr lang="en-US" sz="1600" b="1" dirty="0" err="1"/>
              <a:t>Odak</a:t>
            </a:r>
            <a:r>
              <a:rPr lang="en-US" sz="1600" b="1" dirty="0"/>
              <a:t> </a:t>
            </a:r>
            <a:r>
              <a:rPr lang="en-US" sz="1600" b="1" dirty="0" err="1"/>
              <a:t>Uzaklığı</a:t>
            </a:r>
            <a:r>
              <a:rPr lang="en-US" sz="1600" b="1" dirty="0"/>
              <a:t> </a:t>
            </a:r>
            <a:r>
              <a:rPr lang="en-US" sz="1600" b="1" dirty="0" err="1"/>
              <a:t>Nelere</a:t>
            </a:r>
            <a:r>
              <a:rPr lang="en-US" sz="1600" b="1" dirty="0"/>
              <a:t> </a:t>
            </a:r>
            <a:r>
              <a:rPr lang="en-US" sz="1600" b="1" dirty="0" err="1" smtClean="0"/>
              <a:t>Bağlıdır</a:t>
            </a:r>
            <a:endParaRPr lang="tr-TR" sz="1600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Özel Işınlar </a:t>
            </a:r>
            <a:endParaRPr lang="en-US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Hayatımızdaki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Mercekler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Günün </a:t>
            </a:r>
            <a:r>
              <a:rPr lang="en-US" sz="1600" dirty="0">
                <a:solidFill>
                  <a:schemeClr val="tx1"/>
                </a:solidFill>
              </a:rPr>
              <a:t>Ö</a:t>
            </a:r>
            <a:r>
              <a:rPr lang="tr-TR" sz="1600" dirty="0" err="1">
                <a:solidFill>
                  <a:schemeClr val="tx1"/>
                </a:solidFill>
              </a:rPr>
              <a:t>zeti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Soru </a:t>
            </a:r>
            <a:r>
              <a:rPr lang="en-US" sz="1600" dirty="0">
                <a:solidFill>
                  <a:schemeClr val="tx1"/>
                </a:solidFill>
              </a:rPr>
              <a:t>Ç</a:t>
            </a:r>
            <a:r>
              <a:rPr lang="tr-TR" sz="1600" dirty="0">
                <a:solidFill>
                  <a:schemeClr val="tx1"/>
                </a:solidFill>
              </a:rPr>
              <a:t>özümü</a:t>
            </a:r>
          </a:p>
        </p:txBody>
      </p:sp>
      <p:sp>
        <p:nvSpPr>
          <p:cNvPr id="2" name="Rectangle 1"/>
          <p:cNvSpPr/>
          <p:nvPr/>
        </p:nvSpPr>
        <p:spPr>
          <a:xfrm>
            <a:off x="3871156" y="2505925"/>
            <a:ext cx="419129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err="1" smtClean="0"/>
              <a:t>Merceğin</a:t>
            </a:r>
            <a:r>
              <a:rPr lang="en-US" sz="2400" dirty="0" smtClean="0"/>
              <a:t> </a:t>
            </a:r>
            <a:r>
              <a:rPr lang="en-US" sz="2400" dirty="0" err="1" smtClean="0"/>
              <a:t>kırıcılık</a:t>
            </a:r>
            <a:r>
              <a:rPr lang="en-US" sz="2400" dirty="0" smtClean="0"/>
              <a:t> </a:t>
            </a:r>
            <a:r>
              <a:rPr lang="en-US" sz="2400" dirty="0" err="1" smtClean="0"/>
              <a:t>ind</a:t>
            </a:r>
            <a:r>
              <a:rPr lang="tr-TR" sz="2400" dirty="0" smtClean="0"/>
              <a:t>i</a:t>
            </a:r>
            <a:r>
              <a:rPr lang="en-US" sz="2400" dirty="0" err="1" smtClean="0"/>
              <a:t>si</a:t>
            </a:r>
            <a:r>
              <a:rPr lang="en-US" sz="2400" dirty="0" smtClean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/>
              <a:t>Ortamın</a:t>
            </a:r>
            <a:r>
              <a:rPr lang="en-US" sz="2400" dirty="0" smtClean="0"/>
              <a:t> </a:t>
            </a:r>
            <a:r>
              <a:rPr lang="en-US" sz="2400" dirty="0" err="1" smtClean="0"/>
              <a:t>kırıcılık</a:t>
            </a:r>
            <a:r>
              <a:rPr lang="en-US" sz="2400" dirty="0" smtClean="0"/>
              <a:t> </a:t>
            </a:r>
            <a:r>
              <a:rPr lang="en-US" sz="2400" dirty="0" err="1" smtClean="0"/>
              <a:t>ind</a:t>
            </a:r>
            <a:r>
              <a:rPr lang="tr-TR" sz="2400" dirty="0" smtClean="0"/>
              <a:t>i</a:t>
            </a:r>
            <a:r>
              <a:rPr lang="en-US" sz="2400" dirty="0" err="1" smtClean="0"/>
              <a:t>si</a:t>
            </a:r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dirty="0" err="1" smtClean="0"/>
              <a:t>Merceğin</a:t>
            </a:r>
            <a:r>
              <a:rPr lang="en-US" sz="2400" dirty="0" smtClean="0"/>
              <a:t> </a:t>
            </a:r>
            <a:r>
              <a:rPr lang="en-US" sz="2400" dirty="0" err="1" smtClean="0"/>
              <a:t>eğrilik</a:t>
            </a:r>
            <a:r>
              <a:rPr lang="en-US" sz="2400" dirty="0" smtClean="0"/>
              <a:t> </a:t>
            </a:r>
            <a:r>
              <a:rPr lang="en-US" sz="2400" dirty="0" err="1" smtClean="0"/>
              <a:t>yarı</a:t>
            </a:r>
            <a:r>
              <a:rPr lang="en-US" sz="2400" dirty="0" smtClean="0"/>
              <a:t> </a:t>
            </a:r>
            <a:r>
              <a:rPr lang="en-US" sz="2400" dirty="0" err="1"/>
              <a:t>çapı</a:t>
            </a:r>
            <a:r>
              <a:rPr lang="en-US" sz="24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/>
              <a:t>Işığın</a:t>
            </a:r>
            <a:r>
              <a:rPr lang="en-US" sz="2400" dirty="0" smtClean="0"/>
              <a:t> </a:t>
            </a:r>
            <a:r>
              <a:rPr lang="en-US" sz="2400" dirty="0" err="1" smtClean="0"/>
              <a:t>dalga</a:t>
            </a:r>
            <a:r>
              <a:rPr lang="en-US" sz="2400" dirty="0" smtClean="0"/>
              <a:t> </a:t>
            </a:r>
            <a:r>
              <a:rPr lang="en-US" sz="2400" dirty="0" err="1" smtClean="0"/>
              <a:t>boyu</a:t>
            </a:r>
            <a:r>
              <a:rPr lang="en-US" sz="2400" dirty="0" smtClean="0"/>
              <a:t> </a:t>
            </a:r>
          </a:p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366253" y="740841"/>
            <a:ext cx="8610600" cy="1293028"/>
          </a:xfrm>
        </p:spPr>
        <p:txBody>
          <a:bodyPr/>
          <a:lstStyle/>
          <a:p>
            <a:pPr algn="ctr"/>
            <a:r>
              <a:rPr lang="tr-TR" b="1" dirty="0" smtClean="0"/>
              <a:t>Odak uzaklığı</a:t>
            </a:r>
            <a:endParaRPr lang="tr-TR" b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7090044" y="3747529"/>
            <a:ext cx="4886809" cy="2763225"/>
            <a:chOff x="7090044" y="3747529"/>
            <a:chExt cx="4886809" cy="2763225"/>
          </a:xfrm>
        </p:grpSpPr>
        <p:pic>
          <p:nvPicPr>
            <p:cNvPr id="1026" name="Picture 2" descr="http://www.opticampus.com/chromatic_aberration/images/slide5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0044" y="3747529"/>
              <a:ext cx="4675051" cy="27500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7920318" y="6172200"/>
              <a:ext cx="405653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sz="1600" dirty="0" smtClean="0"/>
                <a:t>Renk Sapması/ Kromatik aberasyon</a:t>
              </a:r>
              <a:endParaRPr lang="tr-TR" sz="16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224682" y="5647765"/>
              <a:ext cx="1129553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sz="900" dirty="0" smtClean="0"/>
                <a:t>Odak uzaklığı</a:t>
              </a:r>
              <a:endParaRPr lang="tr-TR" sz="9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809628" y="6018311"/>
              <a:ext cx="1405219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sz="1100" dirty="0" smtClean="0"/>
                <a:t>Sarı/ Yeşil</a:t>
              </a:r>
              <a:endParaRPr lang="tr-TR" sz="11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592238" y="3820770"/>
              <a:ext cx="71269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sz="1600" dirty="0" smtClean="0"/>
                <a:t>Mavi</a:t>
              </a:r>
              <a:endParaRPr lang="tr-TR" sz="16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797988" y="3820770"/>
              <a:ext cx="83371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sz="1600" dirty="0" smtClean="0"/>
                <a:t>Kırmızı</a:t>
              </a:r>
              <a:endParaRPr lang="tr-TR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3014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717" y="1537233"/>
            <a:ext cx="3145536" cy="49859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latin typeface="Arial"/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latin typeface="Arial"/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latin typeface="Arial"/>
                <a:cs typeface="Arial"/>
              </a:rPr>
              <a:t>Yangınları</a:t>
            </a:r>
            <a:endParaRPr lang="tr-TR" sz="1600" dirty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 smtClean="0"/>
              <a:t>Aktivite</a:t>
            </a:r>
            <a:r>
              <a:rPr lang="tr-TR" sz="1600" b="1" dirty="0"/>
              <a:t>: </a:t>
            </a:r>
            <a:r>
              <a:rPr lang="en-US" sz="1600" b="1" dirty="0" err="1"/>
              <a:t>Odak</a:t>
            </a:r>
            <a:r>
              <a:rPr lang="en-US" sz="1600" b="1" dirty="0"/>
              <a:t> </a:t>
            </a:r>
            <a:r>
              <a:rPr lang="en-US" sz="1600" b="1" dirty="0" err="1"/>
              <a:t>Uzaklığı</a:t>
            </a:r>
            <a:r>
              <a:rPr lang="en-US" sz="1600" b="1" dirty="0"/>
              <a:t> </a:t>
            </a:r>
            <a:r>
              <a:rPr lang="en-US" sz="1600" b="1" dirty="0" err="1"/>
              <a:t>Nelere</a:t>
            </a:r>
            <a:r>
              <a:rPr lang="en-US" sz="1600" b="1" dirty="0"/>
              <a:t> </a:t>
            </a:r>
            <a:r>
              <a:rPr lang="en-US" sz="1600" b="1" dirty="0" err="1" smtClean="0"/>
              <a:t>Bağlıdır</a:t>
            </a:r>
            <a:endParaRPr lang="tr-TR" sz="1600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Özel Işınlar </a:t>
            </a:r>
            <a:endParaRPr lang="en-US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Hayatımızdaki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Mercekler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Günün </a:t>
            </a:r>
            <a:r>
              <a:rPr lang="en-US" sz="1600" dirty="0">
                <a:solidFill>
                  <a:schemeClr val="tx1"/>
                </a:solidFill>
              </a:rPr>
              <a:t>Ö</a:t>
            </a:r>
            <a:r>
              <a:rPr lang="tr-TR" sz="1600" dirty="0" err="1">
                <a:solidFill>
                  <a:schemeClr val="tx1"/>
                </a:solidFill>
              </a:rPr>
              <a:t>zeti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Soru </a:t>
            </a:r>
            <a:r>
              <a:rPr lang="en-US" sz="1600" dirty="0">
                <a:solidFill>
                  <a:schemeClr val="tx1"/>
                </a:solidFill>
              </a:rPr>
              <a:t>Ç</a:t>
            </a:r>
            <a:r>
              <a:rPr lang="tr-TR" sz="1600" dirty="0">
                <a:solidFill>
                  <a:schemeClr val="tx1"/>
                </a:solidFill>
              </a:rPr>
              <a:t>özümü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814892" y="2257518"/>
            <a:ext cx="5795158" cy="3426881"/>
            <a:chOff x="4814892" y="2257518"/>
            <a:chExt cx="5795158" cy="342688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30950" y="2359057"/>
              <a:ext cx="4476576" cy="3223803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5717416" y="2257518"/>
              <a:ext cx="399011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Yakınsak mercekte ışığın kırılması</a:t>
              </a:r>
              <a:endParaRPr lang="tr-TR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814892" y="5161179"/>
              <a:ext cx="5795158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Odak noktasından merceğe gelen ışınlar mercekte kırılmaya uğrarlar ve asal esksene paralel bir şekilde yol alırlar.</a:t>
              </a:r>
              <a:endParaRPr lang="tr-TR" sz="1400" dirty="0"/>
            </a:p>
          </p:txBody>
        </p:sp>
      </p:grp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581400" y="890719"/>
            <a:ext cx="8610600" cy="1293028"/>
          </a:xfrm>
        </p:spPr>
        <p:txBody>
          <a:bodyPr/>
          <a:lstStyle/>
          <a:p>
            <a:pPr algn="ctr"/>
            <a:r>
              <a:rPr lang="tr-TR" b="1" dirty="0" smtClean="0"/>
              <a:t>Işık merceğin neresinde kırılıyor?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623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717" y="1537233"/>
            <a:ext cx="3145536" cy="49859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lvl="0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prstClr val="black"/>
                </a:solidFill>
              </a:rPr>
              <a:t>Özel </a:t>
            </a:r>
            <a:r>
              <a:rPr lang="tr-TR" sz="1600" b="1" dirty="0" smtClean="0">
                <a:solidFill>
                  <a:prstClr val="black"/>
                </a:solidFill>
              </a:rPr>
              <a:t>Işınlar</a:t>
            </a:r>
            <a:endParaRPr lang="en-US" sz="1600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Hayatımızdaki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Mercekler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Günün </a:t>
            </a:r>
            <a:r>
              <a:rPr lang="en-US" sz="1600" dirty="0">
                <a:solidFill>
                  <a:schemeClr val="tx1"/>
                </a:solidFill>
              </a:rPr>
              <a:t>Ö</a:t>
            </a:r>
            <a:r>
              <a:rPr lang="tr-TR" sz="1600" dirty="0" err="1">
                <a:solidFill>
                  <a:schemeClr val="tx1"/>
                </a:solidFill>
              </a:rPr>
              <a:t>zeti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Soru </a:t>
            </a:r>
            <a:r>
              <a:rPr lang="en-US" sz="1600" dirty="0">
                <a:solidFill>
                  <a:schemeClr val="tx1"/>
                </a:solidFill>
              </a:rPr>
              <a:t>Ç</a:t>
            </a:r>
            <a:r>
              <a:rPr lang="tr-TR" sz="1600" dirty="0">
                <a:solidFill>
                  <a:schemeClr val="tx1"/>
                </a:solidFill>
              </a:rPr>
              <a:t>özümü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256" y="3641467"/>
            <a:ext cx="3448965" cy="2272707"/>
          </a:xfrm>
          <a:prstGeom prst="rect">
            <a:avLst/>
          </a:prstGeom>
        </p:spPr>
      </p:pic>
      <p:pic>
        <p:nvPicPr>
          <p:cNvPr id="15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16178" y="3641467"/>
            <a:ext cx="3520048" cy="228361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916178" y="2526268"/>
            <a:ext cx="69247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prstClr val="black"/>
                </a:solidFill>
              </a:rPr>
              <a:t>Deneyelim:</a:t>
            </a:r>
            <a:r>
              <a:rPr lang="tr-TR" dirty="0" smtClean="0">
                <a:solidFill>
                  <a:prstClr val="black"/>
                </a:solidFill>
              </a:rPr>
              <a:t> Farklı açılardan ıraksak ve yakınsak merceklere ışık gönderelim ve ışığın nasıl davrandığını inceleyelim.  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Aktivite!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0407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5" y="733647"/>
            <a:ext cx="6292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Özel Işınlar: İnce kenarlı mercekler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49859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latin typeface="Arial"/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latin typeface="Arial"/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latin typeface="Arial"/>
                <a:cs typeface="Arial"/>
              </a:rPr>
              <a:t>Yangınları</a:t>
            </a:r>
            <a:endParaRPr lang="tr-TR" sz="1600" dirty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AFAFAF"/>
                </a:solidFill>
              </a:rPr>
              <a:t>Mercekler</a:t>
            </a:r>
            <a:endParaRPr lang="en-US" sz="1600" dirty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lvl="0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prstClr val="black"/>
                </a:solidFill>
              </a:rPr>
              <a:t>Özel </a:t>
            </a:r>
            <a:r>
              <a:rPr lang="tr-TR" sz="1600" b="1" dirty="0" smtClean="0">
                <a:solidFill>
                  <a:prstClr val="black"/>
                </a:solidFill>
              </a:rPr>
              <a:t>Işınlar</a:t>
            </a:r>
            <a:endParaRPr lang="en-US" sz="1600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Hayatımızdaki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Mercekler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Günün </a:t>
            </a:r>
            <a:r>
              <a:rPr lang="en-US" sz="1600" dirty="0">
                <a:solidFill>
                  <a:schemeClr val="tx1"/>
                </a:solidFill>
              </a:rPr>
              <a:t>Ö</a:t>
            </a:r>
            <a:r>
              <a:rPr lang="tr-TR" sz="1600" dirty="0" err="1">
                <a:solidFill>
                  <a:schemeClr val="tx1"/>
                </a:solidFill>
              </a:rPr>
              <a:t>zeti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Soru </a:t>
            </a:r>
            <a:r>
              <a:rPr lang="en-US" sz="1600" dirty="0">
                <a:solidFill>
                  <a:schemeClr val="tx1"/>
                </a:solidFill>
              </a:rPr>
              <a:t>Ç</a:t>
            </a:r>
            <a:r>
              <a:rPr lang="tr-TR" sz="1600" dirty="0">
                <a:solidFill>
                  <a:schemeClr val="tx1"/>
                </a:solidFill>
              </a:rPr>
              <a:t>özümü</a:t>
            </a:r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034" y="1793244"/>
            <a:ext cx="3760441" cy="1744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909" y="1708358"/>
            <a:ext cx="3870597" cy="1859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618" y="3918858"/>
            <a:ext cx="3858381" cy="1983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048" y="3918857"/>
            <a:ext cx="3568095" cy="19442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410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6462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Özel Işınlar: Kalın kenarlı mercekler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49859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latin typeface="Arial"/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latin typeface="Arial"/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latin typeface="Arial"/>
                <a:cs typeface="Arial"/>
              </a:rPr>
              <a:t>Yangınları</a:t>
            </a:r>
            <a:endParaRPr lang="tr-TR" sz="1600" dirty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lvl="0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prstClr val="black"/>
                </a:solidFill>
              </a:rPr>
              <a:t>Özel </a:t>
            </a:r>
            <a:r>
              <a:rPr lang="tr-TR" sz="1600" b="1" dirty="0" smtClean="0">
                <a:solidFill>
                  <a:prstClr val="black"/>
                </a:solidFill>
              </a:rPr>
              <a:t>Işınlar</a:t>
            </a:r>
            <a:endParaRPr lang="en-US" sz="1600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Hayatımızdaki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Mercekler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Günün </a:t>
            </a:r>
            <a:r>
              <a:rPr lang="en-US" sz="1600" dirty="0">
                <a:solidFill>
                  <a:schemeClr val="tx1"/>
                </a:solidFill>
              </a:rPr>
              <a:t>Ö</a:t>
            </a:r>
            <a:r>
              <a:rPr lang="tr-TR" sz="1600" dirty="0" err="1">
                <a:solidFill>
                  <a:schemeClr val="tx1"/>
                </a:solidFill>
              </a:rPr>
              <a:t>zeti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Soru </a:t>
            </a:r>
            <a:r>
              <a:rPr lang="en-US" sz="1600" dirty="0">
                <a:solidFill>
                  <a:schemeClr val="tx1"/>
                </a:solidFill>
              </a:rPr>
              <a:t>Ç</a:t>
            </a:r>
            <a:r>
              <a:rPr lang="tr-TR" sz="1600" dirty="0">
                <a:solidFill>
                  <a:schemeClr val="tx1"/>
                </a:solidFill>
              </a:rPr>
              <a:t>özümü</a:t>
            </a:r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356" y="1771741"/>
            <a:ext cx="4036911" cy="214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821" y="1826165"/>
            <a:ext cx="4052030" cy="1964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763" y="4124476"/>
            <a:ext cx="3701142" cy="2576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809" y="4257525"/>
            <a:ext cx="3065569" cy="2311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130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Fırça olarak güneş</a:t>
            </a:r>
            <a:endParaRPr lang="tr-TR" b="1" dirty="0"/>
          </a:p>
        </p:txBody>
      </p:sp>
      <p:pic>
        <p:nvPicPr>
          <p:cNvPr id="2050" name="Picture 2" descr="Ä°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632" y="1759014"/>
            <a:ext cx="6875330" cy="457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0717" y="1537233"/>
            <a:ext cx="3145536" cy="503214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cs typeface="Arial"/>
              </a:rPr>
              <a:t>Orman </a:t>
            </a:r>
            <a:r>
              <a:rPr lang="tr-TR" sz="1600" dirty="0" smtClean="0">
                <a:cs typeface="Arial"/>
              </a:rPr>
              <a:t>Yangınları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Mercekler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Yakınsak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Iraksak</a:t>
            </a:r>
            <a:r>
              <a:rPr lang="en-US" sz="1600" dirty="0"/>
              <a:t> </a:t>
            </a:r>
            <a:r>
              <a:rPr lang="en-US" sz="1600" dirty="0" err="1"/>
              <a:t>Mercekler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Nasıl</a:t>
            </a:r>
            <a:r>
              <a:rPr lang="en-US" sz="1600" dirty="0"/>
              <a:t> </a:t>
            </a:r>
            <a:r>
              <a:rPr lang="en-US" sz="1600" dirty="0" err="1"/>
              <a:t>Yapılırlar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Odak</a:t>
            </a:r>
            <a:r>
              <a:rPr lang="en-US" sz="1600" dirty="0"/>
              <a:t> </a:t>
            </a:r>
            <a:r>
              <a:rPr lang="en-US" sz="1600" dirty="0" err="1"/>
              <a:t>Uzaklığı</a:t>
            </a:r>
            <a:r>
              <a:rPr lang="en-US" sz="1600" dirty="0"/>
              <a:t> </a:t>
            </a:r>
            <a:r>
              <a:rPr lang="en-US" sz="1600" dirty="0" err="1"/>
              <a:t>Nelere</a:t>
            </a:r>
            <a:r>
              <a:rPr lang="en-US" sz="1600" dirty="0"/>
              <a:t> </a:t>
            </a:r>
            <a:r>
              <a:rPr lang="en-US" sz="1600" dirty="0" err="1" smtClean="0"/>
              <a:t>Bağlıdır</a:t>
            </a:r>
            <a:endParaRPr lang="en-US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Hayatımızdaki</a:t>
            </a:r>
            <a:r>
              <a:rPr lang="en-US" sz="1600" dirty="0"/>
              <a:t> </a:t>
            </a:r>
            <a:r>
              <a:rPr lang="en-US" sz="1600" dirty="0" err="1" smtClean="0"/>
              <a:t>Mercekler</a:t>
            </a:r>
            <a:endParaRPr lang="tr-TR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Özel Işınlar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Günün </a:t>
            </a:r>
            <a:r>
              <a:rPr lang="en-US" sz="1600" dirty="0"/>
              <a:t>Ö</a:t>
            </a:r>
            <a:r>
              <a:rPr lang="tr-TR" sz="1600" dirty="0" err="1"/>
              <a:t>zeti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Soru </a:t>
            </a:r>
            <a:r>
              <a:rPr lang="en-US" sz="1600" dirty="0"/>
              <a:t>Ç</a:t>
            </a:r>
            <a:r>
              <a:rPr lang="tr-TR" sz="1600" dirty="0"/>
              <a:t>özümü</a:t>
            </a:r>
          </a:p>
        </p:txBody>
      </p:sp>
    </p:spTree>
    <p:extLst>
      <p:ext uri="{BB962C8B-B14F-4D97-AF65-F5344CB8AC3E}">
        <p14:creationId xmlns:p14="http://schemas.microsoft.com/office/powerpoint/2010/main" val="175725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Orman yangınları</a:t>
            </a:r>
            <a:endParaRPr lang="tr-TR" b="1" dirty="0"/>
          </a:p>
        </p:txBody>
      </p:sp>
      <p:pic>
        <p:nvPicPr>
          <p:cNvPr id="1026" name="Picture 2" descr="Ä°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575" y="2194563"/>
            <a:ext cx="7172409" cy="40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0717" y="1537233"/>
            <a:ext cx="3145536" cy="503214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cs typeface="Arial"/>
              </a:rPr>
              <a:t>Orman </a:t>
            </a:r>
            <a:r>
              <a:rPr lang="tr-TR" sz="1600" b="1" dirty="0" smtClean="0">
                <a:cs typeface="Arial"/>
              </a:rPr>
              <a:t>Yangınları</a:t>
            </a:r>
            <a:endParaRPr lang="tr-TR" sz="1600" b="1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Mercekler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Yakınsak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Iraksak</a:t>
            </a:r>
            <a:r>
              <a:rPr lang="en-US" sz="1600" dirty="0"/>
              <a:t> </a:t>
            </a:r>
            <a:r>
              <a:rPr lang="en-US" sz="1600" dirty="0" err="1"/>
              <a:t>Mercekler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Nasıl</a:t>
            </a:r>
            <a:r>
              <a:rPr lang="en-US" sz="1600" dirty="0"/>
              <a:t> </a:t>
            </a:r>
            <a:r>
              <a:rPr lang="en-US" sz="1600" dirty="0" err="1"/>
              <a:t>Yapılırlar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Odak</a:t>
            </a:r>
            <a:r>
              <a:rPr lang="en-US" sz="1600" dirty="0"/>
              <a:t> </a:t>
            </a:r>
            <a:r>
              <a:rPr lang="en-US" sz="1600" dirty="0" err="1"/>
              <a:t>Uzaklığı</a:t>
            </a:r>
            <a:r>
              <a:rPr lang="en-US" sz="1600" dirty="0"/>
              <a:t> </a:t>
            </a:r>
            <a:r>
              <a:rPr lang="en-US" sz="1600" dirty="0" err="1"/>
              <a:t>Nelere</a:t>
            </a:r>
            <a:r>
              <a:rPr lang="en-US" sz="1600" dirty="0"/>
              <a:t> </a:t>
            </a:r>
            <a:r>
              <a:rPr lang="en-US" sz="1600" dirty="0" err="1" smtClean="0"/>
              <a:t>Bağlıdır</a:t>
            </a:r>
            <a:endParaRPr lang="en-US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Hayatımızdaki</a:t>
            </a:r>
            <a:r>
              <a:rPr lang="en-US" sz="1600" dirty="0"/>
              <a:t> </a:t>
            </a:r>
            <a:r>
              <a:rPr lang="en-US" sz="1600" dirty="0" err="1" smtClean="0"/>
              <a:t>Mercekler</a:t>
            </a:r>
            <a:endParaRPr lang="tr-TR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Özel Işınlar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Günün </a:t>
            </a:r>
            <a:r>
              <a:rPr lang="en-US" sz="1600" dirty="0"/>
              <a:t>Ö</a:t>
            </a:r>
            <a:r>
              <a:rPr lang="tr-TR" sz="1600" dirty="0" err="1"/>
              <a:t>zeti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Soru </a:t>
            </a:r>
            <a:r>
              <a:rPr lang="en-US" sz="1600" dirty="0"/>
              <a:t>Ç</a:t>
            </a:r>
            <a:r>
              <a:rPr lang="tr-TR" sz="1600" dirty="0"/>
              <a:t>özümü</a:t>
            </a:r>
          </a:p>
        </p:txBody>
      </p:sp>
    </p:spTree>
    <p:extLst>
      <p:ext uri="{BB962C8B-B14F-4D97-AF65-F5344CB8AC3E}">
        <p14:creationId xmlns:p14="http://schemas.microsoft.com/office/powerpoint/2010/main" val="272090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8" y="157276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ÖĞRETİ</a:t>
            </a:r>
            <a:r>
              <a:rPr lang="en-US" sz="2800" b="1" dirty="0" smtClean="0"/>
              <a:t>M</a:t>
            </a:r>
            <a:r>
              <a:rPr lang="tr-TR" sz="2800" b="1" dirty="0" smtClean="0"/>
              <a:t> </a:t>
            </a:r>
            <a:r>
              <a:rPr lang="tr-TR" sz="2800" b="1" dirty="0"/>
              <a:t>PROGRAMINDAKİ KAZANIM</a:t>
            </a:r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935047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231F20"/>
                </a:solidFill>
                <a:latin typeface="Arial" panose="020B0604020202020204" pitchFamily="34" charset="0"/>
              </a:rPr>
              <a:t>10.4.9.1. Merceklerin özelliklerini ve mercek </a:t>
            </a:r>
            <a:r>
              <a:rPr lang="tr-TR" sz="2000" dirty="0" smtClean="0">
                <a:solidFill>
                  <a:srgbClr val="231F20"/>
                </a:solidFill>
                <a:latin typeface="Arial" panose="020B0604020202020204" pitchFamily="34" charset="0"/>
              </a:rPr>
              <a:t>çeşitlerini açıklar.</a:t>
            </a:r>
            <a:endParaRPr lang="tr-TR" sz="2000" dirty="0">
              <a:solidFill>
                <a:srgbClr val="231F20"/>
              </a:solidFill>
              <a:latin typeface="Arial" panose="020B0604020202020204" pitchFamily="34" charset="0"/>
            </a:endParaRPr>
          </a:p>
          <a:p>
            <a:pPr marL="628650" indent="-284163"/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a.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günlük hayatta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karşılaştıkları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mercek gibi davranan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maddelere</a:t>
            </a:r>
            <a:r>
              <a:rPr lang="en-US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veya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cisimlere örnekler vermeleri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sağlanır.</a:t>
            </a:r>
            <a:endParaRPr lang="en-US" sz="2000" dirty="0" smtClean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endParaRPr lang="tr-TR" sz="2000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r>
              <a:rPr lang="tr-TR" sz="2000" dirty="0">
                <a:solidFill>
                  <a:srgbClr val="231F20"/>
                </a:solidFill>
                <a:latin typeface="Arial" panose="020B0604020202020204" pitchFamily="34" charset="0"/>
              </a:rPr>
              <a:t>10.4.9.2. Bir </a:t>
            </a:r>
            <a:r>
              <a:rPr lang="tr-TR" sz="2000" dirty="0" smtClean="0">
                <a:solidFill>
                  <a:srgbClr val="231F20"/>
                </a:solidFill>
                <a:latin typeface="Arial" panose="020B0604020202020204" pitchFamily="34" charset="0"/>
              </a:rPr>
              <a:t>merceğin </a:t>
            </a:r>
            <a:r>
              <a:rPr lang="tr-TR" sz="2000" dirty="0">
                <a:solidFill>
                  <a:srgbClr val="231F20"/>
                </a:solidFill>
                <a:latin typeface="Arial" panose="020B0604020202020204" pitchFamily="34" charset="0"/>
              </a:rPr>
              <a:t>odak </a:t>
            </a:r>
            <a:r>
              <a:rPr lang="tr-TR" sz="2000" dirty="0" smtClean="0">
                <a:solidFill>
                  <a:srgbClr val="231F20"/>
                </a:solidFill>
                <a:latin typeface="Arial" panose="020B0604020202020204" pitchFamily="34" charset="0"/>
              </a:rPr>
              <a:t>uzaklığını </a:t>
            </a:r>
            <a:r>
              <a:rPr lang="tr-TR" sz="2000" dirty="0">
                <a:solidFill>
                  <a:srgbClr val="231F20"/>
                </a:solidFill>
                <a:latin typeface="Arial" panose="020B0604020202020204" pitchFamily="34" charset="0"/>
              </a:rPr>
              <a:t>etkileyen </a:t>
            </a:r>
            <a:r>
              <a:rPr lang="tr-TR" sz="2000" dirty="0" smtClean="0">
                <a:solidFill>
                  <a:srgbClr val="231F20"/>
                </a:solidFill>
                <a:latin typeface="Arial" panose="020B0604020202020204" pitchFamily="34" charset="0"/>
              </a:rPr>
              <a:t>değişkenleri </a:t>
            </a:r>
            <a:r>
              <a:rPr lang="tr-TR" sz="2000" dirty="0">
                <a:solidFill>
                  <a:srgbClr val="231F20"/>
                </a:solidFill>
                <a:latin typeface="Arial" panose="020B0604020202020204" pitchFamily="34" charset="0"/>
              </a:rPr>
              <a:t>analiz eder.</a:t>
            </a:r>
          </a:p>
          <a:p>
            <a:pPr marL="628650" indent="-284163"/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a.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merceklerde odak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noktası,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merkez ve tepe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noktalarını belirlemeleri sağlanır.</a:t>
            </a:r>
            <a:endParaRPr lang="tr-TR" sz="2000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628650" indent="-284163"/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b.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deney yaparak ve simülasyonlar kullanarak odak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uzaklığını etkileyen değişkenleri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incelemeleri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sağlanır.</a:t>
            </a:r>
            <a:endParaRPr lang="tr-TR" sz="2000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628650" indent="-284163"/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c. Merceklerin odak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uzaklığını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etkileyen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değişkenlerle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ilgili matematiksel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işlemlere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girilmez.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4920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HAYATIMIZDA MERCEKLER</a:t>
            </a:r>
            <a:endParaRPr lang="tr-TR" b="1" dirty="0"/>
          </a:p>
        </p:txBody>
      </p:sp>
      <p:pic>
        <p:nvPicPr>
          <p:cNvPr id="3076" name="Picture 4" descr="Ä°lgili re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441" y="1716659"/>
            <a:ext cx="2408467" cy="150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6918315" y="5241007"/>
            <a:ext cx="2265592" cy="1282205"/>
            <a:chOff x="4220791" y="2057402"/>
            <a:chExt cx="6474426" cy="4046516"/>
          </a:xfrm>
        </p:grpSpPr>
        <p:pic>
          <p:nvPicPr>
            <p:cNvPr id="3078" name="Picture 6" descr="Ä°lgili resim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0791" y="2057402"/>
              <a:ext cx="6474426" cy="40465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0" name="Picture 8" descr="PHOTOGRAPHY LENSES ile ilgili gÃ¶rsel sonucu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7117" y="3949487"/>
              <a:ext cx="1848100" cy="2154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509" y="3306056"/>
            <a:ext cx="2486332" cy="1293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4" name="Picture 12" descr="Ä°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055" y="3693832"/>
            <a:ext cx="2255070" cy="129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7076264" y="3593753"/>
            <a:ext cx="2253367" cy="1393107"/>
            <a:chOff x="4220791" y="1935677"/>
            <a:chExt cx="7346440" cy="4168239"/>
          </a:xfrm>
        </p:grpSpPr>
        <p:pic>
          <p:nvPicPr>
            <p:cNvPr id="12" name="Picture 11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0791" y="2035754"/>
              <a:ext cx="3239232" cy="40681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86" name="Picture 14" descr="dijital mikroskop ile ilgili gÃ¶rsel sonucu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8992" y="1935677"/>
              <a:ext cx="4168239" cy="4168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88" name="Picture 16" descr="Ä°lgili resim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841" y="1726957"/>
            <a:ext cx="2621286" cy="149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s://cdn1.newsner.com/attachments/images/000/290/653/newsner_default/vatten3.jpg?150159011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630" y="1716659"/>
            <a:ext cx="2636495" cy="150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20717" y="1537233"/>
            <a:ext cx="3145536" cy="49859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latin typeface="Arial"/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latin typeface="Arial"/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latin typeface="Arial"/>
                <a:cs typeface="Arial"/>
              </a:rPr>
              <a:t>Yangınları</a:t>
            </a:r>
            <a:endParaRPr lang="tr-TR" sz="1600" dirty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lvl="0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</a:rPr>
              <a:t>Özel </a:t>
            </a:r>
            <a:r>
              <a:rPr lang="tr-TR" sz="1600" dirty="0" smtClean="0">
                <a:solidFill>
                  <a:srgbClr val="AFAFAF"/>
                </a:solidFill>
              </a:rPr>
              <a:t>Işınlar</a:t>
            </a:r>
            <a:endParaRPr lang="en-US" sz="1600" dirty="0" smtClean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chemeClr val="tx1"/>
                </a:solidFill>
              </a:rPr>
              <a:t>Hayatımızdaki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Mercekler</a:t>
            </a:r>
            <a:endParaRPr lang="tr-TR" sz="1600" b="1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Günün </a:t>
            </a:r>
            <a:r>
              <a:rPr lang="en-US" sz="1600" dirty="0">
                <a:solidFill>
                  <a:schemeClr val="tx1"/>
                </a:solidFill>
              </a:rPr>
              <a:t>Ö</a:t>
            </a:r>
            <a:r>
              <a:rPr lang="tr-TR" sz="1600" dirty="0" err="1">
                <a:solidFill>
                  <a:schemeClr val="tx1"/>
                </a:solidFill>
              </a:rPr>
              <a:t>zeti</a:t>
            </a:r>
            <a:endParaRPr lang="tr-TR" sz="1600" dirty="0">
              <a:solidFill>
                <a:schemeClr val="tx1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Soru </a:t>
            </a:r>
            <a:r>
              <a:rPr lang="en-US" sz="1600" dirty="0">
                <a:solidFill>
                  <a:schemeClr val="tx1"/>
                </a:solidFill>
              </a:rPr>
              <a:t>Ç</a:t>
            </a:r>
            <a:r>
              <a:rPr lang="tr-TR" sz="1600" dirty="0">
                <a:solidFill>
                  <a:schemeClr val="tx1"/>
                </a:solidFill>
              </a:rPr>
              <a:t>özümü</a:t>
            </a:r>
          </a:p>
        </p:txBody>
      </p:sp>
    </p:spTree>
    <p:extLst>
      <p:ext uri="{BB962C8B-B14F-4D97-AF65-F5344CB8AC3E}">
        <p14:creationId xmlns:p14="http://schemas.microsoft.com/office/powerpoint/2010/main" val="50819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Günün </a:t>
            </a:r>
            <a:r>
              <a:rPr lang="en-US" sz="2800" b="1" dirty="0" err="1" smtClean="0"/>
              <a:t>Özeti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49859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tr-TR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Özel Işınlar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 smtClean="0"/>
              <a:t>Günün </a:t>
            </a:r>
            <a:r>
              <a:rPr lang="en-US" sz="1600" b="1" dirty="0"/>
              <a:t>Ö</a:t>
            </a:r>
            <a:r>
              <a:rPr lang="tr-TR" sz="1600" b="1" dirty="0" err="1"/>
              <a:t>zeti</a:t>
            </a:r>
            <a:endParaRPr lang="tr-TR" sz="1600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Soru </a:t>
            </a:r>
            <a:r>
              <a:rPr lang="en-US" sz="1600" dirty="0">
                <a:solidFill>
                  <a:schemeClr val="tx1"/>
                </a:solidFill>
              </a:rPr>
              <a:t>Ç</a:t>
            </a:r>
            <a:r>
              <a:rPr lang="tr-TR" sz="1600" dirty="0">
                <a:solidFill>
                  <a:schemeClr val="tx1"/>
                </a:solidFill>
              </a:rPr>
              <a:t>özümü</a:t>
            </a:r>
          </a:p>
        </p:txBody>
      </p:sp>
      <p:pic>
        <p:nvPicPr>
          <p:cNvPr id="5" name="Picture 2" descr="Ä°lgili resi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991" y="1723389"/>
            <a:ext cx="1998532" cy="132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Ä°lgili re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462" y="1723390"/>
            <a:ext cx="2226659" cy="132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lens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9066037" y="2480114"/>
            <a:ext cx="1224011" cy="78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 flipV="1">
            <a:off x="9127098" y="1537233"/>
            <a:ext cx="1184668" cy="813093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262091" y="3500739"/>
            <a:ext cx="3215680" cy="1425485"/>
            <a:chOff x="4228646" y="3066259"/>
            <a:chExt cx="3898825" cy="257299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28646" y="3066259"/>
              <a:ext cx="1639798" cy="96219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22399" y="3070744"/>
              <a:ext cx="1705072" cy="103337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74841" y="4355348"/>
              <a:ext cx="1141772" cy="1283901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458469" y="4345999"/>
              <a:ext cx="1180151" cy="1293250"/>
            </a:xfrm>
            <a:prstGeom prst="rect">
              <a:avLst/>
            </a:prstGeom>
          </p:spPr>
        </p:pic>
      </p:grpSp>
      <p:pic>
        <p:nvPicPr>
          <p:cNvPr id="20" name="Picture 2" descr="http://www.opticampus.com/chromatic_aberration/images/slide5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157" y="3459597"/>
            <a:ext cx="2411003" cy="141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64686" y="5149512"/>
            <a:ext cx="1878345" cy="1237742"/>
          </a:xfrm>
          <a:prstGeom prst="rect">
            <a:avLst/>
          </a:prstGeom>
        </p:spPr>
      </p:pic>
      <p:pic>
        <p:nvPicPr>
          <p:cNvPr id="22" name="Content Placeholder 8"/>
          <p:cNvPicPr>
            <a:picLocks noGrp="1" noChangeAspect="1"/>
          </p:cNvPicPr>
          <p:nvPr>
            <p:ph idx="1"/>
          </p:nvPr>
        </p:nvPicPr>
        <p:blipFill>
          <a:blip r:embed="rId12"/>
          <a:stretch>
            <a:fillRect/>
          </a:stretch>
        </p:blipFill>
        <p:spPr>
          <a:xfrm>
            <a:off x="4154354" y="5149512"/>
            <a:ext cx="1858058" cy="1205406"/>
          </a:xfrm>
          <a:prstGeom prst="rect">
            <a:avLst/>
          </a:prstGeom>
        </p:spPr>
      </p:pic>
      <p:pic>
        <p:nvPicPr>
          <p:cNvPr id="23" name="Picture 22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267" y="4989648"/>
            <a:ext cx="1181873" cy="651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048" y="4989648"/>
            <a:ext cx="1264643" cy="651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267" y="5768383"/>
            <a:ext cx="1330195" cy="881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413" y="5717775"/>
            <a:ext cx="1449911" cy="9317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634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1339" y="574468"/>
            <a:ext cx="6330229" cy="60770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9291" y="153116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 smtClean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/>
              <a:t>Soru </a:t>
            </a:r>
            <a:r>
              <a:rPr lang="en-US" sz="1600" b="1" dirty="0"/>
              <a:t>Ç</a:t>
            </a:r>
            <a:r>
              <a:rPr lang="tr-TR" sz="1600" b="1" dirty="0"/>
              <a:t>özümü</a:t>
            </a:r>
          </a:p>
        </p:txBody>
      </p:sp>
      <p:sp>
        <p:nvSpPr>
          <p:cNvPr id="2" name="Oval 1"/>
          <p:cNvSpPr/>
          <p:nvPr/>
        </p:nvSpPr>
        <p:spPr>
          <a:xfrm>
            <a:off x="7772400" y="5747761"/>
            <a:ext cx="400050" cy="400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57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528" y="404700"/>
            <a:ext cx="4866924" cy="61386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9291" y="153116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 smtClean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/>
              <a:t>Soru </a:t>
            </a:r>
            <a:r>
              <a:rPr lang="en-US" sz="1600" b="1" dirty="0"/>
              <a:t>Ç</a:t>
            </a:r>
            <a:r>
              <a:rPr lang="tr-TR" sz="1600" b="1" dirty="0"/>
              <a:t>özümü</a:t>
            </a:r>
          </a:p>
        </p:txBody>
      </p:sp>
      <p:sp>
        <p:nvSpPr>
          <p:cNvPr id="4" name="Oval 3"/>
          <p:cNvSpPr/>
          <p:nvPr/>
        </p:nvSpPr>
        <p:spPr>
          <a:xfrm>
            <a:off x="8158163" y="5747761"/>
            <a:ext cx="400050" cy="400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62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515" y="371104"/>
            <a:ext cx="7289800" cy="6388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9291" y="153116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 smtClean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/>
              <a:t>Soru </a:t>
            </a:r>
            <a:r>
              <a:rPr lang="en-US" sz="1600" b="1" dirty="0"/>
              <a:t>Ç</a:t>
            </a:r>
            <a:r>
              <a:rPr lang="tr-TR" sz="1600" b="1" dirty="0"/>
              <a:t>özümü</a:t>
            </a:r>
          </a:p>
        </p:txBody>
      </p:sp>
      <p:sp>
        <p:nvSpPr>
          <p:cNvPr id="4" name="Oval 3"/>
          <p:cNvSpPr/>
          <p:nvPr/>
        </p:nvSpPr>
        <p:spPr>
          <a:xfrm>
            <a:off x="9601200" y="5647748"/>
            <a:ext cx="400050" cy="400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20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9291" y="153116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 smtClean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/>
              <a:t>Soru </a:t>
            </a:r>
            <a:r>
              <a:rPr lang="en-US" sz="1600" b="1" dirty="0"/>
              <a:t>Ç</a:t>
            </a:r>
            <a:r>
              <a:rPr lang="tr-TR" sz="1600" b="1" dirty="0"/>
              <a:t>özümü</a:t>
            </a:r>
          </a:p>
        </p:txBody>
      </p:sp>
      <p:sp>
        <p:nvSpPr>
          <p:cNvPr id="4" name="Oval 3"/>
          <p:cNvSpPr/>
          <p:nvPr/>
        </p:nvSpPr>
        <p:spPr>
          <a:xfrm>
            <a:off x="5572125" y="5647748"/>
            <a:ext cx="400050" cy="400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26" name="Group 25"/>
          <p:cNvGrpSpPr/>
          <p:nvPr/>
        </p:nvGrpSpPr>
        <p:grpSpPr>
          <a:xfrm>
            <a:off x="4857750" y="636258"/>
            <a:ext cx="5535154" cy="5878419"/>
            <a:chOff x="4857750" y="636258"/>
            <a:chExt cx="5535154" cy="587841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57750" y="636258"/>
              <a:ext cx="5535154" cy="5878419"/>
            </a:xfrm>
            <a:prstGeom prst="rect">
              <a:avLst/>
            </a:prstGeom>
          </p:spPr>
        </p:pic>
        <p:cxnSp>
          <p:nvCxnSpPr>
            <p:cNvPr id="3" name="Straight Connector 2"/>
            <p:cNvCxnSpPr/>
            <p:nvPr/>
          </p:nvCxnSpPr>
          <p:spPr>
            <a:xfrm>
              <a:off x="5895975" y="1428750"/>
              <a:ext cx="1038225" cy="190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6248400" y="1438275"/>
              <a:ext cx="285750" cy="95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486525" y="1666875"/>
              <a:ext cx="447675" cy="4762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6534150" y="1743075"/>
              <a:ext cx="219075" cy="2000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934075" y="1943100"/>
              <a:ext cx="1000125" cy="5429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321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686" y="1121030"/>
            <a:ext cx="5423719" cy="57560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9291" y="153116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 smtClean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/>
              <a:t>Soru </a:t>
            </a:r>
            <a:r>
              <a:rPr lang="en-US" sz="1600" b="1" dirty="0"/>
              <a:t>Ç</a:t>
            </a:r>
            <a:r>
              <a:rPr lang="tr-TR" sz="1600" b="1" dirty="0"/>
              <a:t>özümü</a:t>
            </a:r>
          </a:p>
        </p:txBody>
      </p:sp>
      <p:sp>
        <p:nvSpPr>
          <p:cNvPr id="4" name="Oval 3"/>
          <p:cNvSpPr/>
          <p:nvPr/>
        </p:nvSpPr>
        <p:spPr>
          <a:xfrm>
            <a:off x="4575686" y="6147811"/>
            <a:ext cx="400050" cy="400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491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00" y="300959"/>
            <a:ext cx="4837061" cy="65570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9291" y="153116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 smtClean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/>
              <a:t>Soru </a:t>
            </a:r>
            <a:r>
              <a:rPr lang="en-US" sz="1600" b="1" dirty="0"/>
              <a:t>Ç</a:t>
            </a:r>
            <a:r>
              <a:rPr lang="tr-TR" sz="1600" b="1" dirty="0"/>
              <a:t>özümü</a:t>
            </a:r>
          </a:p>
        </p:txBody>
      </p:sp>
      <p:sp>
        <p:nvSpPr>
          <p:cNvPr id="4" name="Oval 3"/>
          <p:cNvSpPr/>
          <p:nvPr/>
        </p:nvSpPr>
        <p:spPr>
          <a:xfrm>
            <a:off x="5270500" y="4990523"/>
            <a:ext cx="400050" cy="400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14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574" y="837586"/>
            <a:ext cx="5611188" cy="57795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9291" y="153116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 smtClean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/>
              <a:t>Soru </a:t>
            </a:r>
            <a:r>
              <a:rPr lang="en-US" sz="1600" b="1" dirty="0"/>
              <a:t>Ç</a:t>
            </a:r>
            <a:r>
              <a:rPr lang="tr-TR" sz="1600" b="1" dirty="0"/>
              <a:t>özümü</a:t>
            </a:r>
          </a:p>
        </p:txBody>
      </p:sp>
      <p:sp>
        <p:nvSpPr>
          <p:cNvPr id="4" name="Oval 3"/>
          <p:cNvSpPr/>
          <p:nvPr/>
        </p:nvSpPr>
        <p:spPr>
          <a:xfrm>
            <a:off x="7642143" y="5747761"/>
            <a:ext cx="400050" cy="400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21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557" y="720673"/>
            <a:ext cx="6377079" cy="60193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9291" y="153116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 smtClean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/>
              <a:t>Soru </a:t>
            </a:r>
            <a:r>
              <a:rPr lang="en-US" sz="1600" b="1" dirty="0"/>
              <a:t>Ç</a:t>
            </a:r>
            <a:r>
              <a:rPr lang="tr-TR" sz="1600" b="1" dirty="0"/>
              <a:t>özümü</a:t>
            </a:r>
          </a:p>
        </p:txBody>
      </p:sp>
      <p:sp>
        <p:nvSpPr>
          <p:cNvPr id="4" name="Oval 3"/>
          <p:cNvSpPr/>
          <p:nvPr/>
        </p:nvSpPr>
        <p:spPr>
          <a:xfrm>
            <a:off x="7061711" y="5747761"/>
            <a:ext cx="400050" cy="400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91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4726" y="1256467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MERCEKLER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552738" y="1779687"/>
            <a:ext cx="6676862" cy="5027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Arial"/>
                <a:cs typeface="Arial"/>
              </a:rPr>
              <a:t>Geçen </a:t>
            </a:r>
            <a:r>
              <a:rPr lang="en-US" dirty="0">
                <a:latin typeface="Arial"/>
                <a:cs typeface="Arial"/>
              </a:rPr>
              <a:t>H</a:t>
            </a:r>
            <a:r>
              <a:rPr lang="tr-TR" dirty="0" err="1" smtClean="0">
                <a:latin typeface="Arial"/>
                <a:cs typeface="Arial"/>
              </a:rPr>
              <a:t>aftanın</a:t>
            </a:r>
            <a:r>
              <a:rPr lang="tr-TR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Ö</a:t>
            </a:r>
            <a:r>
              <a:rPr lang="tr-TR" dirty="0" smtClean="0">
                <a:latin typeface="Arial"/>
                <a:cs typeface="Arial"/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Arial"/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Arial"/>
                <a:cs typeface="Arial"/>
              </a:rPr>
              <a:t>Orman Yangınları</a:t>
            </a:r>
            <a:endParaRPr lang="tr-TR" dirty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/>
                <a:cs typeface="Arial"/>
              </a:rPr>
              <a:t>Mercekler</a:t>
            </a:r>
            <a:endParaRPr lang="en-US" dirty="0" smtClean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Arial"/>
                <a:cs typeface="Arial"/>
              </a:rPr>
              <a:t>Yakınsak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Iraksak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Mercekler</a:t>
            </a:r>
            <a:endParaRPr lang="en-US" dirty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/>
                <a:cs typeface="Arial"/>
              </a:rPr>
              <a:t>Nasıl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Yapılırlar</a:t>
            </a:r>
            <a:endParaRPr lang="en-US" dirty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Arial"/>
                <a:cs typeface="Arial"/>
              </a:rPr>
              <a:t>Aktivite</a:t>
            </a:r>
            <a:r>
              <a:rPr lang="tr-TR" dirty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Odak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Uzaklığı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Nelere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Bağlıdır</a:t>
            </a:r>
            <a:endParaRPr lang="tr-TR" dirty="0" smtClean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Arial"/>
                <a:cs typeface="Arial"/>
              </a:rPr>
              <a:t>Özel ışınlar</a:t>
            </a:r>
            <a:endParaRPr lang="en-US" dirty="0" smtClean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/>
                <a:cs typeface="Arial"/>
              </a:rPr>
              <a:t>Hayatımızdaki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Mercekler</a:t>
            </a:r>
            <a:endParaRPr lang="tr-TR" dirty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Arial"/>
                <a:cs typeface="Arial"/>
              </a:rPr>
              <a:t>Günün </a:t>
            </a:r>
            <a:r>
              <a:rPr lang="en-US" dirty="0" smtClean="0">
                <a:latin typeface="Arial"/>
                <a:cs typeface="Arial"/>
              </a:rPr>
              <a:t>Ö</a:t>
            </a:r>
            <a:r>
              <a:rPr lang="tr-TR" dirty="0" err="1" smtClean="0">
                <a:latin typeface="Arial"/>
                <a:cs typeface="Arial"/>
              </a:rPr>
              <a:t>zeti</a:t>
            </a:r>
            <a:endParaRPr lang="tr-TR" dirty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latin typeface="Arial"/>
                <a:cs typeface="Arial"/>
              </a:rPr>
              <a:t>Soru </a:t>
            </a:r>
            <a:r>
              <a:rPr lang="en-US" dirty="0">
                <a:latin typeface="Arial"/>
                <a:cs typeface="Arial"/>
              </a:rPr>
              <a:t>Ç</a:t>
            </a:r>
            <a:r>
              <a:rPr lang="tr-TR" dirty="0" smtClean="0">
                <a:latin typeface="Arial"/>
                <a:cs typeface="Arial"/>
              </a:rPr>
              <a:t>özümü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Arial"/>
                <a:cs typeface="Arial"/>
              </a:rPr>
              <a:t>Gelecek hafta</a:t>
            </a:r>
            <a:endParaRPr lang="tr-T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1158" y="0"/>
            <a:ext cx="420528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9291" y="153116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 smtClean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/>
              <a:t>Soru </a:t>
            </a:r>
            <a:r>
              <a:rPr lang="en-US" sz="1600" b="1" dirty="0"/>
              <a:t>Ç</a:t>
            </a:r>
            <a:r>
              <a:rPr lang="tr-TR" sz="1600" b="1" dirty="0"/>
              <a:t>özümü</a:t>
            </a:r>
          </a:p>
        </p:txBody>
      </p:sp>
      <p:sp>
        <p:nvSpPr>
          <p:cNvPr id="4" name="Oval 3"/>
          <p:cNvSpPr/>
          <p:nvPr/>
        </p:nvSpPr>
        <p:spPr>
          <a:xfrm>
            <a:off x="6361133" y="3228975"/>
            <a:ext cx="400050" cy="400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138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194" y="1174883"/>
            <a:ext cx="5401539" cy="48697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291" y="153116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 smtClean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/>
              <a:t>Soru </a:t>
            </a:r>
            <a:r>
              <a:rPr lang="en-US" sz="1600" b="1" dirty="0"/>
              <a:t>Ç</a:t>
            </a:r>
            <a:r>
              <a:rPr lang="tr-TR" sz="1600" b="1" dirty="0"/>
              <a:t>özümü</a:t>
            </a:r>
          </a:p>
        </p:txBody>
      </p:sp>
      <p:sp>
        <p:nvSpPr>
          <p:cNvPr id="4" name="Oval 3"/>
          <p:cNvSpPr/>
          <p:nvPr/>
        </p:nvSpPr>
        <p:spPr>
          <a:xfrm>
            <a:off x="9290561" y="5333423"/>
            <a:ext cx="400050" cy="400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77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252" y="0"/>
            <a:ext cx="5284770" cy="68889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291" y="153116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 smtClean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/>
              <a:t>Soru </a:t>
            </a:r>
            <a:r>
              <a:rPr lang="en-US" sz="1600" b="1" dirty="0"/>
              <a:t>Ç</a:t>
            </a:r>
            <a:r>
              <a:rPr lang="tr-TR" sz="1600" b="1" dirty="0"/>
              <a:t>özümü</a:t>
            </a:r>
          </a:p>
        </p:txBody>
      </p:sp>
      <p:sp>
        <p:nvSpPr>
          <p:cNvPr id="4" name="Oval 3"/>
          <p:cNvSpPr/>
          <p:nvPr/>
        </p:nvSpPr>
        <p:spPr>
          <a:xfrm>
            <a:off x="7297637" y="4233286"/>
            <a:ext cx="400050" cy="400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11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024" y="437798"/>
            <a:ext cx="4780247" cy="64349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291" y="153116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 smtClean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/>
              <a:t>Soru </a:t>
            </a:r>
            <a:r>
              <a:rPr lang="en-US" sz="1600" b="1" dirty="0"/>
              <a:t>Ç</a:t>
            </a:r>
            <a:r>
              <a:rPr lang="tr-TR" sz="1600" b="1" dirty="0"/>
              <a:t>özümü</a:t>
            </a:r>
          </a:p>
        </p:txBody>
      </p:sp>
      <p:sp>
        <p:nvSpPr>
          <p:cNvPr id="4" name="Oval 3"/>
          <p:cNvSpPr/>
          <p:nvPr/>
        </p:nvSpPr>
        <p:spPr>
          <a:xfrm>
            <a:off x="7343122" y="4304724"/>
            <a:ext cx="400050" cy="400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21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916" y="0"/>
            <a:ext cx="482109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291" y="153116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 smtClean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/>
              <a:t>Soru </a:t>
            </a:r>
            <a:r>
              <a:rPr lang="en-US" sz="1600" b="1" dirty="0"/>
              <a:t>Ç</a:t>
            </a:r>
            <a:r>
              <a:rPr lang="tr-TR" sz="1600" b="1" dirty="0"/>
              <a:t>özümü</a:t>
            </a:r>
          </a:p>
        </p:txBody>
      </p:sp>
      <p:sp>
        <p:nvSpPr>
          <p:cNvPr id="4" name="Oval 3"/>
          <p:cNvSpPr/>
          <p:nvPr/>
        </p:nvSpPr>
        <p:spPr>
          <a:xfrm>
            <a:off x="7919436" y="1732974"/>
            <a:ext cx="400050" cy="400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98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8" y="157276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ÖĞRETİ</a:t>
            </a:r>
            <a:r>
              <a:rPr lang="en-US" sz="2800" b="1" dirty="0" smtClean="0"/>
              <a:t>M</a:t>
            </a:r>
            <a:r>
              <a:rPr lang="tr-TR" sz="2800" b="1" dirty="0" smtClean="0"/>
              <a:t> </a:t>
            </a:r>
            <a:r>
              <a:rPr lang="tr-TR" sz="2800" b="1" dirty="0"/>
              <a:t>PROGRAMINDAKİ KAZANIM</a:t>
            </a:r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935047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latin typeface="Arial" panose="020B0604020202020204" pitchFamily="34" charset="0"/>
              </a:rPr>
              <a:t>10.4.9.1. Merceklerin özelliklerini ve mercek </a:t>
            </a:r>
            <a:r>
              <a:rPr lang="tr-TR" sz="2000" dirty="0" smtClean="0">
                <a:latin typeface="Arial" panose="020B0604020202020204" pitchFamily="34" charset="0"/>
              </a:rPr>
              <a:t>çeşitlerini açıklar.</a:t>
            </a:r>
            <a:endParaRPr lang="tr-TR" sz="2000" dirty="0">
              <a:latin typeface="Arial" panose="020B0604020202020204" pitchFamily="34" charset="0"/>
            </a:endParaRPr>
          </a:p>
          <a:p>
            <a:pPr marL="628650" indent="-284163"/>
            <a:r>
              <a:rPr lang="tr-TR" sz="2000" dirty="0">
                <a:latin typeface="Arial" panose="020B0604020202020204" pitchFamily="34" charset="0"/>
              </a:rPr>
              <a:t>a. </a:t>
            </a:r>
            <a:r>
              <a:rPr lang="tr-TR" sz="2000" dirty="0" smtClean="0">
                <a:latin typeface="Arial" panose="020B0604020202020204" pitchFamily="34" charset="0"/>
              </a:rPr>
              <a:t>Öğrencilerin </a:t>
            </a:r>
            <a:r>
              <a:rPr lang="tr-TR" sz="2000" dirty="0">
                <a:latin typeface="Arial" panose="020B0604020202020204" pitchFamily="34" charset="0"/>
              </a:rPr>
              <a:t>günlük hayatta </a:t>
            </a:r>
            <a:r>
              <a:rPr lang="tr-TR" sz="2000" dirty="0" smtClean="0">
                <a:latin typeface="Arial" panose="020B0604020202020204" pitchFamily="34" charset="0"/>
              </a:rPr>
              <a:t>karşılaştıkları </a:t>
            </a:r>
            <a:r>
              <a:rPr lang="tr-TR" sz="2000" dirty="0">
                <a:latin typeface="Arial" panose="020B0604020202020204" pitchFamily="34" charset="0"/>
              </a:rPr>
              <a:t>mercek gibi davranan </a:t>
            </a:r>
            <a:r>
              <a:rPr lang="tr-TR" sz="2000" dirty="0" smtClean="0">
                <a:latin typeface="Arial" panose="020B0604020202020204" pitchFamily="34" charset="0"/>
              </a:rPr>
              <a:t>maddelere</a:t>
            </a:r>
            <a:r>
              <a:rPr lang="en-US" sz="2000" dirty="0" smtClean="0">
                <a:latin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</a:rPr>
              <a:t>veya </a:t>
            </a:r>
            <a:r>
              <a:rPr lang="tr-TR" sz="2000" dirty="0">
                <a:latin typeface="Arial" panose="020B0604020202020204" pitchFamily="34" charset="0"/>
              </a:rPr>
              <a:t>cisimlere örnekler vermeleri </a:t>
            </a:r>
            <a:r>
              <a:rPr lang="tr-TR" sz="2000" dirty="0" smtClean="0">
                <a:latin typeface="Arial" panose="020B0604020202020204" pitchFamily="34" charset="0"/>
              </a:rPr>
              <a:t>sağlanır.</a:t>
            </a:r>
            <a:endParaRPr lang="en-US" sz="2000" dirty="0" smtClean="0">
              <a:latin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</a:endParaRPr>
          </a:p>
          <a:p>
            <a:r>
              <a:rPr lang="tr-TR" sz="2000" dirty="0">
                <a:latin typeface="Arial" panose="020B0604020202020204" pitchFamily="34" charset="0"/>
              </a:rPr>
              <a:t>10.4.9.2. Bir </a:t>
            </a:r>
            <a:r>
              <a:rPr lang="tr-TR" sz="2000" dirty="0" smtClean="0">
                <a:latin typeface="Arial" panose="020B0604020202020204" pitchFamily="34" charset="0"/>
              </a:rPr>
              <a:t>merceğin </a:t>
            </a:r>
            <a:r>
              <a:rPr lang="tr-TR" sz="2000" dirty="0">
                <a:latin typeface="Arial" panose="020B0604020202020204" pitchFamily="34" charset="0"/>
              </a:rPr>
              <a:t>odak </a:t>
            </a:r>
            <a:r>
              <a:rPr lang="tr-TR" sz="2000" dirty="0" smtClean="0">
                <a:latin typeface="Arial" panose="020B0604020202020204" pitchFamily="34" charset="0"/>
              </a:rPr>
              <a:t>uzak ligini </a:t>
            </a:r>
            <a:r>
              <a:rPr lang="tr-TR" sz="2000" dirty="0">
                <a:latin typeface="Arial" panose="020B0604020202020204" pitchFamily="34" charset="0"/>
              </a:rPr>
              <a:t>etkileyen </a:t>
            </a:r>
            <a:r>
              <a:rPr lang="tr-TR" sz="2000" dirty="0" smtClean="0">
                <a:latin typeface="Arial" panose="020B0604020202020204" pitchFamily="34" charset="0"/>
              </a:rPr>
              <a:t>değişkenleri </a:t>
            </a:r>
            <a:r>
              <a:rPr lang="tr-TR" sz="2000" dirty="0">
                <a:latin typeface="Arial" panose="020B0604020202020204" pitchFamily="34" charset="0"/>
              </a:rPr>
              <a:t>analiz eder.</a:t>
            </a:r>
          </a:p>
          <a:p>
            <a:pPr marL="628650" indent="-284163"/>
            <a:r>
              <a:rPr lang="tr-TR" sz="2000" dirty="0">
                <a:latin typeface="Arial" panose="020B0604020202020204" pitchFamily="34" charset="0"/>
              </a:rPr>
              <a:t>a. </a:t>
            </a:r>
            <a:r>
              <a:rPr lang="tr-TR" sz="2000" dirty="0" smtClean="0">
                <a:latin typeface="Arial" panose="020B0604020202020204" pitchFamily="34" charset="0"/>
              </a:rPr>
              <a:t>Öğrencilerin </a:t>
            </a:r>
            <a:r>
              <a:rPr lang="tr-TR" sz="2000" dirty="0">
                <a:latin typeface="Arial" panose="020B0604020202020204" pitchFamily="34" charset="0"/>
              </a:rPr>
              <a:t>merceklerde odak </a:t>
            </a:r>
            <a:r>
              <a:rPr lang="tr-TR" sz="2000" dirty="0" smtClean="0">
                <a:latin typeface="Arial" panose="020B0604020202020204" pitchFamily="34" charset="0"/>
              </a:rPr>
              <a:t>noktası, </a:t>
            </a:r>
            <a:r>
              <a:rPr lang="tr-TR" sz="2000" dirty="0">
                <a:latin typeface="Arial" panose="020B0604020202020204" pitchFamily="34" charset="0"/>
              </a:rPr>
              <a:t>merkez ve tepe </a:t>
            </a:r>
            <a:r>
              <a:rPr lang="tr-TR" sz="2000" dirty="0" smtClean="0">
                <a:latin typeface="Arial" panose="020B0604020202020204" pitchFamily="34" charset="0"/>
              </a:rPr>
              <a:t>noktalarını belirlemeleri sağlanır.</a:t>
            </a:r>
            <a:endParaRPr lang="tr-TR" sz="2000" dirty="0">
              <a:latin typeface="Arial" panose="020B0604020202020204" pitchFamily="34" charset="0"/>
            </a:endParaRPr>
          </a:p>
          <a:p>
            <a:pPr marL="628650" indent="-284163"/>
            <a:r>
              <a:rPr lang="tr-TR" sz="2000" dirty="0">
                <a:latin typeface="Arial" panose="020B0604020202020204" pitchFamily="34" charset="0"/>
              </a:rPr>
              <a:t>b. </a:t>
            </a:r>
            <a:r>
              <a:rPr lang="tr-TR" sz="2000" dirty="0" smtClean="0">
                <a:latin typeface="Arial" panose="020B0604020202020204" pitchFamily="34" charset="0"/>
              </a:rPr>
              <a:t>Öğrencilerin </a:t>
            </a:r>
            <a:r>
              <a:rPr lang="tr-TR" sz="2000" dirty="0">
                <a:latin typeface="Arial" panose="020B0604020202020204" pitchFamily="34" charset="0"/>
              </a:rPr>
              <a:t>deney yaparak ve simülasyonlar kullanarak odak </a:t>
            </a:r>
            <a:r>
              <a:rPr lang="tr-TR" sz="2000" dirty="0" smtClean="0">
                <a:latin typeface="Arial" panose="020B0604020202020204" pitchFamily="34" charset="0"/>
              </a:rPr>
              <a:t>uzaklığını etkileyen değişkenleri </a:t>
            </a:r>
            <a:r>
              <a:rPr lang="tr-TR" sz="2000" dirty="0">
                <a:latin typeface="Arial" panose="020B0604020202020204" pitchFamily="34" charset="0"/>
              </a:rPr>
              <a:t>incelemeleri </a:t>
            </a:r>
            <a:r>
              <a:rPr lang="tr-TR" sz="2000" dirty="0" smtClean="0">
                <a:latin typeface="Arial" panose="020B0604020202020204" pitchFamily="34" charset="0"/>
              </a:rPr>
              <a:t>sağlanır.</a:t>
            </a:r>
            <a:endParaRPr lang="tr-TR" sz="2000" dirty="0">
              <a:latin typeface="Arial" panose="020B0604020202020204" pitchFamily="34" charset="0"/>
            </a:endParaRPr>
          </a:p>
          <a:p>
            <a:pPr marL="628650" indent="-284163"/>
            <a:r>
              <a:rPr lang="tr-TR" sz="2000" dirty="0">
                <a:latin typeface="Arial" panose="020B0604020202020204" pitchFamily="34" charset="0"/>
              </a:rPr>
              <a:t>c. Merceklerin odak </a:t>
            </a:r>
            <a:r>
              <a:rPr lang="tr-TR" sz="2000" dirty="0" smtClean="0">
                <a:latin typeface="Arial" panose="020B0604020202020204" pitchFamily="34" charset="0"/>
              </a:rPr>
              <a:t>uzaklığını </a:t>
            </a:r>
            <a:r>
              <a:rPr lang="tr-TR" sz="2000" dirty="0">
                <a:latin typeface="Arial" panose="020B0604020202020204" pitchFamily="34" charset="0"/>
              </a:rPr>
              <a:t>etkileyen </a:t>
            </a:r>
            <a:r>
              <a:rPr lang="tr-TR" sz="2000" dirty="0" smtClean="0">
                <a:latin typeface="Arial" panose="020B0604020202020204" pitchFamily="34" charset="0"/>
              </a:rPr>
              <a:t>değişkenlerle </a:t>
            </a:r>
            <a:r>
              <a:rPr lang="tr-TR" sz="2000" dirty="0">
                <a:latin typeface="Arial" panose="020B0604020202020204" pitchFamily="34" charset="0"/>
              </a:rPr>
              <a:t>ilgili matematiksel </a:t>
            </a:r>
            <a:r>
              <a:rPr lang="tr-TR" sz="2000" dirty="0" smtClean="0">
                <a:latin typeface="Arial" panose="020B0604020202020204" pitchFamily="34" charset="0"/>
              </a:rPr>
              <a:t>işlemlere </a:t>
            </a:r>
            <a:r>
              <a:rPr lang="tr-TR" sz="2000" dirty="0">
                <a:latin typeface="Arial" panose="020B0604020202020204" pitchFamily="34" charset="0"/>
              </a:rPr>
              <a:t>girilmez.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290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8" y="157276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GELECEK HAFTA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713618" y="2283864"/>
            <a:ext cx="1014790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/>
            <a:r>
              <a:rPr lang="en-US" sz="2200" dirty="0">
                <a:latin typeface="Arial"/>
                <a:cs typeface="Arial"/>
              </a:rPr>
              <a:t>10.4.9.3. </a:t>
            </a:r>
            <a:r>
              <a:rPr lang="en-US" sz="2200" dirty="0" err="1">
                <a:latin typeface="Arial"/>
                <a:cs typeface="Arial"/>
              </a:rPr>
              <a:t>Merceklerin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oluşturduğu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görüntünün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özelliklerini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keşfeder</a:t>
            </a:r>
            <a:r>
              <a:rPr lang="en-US" sz="2200" dirty="0" smtClean="0">
                <a:latin typeface="Arial"/>
                <a:cs typeface="Arial"/>
              </a:rPr>
              <a:t>.</a:t>
            </a:r>
          </a:p>
          <a:p>
            <a:pPr marL="361950" indent="-361950"/>
            <a:endParaRPr lang="en-US" sz="2200" dirty="0" smtClean="0">
              <a:latin typeface="Arial"/>
              <a:cs typeface="Arial"/>
            </a:endParaRPr>
          </a:p>
          <a:p>
            <a:pPr marL="361950" indent="-361950"/>
            <a:r>
              <a:rPr lang="tr-TR" sz="2200" dirty="0" smtClean="0">
                <a:latin typeface="Arial"/>
                <a:cs typeface="Arial"/>
              </a:rPr>
              <a:t>a. </a:t>
            </a:r>
            <a:r>
              <a:rPr lang="en-US" sz="2200" dirty="0" err="1" smtClean="0">
                <a:latin typeface="Arial"/>
                <a:cs typeface="Arial"/>
              </a:rPr>
              <a:t>Öğrencilerin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simülasyonlar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deneylerden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elde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ettiği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verileri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kullanarak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merceklerin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oluşturduğu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görüntü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özelliklerini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tartışmaları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sağlanır</a:t>
            </a:r>
            <a:r>
              <a:rPr lang="en-US" sz="2200" dirty="0">
                <a:latin typeface="Arial"/>
                <a:cs typeface="Arial"/>
              </a:rPr>
              <a:t>. </a:t>
            </a:r>
            <a:endParaRPr lang="en-US" sz="2200" dirty="0" smtClean="0">
              <a:latin typeface="Arial"/>
              <a:cs typeface="Arial"/>
            </a:endParaRPr>
          </a:p>
          <a:p>
            <a:pPr marL="361950" indent="-361950"/>
            <a:r>
              <a:rPr lang="tr-TR" sz="2200" dirty="0" smtClean="0">
                <a:latin typeface="Arial"/>
                <a:cs typeface="Arial"/>
              </a:rPr>
              <a:t>b. </a:t>
            </a:r>
            <a:r>
              <a:rPr lang="en-US" sz="2200" dirty="0" err="1" smtClean="0">
                <a:latin typeface="Arial"/>
                <a:cs typeface="Arial"/>
              </a:rPr>
              <a:t>Öğrencilerin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merceğe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farklı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uzaklıklarda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bulunan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cisimlerin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görüntülerini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öl</a:t>
            </a:r>
            <a:r>
              <a:rPr lang="en-US" sz="2200" dirty="0">
                <a:latin typeface="Arial"/>
                <a:cs typeface="Arial"/>
              </a:rPr>
              <a:t>- </a:t>
            </a:r>
            <a:r>
              <a:rPr lang="en-US" sz="2200" dirty="0" err="1">
                <a:latin typeface="Arial"/>
                <a:cs typeface="Arial"/>
              </a:rPr>
              <a:t>çekli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çizmeleri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çizdiği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görüntülerin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özelliklerini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karşılaştırmaları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sağlanır</a:t>
            </a:r>
            <a:r>
              <a:rPr lang="en-US" sz="2200" dirty="0">
                <a:latin typeface="Arial"/>
                <a:cs typeface="Arial"/>
              </a:rPr>
              <a:t>. </a:t>
            </a:r>
            <a:endParaRPr lang="en-US" sz="2200" dirty="0" smtClean="0">
              <a:latin typeface="Arial"/>
              <a:cs typeface="Arial"/>
            </a:endParaRPr>
          </a:p>
          <a:p>
            <a:pPr marL="361950" indent="-361950"/>
            <a:r>
              <a:rPr lang="tr-TR" sz="2200" dirty="0" smtClean="0">
                <a:latin typeface="Arial"/>
                <a:cs typeface="Arial"/>
              </a:rPr>
              <a:t>c. </a:t>
            </a:r>
            <a:r>
              <a:rPr lang="en-US" sz="2200" dirty="0" err="1" smtClean="0">
                <a:latin typeface="Arial"/>
                <a:cs typeface="Arial"/>
              </a:rPr>
              <a:t>Öğrencilerin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merceklerin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bulundukları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ortama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özelliklerinin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değişeceğini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deney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yaparak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görmeleri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sağlanır</a:t>
            </a:r>
            <a:r>
              <a:rPr lang="en-US" sz="2200" dirty="0">
                <a:latin typeface="Arial"/>
                <a:cs typeface="Arial"/>
              </a:rPr>
              <a:t>. </a:t>
            </a:r>
            <a:endParaRPr lang="en-US" sz="2200" dirty="0" smtClean="0">
              <a:latin typeface="Arial"/>
              <a:cs typeface="Arial"/>
            </a:endParaRPr>
          </a:p>
          <a:p>
            <a:pPr marL="361950" indent="-361950"/>
            <a:r>
              <a:rPr lang="tr-TR" sz="2200" dirty="0" smtClean="0">
                <a:latin typeface="Arial"/>
                <a:cs typeface="Arial"/>
              </a:rPr>
              <a:t>ç. </a:t>
            </a:r>
            <a:r>
              <a:rPr lang="en-US" sz="2200" dirty="0" err="1" smtClean="0">
                <a:latin typeface="Arial"/>
                <a:cs typeface="Arial"/>
              </a:rPr>
              <a:t>Merceklerde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görüntü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özellikleri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ile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ilgili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matematiksel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işlemlere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girilmez</a:t>
            </a:r>
            <a:r>
              <a:rPr lang="en-US" sz="2200" dirty="0">
                <a:latin typeface="Arial"/>
                <a:cs typeface="Arial"/>
              </a:rPr>
              <a:t>. </a:t>
            </a:r>
            <a:endParaRPr lang="en-US" sz="2200" dirty="0" smtClean="0">
              <a:latin typeface="Arial"/>
              <a:cs typeface="Arial"/>
            </a:endParaRPr>
          </a:p>
          <a:p>
            <a:pPr marL="361950" indent="-361950"/>
            <a:r>
              <a:rPr lang="tr-TR" sz="2200" dirty="0" smtClean="0">
                <a:latin typeface="Arial"/>
                <a:cs typeface="Arial"/>
              </a:rPr>
              <a:t>d. </a:t>
            </a:r>
            <a:r>
              <a:rPr lang="en-US" sz="2200" dirty="0" err="1" smtClean="0">
                <a:latin typeface="Arial"/>
                <a:cs typeface="Arial"/>
              </a:rPr>
              <a:t>Öğrencilerin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merceklerin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nerelerde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ve</a:t>
            </a:r>
            <a:r>
              <a:rPr lang="en-US" sz="2200" dirty="0">
                <a:latin typeface="Arial"/>
                <a:cs typeface="Arial"/>
              </a:rPr>
              <a:t> ne </a:t>
            </a:r>
            <a:r>
              <a:rPr lang="en-US" sz="2200" dirty="0" err="1">
                <a:latin typeface="Arial"/>
                <a:cs typeface="Arial"/>
              </a:rPr>
              <a:t>tür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amaçlar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için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kullanıldığını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araştırmaları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sağlanır</a:t>
            </a:r>
            <a:r>
              <a:rPr lang="en-US" sz="2200" dirty="0"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90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/>
              <a:t>Görüşmek Üzere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81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717" y="1537233"/>
            <a:ext cx="3145536" cy="49859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/>
              <a:t>Geçen </a:t>
            </a:r>
            <a:r>
              <a:rPr lang="en-US" sz="1600" b="1" dirty="0"/>
              <a:t>H</a:t>
            </a:r>
            <a:r>
              <a:rPr lang="tr-TR" sz="1600" b="1" dirty="0" err="1"/>
              <a:t>aftanın</a:t>
            </a:r>
            <a:r>
              <a:rPr lang="tr-TR" sz="1600" b="1" dirty="0"/>
              <a:t> </a:t>
            </a:r>
            <a:r>
              <a:rPr lang="en-US" sz="1600" b="1" dirty="0"/>
              <a:t>Ö</a:t>
            </a:r>
            <a:r>
              <a:rPr lang="tr-TR" sz="1600" b="1" dirty="0" smtClean="0"/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"/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latin typeface="Arial"/>
                <a:cs typeface="Arial"/>
              </a:rPr>
              <a:t>Orman </a:t>
            </a:r>
            <a:r>
              <a:rPr lang="tr-TR" sz="1600" dirty="0" smtClean="0">
                <a:latin typeface="Arial"/>
                <a:cs typeface="Arial"/>
              </a:rPr>
              <a:t>Yangınları</a:t>
            </a:r>
            <a:endParaRPr lang="tr-TR" sz="1600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Mercekler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Yakınsak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Iraksak</a:t>
            </a:r>
            <a:r>
              <a:rPr lang="en-US" sz="1600" dirty="0"/>
              <a:t> </a:t>
            </a:r>
            <a:r>
              <a:rPr lang="en-US" sz="1600" dirty="0" err="1"/>
              <a:t>Mercekler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Nasıl</a:t>
            </a:r>
            <a:r>
              <a:rPr lang="en-US" sz="1600" dirty="0"/>
              <a:t> </a:t>
            </a:r>
            <a:r>
              <a:rPr lang="en-US" sz="1600" dirty="0" err="1"/>
              <a:t>Yapılırlar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Odak</a:t>
            </a:r>
            <a:r>
              <a:rPr lang="en-US" sz="1600" dirty="0"/>
              <a:t> </a:t>
            </a:r>
            <a:r>
              <a:rPr lang="en-US" sz="1600" dirty="0" err="1"/>
              <a:t>Uzaklığı</a:t>
            </a:r>
            <a:r>
              <a:rPr lang="en-US" sz="1600" dirty="0"/>
              <a:t> </a:t>
            </a:r>
            <a:r>
              <a:rPr lang="en-US" sz="1600" dirty="0" err="1"/>
              <a:t>Nelere</a:t>
            </a:r>
            <a:r>
              <a:rPr lang="en-US" sz="1600" dirty="0"/>
              <a:t> </a:t>
            </a:r>
            <a:r>
              <a:rPr lang="en-US" sz="1600" dirty="0" err="1" smtClean="0"/>
              <a:t>Bağlıdır</a:t>
            </a:r>
            <a:endParaRPr lang="tr-TR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Özel </a:t>
            </a:r>
            <a:r>
              <a:rPr lang="tr-TR" sz="1600" dirty="0" smtClean="0"/>
              <a:t>ışınlar</a:t>
            </a:r>
            <a:endParaRPr lang="en-US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Hayatımızdaki</a:t>
            </a:r>
            <a:r>
              <a:rPr lang="en-US" sz="1600" dirty="0"/>
              <a:t> </a:t>
            </a:r>
            <a:r>
              <a:rPr lang="en-US" sz="1600" dirty="0" err="1"/>
              <a:t>Mercekler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Günün </a:t>
            </a:r>
            <a:r>
              <a:rPr lang="en-US" sz="1600" dirty="0"/>
              <a:t>Ö</a:t>
            </a:r>
            <a:r>
              <a:rPr lang="tr-TR" sz="1600" dirty="0" err="1"/>
              <a:t>zeti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Soru </a:t>
            </a:r>
            <a:r>
              <a:rPr lang="en-US" sz="1600" dirty="0"/>
              <a:t>Ç</a:t>
            </a:r>
            <a:r>
              <a:rPr lang="tr-TR" sz="1600" dirty="0"/>
              <a:t>özümü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302" y="2198099"/>
            <a:ext cx="1114347" cy="10688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9223" y="2198619"/>
            <a:ext cx="1013956" cy="10683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7082" y="2198619"/>
            <a:ext cx="1640810" cy="985841"/>
          </a:xfrm>
          <a:prstGeom prst="rect">
            <a:avLst/>
          </a:prstGeom>
        </p:spPr>
      </p:pic>
      <p:pic>
        <p:nvPicPr>
          <p:cNvPr id="11" name="Shape 245"/>
          <p:cNvPicPr preferRelativeResize="0">
            <a:picLocks noGrp="1"/>
          </p:cNvPicPr>
          <p:nvPr>
            <p:ph idx="1"/>
          </p:nvPr>
        </p:nvPicPr>
        <p:blipFill rotWithShape="1">
          <a:blip r:embed="rId6">
            <a:alphaModFix/>
          </a:blip>
          <a:stretch/>
        </p:blipFill>
        <p:spPr>
          <a:xfrm>
            <a:off x="4491512" y="3392620"/>
            <a:ext cx="1907309" cy="1265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7236" y="3479220"/>
            <a:ext cx="1716687" cy="112229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3748" y="3479220"/>
            <a:ext cx="1339535" cy="10645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8566" y="4839129"/>
            <a:ext cx="1660255" cy="1212195"/>
          </a:xfrm>
          <a:prstGeom prst="rect">
            <a:avLst/>
          </a:prstGeom>
        </p:spPr>
      </p:pic>
      <p:pic>
        <p:nvPicPr>
          <p:cNvPr id="15" name="Picture 2" descr="http://turningmirrors.com/wp-content/uploads/2011/06/halo-plot-dispersion_ice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493047" y="4658080"/>
            <a:ext cx="2165978" cy="1613654"/>
          </a:xfrm>
          <a:prstGeom prst="rect">
            <a:avLst/>
          </a:prstGeom>
          <a:noFill/>
        </p:spPr>
      </p:pic>
      <p:pic>
        <p:nvPicPr>
          <p:cNvPr id="16" name="Picture 2" descr="beyaz_isik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262" y="4890621"/>
            <a:ext cx="1750785" cy="114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581400" y="757691"/>
            <a:ext cx="8610600" cy="1293028"/>
          </a:xfrm>
        </p:spPr>
        <p:txBody>
          <a:bodyPr/>
          <a:lstStyle/>
          <a:p>
            <a:pPr algn="ctr"/>
            <a:r>
              <a:rPr lang="tr-TR" b="1" dirty="0" smtClean="0"/>
              <a:t>Prizmalar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0438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Fırça olarak güneş</a:t>
            </a:r>
            <a:endParaRPr lang="tr-TR" b="1" dirty="0"/>
          </a:p>
        </p:txBody>
      </p:sp>
      <p:pic>
        <p:nvPicPr>
          <p:cNvPr id="2050" name="Picture 2" descr="Ä°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632" y="1759014"/>
            <a:ext cx="6875330" cy="457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0717" y="1537233"/>
            <a:ext cx="3145536" cy="503214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cs typeface="Arial"/>
              </a:rPr>
              <a:t>Orman </a:t>
            </a:r>
            <a:r>
              <a:rPr lang="tr-TR" sz="1600" dirty="0" smtClean="0">
                <a:cs typeface="Arial"/>
              </a:rPr>
              <a:t>Yangınları</a:t>
            </a:r>
            <a:endParaRPr lang="tr-TR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Mercekler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Yakınsak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Iraksak</a:t>
            </a:r>
            <a:r>
              <a:rPr lang="en-US" sz="1600" dirty="0"/>
              <a:t> </a:t>
            </a:r>
            <a:r>
              <a:rPr lang="en-US" sz="1600" dirty="0" err="1"/>
              <a:t>Mercekler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Nasıl</a:t>
            </a:r>
            <a:r>
              <a:rPr lang="en-US" sz="1600" dirty="0"/>
              <a:t> </a:t>
            </a:r>
            <a:r>
              <a:rPr lang="en-US" sz="1600" dirty="0" err="1"/>
              <a:t>Yapılırlar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Odak</a:t>
            </a:r>
            <a:r>
              <a:rPr lang="en-US" sz="1600" dirty="0"/>
              <a:t> </a:t>
            </a:r>
            <a:r>
              <a:rPr lang="en-US" sz="1600" dirty="0" err="1"/>
              <a:t>Uzaklığı</a:t>
            </a:r>
            <a:r>
              <a:rPr lang="en-US" sz="1600" dirty="0"/>
              <a:t> </a:t>
            </a:r>
            <a:r>
              <a:rPr lang="en-US" sz="1600" dirty="0" err="1"/>
              <a:t>Nelere</a:t>
            </a:r>
            <a:r>
              <a:rPr lang="en-US" sz="1600" dirty="0"/>
              <a:t> </a:t>
            </a:r>
            <a:r>
              <a:rPr lang="en-US" sz="1600" dirty="0" err="1" smtClean="0"/>
              <a:t>Bağlıdır</a:t>
            </a:r>
            <a:endParaRPr lang="en-US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Hayatımızdaki</a:t>
            </a:r>
            <a:r>
              <a:rPr lang="en-US" sz="1600" dirty="0"/>
              <a:t> </a:t>
            </a:r>
            <a:r>
              <a:rPr lang="en-US" sz="1600" dirty="0" err="1" smtClean="0"/>
              <a:t>Mercekler</a:t>
            </a:r>
            <a:endParaRPr lang="tr-TR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Özel Işınlar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Günün </a:t>
            </a:r>
            <a:r>
              <a:rPr lang="en-US" sz="1600" dirty="0"/>
              <a:t>Ö</a:t>
            </a:r>
            <a:r>
              <a:rPr lang="tr-TR" sz="1600" dirty="0" err="1"/>
              <a:t>zeti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Soru </a:t>
            </a:r>
            <a:r>
              <a:rPr lang="en-US" sz="1600" dirty="0"/>
              <a:t>Ç</a:t>
            </a:r>
            <a:r>
              <a:rPr lang="tr-TR" sz="1600" dirty="0"/>
              <a:t>özümü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52219" y="6356555"/>
            <a:ext cx="6828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Güneş ile resim yapabilir misiniz?</a:t>
            </a:r>
            <a:endParaRPr lang="tr-TR" dirty="0"/>
          </a:p>
        </p:txBody>
      </p:sp>
      <p:sp>
        <p:nvSpPr>
          <p:cNvPr id="4" name="Action Button: Movie 3">
            <a:hlinkClick r:id="rId4" highlightClick="1"/>
          </p:cNvPr>
          <p:cNvSpPr/>
          <p:nvPr/>
        </p:nvSpPr>
        <p:spPr>
          <a:xfrm>
            <a:off x="11297265" y="6356555"/>
            <a:ext cx="722670" cy="36933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95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Orman yangınları</a:t>
            </a:r>
            <a:endParaRPr lang="tr-TR" b="1" dirty="0"/>
          </a:p>
        </p:txBody>
      </p:sp>
      <p:pic>
        <p:nvPicPr>
          <p:cNvPr id="1026" name="Picture 2" descr="Ä°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575" y="2194563"/>
            <a:ext cx="7172409" cy="40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0717" y="1537233"/>
            <a:ext cx="3145536" cy="503214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cs typeface="Arial"/>
              </a:rPr>
              <a:t>Orman </a:t>
            </a:r>
            <a:r>
              <a:rPr lang="tr-TR" sz="1600" b="1" dirty="0" smtClean="0">
                <a:cs typeface="Arial"/>
              </a:rPr>
              <a:t>Yangınları</a:t>
            </a:r>
            <a:endParaRPr lang="tr-TR" sz="1600" b="1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Mercekler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Yakınsak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Iraksak</a:t>
            </a:r>
            <a:r>
              <a:rPr lang="en-US" sz="1600" dirty="0"/>
              <a:t> </a:t>
            </a:r>
            <a:r>
              <a:rPr lang="en-US" sz="1600" dirty="0" err="1"/>
              <a:t>Mercekler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Nasıl</a:t>
            </a:r>
            <a:r>
              <a:rPr lang="en-US" sz="1600" dirty="0"/>
              <a:t> </a:t>
            </a:r>
            <a:r>
              <a:rPr lang="en-US" sz="1600" dirty="0" err="1"/>
              <a:t>Yapılırlar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Odak</a:t>
            </a:r>
            <a:r>
              <a:rPr lang="en-US" sz="1600" dirty="0"/>
              <a:t> </a:t>
            </a:r>
            <a:r>
              <a:rPr lang="en-US" sz="1600" dirty="0" err="1"/>
              <a:t>Uzaklığı</a:t>
            </a:r>
            <a:r>
              <a:rPr lang="en-US" sz="1600" dirty="0"/>
              <a:t> </a:t>
            </a:r>
            <a:r>
              <a:rPr lang="en-US" sz="1600" dirty="0" err="1"/>
              <a:t>Nelere</a:t>
            </a:r>
            <a:r>
              <a:rPr lang="en-US" sz="1600" dirty="0"/>
              <a:t> </a:t>
            </a:r>
            <a:r>
              <a:rPr lang="en-US" sz="1600" dirty="0" err="1" smtClean="0"/>
              <a:t>Bağlıdır</a:t>
            </a:r>
            <a:endParaRPr lang="en-US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Hayatımızdaki</a:t>
            </a:r>
            <a:r>
              <a:rPr lang="en-US" sz="1600" dirty="0"/>
              <a:t> </a:t>
            </a:r>
            <a:r>
              <a:rPr lang="en-US" sz="1600" dirty="0" err="1" smtClean="0"/>
              <a:t>Mercekler</a:t>
            </a:r>
            <a:endParaRPr lang="tr-TR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Özel Işınlar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Günün </a:t>
            </a:r>
            <a:r>
              <a:rPr lang="en-US" sz="1600" dirty="0"/>
              <a:t>Ö</a:t>
            </a:r>
            <a:r>
              <a:rPr lang="tr-TR" sz="1600" dirty="0" err="1"/>
              <a:t>zeti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Soru </a:t>
            </a:r>
            <a:r>
              <a:rPr lang="en-US" sz="1600" dirty="0"/>
              <a:t>Ç</a:t>
            </a:r>
            <a:r>
              <a:rPr lang="tr-TR" sz="1600" dirty="0"/>
              <a:t>özümü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22575" y="6371303"/>
            <a:ext cx="7064625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Orman yangınlarına su şişeleri sebep olabilir mi?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231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717" y="1537233"/>
            <a:ext cx="3145536" cy="503214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latin typeface="Arial"/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latin typeface="Arial"/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latin typeface="Arial"/>
                <a:cs typeface="Arial"/>
              </a:rPr>
              <a:t>Yangınları</a:t>
            </a:r>
            <a:endParaRPr lang="tr-TR" sz="1600" dirty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 err="1"/>
              <a:t>Mercekler</a:t>
            </a:r>
            <a:endParaRPr lang="en-US" sz="1600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Yakınsak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Iraksak</a:t>
            </a:r>
            <a:r>
              <a:rPr lang="en-US" sz="1600" dirty="0"/>
              <a:t> </a:t>
            </a:r>
            <a:r>
              <a:rPr lang="en-US" sz="1600" dirty="0" err="1"/>
              <a:t>Mercekler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Nasıl</a:t>
            </a:r>
            <a:r>
              <a:rPr lang="en-US" sz="1600" dirty="0"/>
              <a:t> </a:t>
            </a:r>
            <a:r>
              <a:rPr lang="en-US" sz="1600" dirty="0" err="1"/>
              <a:t>Yapılırlar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Odak</a:t>
            </a:r>
            <a:r>
              <a:rPr lang="en-US" sz="1600" dirty="0"/>
              <a:t> </a:t>
            </a:r>
            <a:r>
              <a:rPr lang="en-US" sz="1600" dirty="0" err="1"/>
              <a:t>Uzaklığı</a:t>
            </a:r>
            <a:r>
              <a:rPr lang="en-US" sz="1600" dirty="0"/>
              <a:t> </a:t>
            </a:r>
            <a:r>
              <a:rPr lang="en-US" sz="1600" dirty="0" err="1"/>
              <a:t>Nelere</a:t>
            </a:r>
            <a:r>
              <a:rPr lang="en-US" sz="1600" dirty="0"/>
              <a:t> </a:t>
            </a:r>
            <a:r>
              <a:rPr lang="en-US" sz="1600" dirty="0" err="1" smtClean="0"/>
              <a:t>Bağlıdır</a:t>
            </a:r>
            <a:endParaRPr lang="en-US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Hayatımızdaki</a:t>
            </a:r>
            <a:r>
              <a:rPr lang="en-US" sz="1600" dirty="0"/>
              <a:t> </a:t>
            </a:r>
            <a:r>
              <a:rPr lang="en-US" sz="1600" dirty="0" err="1" smtClean="0"/>
              <a:t>Mercekler</a:t>
            </a:r>
            <a:endParaRPr lang="tr-TR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Özel Işınlar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Günün </a:t>
            </a:r>
            <a:r>
              <a:rPr lang="en-US" sz="1600" dirty="0"/>
              <a:t>Ö</a:t>
            </a:r>
            <a:r>
              <a:rPr lang="tr-TR" sz="1600" dirty="0" err="1"/>
              <a:t>zeti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Soru </a:t>
            </a:r>
            <a:r>
              <a:rPr lang="en-US" sz="1600" dirty="0"/>
              <a:t>Ç</a:t>
            </a:r>
            <a:r>
              <a:rPr lang="tr-TR" sz="1600" dirty="0"/>
              <a:t>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32903" y="1900519"/>
            <a:ext cx="781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En az bir yüzeyi küresel şekilde olan saydam ortamlara </a:t>
            </a:r>
            <a:r>
              <a:rPr lang="tr-TR" b="1" dirty="0" smtClean="0"/>
              <a:t>mercek</a:t>
            </a:r>
            <a:r>
              <a:rPr lang="tr-TR" dirty="0" smtClean="0"/>
              <a:t> denir.</a:t>
            </a:r>
            <a:endParaRPr lang="tr-TR" dirty="0"/>
          </a:p>
        </p:txBody>
      </p:sp>
      <p:pic>
        <p:nvPicPr>
          <p:cNvPr id="1026" name="Picture 2" descr="Image result for lens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571" y="3090914"/>
            <a:ext cx="2667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.dxcdn.com/productimages/sku_169046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474" y="472675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lens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308" y="3090914"/>
            <a:ext cx="247548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lens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308" y="4733041"/>
            <a:ext cx="2289358" cy="170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 close-up of a car headlamp showing the lenses insid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850" y="3090914"/>
            <a:ext cx="2292124" cy="171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4911" y="4834193"/>
            <a:ext cx="2581275" cy="177165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366253" y="740841"/>
            <a:ext cx="8610600" cy="1293028"/>
          </a:xfrm>
        </p:spPr>
        <p:txBody>
          <a:bodyPr/>
          <a:lstStyle/>
          <a:p>
            <a:pPr algn="ctr"/>
            <a:r>
              <a:rPr lang="tr-TR" b="1" dirty="0" smtClean="0"/>
              <a:t>mercekler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2605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717" y="1537233"/>
            <a:ext cx="3145536" cy="503214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 err="1"/>
              <a:t>Mercekler</a:t>
            </a:r>
            <a:endParaRPr lang="en-US" sz="1600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Yakınsak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Iraksak</a:t>
            </a:r>
            <a:r>
              <a:rPr lang="en-US" sz="1600" dirty="0"/>
              <a:t> </a:t>
            </a:r>
            <a:r>
              <a:rPr lang="en-US" sz="1600" dirty="0" err="1"/>
              <a:t>Mercekler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Nasıl</a:t>
            </a:r>
            <a:r>
              <a:rPr lang="en-US" sz="1600" dirty="0"/>
              <a:t> </a:t>
            </a:r>
            <a:r>
              <a:rPr lang="en-US" sz="1600" dirty="0" err="1"/>
              <a:t>Yapılırlar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Odak</a:t>
            </a:r>
            <a:r>
              <a:rPr lang="en-US" sz="1600" dirty="0"/>
              <a:t> </a:t>
            </a:r>
            <a:r>
              <a:rPr lang="en-US" sz="1600" dirty="0" err="1"/>
              <a:t>Uzaklığı</a:t>
            </a:r>
            <a:r>
              <a:rPr lang="en-US" sz="1600" dirty="0"/>
              <a:t> </a:t>
            </a:r>
            <a:r>
              <a:rPr lang="en-US" sz="1600" dirty="0" err="1"/>
              <a:t>Nelere</a:t>
            </a:r>
            <a:r>
              <a:rPr lang="en-US" sz="1600" dirty="0"/>
              <a:t> </a:t>
            </a:r>
            <a:r>
              <a:rPr lang="en-US" sz="1600" dirty="0" err="1" smtClean="0"/>
              <a:t>Bağlıdır</a:t>
            </a:r>
            <a:endParaRPr lang="en-US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Hayatımızdaki</a:t>
            </a:r>
            <a:r>
              <a:rPr lang="en-US" sz="1600" dirty="0"/>
              <a:t> </a:t>
            </a:r>
            <a:r>
              <a:rPr lang="en-US" sz="1600" dirty="0" err="1" smtClean="0"/>
              <a:t>Mercekler</a:t>
            </a:r>
            <a:endParaRPr lang="tr-TR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Özel Işınlar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Günün </a:t>
            </a:r>
            <a:r>
              <a:rPr lang="en-US" sz="1600" dirty="0"/>
              <a:t>Ö</a:t>
            </a:r>
            <a:r>
              <a:rPr lang="tr-TR" sz="1600" dirty="0" err="1"/>
              <a:t>zeti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Soru </a:t>
            </a:r>
            <a:r>
              <a:rPr lang="en-US" sz="1600" dirty="0"/>
              <a:t>Ç</a:t>
            </a:r>
            <a:r>
              <a:rPr lang="tr-TR" sz="1600" dirty="0"/>
              <a:t>özümü</a:t>
            </a:r>
          </a:p>
        </p:txBody>
      </p:sp>
      <p:sp>
        <p:nvSpPr>
          <p:cNvPr id="3" name="Rectangle 2"/>
          <p:cNvSpPr/>
          <p:nvPr/>
        </p:nvSpPr>
        <p:spPr>
          <a:xfrm>
            <a:off x="4060722" y="2247496"/>
            <a:ext cx="76593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İnce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Kalın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enarlı</a:t>
            </a:r>
            <a:r>
              <a:rPr lang="en-US" dirty="0" smtClean="0"/>
              <a:t> </a:t>
            </a:r>
            <a:r>
              <a:rPr lang="en-US" dirty="0" err="1" smtClean="0"/>
              <a:t>mercekler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video:</a:t>
            </a:r>
          </a:p>
          <a:p>
            <a:r>
              <a:rPr lang="tr-TR" dirty="0" smtClean="0">
                <a:hlinkClick r:id="rId3"/>
              </a:rPr>
              <a:t>https</a:t>
            </a:r>
            <a:r>
              <a:rPr lang="tr-TR" dirty="0">
                <a:hlinkClick r:id="rId3"/>
              </a:rPr>
              <a:t>://www.youtube.com/watch?v=4zuB_dSJn1Y&amp;nohtml5=False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6298" y="3211416"/>
            <a:ext cx="4007999" cy="32063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4296" y="3211416"/>
            <a:ext cx="3671328" cy="30777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366253" y="740841"/>
            <a:ext cx="8610600" cy="1293028"/>
          </a:xfrm>
        </p:spPr>
        <p:txBody>
          <a:bodyPr/>
          <a:lstStyle/>
          <a:p>
            <a:pPr algn="ctr"/>
            <a:r>
              <a:rPr lang="tr-TR" b="1" dirty="0" smtClean="0"/>
              <a:t>mercekler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5269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717" y="1537233"/>
            <a:ext cx="3145536" cy="46166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sz="1600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sz="1600" dirty="0" smtClean="0">
                <a:solidFill>
                  <a:schemeClr val="bg1">
                    <a:lumMod val="65000"/>
                  </a:schemeClr>
                </a:solidFill>
              </a:rPr>
              <a:t>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Fırça Olarak Güneş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AFAFAF"/>
                </a:solidFill>
                <a:cs typeface="Arial"/>
              </a:rPr>
              <a:t>Orman </a:t>
            </a:r>
            <a:r>
              <a:rPr lang="tr-TR" sz="1600" dirty="0" smtClean="0">
                <a:solidFill>
                  <a:srgbClr val="AFAFAF"/>
                </a:solidFill>
                <a:cs typeface="Arial"/>
              </a:rPr>
              <a:t>Yangınları</a:t>
            </a:r>
            <a:endParaRPr lang="tr-TR" sz="1600" dirty="0">
              <a:solidFill>
                <a:srgbClr val="AFAFAF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 err="1"/>
              <a:t>Yakınsak</a:t>
            </a:r>
            <a:r>
              <a:rPr lang="en-US" sz="1600" b="1" dirty="0"/>
              <a:t> </a:t>
            </a:r>
            <a:r>
              <a:rPr lang="en-US" sz="1600" b="1" dirty="0" err="1"/>
              <a:t>ve</a:t>
            </a:r>
            <a:r>
              <a:rPr lang="en-US" sz="1600" b="1" dirty="0"/>
              <a:t> </a:t>
            </a:r>
            <a:r>
              <a:rPr lang="en-US" sz="1600" b="1" dirty="0" err="1"/>
              <a:t>Iraksak</a:t>
            </a:r>
            <a:r>
              <a:rPr lang="en-US" sz="1600" b="1" dirty="0"/>
              <a:t> </a:t>
            </a:r>
            <a:r>
              <a:rPr lang="en-US" sz="1600" b="1" dirty="0" err="1"/>
              <a:t>Mercekler</a:t>
            </a:r>
            <a:endParaRPr lang="en-US" sz="1600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Nasıl</a:t>
            </a:r>
            <a:r>
              <a:rPr lang="en-US" sz="1600" dirty="0"/>
              <a:t> </a:t>
            </a:r>
            <a:r>
              <a:rPr lang="en-US" sz="1600" dirty="0" err="1"/>
              <a:t>Yapılırlar</a:t>
            </a:r>
            <a:endParaRPr lang="en-US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Odak</a:t>
            </a:r>
            <a:r>
              <a:rPr lang="en-US" sz="1600" dirty="0"/>
              <a:t> </a:t>
            </a:r>
            <a:r>
              <a:rPr lang="en-US" sz="1600" dirty="0" err="1"/>
              <a:t>Uzaklığı</a:t>
            </a:r>
            <a:r>
              <a:rPr lang="en-US" sz="1600" dirty="0"/>
              <a:t> </a:t>
            </a:r>
            <a:r>
              <a:rPr lang="en-US" sz="1600" dirty="0" err="1"/>
              <a:t>Nelere</a:t>
            </a:r>
            <a:r>
              <a:rPr lang="en-US" sz="1600" dirty="0"/>
              <a:t> </a:t>
            </a:r>
            <a:r>
              <a:rPr lang="en-US" sz="1600" dirty="0" err="1" smtClean="0"/>
              <a:t>Bağlıdır</a:t>
            </a:r>
            <a:endParaRPr lang="en-US" sz="16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Hayatımızdaki</a:t>
            </a:r>
            <a:r>
              <a:rPr lang="en-US" sz="1600" dirty="0"/>
              <a:t> </a:t>
            </a:r>
            <a:r>
              <a:rPr lang="en-US" sz="1600" dirty="0" err="1"/>
              <a:t>Mercekler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/>
              <a:t>Günün </a:t>
            </a:r>
            <a:r>
              <a:rPr lang="en-US" sz="1600" dirty="0"/>
              <a:t>Ö</a:t>
            </a:r>
            <a:r>
              <a:rPr lang="tr-TR" sz="1600" dirty="0" err="1"/>
              <a:t>zeti</a:t>
            </a:r>
            <a:endParaRPr lang="tr-TR" sz="16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/>
              <a:t>Soru </a:t>
            </a:r>
            <a:r>
              <a:rPr lang="en-US" sz="1600" dirty="0"/>
              <a:t>Ç</a:t>
            </a:r>
            <a:r>
              <a:rPr lang="tr-TR" sz="1600" dirty="0"/>
              <a:t>özümü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8347587" y="4080387"/>
            <a:ext cx="481781" cy="246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4369238" y="2261195"/>
            <a:ext cx="7302582" cy="4264951"/>
            <a:chOff x="4369238" y="2261195"/>
            <a:chExt cx="7302582" cy="426495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69238" y="2261195"/>
              <a:ext cx="3100313" cy="181919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0152" y="2261195"/>
              <a:ext cx="3001668" cy="181919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09315" y="4516210"/>
              <a:ext cx="1787434" cy="200993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82193" y="4511944"/>
              <a:ext cx="1838055" cy="2014202"/>
            </a:xfrm>
            <a:prstGeom prst="rect">
              <a:avLst/>
            </a:prstGeom>
          </p:spPr>
        </p:pic>
        <p:cxnSp>
          <p:nvCxnSpPr>
            <p:cNvPr id="5" name="Straight Arrow Connector 4"/>
            <p:cNvCxnSpPr/>
            <p:nvPr/>
          </p:nvCxnSpPr>
          <p:spPr>
            <a:xfrm>
              <a:off x="4831354" y="3992736"/>
              <a:ext cx="2444517" cy="3345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7378791" y="4142612"/>
              <a:ext cx="1106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Sembol</a:t>
              </a:r>
              <a:endParaRPr lang="en-US" dirty="0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V="1">
              <a:off x="5701220" y="5152103"/>
              <a:ext cx="1407503" cy="3669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 flipV="1">
              <a:off x="7787148" y="5171768"/>
              <a:ext cx="2115884" cy="34727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6710221" y="4782771"/>
              <a:ext cx="17206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Optik merkez</a:t>
              </a:r>
              <a:endParaRPr lang="en-US" dirty="0"/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366253" y="740841"/>
            <a:ext cx="8610600" cy="1293028"/>
          </a:xfrm>
        </p:spPr>
        <p:txBody>
          <a:bodyPr/>
          <a:lstStyle/>
          <a:p>
            <a:pPr algn="ctr"/>
            <a:r>
              <a:rPr lang="tr-TR" b="1" dirty="0" smtClean="0"/>
              <a:t>Yakınsak ve ıraksak mercekler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5250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4414</TotalTime>
  <Words>1820</Words>
  <Application>Microsoft Office PowerPoint</Application>
  <PresentationFormat>Widescreen</PresentationFormat>
  <Paragraphs>464</Paragraphs>
  <Slides>37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Cambria Math</vt:lpstr>
      <vt:lpstr>Century Gothic</vt:lpstr>
      <vt:lpstr>Wingdings</vt:lpstr>
      <vt:lpstr>Vapor Trail</vt:lpstr>
      <vt:lpstr>MERCEKLER</vt:lpstr>
      <vt:lpstr>PowerPoint Presentation</vt:lpstr>
      <vt:lpstr>PowerPoint Presentation</vt:lpstr>
      <vt:lpstr>Prizmalar</vt:lpstr>
      <vt:lpstr>Fırça olarak güneş</vt:lpstr>
      <vt:lpstr>Orman yangınları</vt:lpstr>
      <vt:lpstr>mercekler</vt:lpstr>
      <vt:lpstr>mercekler</vt:lpstr>
      <vt:lpstr>Yakınsak ve ıraksak mercekler</vt:lpstr>
      <vt:lpstr>Yakınsak ve ıraksak mercekler</vt:lpstr>
      <vt:lpstr>Aktivite!</vt:lpstr>
      <vt:lpstr>Aktivite!</vt:lpstr>
      <vt:lpstr>Odak uzaklığı</vt:lpstr>
      <vt:lpstr>Işık merceğin neresinde kırılıyor?</vt:lpstr>
      <vt:lpstr>Aktivite!</vt:lpstr>
      <vt:lpstr>PowerPoint Presentation</vt:lpstr>
      <vt:lpstr>PowerPoint Presentation</vt:lpstr>
      <vt:lpstr>Fırça olarak güneş</vt:lpstr>
      <vt:lpstr>Orman yangınları</vt:lpstr>
      <vt:lpstr>HAYATIMIZDA MERCEKLER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222</cp:revision>
  <dcterms:created xsi:type="dcterms:W3CDTF">2016-04-01T12:40:28Z</dcterms:created>
  <dcterms:modified xsi:type="dcterms:W3CDTF">2018-05-15T12:43:00Z</dcterms:modified>
</cp:coreProperties>
</file>