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  <p:sldMasterId id="2147483768" r:id="rId2"/>
  </p:sldMasterIdLst>
  <p:notesMasterIdLst>
    <p:notesMasterId r:id="rId57"/>
  </p:notesMasterIdLst>
  <p:sldIdLst>
    <p:sldId id="308" r:id="rId3"/>
    <p:sldId id="257" r:id="rId4"/>
    <p:sldId id="323" r:id="rId5"/>
    <p:sldId id="258" r:id="rId6"/>
    <p:sldId id="290" r:id="rId7"/>
    <p:sldId id="299" r:id="rId8"/>
    <p:sldId id="311" r:id="rId9"/>
    <p:sldId id="259" r:id="rId10"/>
    <p:sldId id="288" r:id="rId11"/>
    <p:sldId id="261" r:id="rId12"/>
    <p:sldId id="262" r:id="rId13"/>
    <p:sldId id="318" r:id="rId14"/>
    <p:sldId id="316" r:id="rId15"/>
    <p:sldId id="278" r:id="rId16"/>
    <p:sldId id="297" r:id="rId17"/>
    <p:sldId id="281" r:id="rId18"/>
    <p:sldId id="312" r:id="rId19"/>
    <p:sldId id="279" r:id="rId20"/>
    <p:sldId id="294" r:id="rId21"/>
    <p:sldId id="317" r:id="rId22"/>
    <p:sldId id="291" r:id="rId23"/>
    <p:sldId id="282" r:id="rId24"/>
    <p:sldId id="283" r:id="rId25"/>
    <p:sldId id="313" r:id="rId26"/>
    <p:sldId id="263" r:id="rId27"/>
    <p:sldId id="285" r:id="rId28"/>
    <p:sldId id="264" r:id="rId29"/>
    <p:sldId id="260" r:id="rId30"/>
    <p:sldId id="293" r:id="rId31"/>
    <p:sldId id="292" r:id="rId32"/>
    <p:sldId id="267" r:id="rId33"/>
    <p:sldId id="295" r:id="rId34"/>
    <p:sldId id="280" r:id="rId35"/>
    <p:sldId id="319" r:id="rId36"/>
    <p:sldId id="321" r:id="rId37"/>
    <p:sldId id="296" r:id="rId38"/>
    <p:sldId id="265" r:id="rId39"/>
    <p:sldId id="300" r:id="rId40"/>
    <p:sldId id="301" r:id="rId41"/>
    <p:sldId id="272" r:id="rId42"/>
    <p:sldId id="275" r:id="rId43"/>
    <p:sldId id="270" r:id="rId44"/>
    <p:sldId id="305" r:id="rId45"/>
    <p:sldId id="304" r:id="rId46"/>
    <p:sldId id="269" r:id="rId47"/>
    <p:sldId id="274" r:id="rId48"/>
    <p:sldId id="306" r:id="rId49"/>
    <p:sldId id="271" r:id="rId50"/>
    <p:sldId id="266" r:id="rId51"/>
    <p:sldId id="307" r:id="rId52"/>
    <p:sldId id="314" r:id="rId53"/>
    <p:sldId id="276" r:id="rId54"/>
    <p:sldId id="315" r:id="rId55"/>
    <p:sldId id="302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lber" initials="D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69479" autoAdjust="0"/>
  </p:normalViewPr>
  <p:slideViewPr>
    <p:cSldViewPr snapToGrid="0">
      <p:cViewPr varScale="1">
        <p:scale>
          <a:sx n="64" d="100"/>
          <a:sy n="64" d="100"/>
        </p:scale>
        <p:origin x="10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57F18-C008-4C8D-825F-1DD2251F907B}" type="datetimeFigureOut">
              <a:rPr lang="en-US" smtClean="0"/>
              <a:pPr/>
              <a:t>4/23/2016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CFBBA-DA22-4A61-8790-580C143C7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Adres</a:t>
            </a:r>
            <a:r>
              <a:rPr lang="tr-TR" baseline="0" dirty="0" smtClean="0"/>
              <a:t> kayn                                       </a:t>
            </a:r>
            <a:r>
              <a:rPr lang="en-US" dirty="0" smtClean="0"/>
              <a:t>https://www.youtube.com/watch?v=fVV5o8Arkm8</a:t>
            </a:r>
          </a:p>
          <a:p>
            <a:r>
              <a:rPr lang="tr-TR" baseline="0" dirty="0" smtClean="0"/>
              <a:t>ak olsun diye şimdilik orda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4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56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>Videodan görüntüsünü çek </a:t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>ikisi birlikte olsun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86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1-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42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>Burda temel olarak 3 farklı durum var.</a:t>
            </a:r>
            <a:br>
              <a:rPr lang="tr-TR" baseline="0" dirty="0" smtClean="0"/>
            </a:br>
            <a:r>
              <a:rPr lang="tr-TR" baseline="0" dirty="0" smtClean="0"/>
              <a:t>Biri alttaki aynadan yansıyan ışınlardan dolayı oluşan görüntü</a:t>
            </a:r>
            <a:br>
              <a:rPr lang="tr-TR" baseline="0" dirty="0" smtClean="0"/>
            </a:br>
            <a:r>
              <a:rPr lang="tr-TR" baseline="0" dirty="0" smtClean="0"/>
              <a:t>Biri sağ taraftaki aynadan yansıyan ışınlardan dolayı</a:t>
            </a:r>
            <a:br>
              <a:rPr lang="tr-TR" baseline="0" dirty="0" smtClean="0"/>
            </a:br>
            <a:r>
              <a:rPr lang="tr-TR" baseline="0" dirty="0" smtClean="0"/>
              <a:t>Biri de hem sağ hem sol aynadan yansıyan ışınlardan dolayı</a:t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>İkinci bir ışın çiz</a:t>
            </a:r>
            <a:br>
              <a:rPr lang="tr-TR" baseline="0" dirty="0" smtClean="0"/>
            </a:br>
            <a:r>
              <a:rPr lang="tr-TR" baseline="0" dirty="0" smtClean="0"/>
              <a:t>Aynayı uzatmayı soyle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49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Resimin üstündeki ingilizce yazılar türkçe anlamlarıyla kamufle edilebilir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62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01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42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2-</a:t>
            </a:r>
            <a:r>
              <a:rPr lang="tr-TR" baseline="0" dirty="0" smtClean="0"/>
              <a:t> Cisim görüş alanımızda olsa bile baktığımız açıya göre belli bir kısmını görebiliyoruz.  Mesela burda 2 boyutlu bir cisim olsaydı hepsini görebilecektim demem doğru dimi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01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Periskop düzenini</a:t>
            </a:r>
            <a:r>
              <a:rPr lang="tr-TR" baseline="0" dirty="0" smtClean="0"/>
              <a:t> kendiniz de yapabilirsiniz evde , uzun ince bir kutuda sağ ve solunda kesikler oluşturup bir dikdörtgen yüzeyini de tamamen kesip aynaları yerleştirmek için. Sonra aynaları yerleştir ,</a:t>
            </a:r>
            <a:br>
              <a:rPr lang="tr-TR" baseline="0" dirty="0" smtClean="0"/>
            </a:br>
            <a:r>
              <a:rPr lang="tr-TR" baseline="0" dirty="0" smtClean="0"/>
              <a:t>Tepegözün nasıl çalıştgından emin ol</a:t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sz="1200" dirty="0" smtClean="0"/>
              <a:t>Odaları daha geniş göstermek için!! Arada söyle bunu 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41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>2- Bu aktivitenin daha rahat olması için, yere, öğrencilerin baktıkları belirli noktalar mı belirlesek</a:t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>3- Bu kısma aynanın önünde aynı noktada olmalarına rağmen sağa ve sola gittiklerinde de ne olacagını sorsam tamamlayıcı olur değil mi?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6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dirty="0" smtClean="0"/>
              <a:t>Kaçıncı</a:t>
            </a:r>
            <a:r>
              <a:rPr lang="tr-TR" baseline="0" dirty="0" smtClean="0"/>
              <a:t> dkya kadar izleticen?</a:t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05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>3-http://interactives.ck12.org/simulations/physics/prom-night/app/index.html?hash=bf4cf8adbc130a05855532eac96bdf4a&amp;source=ck12&amp;artifactID=1732556&amp;backUrl=http%3A//www.ck12.org/physics/Plane-Mirrors/%23simulations</a:t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29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Vurgu yap</a:t>
            </a:r>
            <a:r>
              <a:rPr lang="tr-TR" baseline="0" dirty="0" smtClean="0"/>
              <a:t> önemli aslında gözden ışın çıkmaz diye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89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İlk kısmı</a:t>
            </a:r>
            <a:r>
              <a:rPr lang="tr-TR" baseline="0" dirty="0" smtClean="0"/>
              <a:t> şekillerle beslesem mi tahtaya mı çizsem?</a:t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>Aslında 3. soru kişinin görüntünün boyu düz aynanın önünde olduğu yere göre değişir mi sorusu.</a:t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>( vurgu yap: sağa sola giderken tek br düzlem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24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İlk</a:t>
            </a:r>
            <a:r>
              <a:rPr lang="tr-TR" baseline="0" dirty="0" smtClean="0"/>
              <a:t> açıklama hem ayna ile kişi arasındaki mesafeye değiniyor</a:t>
            </a:r>
            <a:br>
              <a:rPr lang="tr-TR" baseline="0" dirty="0" smtClean="0"/>
            </a:br>
            <a:r>
              <a:rPr lang="tr-TR" baseline="0" dirty="0" smtClean="0"/>
              <a:t> hem de mesafe aynı olsa daha aynı düzlemde farklı bir noktada olsayı içeriyor.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05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36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!! Çiçek dürbünün nasıl çalıştığı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3 boyutlu çizimi öğrendiği daha eklemedim.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96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En fazla 12.10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19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Kolaydan zora göre sırala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21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Burda kaç ayna var ne anlıyor sunuz</a:t>
            </a:r>
            <a:r>
              <a:rPr lang="tr-TR" baseline="0" dirty="0" smtClean="0"/>
              <a:t> bu durumdan bu soruyu bikaç kişiye sor hangi obje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08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Akıllı</a:t>
            </a:r>
            <a:r>
              <a:rPr lang="tr-TR" baseline="0" dirty="0" smtClean="0"/>
              <a:t> tahta kullan bu çizimi yapmak için</a:t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>konulara göre de yap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1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>Aynaların fiyatlarındaki artış durumunu söyle</a:t>
            </a:r>
            <a:r>
              <a:rPr lang="tr-TR" b="1" baseline="0" dirty="0" smtClean="0"/>
              <a:t/>
            </a:r>
            <a:br>
              <a:rPr lang="tr-TR" b="1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38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83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Paralaksı anlatıcam</a:t>
            </a:r>
            <a:br>
              <a:rPr lang="tr-TR" dirty="0" smtClean="0"/>
            </a:br>
            <a:r>
              <a:rPr lang="tr-TR" dirty="0" smtClean="0"/>
              <a:t>Ne</a:t>
            </a:r>
            <a:r>
              <a:rPr lang="tr-TR" baseline="0" dirty="0" smtClean="0"/>
              <a:t> zaman yakınlaşıp ne zaman uzaklaştıgını görmemiz gerek???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2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>Bazen görüntünün içinde oluştuğunu söyleyen arkadaşlar oluyor, ama yaptığımız deneyle de aynanın arkasında oluştuğu fark ettik di mi diye onay al.</a:t>
            </a:r>
          </a:p>
          <a:p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06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1- İlk paragrafta düz aynaki görüntüsüdür. İbaresi aslında yanlış ama öncesinde bir</a:t>
            </a:r>
            <a:r>
              <a:rPr lang="tr-TR" baseline="0" dirty="0" smtClean="0"/>
              <a:t> açıklama olduğu için kullanılabilir diyebiliriz mi?</a:t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>     P ve q mesafeleri deneyde bulduğumuz gibi eşit olacaktır. Vurgusunu yap</a:t>
            </a:r>
            <a:br>
              <a:rPr lang="tr-TR" baseline="0" dirty="0" smtClean="0"/>
            </a:br>
            <a:r>
              <a:rPr lang="tr-TR" baseline="0" dirty="0" smtClean="0"/>
              <a:t>Aynanın sırlı kısmındn yansıdıgından bahset asıl ayna görevi gören (çogunlugundan bahset)</a:t>
            </a:r>
            <a:br>
              <a:rPr lang="tr-TR" baseline="0" dirty="0" smtClean="0"/>
            </a:br>
            <a:r>
              <a:rPr lang="tr-TR" baseline="0" dirty="0" smtClean="0"/>
              <a:t>Kırılmadan da bahset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7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 smtClean="0"/>
              <a:t>kitap cümlesi: </a:t>
            </a:r>
            <a:r>
              <a:rPr lang="tr-TR" dirty="0" smtClean="0"/>
              <a:t>Cismin bütün noktalarının görüntüleri </a:t>
            </a:r>
            <a:r>
              <a:rPr lang="es-ES" dirty="0" err="1" smtClean="0"/>
              <a:t>düz</a:t>
            </a:r>
            <a:r>
              <a:rPr lang="es-ES" dirty="0" smtClean="0"/>
              <a:t> </a:t>
            </a:r>
            <a:r>
              <a:rPr lang="es-ES" dirty="0" err="1" smtClean="0"/>
              <a:t>aynada</a:t>
            </a:r>
            <a:r>
              <a:rPr lang="es-ES" dirty="0" smtClean="0"/>
              <a:t> </a:t>
            </a:r>
            <a:r>
              <a:rPr lang="es-ES" dirty="0" err="1" smtClean="0"/>
              <a:t>bulunur</a:t>
            </a:r>
            <a:r>
              <a:rPr lang="es-ES" dirty="0" smtClean="0"/>
              <a:t> ve bu</a:t>
            </a:r>
            <a:r>
              <a:rPr lang="tr-TR" dirty="0" smtClean="0"/>
              <a:t> noktalar birleştirilerek cismin görüntüsü elde edilir.</a:t>
            </a:r>
          </a:p>
          <a:p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>Kolaylık olsun diye görüntü bulurken ilkini aynaya dik olacak şekilde gönderdik vurgusunu yap:</a:t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en-US" dirty="0" smtClean="0"/>
              <a:t>http://www.thelearningodyssey.com/Graphics/Content/vs/em/Medias/html/a305-plane-mirror.html</a:t>
            </a:r>
            <a:r>
              <a:rPr lang="tr-TR" dirty="0" smtClean="0"/>
              <a:t>   bu siteden de simulasyon</a:t>
            </a:r>
            <a:r>
              <a:rPr lang="tr-TR" baseline="0" dirty="0" smtClean="0"/>
              <a:t> var.</a:t>
            </a:r>
            <a:br>
              <a:rPr lang="tr-TR" baseline="0" dirty="0" smtClean="0"/>
            </a:br>
            <a:r>
              <a:rPr lang="tr-TR" baseline="0" dirty="0" smtClean="0"/>
              <a:t>4- http://www.phy.ntnu.edu.tw/ntnujava/index.php?board=12.0 burdakileri çalıştıramadım ama görünüşten işe yarayabilir anlaşılıyor eğer açılırsa</a:t>
            </a:r>
            <a:r>
              <a:rPr lang="tr-TR" dirty="0" smtClean="0"/>
              <a:t/>
            </a:r>
            <a:br>
              <a:rPr lang="tr-TR" dirty="0" smtClean="0"/>
            </a:br>
            <a:endParaRPr lang="en-US" dirty="0" smtClean="0"/>
          </a:p>
          <a:p>
            <a:r>
              <a:rPr lang="tr-TR" baseline="0" dirty="0" smtClean="0"/>
              <a:t/>
            </a:r>
            <a:br>
              <a:rPr lang="tr-TR" baseline="0" dirty="0" smtClean="0"/>
            </a:b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6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16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5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4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3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75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98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54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38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61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76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24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0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26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73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44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4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1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5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7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5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7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4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7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39.jp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joTan70WLY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6550" y="160338"/>
            <a:ext cx="9325883" cy="1737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7200" smtClean="0">
                <a:solidFill>
                  <a:srgbClr val="0070C0"/>
                </a:solidFill>
                <a:latin typeface="Copperplate Gothic Bold" panose="020E0705020206020404" pitchFamily="34" charset="0"/>
              </a:rPr>
              <a:t>DÜZ AYNALAR</a:t>
            </a:r>
            <a:endParaRPr lang="en-US" sz="7200" dirty="0">
              <a:solidFill>
                <a:srgbClr val="0070C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76525" y="2038862"/>
            <a:ext cx="10853488" cy="387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buNone/>
            </a:pPr>
            <a:r>
              <a:rPr lang="tr-TR" dirty="0" smtClean="0"/>
              <a:t>10.4.4.1. Düz aynada görüntü oluşumunu çizerek açıklar.</a:t>
            </a:r>
          </a:p>
          <a:p>
            <a:pPr marL="357188" indent="-357188">
              <a:buNone/>
            </a:pPr>
            <a:r>
              <a:rPr lang="tr-TR" dirty="0" smtClean="0"/>
              <a:t>a. Öğrencilerin yansıma kanunlarından yararlanarak düz aynada görüntü oluşumunu ölçekli çizimle göstermeleri sağlanır.</a:t>
            </a:r>
          </a:p>
          <a:p>
            <a:pPr marL="357188" indent="-357188">
              <a:buNone/>
            </a:pPr>
            <a:r>
              <a:rPr lang="tr-TR" dirty="0" smtClean="0"/>
              <a:t>b. Düz aynada görüntü özelliklerini farklı görüntüler üzerinden analiz eder.</a:t>
            </a:r>
          </a:p>
          <a:p>
            <a:pPr marL="357188" indent="-357188">
              <a:buNone/>
            </a:pPr>
            <a:r>
              <a:rPr lang="tr-TR" dirty="0" smtClean="0"/>
              <a:t>c. Öğrencilerin cismin doğrudan görülmesi ile düz aynadaki görüntüsünü   (sanal görüntü) karşılaştırmaları sağlanır.</a:t>
            </a:r>
          </a:p>
          <a:p>
            <a:pPr marL="357188" indent="-357188">
              <a:buNone/>
            </a:pPr>
            <a:r>
              <a:rPr lang="tr-TR" dirty="0" smtClean="0"/>
              <a:t>ç. Kesişen ayna, hareketli ayna ve hareketli cisim problemlerine girilmez.</a:t>
            </a:r>
          </a:p>
          <a:p>
            <a:pPr marL="357188" indent="-357188">
              <a:buNone/>
            </a:pPr>
            <a:r>
              <a:rPr lang="tr-TR" dirty="0" smtClean="0"/>
              <a:t>d. Öğrencilerin deney yaparak ve simülasyonlar kullanarak görüş alanına etki eden değişkenlerle ilgili çıkarımlar yapmaları sağlanır.</a:t>
            </a:r>
            <a:br>
              <a:rPr lang="tr-TR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003" y="172148"/>
            <a:ext cx="7681870" cy="774895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Aktivite:</a:t>
            </a:r>
            <a:br>
              <a:rPr lang="tr-TR" sz="2800" dirty="0" smtClean="0">
                <a:solidFill>
                  <a:srgbClr val="0070C0"/>
                </a:solidFill>
              </a:rPr>
            </a:br>
            <a:r>
              <a:rPr lang="tr-TR" sz="2400" dirty="0" smtClean="0">
                <a:solidFill>
                  <a:srgbClr val="0070C0"/>
                </a:solidFill>
              </a:rPr>
              <a:t>Düz Aynalarda Görüntü Çizimi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679" y="111449"/>
            <a:ext cx="621713" cy="736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7821" t="35450" r="12573" b="21322"/>
          <a:stretch/>
        </p:blipFill>
        <p:spPr>
          <a:xfrm>
            <a:off x="9015663" y="882127"/>
            <a:ext cx="2791325" cy="10696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1059" y="1100581"/>
            <a:ext cx="62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1-</a:t>
            </a:r>
            <a:r>
              <a:rPr lang="tr-TR" dirty="0" smtClean="0"/>
              <a:t> Bir cisme cetveli şekildeki gibi tutarak bakalım.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599" y="1951801"/>
            <a:ext cx="60157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2- Işın İzleme Yöntemi Kullanalım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Nokta yerine iğneyi yerleştirin. Farklı iki açıdan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bakarak </a:t>
            </a:r>
            <a:r>
              <a:rPr lang="tr-TR" dirty="0"/>
              <a:t>aynada gördğünüz iğnenin görüntüsünün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olduğu </a:t>
            </a:r>
            <a:r>
              <a:rPr lang="tr-TR" dirty="0"/>
              <a:t>doğrultuyu cetvelle çizin. Doğruların </a:t>
            </a:r>
            <a:r>
              <a:rPr lang="tr-TR" dirty="0" smtClean="0"/>
              <a:t>kesiştiği</a:t>
            </a:r>
            <a:br>
              <a:rPr lang="tr-TR" dirty="0" smtClean="0"/>
            </a:br>
            <a:r>
              <a:rPr lang="tr-TR" dirty="0" smtClean="0"/>
              <a:t>nokta </a:t>
            </a:r>
            <a:r>
              <a:rPr lang="tr-TR" dirty="0"/>
              <a:t>ile toplu iğnenin aynaya olan uzaklığını ölçün.</a:t>
            </a:r>
            <a:r>
              <a:rPr lang="tr-TR" dirty="0" smtClean="0"/>
              <a:t/>
            </a:r>
            <a:br>
              <a:rPr lang="tr-TR" dirty="0" smtClean="0"/>
            </a:br>
            <a:endParaRPr lang="en-US" dirty="0"/>
          </a:p>
        </p:txBody>
      </p:sp>
      <p:pic>
        <p:nvPicPr>
          <p:cNvPr id="12" name="Picture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24902" r="53873" b="26708"/>
          <a:stretch/>
        </p:blipFill>
        <p:spPr bwMode="auto">
          <a:xfrm>
            <a:off x="8152825" y="1911534"/>
            <a:ext cx="3381100" cy="2039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Metin Kutusu 2"/>
          <p:cNvSpPr txBox="1">
            <a:spLocks noChangeArrowheads="1"/>
          </p:cNvSpPr>
          <p:nvPr/>
        </p:nvSpPr>
        <p:spPr bwMode="auto">
          <a:xfrm>
            <a:off x="9569164" y="2961711"/>
            <a:ext cx="994968" cy="279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Toplu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iğne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2"/>
          <p:cNvSpPr txBox="1">
            <a:spLocks noChangeArrowheads="1"/>
          </p:cNvSpPr>
          <p:nvPr/>
        </p:nvSpPr>
        <p:spPr bwMode="auto">
          <a:xfrm>
            <a:off x="8152825" y="4004309"/>
            <a:ext cx="3390854" cy="740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Toplu iğnenin görüntülerinin doğrultusunda</a:t>
            </a:r>
            <a:b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tr-T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strafora batırılan başka iğneler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0209" y="4211669"/>
            <a:ext cx="56758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3- Paralaks Yöntemi Kullanalım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Aynanın önüne ve arkasına kalemleri yerleştirin.</a:t>
            </a:r>
            <a:br>
              <a:rPr lang="tr-TR" dirty="0" smtClean="0"/>
            </a:br>
            <a:r>
              <a:rPr lang="tr-TR" dirty="0" smtClean="0"/>
              <a:t>Aynanın önündeki kalemin görüntüsüyle, arkadaki kalemi tek bir kalem gibi görmek için, arkadaki kalemin yerini değiştirin. Tek kalem gördüğünüzde</a:t>
            </a:r>
            <a:br>
              <a:rPr lang="tr-TR" dirty="0" smtClean="0"/>
            </a:br>
            <a:r>
              <a:rPr lang="tr-TR" dirty="0" smtClean="0"/>
              <a:t>kalemlerin aynaya olan uzaklığını ölçün.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endParaRPr lang="en-US" dirty="0"/>
          </a:p>
        </p:txBody>
      </p:sp>
      <p:pic>
        <p:nvPicPr>
          <p:cNvPr id="16" name="Resim 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t="33146" r="30001" b="33687"/>
          <a:stretch/>
        </p:blipFill>
        <p:spPr bwMode="auto">
          <a:xfrm>
            <a:off x="8001419" y="4712798"/>
            <a:ext cx="3965575" cy="1286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Metin Kutusu 2"/>
          <p:cNvSpPr txBox="1">
            <a:spLocks noChangeArrowheads="1"/>
          </p:cNvSpPr>
          <p:nvPr/>
        </p:nvSpPr>
        <p:spPr bwMode="auto">
          <a:xfrm>
            <a:off x="9458597" y="4803605"/>
            <a:ext cx="1105535" cy="446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 arkasındaki</a:t>
            </a:r>
            <a:b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gerçek çivi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Metin Kutusu 2"/>
          <p:cNvSpPr txBox="1">
            <a:spLocks noChangeArrowheads="1"/>
          </p:cNvSpPr>
          <p:nvPr/>
        </p:nvSpPr>
        <p:spPr bwMode="auto">
          <a:xfrm>
            <a:off x="9665924" y="5473178"/>
            <a:ext cx="690880" cy="2971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 ayna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Metin Kutusu 2"/>
          <p:cNvSpPr txBox="1">
            <a:spLocks noChangeArrowheads="1"/>
          </p:cNvSpPr>
          <p:nvPr/>
        </p:nvSpPr>
        <p:spPr bwMode="auto">
          <a:xfrm>
            <a:off x="9665924" y="6011805"/>
            <a:ext cx="775335" cy="446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Çivinin </a:t>
            </a:r>
            <a:b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görüntüsü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47344" y="949999"/>
            <a:ext cx="12107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Cisim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9446" t="50916" r="86576" b="40933"/>
          <a:stretch/>
        </p:blipFill>
        <p:spPr>
          <a:xfrm>
            <a:off x="8606590" y="848171"/>
            <a:ext cx="264694" cy="3389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266792" y="731249"/>
            <a:ext cx="1039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Cetvel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" cy="70906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Aktivite: Düz aynada görüntü çizimi</a:t>
            </a:r>
            <a:endParaRPr lang="tr-TR" sz="1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Aktivitenin sonuçları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</a:t>
            </a:r>
            <a:r>
              <a:rPr lang="tr-TR" sz="1000" dirty="0"/>
              <a:t>alanı </a:t>
            </a:r>
            <a:endParaRPr lang="tr-TR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321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173" y="-97866"/>
            <a:ext cx="7143988" cy="854663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Aktivite Sonuçları: Işın İzleme Yöntemi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313" y="5237063"/>
            <a:ext cx="1013687" cy="1201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3147" y="3805971"/>
            <a:ext cx="9468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70C0"/>
                </a:solidFill>
              </a:rPr>
              <a:t>Ayna </a:t>
            </a:r>
            <a:r>
              <a:rPr lang="tr-TR" sz="1600" b="1" i="1" dirty="0" smtClean="0">
                <a:solidFill>
                  <a:srgbClr val="0070C0"/>
                </a:solidFill>
              </a:rPr>
              <a:t>çizgisi ile nesne </a:t>
            </a:r>
            <a:r>
              <a:rPr lang="tr-TR" sz="1600" b="1" dirty="0" smtClean="0">
                <a:solidFill>
                  <a:srgbClr val="0070C0"/>
                </a:solidFill>
              </a:rPr>
              <a:t>arasındaki mesafe = Ayna çizgisi ile görüntü arasındaki mesafe</a:t>
            </a:r>
            <a:endParaRPr lang="tr-TR" sz="1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819" y="4496235"/>
            <a:ext cx="894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SONUÇ1: </a:t>
            </a:r>
            <a:r>
              <a:rPr lang="tr-TR" dirty="0" smtClean="0"/>
              <a:t>Düz aynalarda cisim ile cismin görüntüsü aynadan aynı mesafede oluşur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41181" y="5227012"/>
            <a:ext cx="894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SONUÇ2: </a:t>
            </a:r>
            <a:r>
              <a:rPr lang="tr-TR" dirty="0" smtClean="0"/>
              <a:t>Düz aynalarda cismin görüntüsü aynanın arkasında ve aynadan yansıyan  ışınların uzantıların kesiştiği noktada  oluşur.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19841" r="28241" b="13756"/>
          <a:stretch/>
        </p:blipFill>
        <p:spPr bwMode="auto">
          <a:xfrm>
            <a:off x="2925297" y="724111"/>
            <a:ext cx="4818540" cy="1813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Metin Kutusu 2"/>
          <p:cNvSpPr txBox="1">
            <a:spLocks noChangeArrowheads="1"/>
          </p:cNvSpPr>
          <p:nvPr/>
        </p:nvSpPr>
        <p:spPr bwMode="auto">
          <a:xfrm>
            <a:off x="5934909" y="946980"/>
            <a:ext cx="3132595" cy="3118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aynanın 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arka (sırlı) </a:t>
            </a:r>
            <a:r>
              <a:rPr lang="tr-T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kısmı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Metin Kutusu 2"/>
          <p:cNvSpPr txBox="1">
            <a:spLocks noChangeArrowheads="1"/>
          </p:cNvSpPr>
          <p:nvPr/>
        </p:nvSpPr>
        <p:spPr bwMode="auto">
          <a:xfrm>
            <a:off x="5988856" y="1388683"/>
            <a:ext cx="2257008" cy="3845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aynanın 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 (cam) </a:t>
            </a:r>
            <a:r>
              <a:rPr lang="tr-T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kısmı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Metin Kutusu 2"/>
          <p:cNvSpPr txBox="1">
            <a:spLocks noChangeArrowheads="1"/>
          </p:cNvSpPr>
          <p:nvPr/>
        </p:nvSpPr>
        <p:spPr bwMode="auto">
          <a:xfrm>
            <a:off x="2909074" y="2161966"/>
            <a:ext cx="4077714" cy="7505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Toplu iğnenin görüntülerinin doğrultusunda</a:t>
            </a:r>
            <a:b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strafora batırılan başka iğneler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2"/>
          <p:cNvSpPr txBox="1">
            <a:spLocks noChangeArrowheads="1"/>
          </p:cNvSpPr>
          <p:nvPr/>
        </p:nvSpPr>
        <p:spPr bwMode="auto">
          <a:xfrm>
            <a:off x="4062443" y="1443525"/>
            <a:ext cx="843053" cy="2704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Toplu iğne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Resim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t="23302" r="33026" b="17294"/>
          <a:stretch/>
        </p:blipFill>
        <p:spPr bwMode="auto">
          <a:xfrm>
            <a:off x="8533779" y="832449"/>
            <a:ext cx="3536358" cy="2273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Metin Kutusu 2"/>
          <p:cNvSpPr txBox="1">
            <a:spLocks noChangeArrowheads="1"/>
          </p:cNvSpPr>
          <p:nvPr/>
        </p:nvSpPr>
        <p:spPr bwMode="auto">
          <a:xfrm>
            <a:off x="10022793" y="838996"/>
            <a:ext cx="1132676" cy="3135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Görüntü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Metin Kutusu 2"/>
          <p:cNvSpPr txBox="1">
            <a:spLocks noChangeArrowheads="1"/>
          </p:cNvSpPr>
          <p:nvPr/>
        </p:nvSpPr>
        <p:spPr bwMode="auto">
          <a:xfrm>
            <a:off x="8479423" y="1302181"/>
            <a:ext cx="1132676" cy="5401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Görüntü</a:t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mesafesi</a:t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Metin Kutusu 2"/>
          <p:cNvSpPr txBox="1">
            <a:spLocks noChangeArrowheads="1"/>
          </p:cNvSpPr>
          <p:nvPr/>
        </p:nvSpPr>
        <p:spPr bwMode="auto">
          <a:xfrm>
            <a:off x="10045637" y="2774387"/>
            <a:ext cx="1132676" cy="3135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Cisim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Metin Kutusu 2"/>
          <p:cNvSpPr txBox="1">
            <a:spLocks noChangeArrowheads="1"/>
          </p:cNvSpPr>
          <p:nvPr/>
        </p:nvSpPr>
        <p:spPr bwMode="auto">
          <a:xfrm>
            <a:off x="8518566" y="2262352"/>
            <a:ext cx="1132676" cy="5401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Cisim</a:t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mesafesi</a:t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Dikdörtgen 17"/>
          <p:cNvSpPr/>
          <p:nvPr/>
        </p:nvSpPr>
        <p:spPr>
          <a:xfrm>
            <a:off x="10005048" y="1504650"/>
            <a:ext cx="1312167" cy="5099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Metin Kutusu 2"/>
          <p:cNvSpPr txBox="1">
            <a:spLocks noChangeArrowheads="1"/>
          </p:cNvSpPr>
          <p:nvPr/>
        </p:nvSpPr>
        <p:spPr bwMode="auto">
          <a:xfrm>
            <a:off x="11102161" y="1679147"/>
            <a:ext cx="983189" cy="32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 çizgisi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-15130" y="0"/>
            <a:ext cx="2438400" cy="70906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Aktivitenin sonuçları</a:t>
            </a:r>
            <a:endParaRPr lang="tr-TR" sz="1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</a:t>
            </a:r>
            <a:r>
              <a:rPr lang="tr-TR" sz="1000" dirty="0"/>
              <a:t>alanı </a:t>
            </a:r>
            <a:endParaRPr lang="tr-TR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71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633" y="-276726"/>
            <a:ext cx="10058400" cy="1609344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Gösteri: Gölge Oluşumu – Aynada görüntü oluşumu</a:t>
            </a: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64169" y="1332618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tr-TR" sz="3200" b="1" dirty="0">
                <a:solidFill>
                  <a:srgbClr val="00B0F0"/>
                </a:solidFill>
              </a:rPr>
              <a:t>? </a:t>
            </a:r>
            <a:r>
              <a:rPr lang="tr-TR" dirty="0" smtClean="0"/>
              <a:t>Perde yerine ayna koysaydım görüntü nasıl oluşurdu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477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2"/>
          <p:cNvSpPr txBox="1">
            <a:spLocks noChangeArrowheads="1"/>
          </p:cNvSpPr>
          <p:nvPr/>
        </p:nvSpPr>
        <p:spPr bwMode="auto">
          <a:xfrm>
            <a:off x="2547493" y="2571601"/>
            <a:ext cx="2921040" cy="14155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 önündeki çivinin görüntüsü ve </a:t>
            </a:r>
            <a:b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aynanın arkasındaki gerçek çivi </a:t>
            </a:r>
            <a:b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aynaya göre aynı konumda olduğu </a:t>
            </a:r>
            <a:b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 aralarında </a:t>
            </a:r>
            <a:r>
              <a:rPr lang="tr-T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paralaks olmaz</a:t>
            </a: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47493" y="-128307"/>
            <a:ext cx="10058400" cy="1163534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Aktivite Sonuçları: Paralaks Yöntemi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7" name="Resim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t="33146" r="30001" b="33687"/>
          <a:stretch/>
        </p:blipFill>
        <p:spPr bwMode="auto">
          <a:xfrm>
            <a:off x="3554943" y="1193845"/>
            <a:ext cx="3965575" cy="1286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Metin Kutusu 2"/>
          <p:cNvSpPr txBox="1">
            <a:spLocks noChangeArrowheads="1"/>
          </p:cNvSpPr>
          <p:nvPr/>
        </p:nvSpPr>
        <p:spPr bwMode="auto">
          <a:xfrm>
            <a:off x="5012121" y="1284652"/>
            <a:ext cx="1105535" cy="446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 arkasındaki</a:t>
            </a:r>
            <a:b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gerçek çivi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2"/>
          <p:cNvSpPr txBox="1">
            <a:spLocks noChangeArrowheads="1"/>
          </p:cNvSpPr>
          <p:nvPr/>
        </p:nvSpPr>
        <p:spPr bwMode="auto">
          <a:xfrm>
            <a:off x="5219448" y="1954225"/>
            <a:ext cx="690880" cy="2971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 ayna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2"/>
          <p:cNvSpPr txBox="1">
            <a:spLocks noChangeArrowheads="1"/>
          </p:cNvSpPr>
          <p:nvPr/>
        </p:nvSpPr>
        <p:spPr bwMode="auto">
          <a:xfrm>
            <a:off x="5219448" y="2492852"/>
            <a:ext cx="775335" cy="446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Çivinin </a:t>
            </a:r>
            <a:b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görüntüsü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2301" y="3821333"/>
            <a:ext cx="9468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70C0"/>
                </a:solidFill>
              </a:rPr>
              <a:t>Ayna </a:t>
            </a:r>
            <a:r>
              <a:rPr lang="tr-TR" sz="1600" b="1" i="1" dirty="0" smtClean="0">
                <a:solidFill>
                  <a:srgbClr val="0070C0"/>
                </a:solidFill>
              </a:rPr>
              <a:t>çizgisi ile nesne </a:t>
            </a:r>
            <a:r>
              <a:rPr lang="tr-TR" sz="1600" b="1" dirty="0" smtClean="0">
                <a:solidFill>
                  <a:srgbClr val="0070C0"/>
                </a:solidFill>
              </a:rPr>
              <a:t>arasındaki mesafe = Ayna çizgisi ile görüntü arasındaki mesafe</a:t>
            </a:r>
            <a:endParaRPr lang="tr-TR" sz="1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2301" y="4562590"/>
            <a:ext cx="894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SONUÇ1: </a:t>
            </a:r>
            <a:r>
              <a:rPr lang="tr-TR" dirty="0" smtClean="0"/>
              <a:t>Düz aynalarda cisim ile cismin görüntüsü aynadan aynı mesafede oluşur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32302" y="5334625"/>
            <a:ext cx="894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SONUÇ2: </a:t>
            </a:r>
            <a:r>
              <a:rPr lang="tr-TR" dirty="0" smtClean="0"/>
              <a:t>Düz aynalarda cismin görüntüsü aynanın arkasında ve aynadan yansıyan  ışınların uzantıların kesiştiği noktada  oluşur.</a:t>
            </a:r>
            <a:endParaRPr lang="en-US" dirty="0"/>
          </a:p>
        </p:txBody>
      </p:sp>
      <p:pic>
        <p:nvPicPr>
          <p:cNvPr id="14" name="Resim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t="23302" r="33026" b="17294"/>
          <a:stretch/>
        </p:blipFill>
        <p:spPr bwMode="auto">
          <a:xfrm>
            <a:off x="8789611" y="1291755"/>
            <a:ext cx="3536358" cy="2273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Metin Kutusu 2"/>
          <p:cNvSpPr txBox="1">
            <a:spLocks noChangeArrowheads="1"/>
          </p:cNvSpPr>
          <p:nvPr/>
        </p:nvSpPr>
        <p:spPr bwMode="auto">
          <a:xfrm>
            <a:off x="10067866" y="1347000"/>
            <a:ext cx="1132676" cy="3135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Görüntü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Metin Kutusu 2"/>
          <p:cNvSpPr txBox="1">
            <a:spLocks noChangeArrowheads="1"/>
          </p:cNvSpPr>
          <p:nvPr/>
        </p:nvSpPr>
        <p:spPr bwMode="auto">
          <a:xfrm>
            <a:off x="8790881" y="1685454"/>
            <a:ext cx="1132676" cy="5401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Görüntü</a:t>
            </a:r>
            <a:br>
              <a: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mesafesi</a:t>
            </a:r>
            <a:br>
              <a: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2"/>
          <p:cNvSpPr txBox="1">
            <a:spLocks noChangeArrowheads="1"/>
          </p:cNvSpPr>
          <p:nvPr/>
        </p:nvSpPr>
        <p:spPr bwMode="auto">
          <a:xfrm>
            <a:off x="10316938" y="3237871"/>
            <a:ext cx="1132676" cy="3135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Cisim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kdörtgen 17"/>
          <p:cNvSpPr/>
          <p:nvPr/>
        </p:nvSpPr>
        <p:spPr>
          <a:xfrm>
            <a:off x="10285630" y="1953400"/>
            <a:ext cx="1312167" cy="5099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Metin Kutusu 2"/>
          <p:cNvSpPr txBox="1">
            <a:spLocks noChangeArrowheads="1"/>
          </p:cNvSpPr>
          <p:nvPr/>
        </p:nvSpPr>
        <p:spPr bwMode="auto">
          <a:xfrm>
            <a:off x="11374502" y="2208353"/>
            <a:ext cx="983189" cy="32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 çizgisi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" cy="70906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Aktivitenin sonuçları</a:t>
            </a:r>
            <a:endParaRPr lang="tr-TR" sz="1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</a:t>
            </a:r>
            <a:r>
              <a:rPr lang="tr-TR" sz="1000" dirty="0"/>
              <a:t>alanı </a:t>
            </a:r>
            <a:endParaRPr lang="tr-TR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  <p:sp>
        <p:nvSpPr>
          <p:cNvPr id="5" name="Metin Kutusu 2"/>
          <p:cNvSpPr txBox="1">
            <a:spLocks noChangeArrowheads="1"/>
          </p:cNvSpPr>
          <p:nvPr/>
        </p:nvSpPr>
        <p:spPr bwMode="auto">
          <a:xfrm>
            <a:off x="5883383" y="2601622"/>
            <a:ext cx="3845132" cy="10539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 önündeki çivinin görüntüsü ve </a:t>
            </a:r>
            <a:b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aynanın arkasındaki gerçek çivi </a:t>
            </a:r>
            <a:b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aynaya göre aynı konumda olmadığı </a:t>
            </a:r>
            <a:b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 aralarında </a:t>
            </a:r>
            <a:r>
              <a:rPr lang="tr-T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paralaks oluşur.</a:t>
            </a: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Metin Kutusu 2"/>
          <p:cNvSpPr txBox="1">
            <a:spLocks noChangeArrowheads="1"/>
          </p:cNvSpPr>
          <p:nvPr/>
        </p:nvSpPr>
        <p:spPr bwMode="auto">
          <a:xfrm>
            <a:off x="8789611" y="2731604"/>
            <a:ext cx="1132676" cy="5401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Cisim</a:t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mesafesi</a:t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44064" r="6469" b="-413"/>
          <a:stretch/>
        </p:blipFill>
        <p:spPr>
          <a:xfrm>
            <a:off x="2853520" y="2773789"/>
            <a:ext cx="2227320" cy="1862433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08846" y="37061"/>
            <a:ext cx="7143988" cy="572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b="1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86" y="5545872"/>
            <a:ext cx="660458" cy="782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841" y="3407101"/>
            <a:ext cx="7447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Noktadan yansıyan </a:t>
            </a:r>
            <a:r>
              <a:rPr lang="tr-TR" b="1" dirty="0" smtClean="0"/>
              <a:t>sadece iki ışın</a:t>
            </a:r>
            <a:r>
              <a:rPr lang="tr-TR" dirty="0" smtClean="0"/>
              <a:t>, düz aynaya baktığımızda </a:t>
            </a:r>
            <a:br>
              <a:rPr lang="tr-TR" dirty="0" smtClean="0"/>
            </a:br>
            <a:r>
              <a:rPr lang="tr-TR" dirty="0" smtClean="0"/>
              <a:t>noktanın görüntüsünün oluşuyor gibi göründüğünü yeri bulmak için yeterlidir.  </a:t>
            </a:r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2663877" y="5225587"/>
            <a:ext cx="9027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İkiden fazla yansıyan ışın olduğunda da yine Yansıma Kanununu uygulananıp, yansıyan ışınların uzantıları çizildiğinde, onlar da görüntünün oluştuğu varsayılan noktada kesişirler.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3877" y="1139279"/>
            <a:ext cx="9864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Cisimden ayna yüzeyine gelen her ışın </a:t>
            </a:r>
            <a:r>
              <a:rPr lang="tr-TR" dirty="0" smtClean="0"/>
              <a:t>ayna yüzeyinden Yansıma Kanununa göre yansır ve birbirinden </a:t>
            </a:r>
            <a:r>
              <a:rPr lang="tr-TR" dirty="0"/>
              <a:t>uzaklaşarak </a:t>
            </a:r>
            <a:r>
              <a:rPr lang="tr-TR" dirty="0" smtClean="0"/>
              <a:t>yayılır böylece görüntü, gözlemciye </a:t>
            </a:r>
            <a:r>
              <a:rPr lang="tr-TR" dirty="0"/>
              <a:t>aynanın arkasındaki bir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noktadan geliyormuş gibi </a:t>
            </a:r>
            <a:r>
              <a:rPr lang="tr-TR" dirty="0"/>
              <a:t>görünür. Yansıyan ışınların uzantılarının kesiştiği bu </a:t>
            </a:r>
            <a:r>
              <a:rPr lang="tr-TR" dirty="0" smtClean="0"/>
              <a:t>nokta cismin </a:t>
            </a:r>
            <a:br>
              <a:rPr lang="tr-TR" dirty="0" smtClean="0"/>
            </a:br>
            <a:r>
              <a:rPr lang="tr-TR" dirty="0" smtClean="0"/>
              <a:t>düz </a:t>
            </a:r>
            <a:r>
              <a:rPr lang="tr-TR" dirty="0"/>
              <a:t>aynadaki </a:t>
            </a:r>
            <a:r>
              <a:rPr lang="tr-TR" dirty="0" smtClean="0"/>
              <a:t>görüntüsüdür.</a:t>
            </a:r>
            <a:endParaRPr lang="tr-TR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63877" y="-23965"/>
            <a:ext cx="10058400" cy="1163534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                                 Görüntü Oluşumu</a:t>
            </a:r>
            <a:br>
              <a:rPr lang="tr-TR" sz="2800" dirty="0" smtClean="0">
                <a:solidFill>
                  <a:srgbClr val="0070C0"/>
                </a:solidFill>
              </a:rPr>
            </a:br>
            <a:r>
              <a:rPr lang="tr-TR" sz="2800" dirty="0" smtClean="0">
                <a:solidFill>
                  <a:srgbClr val="0070C0"/>
                </a:solidFill>
              </a:rPr>
              <a:t/>
            </a:r>
            <a:br>
              <a:rPr lang="tr-TR" sz="2800" dirty="0" smtClean="0">
                <a:solidFill>
                  <a:srgbClr val="0070C0"/>
                </a:solidFill>
              </a:rPr>
            </a:br>
            <a:r>
              <a:rPr lang="tr-TR" sz="2000" dirty="0" smtClean="0">
                <a:solidFill>
                  <a:srgbClr val="0070C0"/>
                </a:solidFill>
              </a:rPr>
              <a:t>Noktasal Görüntü Oluşumu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689686" y="4419786"/>
            <a:ext cx="22619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Ayna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262" t="49898" r="82339" b="38732"/>
          <a:stretch/>
        </p:blipFill>
        <p:spPr>
          <a:xfrm>
            <a:off x="4518623" y="3415686"/>
            <a:ext cx="402981" cy="42862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49610" y="86186"/>
            <a:ext cx="714398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b="1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083" y="5547534"/>
            <a:ext cx="657405" cy="77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43" b="-1"/>
          <a:stretch/>
        </p:blipFill>
        <p:spPr>
          <a:xfrm>
            <a:off x="8000878" y="2791326"/>
            <a:ext cx="2676525" cy="1826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2405" y="5403220"/>
            <a:ext cx="10381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</a:t>
            </a:r>
            <a:r>
              <a:rPr lang="tr-TR" dirty="0" smtClean="0"/>
              <a:t>ütün </a:t>
            </a:r>
            <a:r>
              <a:rPr lang="tr-TR" dirty="0"/>
              <a:t>noktaların aynadaki </a:t>
            </a:r>
            <a:r>
              <a:rPr lang="tr-TR" dirty="0" smtClean="0"/>
              <a:t>görüntüsünü bulmak </a:t>
            </a:r>
            <a:r>
              <a:rPr lang="tr-TR" dirty="0"/>
              <a:t>yerine </a:t>
            </a:r>
            <a:r>
              <a:rPr lang="tr-TR" b="1" dirty="0" smtClean="0"/>
              <a:t>sadece </a:t>
            </a:r>
            <a:r>
              <a:rPr lang="tr-TR" b="1" dirty="0"/>
              <a:t>cismin uç noktalarının görüntülerini </a:t>
            </a:r>
            <a:r>
              <a:rPr lang="tr-TR" b="1" dirty="0" smtClean="0"/>
              <a:t>bulmak</a:t>
            </a:r>
            <a:r>
              <a:rPr lang="tr-TR" dirty="0" smtClean="0"/>
              <a:t> ve </a:t>
            </a:r>
            <a:r>
              <a:rPr lang="tr-TR" dirty="0"/>
              <a:t>bu noktaları birleştirmek </a:t>
            </a:r>
            <a:r>
              <a:rPr lang="tr-TR" dirty="0" smtClean="0"/>
              <a:t>iki boyutlu cisimlerin </a:t>
            </a:r>
            <a:br>
              <a:rPr lang="tr-TR" dirty="0" smtClean="0"/>
            </a:br>
            <a:r>
              <a:rPr lang="tr-TR" dirty="0" smtClean="0"/>
              <a:t>görüntüsünü teorik olarak elde etmek için yeterli olacaktır.</a:t>
            </a:r>
            <a:endParaRPr lang="tr-TR" dirty="0"/>
          </a:p>
        </p:txBody>
      </p:sp>
      <p:sp>
        <p:nvSpPr>
          <p:cNvPr id="9" name="Rectangle 8"/>
          <p:cNvSpPr/>
          <p:nvPr/>
        </p:nvSpPr>
        <p:spPr>
          <a:xfrm>
            <a:off x="2532405" y="1006755"/>
            <a:ext cx="10102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Cismin bütün noktalarının görüntüleri, düz aynanın arkasında gördüğümüzü </a:t>
            </a:r>
            <a:r>
              <a:rPr lang="tr-TR" dirty="0" smtClean="0"/>
              <a:t>zannettiğimiz</a:t>
            </a:r>
            <a:br>
              <a:rPr lang="tr-TR" dirty="0" smtClean="0"/>
            </a:br>
            <a:r>
              <a:rPr lang="tr-TR" dirty="0" smtClean="0"/>
              <a:t>cismin </a:t>
            </a:r>
            <a:r>
              <a:rPr lang="tr-TR" dirty="0"/>
              <a:t>görüntüsünde mevcuttur. Zaten teorik olarak, bu noktaların görüntülerini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birleştirerek </a:t>
            </a:r>
            <a:r>
              <a:rPr lang="tr-TR" dirty="0"/>
              <a:t>cismin görüntüsünü elde ederiz.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8529" t="15464" r="51294" b="39053"/>
          <a:stretch/>
        </p:blipFill>
        <p:spPr>
          <a:xfrm>
            <a:off x="3584942" y="2543241"/>
            <a:ext cx="2673324" cy="189150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32405" y="-60637"/>
            <a:ext cx="10058400" cy="1163534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                                 Görüntü Oluşumu</a:t>
            </a:r>
            <a:br>
              <a:rPr lang="tr-TR" sz="2800" dirty="0" smtClean="0">
                <a:solidFill>
                  <a:srgbClr val="0070C0"/>
                </a:solidFill>
              </a:rPr>
            </a:br>
            <a:r>
              <a:rPr lang="tr-TR" sz="2800" dirty="0" smtClean="0">
                <a:solidFill>
                  <a:srgbClr val="0070C0"/>
                </a:solidFill>
              </a:rPr>
              <a:t/>
            </a:r>
            <a:br>
              <a:rPr lang="tr-TR" sz="2800" dirty="0" smtClean="0">
                <a:solidFill>
                  <a:srgbClr val="0070C0"/>
                </a:solidFill>
              </a:rPr>
            </a:br>
            <a:r>
              <a:rPr lang="tr-TR" sz="2000" dirty="0" smtClean="0">
                <a:solidFill>
                  <a:srgbClr val="0070C0"/>
                </a:solidFill>
              </a:rPr>
              <a:t>İki Boyutlu Cisimler İçin Görüntü Oluşumu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" cy="70906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</a:t>
            </a:r>
            <a:r>
              <a:rPr lang="tr-TR" sz="1000" dirty="0"/>
              <a:t>alanı </a:t>
            </a:r>
            <a:endParaRPr lang="tr-TR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7876673" y="3694800"/>
            <a:ext cx="779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Cisim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81012" y="2421994"/>
            <a:ext cx="137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Cisim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89658" y="3740029"/>
            <a:ext cx="137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Görüntüsü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80706" y="2432975"/>
            <a:ext cx="137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Görüntüsü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8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8269" y="1759706"/>
            <a:ext cx="5746214" cy="27420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7200" dirty="0"/>
              <a:t> </a:t>
            </a:r>
            <a:r>
              <a:rPr lang="tr-TR" sz="7200" dirty="0" smtClean="0"/>
              <a:t>         </a:t>
            </a:r>
            <a:br>
              <a:rPr lang="tr-TR" sz="7200" dirty="0" smtClean="0"/>
            </a:br>
            <a:r>
              <a:rPr lang="tr-TR" sz="7200" dirty="0" smtClean="0"/>
              <a:t>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7200" dirty="0" smtClean="0"/>
              <a:t>Sanal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7200" dirty="0" smtClean="0"/>
              <a:t>Düz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7200" dirty="0" smtClean="0"/>
              <a:t>Nesne </a:t>
            </a:r>
            <a:r>
              <a:rPr lang="tr-TR" sz="7200" dirty="0"/>
              <a:t>ile </a:t>
            </a:r>
            <a:r>
              <a:rPr lang="tr-TR" sz="7200" dirty="0" smtClean="0"/>
              <a:t>simetrik (Düzlem ayna simetri eksenidir)</a:t>
            </a:r>
            <a:endParaRPr lang="tr-TR" sz="72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7200" dirty="0" smtClean="0"/>
              <a:t>Görüntü ve nesne aynadan eşit uzaklıkta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7200" dirty="0" smtClean="0"/>
              <a:t>Yanlamasına ters (Sağ-sol tersliği vardır)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7200" dirty="0" smtClean="0"/>
              <a:t>Cisimle aynı boyda</a:t>
            </a:r>
          </a:p>
          <a:p>
            <a:pPr marL="0" indent="0">
              <a:buNone/>
            </a:pP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8"/>
          <a:stretch/>
        </p:blipFill>
        <p:spPr>
          <a:xfrm>
            <a:off x="8795477" y="2234086"/>
            <a:ext cx="3067211" cy="2267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11843" y="924700"/>
            <a:ext cx="10058400" cy="618546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0070C0"/>
                </a:solidFill>
              </a:rPr>
              <a:t>Düz Aynada Oluşan Görüntünün Özellikleri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31966" y="0"/>
            <a:ext cx="4463511" cy="1466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0070C0"/>
                </a:solidFill>
              </a:rPr>
              <a:t>Görüntü Oluşumu</a:t>
            </a:r>
            <a:br>
              <a:rPr lang="tr-TR" sz="2800" dirty="0" smtClean="0">
                <a:solidFill>
                  <a:srgbClr val="0070C0"/>
                </a:solidFill>
              </a:rPr>
            </a:br>
            <a:r>
              <a:rPr lang="tr-TR" sz="2800" dirty="0" smtClean="0">
                <a:solidFill>
                  <a:srgbClr val="0070C0"/>
                </a:solidFill>
              </a:rPr>
              <a:t/>
            </a:r>
            <a:br>
              <a:rPr lang="tr-TR" sz="2800" dirty="0" smtClean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172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0411" y="228468"/>
            <a:ext cx="7143988" cy="6673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b="1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2876701" y="1885248"/>
            <a:ext cx="4391158" cy="2663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7200" dirty="0" smtClean="0"/>
              <a:t>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7200" dirty="0" smtClean="0"/>
              <a:t>Aynadan yansıyan ışınların uzantılarının kesişmesiyle oluşur.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7200" dirty="0" smtClean="0"/>
              <a:t>Cisme göre daima </a:t>
            </a:r>
            <a:r>
              <a:rPr lang="tr-TR" sz="7200" dirty="0"/>
              <a:t>düzdür</a:t>
            </a:r>
            <a:r>
              <a:rPr lang="tr-TR" sz="72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7200" dirty="0" smtClean="0"/>
              <a:t>Eğer </a:t>
            </a:r>
            <a:r>
              <a:rPr lang="tr-TR" sz="7200" dirty="0"/>
              <a:t>aynaya bakmazsanız, sanal görüntü oluşmaz.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7200" dirty="0" smtClean="0"/>
              <a:t>Perde veya ekran </a:t>
            </a:r>
            <a:r>
              <a:rPr lang="tr-TR" sz="7200" dirty="0"/>
              <a:t>üzerine düşürülemez</a:t>
            </a:r>
            <a:r>
              <a:rPr lang="tr-TR" sz="7200" dirty="0" smtClean="0"/>
              <a:t>.</a:t>
            </a:r>
          </a:p>
          <a:p>
            <a:pPr marL="0" indent="0">
              <a:buNone/>
            </a:pP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                                                                                                            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8"/>
          <a:stretch/>
        </p:blipFill>
        <p:spPr>
          <a:xfrm>
            <a:off x="8106658" y="2083054"/>
            <a:ext cx="3067211" cy="2267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9501" y="446447"/>
            <a:ext cx="10058400" cy="1163534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0070C0"/>
                </a:solidFill>
              </a:rPr>
              <a:t>Sanal (Zahiri) Görüntü Özellikleri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41696" y="-15119"/>
            <a:ext cx="4463511" cy="1466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0070C0"/>
                </a:solidFill>
              </a:rPr>
              <a:t>Görüntü Oluşumu</a:t>
            </a:r>
            <a:br>
              <a:rPr lang="tr-TR" sz="2800" dirty="0" smtClean="0">
                <a:solidFill>
                  <a:srgbClr val="0070C0"/>
                </a:solidFill>
              </a:rPr>
            </a:br>
            <a:r>
              <a:rPr lang="tr-TR" sz="2800" dirty="0" smtClean="0">
                <a:solidFill>
                  <a:srgbClr val="0070C0"/>
                </a:solidFill>
              </a:rPr>
              <a:t/>
            </a:r>
            <a:br>
              <a:rPr lang="tr-TR" sz="2800" dirty="0" smtClean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" cy="70906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</a:t>
            </a:r>
            <a:r>
              <a:rPr lang="tr-TR" sz="1000" dirty="0"/>
              <a:t>alanı </a:t>
            </a:r>
            <a:endParaRPr lang="tr-TR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129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08226" y="1346721"/>
            <a:ext cx="9044168" cy="1581673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200" b="1" dirty="0">
                <a:solidFill>
                  <a:srgbClr val="00B0F0"/>
                </a:solidFill>
              </a:rPr>
              <a:t>?</a:t>
            </a:r>
            <a:r>
              <a:rPr lang="tr-TR" sz="3200" dirty="0">
                <a:solidFill>
                  <a:prstClr val="black"/>
                </a:solidFill>
              </a:rPr>
              <a:t> </a:t>
            </a:r>
            <a:r>
              <a:rPr lang="tr-TR" sz="2100" dirty="0" smtClean="0"/>
              <a:t>Düz aynaya bakarken, sağ elimizi kaldırsak görüntümüzün </a:t>
            </a:r>
            <a:br>
              <a:rPr lang="tr-TR" sz="2100" dirty="0" smtClean="0"/>
            </a:br>
            <a:r>
              <a:rPr lang="tr-TR" sz="2100" dirty="0" smtClean="0"/>
              <a:t>    hareketi</a:t>
            </a:r>
            <a:r>
              <a:rPr lang="tr-TR" sz="2100" dirty="0"/>
              <a:t> </a:t>
            </a:r>
            <a:r>
              <a:rPr lang="tr-TR" sz="2100" dirty="0" smtClean="0"/>
              <a:t>nasıl olur</a:t>
            </a:r>
            <a:br>
              <a:rPr lang="tr-TR" sz="2100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>
                <a:solidFill>
                  <a:schemeClr val="tx1"/>
                </a:solidFill>
              </a:rPr>
              <a:t/>
            </a:r>
            <a:br>
              <a:rPr lang="tr-TR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30796" y="88842"/>
            <a:ext cx="714398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b="1" dirty="0"/>
          </a:p>
        </p:txBody>
      </p:sp>
      <p:pic>
        <p:nvPicPr>
          <p:cNvPr id="3082" name="Picture 10" descr="http://www.animations.physics.unsw.edu.au/light/geometrical-optics/images/left_to_right_puzzl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/>
        </p:blipFill>
        <p:spPr bwMode="auto">
          <a:xfrm>
            <a:off x="9808479" y="859644"/>
            <a:ext cx="2236322" cy="374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2608226" y="2197556"/>
            <a:ext cx="7176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Neden </a:t>
            </a:r>
            <a:r>
              <a:rPr lang="tr-TR" b="1" dirty="0"/>
              <a:t>: 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 smtClean="0"/>
          </a:p>
          <a:p>
            <a:r>
              <a:rPr lang="tr-TR" dirty="0"/>
              <a:t>Görüntünün Yanlamasına Ters </a:t>
            </a:r>
            <a:r>
              <a:rPr lang="tr-TR" dirty="0" smtClean="0"/>
              <a:t>Oluşması ya da  Sağ Sol Tersinirliği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(Düz </a:t>
            </a:r>
            <a:r>
              <a:rPr lang="tr-TR" dirty="0"/>
              <a:t>aynalarda nesne ve görüntünün simetrik </a:t>
            </a:r>
            <a:r>
              <a:rPr lang="tr-TR" dirty="0" smtClean="0"/>
              <a:t>olması)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08226" y="3902148"/>
            <a:ext cx="7176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rgbClr val="0070C0"/>
                </a:solidFill>
              </a:rPr>
              <a:t>Düz aynada sağ sol tersinirdir.</a:t>
            </a:r>
            <a:endParaRPr lang="tr-TR" sz="7200" b="1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8400" y="402870"/>
            <a:ext cx="10058400" cy="943851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  </a:t>
            </a:r>
            <a:r>
              <a:rPr lang="tr-TR" sz="1800" dirty="0" smtClean="0">
                <a:solidFill>
                  <a:srgbClr val="0070C0"/>
                </a:solidFill>
              </a:rPr>
              <a:t>Aynada Görüntü Birebir Aynı mı Olur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98006" y="0"/>
            <a:ext cx="4463511" cy="1466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0070C0"/>
                </a:solidFill>
              </a:rPr>
              <a:t>Görüntü Oluşumu</a:t>
            </a:r>
            <a:br>
              <a:rPr lang="tr-TR" sz="2800" dirty="0" smtClean="0">
                <a:solidFill>
                  <a:srgbClr val="0070C0"/>
                </a:solidFill>
              </a:rPr>
            </a:br>
            <a:r>
              <a:rPr lang="tr-TR" sz="2800" dirty="0" smtClean="0">
                <a:solidFill>
                  <a:srgbClr val="0070C0"/>
                </a:solidFill>
              </a:rPr>
              <a:t/>
            </a:r>
            <a:br>
              <a:rPr lang="tr-TR" sz="2800" dirty="0" smtClean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3868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799" y="700437"/>
            <a:ext cx="8103410" cy="624734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0070C0"/>
                </a:solidFill>
              </a:rPr>
              <a:t>Günlük hayattan örnekler: Sağ-sol tersliği</a:t>
            </a:r>
            <a:endParaRPr lang="tr-TR" sz="2400" dirty="0">
              <a:solidFill>
                <a:srgbClr val="0070C0"/>
              </a:solidFill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7"/>
          <a:stretch/>
        </p:blipFill>
        <p:spPr>
          <a:xfrm>
            <a:off x="8233319" y="4533052"/>
            <a:ext cx="3060310" cy="2302137"/>
          </a:xfrm>
        </p:spPr>
      </p:pic>
      <p:sp>
        <p:nvSpPr>
          <p:cNvPr id="4" name="Metin kutusu 6"/>
          <p:cNvSpPr txBox="1"/>
          <p:nvPr/>
        </p:nvSpPr>
        <p:spPr>
          <a:xfrm>
            <a:off x="2402701" y="1508403"/>
            <a:ext cx="990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B0F0"/>
                </a:solidFill>
              </a:rPr>
              <a:t>?</a:t>
            </a:r>
            <a:r>
              <a:rPr lang="tr-TR" sz="3200" dirty="0"/>
              <a:t> </a:t>
            </a:r>
            <a:r>
              <a:rPr lang="tr-TR" dirty="0"/>
              <a:t>Günlük hayatta düz aynaların </a:t>
            </a:r>
            <a:r>
              <a:rPr lang="tr-TR" dirty="0" smtClean="0"/>
              <a:t>sağ-sol tersliği özelliğini gözlemlediğimiz</a:t>
            </a:r>
            <a:r>
              <a:rPr lang="tr-TR" dirty="0"/>
              <a:t> </a:t>
            </a:r>
            <a:r>
              <a:rPr lang="tr-TR" dirty="0" smtClean="0"/>
              <a:t>örnekler nelerdir</a:t>
            </a:r>
            <a:endParaRPr lang="en-US" dirty="0"/>
          </a:p>
        </p:txBody>
      </p:sp>
      <p:pic>
        <p:nvPicPr>
          <p:cNvPr id="5" name="Picture 12" descr="http://image.slidesharecdn.com/heatlightandsound-140130052243-phpapp02/95/heat-light-and-sound-21-638.jpg?cb=141239385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9" t="55364" r="22910" b="8171"/>
          <a:stretch/>
        </p:blipFill>
        <p:spPr bwMode="auto">
          <a:xfrm>
            <a:off x="2922676" y="2491448"/>
            <a:ext cx="2592155" cy="168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8"/>
          <p:cNvSpPr/>
          <p:nvPr/>
        </p:nvSpPr>
        <p:spPr>
          <a:xfrm>
            <a:off x="2613897" y="20150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" name="Metin kutusu 6"/>
          <p:cNvSpPr txBox="1"/>
          <p:nvPr/>
        </p:nvSpPr>
        <p:spPr>
          <a:xfrm>
            <a:off x="2402701" y="4533052"/>
            <a:ext cx="612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B0F0"/>
                </a:solidFill>
              </a:rPr>
              <a:t>?</a:t>
            </a:r>
            <a:r>
              <a:rPr lang="tr-TR" sz="3200" dirty="0"/>
              <a:t> </a:t>
            </a:r>
            <a:r>
              <a:rPr lang="tr-TR" dirty="0" smtClean="0"/>
              <a:t>Yandaki oturan adam başının arkasını nasıl görür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9822" y="5132983"/>
            <a:ext cx="5172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Oturan adam, kendi başının arkasını gerçekte olduğu gibi görür. Görüntüde sağ-sol tersliği yoktur çünkü başının arkasından çıkan ışınlar küçük aynadan yansıdıktan sonra bir de büyük aynadan yansıyıp oturan adamın gözüne ulaşır.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8421" t="29650" r="51754" b="41414"/>
          <a:stretch/>
        </p:blipFill>
        <p:spPr>
          <a:xfrm>
            <a:off x="8767398" y="2447939"/>
            <a:ext cx="2668467" cy="1618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26725" t="30023" r="44503" b="32550"/>
          <a:stretch/>
        </p:blipFill>
        <p:spPr>
          <a:xfrm>
            <a:off x="5740043" y="2447939"/>
            <a:ext cx="2658736" cy="168461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837656" y="0"/>
            <a:ext cx="4463511" cy="1466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0070C0"/>
                </a:solidFill>
              </a:rPr>
              <a:t>Görüntü Oluşumu</a:t>
            </a:r>
            <a:br>
              <a:rPr lang="tr-TR" sz="2800" dirty="0" smtClean="0">
                <a:solidFill>
                  <a:srgbClr val="0070C0"/>
                </a:solidFill>
              </a:rPr>
            </a:br>
            <a:r>
              <a:rPr lang="tr-TR" sz="2800" dirty="0" smtClean="0">
                <a:solidFill>
                  <a:srgbClr val="0070C0"/>
                </a:solidFill>
              </a:rPr>
              <a:t/>
            </a:r>
            <a:br>
              <a:rPr lang="tr-TR" sz="2800" dirty="0" smtClean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06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937" y="-34651"/>
            <a:ext cx="6394784" cy="1609344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Bugün derste neler öğreneceğiz?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876800" cy="70906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Çiçek Dürbünü</a:t>
            </a:r>
            <a:endParaRPr lang="tr-TR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Uçan Adam</a:t>
            </a:r>
            <a:endParaRPr lang="tr-TR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/>
              <a:t>G</a:t>
            </a:r>
            <a:r>
              <a:rPr lang="tr-TR" sz="1100" dirty="0" smtClean="0"/>
              <a:t>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Geçmişten günümüze aynlar</a:t>
            </a:r>
            <a:br>
              <a:rPr lang="tr-TR" sz="1100" dirty="0" smtClean="0"/>
            </a:br>
            <a:r>
              <a:rPr lang="tr-TR" sz="1100" dirty="0" smtClean="0"/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Aktivite: Düz aynada görüntü çizimi</a:t>
            </a:r>
            <a:endParaRPr lang="tr-TR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Aktivitenin sonuçları</a:t>
            </a:r>
            <a:endParaRPr lang="tr-TR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Görüş </a:t>
            </a:r>
            <a:r>
              <a:rPr lang="tr-TR" sz="1100" dirty="0"/>
              <a:t>alanı </a:t>
            </a:r>
            <a:endParaRPr lang="tr-TR" sz="1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Üniversite Giriş Sınavına Hazırlık Soruları</a:t>
            </a:r>
            <a:endParaRPr lang="tr-TR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100" dirty="0" smtClean="0"/>
              <a:t>Gelecek ders: Küresel Aynalar</a:t>
            </a:r>
            <a:endParaRPr lang="en-US" sz="1100" dirty="0"/>
          </a:p>
        </p:txBody>
      </p:sp>
      <p:pic>
        <p:nvPicPr>
          <p:cNvPr id="6" name="Resim 2" descr="http://media.ykt.ru/upload/photo/2014/09/22/mini/zerkala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807" y="2153482"/>
            <a:ext cx="1950118" cy="2851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5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2875" y="781482"/>
            <a:ext cx="9323483" cy="132080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Açıklama</a:t>
            </a:r>
            <a:br>
              <a:rPr lang="tr-TR" sz="3200" dirty="0" smtClean="0">
                <a:solidFill>
                  <a:srgbClr val="0070C0"/>
                </a:solidFill>
              </a:rPr>
            </a:br>
            <a:r>
              <a:rPr lang="tr-TR" sz="2400" dirty="0" smtClean="0">
                <a:solidFill>
                  <a:srgbClr val="0070C0"/>
                </a:solidFill>
              </a:rPr>
              <a:t>Video: Burada ne oluyor?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7390" y="2194399"/>
            <a:ext cx="8114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http://www.milliyet.com.tr/Milliyet-Tv/nevidyo/video-izle/Ayna-numarasi-sizi-saskina-cevirecek--shheSaqUZktT.html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1" y="2033719"/>
            <a:ext cx="988545" cy="96768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38864" y="0"/>
            <a:ext cx="4522654" cy="1466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0070C0"/>
                </a:solidFill>
              </a:rPr>
              <a:t>Görüntü Oluşumu</a:t>
            </a:r>
            <a:br>
              <a:rPr lang="tr-TR" sz="2800" dirty="0" smtClean="0">
                <a:solidFill>
                  <a:srgbClr val="0070C0"/>
                </a:solidFill>
              </a:rPr>
            </a:br>
            <a:r>
              <a:rPr lang="tr-TR" sz="2800" dirty="0" smtClean="0">
                <a:solidFill>
                  <a:srgbClr val="0070C0"/>
                </a:solidFill>
              </a:rPr>
              <a:t/>
            </a:r>
            <a:br>
              <a:rPr lang="tr-TR" sz="2800" dirty="0" smtClean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" cy="70906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</a:t>
            </a:r>
            <a:r>
              <a:rPr lang="tr-TR" sz="1000" dirty="0"/>
              <a:t>alanı </a:t>
            </a:r>
            <a:endParaRPr lang="tr-TR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629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961" y="0"/>
            <a:ext cx="10789736" cy="132080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Aktivite2: İsminizin Görüntüsü Nasıl Olur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961" y="1115874"/>
            <a:ext cx="10434267" cy="1117040"/>
          </a:xfrm>
        </p:spPr>
        <p:txBody>
          <a:bodyPr/>
          <a:lstStyle/>
          <a:p>
            <a:pPr marL="0" indent="0">
              <a:buNone/>
            </a:pPr>
            <a:r>
              <a:rPr lang="tr-TR" sz="3000" b="1" dirty="0">
                <a:solidFill>
                  <a:srgbClr val="00B0F0"/>
                </a:solidFill>
              </a:rPr>
              <a:t>?</a:t>
            </a:r>
            <a:r>
              <a:rPr lang="tr-TR" sz="3000" dirty="0">
                <a:solidFill>
                  <a:prstClr val="black"/>
                </a:solidFill>
              </a:rPr>
              <a:t> </a:t>
            </a:r>
            <a:r>
              <a:rPr lang="tr-TR" dirty="0"/>
              <a:t>İ</a:t>
            </a:r>
            <a:r>
              <a:rPr lang="tr-TR" dirty="0" smtClean="0"/>
              <a:t>sminizi bir kağıdın üzerine yazıp tam karşısına bir düz ayna yerleştirip,</a:t>
            </a:r>
            <a:r>
              <a:rPr lang="tr-TR" dirty="0"/>
              <a:t> yazının</a:t>
            </a:r>
            <a:br>
              <a:rPr lang="tr-TR" dirty="0"/>
            </a:br>
            <a:r>
              <a:rPr lang="tr-TR" dirty="0"/>
              <a:t>    tamamını görebilecek şekilde baktığınızda,  isminizin görüntüsü nasıl olur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scontent-vie1-1.xx.fbcdn.net/hphotos-xta1/v/t34.0-12/13084269_10154245838719905_2139828462_n.jpg?oh=e4e4ee0753cdbcafe146a7d6f82f6439&amp;oe=571C911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3" t="19646" r="34705" b="61851"/>
          <a:stretch/>
        </p:blipFill>
        <p:spPr bwMode="auto">
          <a:xfrm>
            <a:off x="6052048" y="1991073"/>
            <a:ext cx="2897225" cy="90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content-vie1-1.xx.fbcdn.net/hphotos-xta1/v/t34.0-12/13084269_10154245838719905_2139828462_n.jpg?oh=e4e4ee0753cdbcafe146a7d6f82f6439&amp;oe=571C911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4" t="71600" r="51039" b="8417"/>
          <a:stretch/>
        </p:blipFill>
        <p:spPr bwMode="auto">
          <a:xfrm>
            <a:off x="2880544" y="3619461"/>
            <a:ext cx="2540180" cy="11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content-vie1-1.xx.fbcdn.net/hphotos-xta1/v/t34.0-12/13084269_10154245838719905_2139828462_n.jpg?oh=e4e4ee0753cdbcafe146a7d6f82f6439&amp;oe=571C911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8929" r="10441" b="45466"/>
          <a:stretch/>
        </p:blipFill>
        <p:spPr bwMode="auto">
          <a:xfrm>
            <a:off x="9555854" y="3658997"/>
            <a:ext cx="2497809" cy="11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content-vie1-1.xx.fbcdn.net/hphotos-xta1/v/t34.0-12/13084269_10154245838719905_2139828462_n.jpg?oh=e4e4ee0753cdbcafe146a7d6f82f6439&amp;oe=571C911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3" t="38972" r="34277" b="45042"/>
          <a:stretch/>
        </p:blipFill>
        <p:spPr bwMode="auto">
          <a:xfrm>
            <a:off x="5989019" y="3703008"/>
            <a:ext cx="2702440" cy="10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20066" r="50000" b="9204"/>
          <a:stretch/>
        </p:blipFill>
        <p:spPr bwMode="auto">
          <a:xfrm rot="16200000">
            <a:off x="7420335" y="1595241"/>
            <a:ext cx="160653" cy="340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20066" r="50000" b="9204"/>
          <a:stretch/>
        </p:blipFill>
        <p:spPr bwMode="auto">
          <a:xfrm rot="5400000">
            <a:off x="7451094" y="3547232"/>
            <a:ext cx="160572" cy="340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1" t="26444" r="49670" b="27767"/>
          <a:stretch/>
        </p:blipFill>
        <p:spPr bwMode="auto">
          <a:xfrm>
            <a:off x="9071339" y="3583931"/>
            <a:ext cx="160421" cy="134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1" t="26444" r="49670" b="27767"/>
          <a:stretch/>
        </p:blipFill>
        <p:spPr bwMode="auto">
          <a:xfrm flipH="1">
            <a:off x="5636517" y="3518947"/>
            <a:ext cx="160421" cy="134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content-vie1-1.xx.fbcdn.net/hphotos-xta1/v/t34.0-12/13084269_10154245838719905_2139828462_n.jpg?oh=e4e4ee0753cdbcafe146a7d6f82f6439&amp;oe=571C911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3" t="19646" r="34705" b="61851"/>
          <a:stretch/>
        </p:blipFill>
        <p:spPr bwMode="auto">
          <a:xfrm>
            <a:off x="5983362" y="5498578"/>
            <a:ext cx="2968147" cy="105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0415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57"/>
          <a:stretch/>
        </p:blipFill>
        <p:spPr>
          <a:xfrm>
            <a:off x="3539730" y="817886"/>
            <a:ext cx="6662309" cy="2321792"/>
          </a:xfrm>
        </p:spPr>
      </p:pic>
      <p:sp>
        <p:nvSpPr>
          <p:cNvPr id="5" name="TextBox 4"/>
          <p:cNvSpPr txBox="1"/>
          <p:nvPr/>
        </p:nvSpPr>
        <p:spPr>
          <a:xfrm>
            <a:off x="3452771" y="45495"/>
            <a:ext cx="624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7030A0"/>
                </a:solidFill>
              </a:rPr>
              <a:t>ÇİÇEK DÜRBÜNÜNE DÖNÜŞ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37"/>
          <a:stretch/>
        </p:blipFill>
        <p:spPr>
          <a:xfrm>
            <a:off x="3024533" y="3295573"/>
            <a:ext cx="6669381" cy="19013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7520" y="5554402"/>
            <a:ext cx="778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İki ayna arasında açı daraldıkça, oluşan görüntü sayısı __________.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17118" y="5458178"/>
            <a:ext cx="205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artar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77521" y="6175853"/>
            <a:ext cx="719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Birbirine paralel iki aynada __________ görüntü oluşur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05166" y="6019958"/>
            <a:ext cx="191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sonsuz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485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6"/>
          <a:stretch/>
        </p:blipFill>
        <p:spPr>
          <a:xfrm>
            <a:off x="2586670" y="1688550"/>
            <a:ext cx="9113947" cy="2604111"/>
          </a:xfrm>
        </p:spPr>
      </p:pic>
      <p:sp>
        <p:nvSpPr>
          <p:cNvPr id="5" name="TextBox 4"/>
          <p:cNvSpPr txBox="1"/>
          <p:nvPr/>
        </p:nvSpPr>
        <p:spPr>
          <a:xfrm>
            <a:off x="2586670" y="0"/>
            <a:ext cx="624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7030A0"/>
                </a:solidFill>
              </a:rPr>
              <a:t>ÇİÇEK DÜRBÜNÜNE DÖNÜŞ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4661" y="4771633"/>
            <a:ext cx="738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Evde deneyebilirsiniz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47" y="4771633"/>
            <a:ext cx="1803400" cy="145173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969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98" y="162993"/>
            <a:ext cx="10058400" cy="1609344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Oyun: Yol Takibi</a:t>
            </a:r>
            <a:br>
              <a:rPr lang="tr-TR" dirty="0" smtClean="0">
                <a:solidFill>
                  <a:srgbClr val="0070C0"/>
                </a:solidFill>
              </a:rPr>
            </a:b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img-cdn.ntv.com.tr/gorsel/lLpKCARM4k--R20fx7lcbw.jpg?width=620&amp;mode=crop&amp;scale=both&amp;v=20150113120214759&amp;meta=rectang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4"/>
          <a:stretch/>
        </p:blipFill>
        <p:spPr bwMode="auto">
          <a:xfrm>
            <a:off x="4876798" y="1752442"/>
            <a:ext cx="4427622" cy="366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" cy="70906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</a:t>
            </a:r>
            <a:r>
              <a:rPr lang="tr-TR" sz="1000" dirty="0"/>
              <a:t>alanı </a:t>
            </a:r>
            <a:endParaRPr lang="tr-TR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398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1" y="754581"/>
            <a:ext cx="8605065" cy="714486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0070C0"/>
                </a:solidFill>
              </a:rPr>
              <a:t>Oluşan görüntüyü çizelim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378" y="1469067"/>
            <a:ext cx="10491016" cy="5005731"/>
          </a:xfrm>
        </p:spPr>
        <p:txBody>
          <a:bodyPr>
            <a:normAutofit/>
          </a:bodyPr>
          <a:lstStyle/>
          <a:p>
            <a:pPr marL="223838" indent="-223838">
              <a:buNone/>
            </a:pPr>
            <a:r>
              <a:rPr lang="tr-TR" sz="3000" b="1" dirty="0" smtClean="0">
                <a:solidFill>
                  <a:srgbClr val="00B0F0"/>
                </a:solidFill>
              </a:rPr>
              <a:t>? </a:t>
            </a:r>
            <a:r>
              <a:rPr lang="tr-TR" dirty="0" smtClean="0"/>
              <a:t>İki rakamını da görebildiğiniz, 25 sayısının bir kağıda yazıldığını ve </a:t>
            </a:r>
            <a:r>
              <a:rPr lang="tr-TR" dirty="0"/>
              <a:t>yazılı </a:t>
            </a:r>
            <a:r>
              <a:rPr lang="tr-TR" dirty="0" smtClean="0"/>
              <a:t>kısmının</a:t>
            </a:r>
            <a:br>
              <a:rPr lang="tr-TR" dirty="0" smtClean="0"/>
            </a:br>
            <a:r>
              <a:rPr lang="tr-TR" dirty="0" smtClean="0"/>
              <a:t>tam karşısına </a:t>
            </a:r>
            <a:r>
              <a:rPr lang="tr-TR" dirty="0"/>
              <a:t>bir düz ayna yerleştirildiğini düşünelim. Sizler de bu kağıdın tam </a:t>
            </a:r>
            <a:r>
              <a:rPr lang="tr-TR" dirty="0" smtClean="0"/>
              <a:t>   arkasından aynaya </a:t>
            </a:r>
            <a:r>
              <a:rPr lang="tr-TR" dirty="0"/>
              <a:t>bakıyorsunuz. 25 sayısının düz aynada görüntüsü nasıl olur</a:t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     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   </a:t>
            </a:r>
            <a:r>
              <a:rPr lang="tr-TR" sz="6600" dirty="0" smtClean="0"/>
              <a:t>              </a:t>
            </a:r>
            <a:br>
              <a:rPr lang="tr-TR" sz="6600" dirty="0" smtClean="0"/>
            </a:br>
            <a:r>
              <a:rPr lang="tr-TR" sz="6600" dirty="0" smtClean="0"/>
              <a:t> 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359" y="4776130"/>
            <a:ext cx="1431843" cy="1696715"/>
          </a:xfrm>
          <a:prstGeom prst="rect">
            <a:avLst/>
          </a:prstGeom>
        </p:spPr>
      </p:pic>
      <p:pic>
        <p:nvPicPr>
          <p:cNvPr id="4102" name="Picture 6" descr="http://www.whatfontis.com:81/img/D/I/Digital-Numbers0.pn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6" r="67476"/>
          <a:stretch/>
        </p:blipFill>
        <p:spPr bwMode="auto">
          <a:xfrm>
            <a:off x="4154640" y="3184965"/>
            <a:ext cx="7493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whatfontis.com:81/img/D/I/Digital-Numbers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5" r="38524"/>
          <a:stretch/>
        </p:blipFill>
        <p:spPr bwMode="auto">
          <a:xfrm>
            <a:off x="5046769" y="3184966"/>
            <a:ext cx="492124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whatfontis.com:81/img/D/I/Digital-Numbers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6" r="67476"/>
          <a:stretch/>
        </p:blipFill>
        <p:spPr bwMode="auto">
          <a:xfrm>
            <a:off x="6638804" y="3184963"/>
            <a:ext cx="7493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whatfontis.com:81/img/D/I/Digital-Numbers0.pn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r="38524"/>
          <a:stretch/>
        </p:blipFill>
        <p:spPr bwMode="auto">
          <a:xfrm>
            <a:off x="7440649" y="3184963"/>
            <a:ext cx="4984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20066" r="50000" b="9204"/>
          <a:stretch/>
        </p:blipFill>
        <p:spPr bwMode="auto">
          <a:xfrm>
            <a:off x="6118512" y="2729326"/>
            <a:ext cx="107566" cy="228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167662" y="-208976"/>
            <a:ext cx="981753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rgbClr val="0070C0"/>
                </a:solidFill>
              </a:rPr>
              <a:t>Görüntü Çizimleri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496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84" b="49977"/>
          <a:stretch/>
        </p:blipFill>
        <p:spPr>
          <a:xfrm>
            <a:off x="2931434" y="2977031"/>
            <a:ext cx="2346419" cy="184297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90309" y="904673"/>
            <a:ext cx="725156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b="1" dirty="0" smtClean="0"/>
              <a:t>Oluşan görüntüyü çizelim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6" y="4797463"/>
            <a:ext cx="1431843" cy="169671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5" r="4974" b="50589"/>
          <a:stretch/>
        </p:blipFill>
        <p:spPr>
          <a:xfrm>
            <a:off x="6794167" y="2977031"/>
            <a:ext cx="2063578" cy="1820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0309" y="1565073"/>
            <a:ext cx="10381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solidFill>
                  <a:srgbClr val="00B0F0"/>
                </a:solidFill>
              </a:rPr>
              <a:t>? </a:t>
            </a:r>
            <a:r>
              <a:rPr lang="tr-TR" dirty="0" smtClean="0"/>
              <a:t>Aşağıdaki saatlerinin karşısına düz ayna yerleştirirsek ve saatlerin arkasından aynaya</a:t>
            </a:r>
            <a:br>
              <a:rPr lang="tr-TR" dirty="0" smtClean="0"/>
            </a:br>
            <a:r>
              <a:rPr lang="tr-TR" dirty="0" smtClean="0"/>
              <a:t>    bakarsak, ne </a:t>
            </a:r>
            <a:r>
              <a:rPr lang="tr-TR" dirty="0"/>
              <a:t>görürüz</a:t>
            </a:r>
            <a:endParaRPr lang="en-US" dirty="0"/>
          </a:p>
        </p:txBody>
      </p:sp>
      <p:pic>
        <p:nvPicPr>
          <p:cNvPr id="10" name="Picture 9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20066" r="50000" b="9204"/>
          <a:stretch/>
        </p:blipFill>
        <p:spPr bwMode="auto">
          <a:xfrm>
            <a:off x="5961656" y="2368957"/>
            <a:ext cx="148708" cy="31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33108" y="-223950"/>
            <a:ext cx="981753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rgbClr val="0070C0"/>
                </a:solidFill>
              </a:rPr>
              <a:t>Görüntü Çizimleri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923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340" y="352431"/>
            <a:ext cx="9817530" cy="132080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0070C0"/>
                </a:solidFill>
              </a:rPr>
              <a:t>3 Boyutlu Görüntü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2340" y="1334251"/>
            <a:ext cx="10325830" cy="1168399"/>
          </a:xfrm>
        </p:spPr>
        <p:txBody>
          <a:bodyPr>
            <a:normAutofit/>
          </a:bodyPr>
          <a:lstStyle/>
          <a:p>
            <a:pPr marL="288925" indent="-288925">
              <a:buNone/>
            </a:pPr>
            <a:r>
              <a:rPr lang="tr-TR" sz="3000" b="1" dirty="0">
                <a:solidFill>
                  <a:srgbClr val="00B0F0"/>
                </a:solidFill>
              </a:rPr>
              <a:t>? </a:t>
            </a:r>
            <a:r>
              <a:rPr lang="tr-TR" dirty="0" smtClean="0"/>
              <a:t>Tepeden baktığınız bu sistem bir küp ve aynadan oluşuyor. Sağ alt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/>
              <a:t>sağ üst kenarların renkleri çizgilerle </a:t>
            </a:r>
            <a:r>
              <a:rPr lang="tr-TR" dirty="0" smtClean="0"/>
              <a:t>belirtilmiştir.</a:t>
            </a:r>
            <a:r>
              <a:rPr lang="tr-TR" dirty="0"/>
              <a:t> </a:t>
            </a:r>
            <a:r>
              <a:rPr lang="tr-TR" dirty="0" smtClean="0"/>
              <a:t>Küpün tam arkasından aynaya bakarsam hangi renkleri görebilirim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5" y="4740313"/>
            <a:ext cx="1431843" cy="1696715"/>
          </a:xfrm>
          <a:prstGeom prst="rect">
            <a:avLst/>
          </a:prstGeom>
        </p:spPr>
      </p:pic>
      <p:pic>
        <p:nvPicPr>
          <p:cNvPr id="7" name="Picture 6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20066" r="50000" b="9204"/>
          <a:stretch/>
        </p:blipFill>
        <p:spPr bwMode="auto">
          <a:xfrm>
            <a:off x="9687726" y="2709616"/>
            <a:ext cx="148708" cy="31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3" t="-25" r="-224" b="25"/>
          <a:stretch/>
        </p:blipFill>
        <p:spPr>
          <a:xfrm>
            <a:off x="2806671" y="5053263"/>
            <a:ext cx="1648282" cy="14285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8811600">
            <a:off x="6405666" y="3387138"/>
            <a:ext cx="1858995" cy="18444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9446" t="50916" r="86576" b="40933"/>
          <a:stretch/>
        </p:blipFill>
        <p:spPr>
          <a:xfrm>
            <a:off x="4721412" y="3625466"/>
            <a:ext cx="874613" cy="11199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7342898" y="4286663"/>
            <a:ext cx="1301082" cy="133180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89970" y="2961586"/>
            <a:ext cx="1354010" cy="1316459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16670" y="6027374"/>
            <a:ext cx="351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Yeşil, Gri, Turuncu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429888" y="6067695"/>
            <a:ext cx="134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AYNA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78961" y="-235376"/>
            <a:ext cx="981753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rgbClr val="0070C0"/>
                </a:solidFill>
              </a:rPr>
              <a:t>Görüntü Çizimleri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6687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29" y="4052804"/>
            <a:ext cx="1922405" cy="230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44" y="130774"/>
            <a:ext cx="10346167" cy="13208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Günlük Hayatımızda Düz Aynaların</a:t>
            </a:r>
            <a:r>
              <a:rPr lang="tr-TR" sz="2800" dirty="0">
                <a:solidFill>
                  <a:srgbClr val="0070C0"/>
                </a:solidFill>
              </a:rPr>
              <a:t> </a:t>
            </a:r>
            <a:r>
              <a:rPr lang="tr-TR" sz="2800" dirty="0" smtClean="0">
                <a:solidFill>
                  <a:srgbClr val="0070C0"/>
                </a:solidFill>
              </a:rPr>
              <a:t>Kullanımları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659" y="1629054"/>
            <a:ext cx="3169663" cy="42280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tr-TR" sz="7200" dirty="0" smtClean="0"/>
          </a:p>
          <a:p>
            <a:r>
              <a:rPr lang="tr-TR" sz="7200" dirty="0" smtClean="0"/>
              <a:t>Periskop</a:t>
            </a:r>
            <a:br>
              <a:rPr lang="tr-TR" sz="7200" dirty="0" smtClean="0"/>
            </a:br>
            <a:endParaRPr lang="tr-TR" sz="7200" dirty="0" smtClean="0"/>
          </a:p>
          <a:p>
            <a:pPr marL="0" indent="0">
              <a:buNone/>
            </a:pP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endParaRPr lang="tr-TR" sz="7200" dirty="0" smtClean="0"/>
          </a:p>
          <a:p>
            <a:r>
              <a:rPr lang="tr-TR" sz="7200" dirty="0" smtClean="0"/>
              <a:t>Tepegöz</a:t>
            </a:r>
            <a:br>
              <a:rPr lang="tr-TR" sz="7200" dirty="0" smtClean="0"/>
            </a:br>
            <a:endParaRPr lang="tr-TR" sz="7200" dirty="0" smtClean="0"/>
          </a:p>
          <a:p>
            <a:pPr marL="0" indent="0">
              <a:buNone/>
            </a:pP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232" y="5206817"/>
            <a:ext cx="1048736" cy="1242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96" y="1785378"/>
            <a:ext cx="1637396" cy="1637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16" y="1539095"/>
            <a:ext cx="1442197" cy="2047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23517" r="56687" b="8087"/>
          <a:stretch/>
        </p:blipFill>
        <p:spPr>
          <a:xfrm>
            <a:off x="10794678" y="1711724"/>
            <a:ext cx="1328151" cy="1784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7" t="4112" r="6292" b="57714"/>
          <a:stretch/>
        </p:blipFill>
        <p:spPr>
          <a:xfrm>
            <a:off x="8423000" y="1968694"/>
            <a:ext cx="1960108" cy="1187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Connector 11"/>
          <p:cNvCxnSpPr/>
          <p:nvPr/>
        </p:nvCxnSpPr>
        <p:spPr>
          <a:xfrm flipV="1">
            <a:off x="2958659" y="3870064"/>
            <a:ext cx="9224309" cy="29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1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205" y="1621305"/>
            <a:ext cx="4245080" cy="5790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b="1" dirty="0" smtClean="0">
                <a:solidFill>
                  <a:srgbClr val="7030A0"/>
                </a:solidFill>
              </a:rPr>
              <a:t>BİZ DE DENEYELİM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48224" y="135230"/>
            <a:ext cx="11432017" cy="10934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b="1" dirty="0" smtClean="0">
                <a:solidFill>
                  <a:srgbClr val="7030A0"/>
                </a:solidFill>
              </a:rPr>
              <a:t>Aktivite: </a:t>
            </a:r>
            <a:r>
              <a:rPr lang="tr-TR" sz="2800" b="1" dirty="0" smtClean="0"/>
              <a:t>Bu Adam Nasıl Olur da Havada Asılı Kalır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051" t="20466" r="58601" b="40077"/>
          <a:stretch/>
        </p:blipFill>
        <p:spPr>
          <a:xfrm>
            <a:off x="5001676" y="2592936"/>
            <a:ext cx="1267100" cy="2951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674" t="20546" r="57872" b="40831"/>
          <a:stretch/>
        </p:blipFill>
        <p:spPr>
          <a:xfrm>
            <a:off x="7292010" y="2592937"/>
            <a:ext cx="1346813" cy="2951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277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32892" y="184966"/>
            <a:ext cx="8472518" cy="1000132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Geçen Haftanın Özeti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32892" y="1256536"/>
            <a:ext cx="8472518" cy="4788610"/>
          </a:xfrm>
        </p:spPr>
        <p:txBody>
          <a:bodyPr/>
          <a:lstStyle/>
          <a:p>
            <a:pPr>
              <a:buNone/>
            </a:pPr>
            <a:endParaRPr lang="tr-TR" sz="24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tr-TR" sz="2200" b="1" dirty="0">
                <a:latin typeface="Calibri" pitchFamily="34" charset="0"/>
                <a:cs typeface="Calibri" pitchFamily="34" charset="0"/>
              </a:rPr>
              <a:t>Yansıma Kanunları</a:t>
            </a:r>
          </a:p>
          <a:p>
            <a:pPr>
              <a:buFont typeface="Wingdings" pitchFamily="2" charset="2"/>
              <a:buChar char="ü"/>
            </a:pPr>
            <a:r>
              <a:rPr lang="tr-TR" sz="2200" dirty="0"/>
              <a:t> </a:t>
            </a:r>
            <a:r>
              <a:rPr lang="tr-TR" sz="2200" dirty="0">
                <a:latin typeface="Calibri" pitchFamily="34" charset="0"/>
                <a:cs typeface="Calibri" pitchFamily="34" charset="0"/>
              </a:rPr>
              <a:t>Gelen ışın yansıyan ışın ve normal aynı düzlemdedir.</a:t>
            </a:r>
          </a:p>
          <a:p>
            <a:pPr>
              <a:buFont typeface="Wingdings" pitchFamily="2" charset="2"/>
              <a:buChar char="ü"/>
            </a:pPr>
            <a:r>
              <a:rPr lang="tr-TR" sz="2200" dirty="0">
                <a:latin typeface="Calibri" pitchFamily="34" charset="0"/>
                <a:cs typeface="Calibri" pitchFamily="34" charset="0"/>
              </a:rPr>
              <a:t>Gelme açısı yansıma açısına eşittir. </a:t>
            </a:r>
            <a:r>
              <a:rPr lang="el-GR" sz="2200" dirty="0">
                <a:latin typeface="Calibri" pitchFamily="34" charset="0"/>
                <a:cs typeface="Calibri" pitchFamily="34" charset="0"/>
              </a:rPr>
              <a:t>θ</a:t>
            </a:r>
            <a:r>
              <a:rPr lang="tr-TR" sz="2200" dirty="0">
                <a:latin typeface="Calibri" pitchFamily="34" charset="0"/>
                <a:cs typeface="Calibri" pitchFamily="34" charset="0"/>
              </a:rPr>
              <a:t> = </a:t>
            </a:r>
            <a:r>
              <a:rPr lang="el-GR" sz="2200" dirty="0">
                <a:latin typeface="Calibri" pitchFamily="34" charset="0"/>
                <a:cs typeface="Calibri" pitchFamily="34" charset="0"/>
              </a:rPr>
              <a:t>β</a:t>
            </a:r>
            <a:endParaRPr lang="tr-TR" sz="22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3 Resim" descr="imadge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420" y="1385296"/>
            <a:ext cx="3824680" cy="1214446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7810512" y="2357430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Leelawadee"/>
                <a:cs typeface="Leelawadee"/>
              </a:rPr>
              <a:t>θ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8239140" y="2357430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Leelawadee"/>
                <a:cs typeface="Leelawadee"/>
              </a:rPr>
              <a:t> </a:t>
            </a:r>
            <a:r>
              <a:rPr lang="el-GR" dirty="0">
                <a:latin typeface="Leelawadee"/>
                <a:cs typeface="Leelawadee"/>
              </a:rPr>
              <a:t>β</a:t>
            </a:r>
            <a:endParaRPr lang="tr-TR" dirty="0"/>
          </a:p>
        </p:txBody>
      </p:sp>
      <p:pic>
        <p:nvPicPr>
          <p:cNvPr id="7" name="6 Resim" descr="soru_1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34" y="4625704"/>
            <a:ext cx="4286280" cy="1490880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875768" y="1399413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Calibri" pitchFamily="34" charset="0"/>
                <a:cs typeface="Calibri" pitchFamily="34" charset="0"/>
              </a:rPr>
              <a:t>Saydam bir ortamda yayılan ışığın herhangi bir yüzeye çarpıp bulunduğu ortama geri dönmesine  </a:t>
            </a:r>
            <a:r>
              <a:rPr lang="tr-TR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yansıma</a:t>
            </a:r>
            <a:r>
              <a:rPr lang="tr-TR" dirty="0">
                <a:latin typeface="Calibri" pitchFamily="34" charset="0"/>
                <a:cs typeface="Calibri" pitchFamily="34" charset="0"/>
              </a:rPr>
              <a:t> denir.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Geçmişten günümüze aynlar</a:t>
            </a:r>
            <a:br>
              <a:rPr lang="tr-TR" sz="1000" dirty="0" smtClean="0"/>
            </a:br>
            <a:r>
              <a:rPr lang="tr-TR" sz="1000" dirty="0" smtClean="0"/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30572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801" y="-285553"/>
            <a:ext cx="10289017" cy="132080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7030A0"/>
                </a:solidFill>
              </a:rPr>
              <a:t>Aktivite:</a:t>
            </a:r>
            <a:r>
              <a:rPr lang="tr-TR" sz="3200" dirty="0" smtClean="0">
                <a:solidFill>
                  <a:srgbClr val="0070C0"/>
                </a:solidFill>
              </a:rPr>
              <a:t> Görüş Alanı Değişimi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949003"/>
            <a:ext cx="1016465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b="1" dirty="0">
                <a:solidFill>
                  <a:srgbClr val="00B0F0"/>
                </a:solidFill>
              </a:rPr>
              <a:t>? </a:t>
            </a:r>
            <a:r>
              <a:rPr lang="tr-TR" sz="2000" dirty="0" smtClean="0"/>
              <a:t>Aynanın büyüklüğü arttıkça ya da küçüldükçe aynada gördüklerinizin</a:t>
            </a:r>
            <a:br>
              <a:rPr lang="tr-TR" sz="2000" dirty="0" smtClean="0"/>
            </a:br>
            <a:r>
              <a:rPr lang="tr-TR" sz="2000" dirty="0" smtClean="0"/>
              <a:t>    değişip değişmediği hakkında ne söyleyebilirsiniz</a:t>
            </a:r>
            <a:r>
              <a:rPr lang="tr-TR" dirty="0" smtClean="0"/>
              <a:t/>
            </a:r>
            <a:br>
              <a:rPr lang="tr-TR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058" b="18623"/>
          <a:stretch/>
        </p:blipFill>
        <p:spPr>
          <a:xfrm>
            <a:off x="3081999" y="6041610"/>
            <a:ext cx="2149363" cy="401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3421268"/>
            <a:ext cx="972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/>
            <a:r>
              <a:rPr lang="tr-TR" sz="2800" b="1" dirty="0">
                <a:solidFill>
                  <a:srgbClr val="00B0F0"/>
                </a:solidFill>
              </a:rPr>
              <a:t>? </a:t>
            </a:r>
            <a:r>
              <a:rPr lang="tr-TR" sz="2000" dirty="0"/>
              <a:t>Peki ya düz aynaya yakınlaşıp, uzaklaştığınızda kendi </a:t>
            </a:r>
            <a:r>
              <a:rPr lang="tr-TR" sz="2000" dirty="0" smtClean="0"/>
              <a:t>vücudunuzda görebildiğiniz  alan </a:t>
            </a:r>
            <a:r>
              <a:rPr lang="tr-TR" sz="2000" dirty="0"/>
              <a:t>hakkında ne söyleyebilirsiniz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727073"/>
            <a:ext cx="972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/>
            <a:r>
              <a:rPr lang="tr-TR" sz="2800" b="1" dirty="0">
                <a:solidFill>
                  <a:srgbClr val="00B0F0"/>
                </a:solidFill>
              </a:rPr>
              <a:t>? </a:t>
            </a:r>
            <a:r>
              <a:rPr lang="tr-TR" sz="2000" dirty="0"/>
              <a:t>D</a:t>
            </a:r>
            <a:r>
              <a:rPr lang="tr-TR" sz="2000" dirty="0" smtClean="0"/>
              <a:t>üz </a:t>
            </a:r>
            <a:r>
              <a:rPr lang="tr-TR" sz="2000" dirty="0"/>
              <a:t>aynaya yakınlaşıp, uzaklaştığınızda </a:t>
            </a:r>
            <a:r>
              <a:rPr lang="tr-TR" sz="2000" dirty="0" smtClean="0"/>
              <a:t>aynada gördüklerinizin değişip değişmediği </a:t>
            </a:r>
            <a:r>
              <a:rPr lang="tr-TR" sz="2000" dirty="0"/>
              <a:t>hakkında ne söyleyebilirsiniz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6058" b="18623"/>
          <a:stretch/>
        </p:blipFill>
        <p:spPr>
          <a:xfrm>
            <a:off x="3081999" y="1771125"/>
            <a:ext cx="2149363" cy="401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6058" b="18623"/>
          <a:stretch/>
        </p:blipFill>
        <p:spPr>
          <a:xfrm>
            <a:off x="3081998" y="3034371"/>
            <a:ext cx="2149363" cy="4018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8400" y="2078264"/>
            <a:ext cx="10681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F0"/>
                </a:solidFill>
              </a:rPr>
              <a:t>? </a:t>
            </a:r>
            <a:r>
              <a:rPr lang="tr-TR" sz="2000" dirty="0"/>
              <a:t>D</a:t>
            </a:r>
            <a:r>
              <a:rPr lang="tr-TR" sz="2000" dirty="0" smtClean="0"/>
              <a:t>üz aynanın önünde sağa ve sola doğru hareket ettiğinizde, aynada gördüklerinizin</a:t>
            </a:r>
            <a:br>
              <a:rPr lang="tr-TR" sz="2000" dirty="0" smtClean="0"/>
            </a:br>
            <a:r>
              <a:rPr lang="tr-TR" sz="2000" dirty="0" smtClean="0"/>
              <a:t>    değişip değişmediği hakkında </a:t>
            </a:r>
            <a:r>
              <a:rPr lang="tr-TR" sz="2000" dirty="0"/>
              <a:t>ne söyleyebilirsiniz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6058" b="18623"/>
          <a:stretch/>
        </p:blipFill>
        <p:spPr>
          <a:xfrm>
            <a:off x="3081998" y="4470269"/>
            <a:ext cx="2149363" cy="401858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" cy="70906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rgbClr val="0070C0"/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</a:t>
            </a:r>
            <a:r>
              <a:rPr lang="tr-TR" sz="1000" dirty="0"/>
              <a:t>alanı </a:t>
            </a:r>
            <a:endParaRPr lang="tr-TR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07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217" y="-55187"/>
            <a:ext cx="6035950" cy="775708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Görüş Alanı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261" y="710462"/>
            <a:ext cx="2441986" cy="4615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12800" b="1" dirty="0">
                <a:solidFill>
                  <a:srgbClr val="00B0F0"/>
                </a:solidFill>
              </a:rPr>
              <a:t>? </a:t>
            </a:r>
            <a:r>
              <a:rPr lang="tr-TR" sz="7200" dirty="0" smtClean="0"/>
              <a:t>Görüş Alanı Nedir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283" y="6219552"/>
            <a:ext cx="586677" cy="695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5625" y="1229064"/>
            <a:ext cx="735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Düzlem aynaya bakan gözlemcinin, aynada görebildiği alandır.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25624" y="1832658"/>
            <a:ext cx="790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Düzlem aynada, görüntüsü görülen bir cisim gözlemcinin </a:t>
            </a:r>
            <a:br>
              <a:rPr lang="tr-TR" dirty="0" smtClean="0"/>
            </a:br>
            <a:r>
              <a:rPr lang="tr-TR" dirty="0" smtClean="0"/>
              <a:t>görüş alanındadır.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21683" y="4540114"/>
            <a:ext cx="838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solidFill>
                  <a:srgbClr val="00B0F0"/>
                </a:solidFill>
              </a:rPr>
              <a:t>? </a:t>
            </a:r>
            <a:r>
              <a:rPr lang="tr-TR" dirty="0" smtClean="0"/>
              <a:t>Bir gözlemci, görüş alanı içindeki her cismin görüntüsünü görebilir mi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25624" y="5169031"/>
            <a:ext cx="10509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Eğer bir cisim başka bir cismin gönderdiği ışınları engellerse,dolasıyla engellenen bu </a:t>
            </a:r>
            <a:br>
              <a:rPr lang="tr-TR" dirty="0" smtClean="0"/>
            </a:br>
            <a:r>
              <a:rPr lang="tr-TR" dirty="0" smtClean="0"/>
              <a:t>cisminden yansıyan ışınlar gözlemciye ulaşamaz. Cisim görüş alanında olmasına rağmen, </a:t>
            </a:r>
            <a:br>
              <a:rPr lang="tr-TR" dirty="0" smtClean="0"/>
            </a:br>
            <a:r>
              <a:rPr lang="tr-TR" dirty="0" smtClean="0"/>
              <a:t>cismin görüntüsü oluşmaz.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21683" y="3064804"/>
            <a:ext cx="10388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solidFill>
                  <a:srgbClr val="00B0F0"/>
                </a:solidFill>
              </a:rPr>
              <a:t>? </a:t>
            </a:r>
            <a:r>
              <a:rPr lang="tr-TR" dirty="0" smtClean="0"/>
              <a:t>Bir cismin düz aynada görüntüsünün görülebilmesi için, cisim aynanın tam</a:t>
            </a:r>
            <a:r>
              <a:rPr lang="tr-TR" dirty="0"/>
              <a:t> </a:t>
            </a:r>
            <a:r>
              <a:rPr lang="tr-TR" dirty="0" smtClean="0"/>
              <a:t>önüne mi </a:t>
            </a:r>
            <a:br>
              <a:rPr lang="tr-TR" dirty="0" smtClean="0"/>
            </a:br>
            <a:r>
              <a:rPr lang="tr-TR" dirty="0" smtClean="0"/>
              <a:t>    koyulmalıdır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25625" y="3804625"/>
            <a:ext cx="1014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 cismin görüntüsünün düz aynada görülebilmesi için cismin mutlaka düz aynanın önünde,</a:t>
            </a:r>
            <a:br>
              <a:rPr lang="tr-TR" dirty="0" smtClean="0"/>
            </a:br>
            <a:r>
              <a:rPr lang="tr-TR" dirty="0" smtClean="0"/>
              <a:t>düz aynanın boyu ile sınırlı bölge içinde olması </a:t>
            </a:r>
            <a:r>
              <a:rPr lang="tr-TR" b="1" dirty="0" smtClean="0"/>
              <a:t>gerekmez</a:t>
            </a:r>
          </a:p>
        </p:txBody>
      </p:sp>
      <p:pic>
        <p:nvPicPr>
          <p:cNvPr id="1026" name="Picture 2" descr="http://www.fizikbilimi.gen.tr/wp-content/uploads/g%C3%B6r%C3%BC%C5%9F-alan%C4%B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23" b="1"/>
          <a:stretch/>
        </p:blipFill>
        <p:spPr bwMode="auto">
          <a:xfrm>
            <a:off x="9302443" y="1171970"/>
            <a:ext cx="2881580" cy="151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571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602" y="4549943"/>
            <a:ext cx="2610386" cy="22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614" y="852497"/>
            <a:ext cx="2995714" cy="181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09581" y="646444"/>
            <a:ext cx="7837816" cy="8468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b="1" dirty="0" smtClean="0"/>
              <a:t>Görüş Alanı Nasıl Bulunur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73808" y="1180675"/>
            <a:ext cx="269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1. Yöntem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3808" y="4783949"/>
            <a:ext cx="269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2</a:t>
            </a:r>
            <a:r>
              <a:rPr lang="tr-TR" b="1" dirty="0" smtClean="0">
                <a:solidFill>
                  <a:srgbClr val="0070C0"/>
                </a:solidFill>
              </a:rPr>
              <a:t>. Yöntem</a:t>
            </a:r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11" name="Resim 2"/>
          <p:cNvPicPr/>
          <p:nvPr/>
        </p:nvPicPr>
        <p:blipFill rotWithShape="1">
          <a:blip r:embed="rId5"/>
          <a:srcRect l="48279" t="36076" r="35746" b="37718"/>
          <a:stretch/>
        </p:blipFill>
        <p:spPr>
          <a:xfrm>
            <a:off x="4938437" y="2769952"/>
            <a:ext cx="3566336" cy="1812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473808" y="1734673"/>
            <a:ext cx="7940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I</a:t>
            </a:r>
            <a:r>
              <a:rPr lang="tr-TR" dirty="0" smtClean="0"/>
              <a:t>şınlar </a:t>
            </a:r>
            <a:r>
              <a:rPr lang="tr-TR" dirty="0"/>
              <a:t>gözün bulunduğu noktadan düz aynanın </a:t>
            </a:r>
            <a:r>
              <a:rPr lang="tr-TR" dirty="0" smtClean="0"/>
              <a:t>uç noktalarına </a:t>
            </a:r>
            <a:br>
              <a:rPr lang="tr-TR" dirty="0" smtClean="0"/>
            </a:br>
            <a:r>
              <a:rPr lang="tr-TR" dirty="0" smtClean="0"/>
              <a:t>gönderilerek </a:t>
            </a:r>
            <a:r>
              <a:rPr lang="tr-TR" dirty="0"/>
              <a:t>yansıması </a:t>
            </a:r>
            <a:r>
              <a:rPr lang="tr-TR" dirty="0" smtClean="0"/>
              <a:t>çizilir. Bu </a:t>
            </a:r>
            <a:r>
              <a:rPr lang="tr-TR" dirty="0"/>
              <a:t>ışınların sınırladığı </a:t>
            </a:r>
            <a:r>
              <a:rPr lang="tr-TR" dirty="0" smtClean="0"/>
              <a:t>bölge görüş </a:t>
            </a:r>
            <a:br>
              <a:rPr lang="tr-TR" dirty="0" smtClean="0"/>
            </a:br>
            <a:r>
              <a:rPr lang="tr-TR" dirty="0" smtClean="0"/>
              <a:t>alanıdır</a:t>
            </a:r>
            <a:r>
              <a:rPr lang="tr-TR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73808" y="5323319"/>
            <a:ext cx="7686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G</a:t>
            </a:r>
            <a:r>
              <a:rPr lang="tr-TR" dirty="0" smtClean="0"/>
              <a:t>özün </a:t>
            </a:r>
            <a:r>
              <a:rPr lang="tr-TR" dirty="0"/>
              <a:t>düz aynada görüntüsünün </a:t>
            </a:r>
            <a:r>
              <a:rPr lang="tr-TR" dirty="0" smtClean="0"/>
              <a:t>yeri bulunur </a:t>
            </a:r>
            <a:r>
              <a:rPr lang="tr-TR" dirty="0"/>
              <a:t>ve bu noktadan aynanın kenarlarına cetvelle </a:t>
            </a:r>
            <a:r>
              <a:rPr lang="tr-TR" dirty="0" smtClean="0"/>
              <a:t>doğrular çizilir</a:t>
            </a:r>
            <a:r>
              <a:rPr lang="tr-TR" dirty="0"/>
              <a:t>. Aynanın önünde </a:t>
            </a:r>
            <a:r>
              <a:rPr lang="tr-TR" dirty="0" smtClean="0"/>
              <a:t>bu </a:t>
            </a:r>
            <a:r>
              <a:rPr lang="tr-TR" dirty="0"/>
              <a:t>doğruların sınırladığı alan aynanın </a:t>
            </a:r>
            <a:r>
              <a:rPr lang="tr-TR" dirty="0" smtClean="0"/>
              <a:t>görüş alanıdır</a:t>
            </a:r>
            <a:r>
              <a:rPr lang="tr-TR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24637" y="2212870"/>
            <a:ext cx="471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θ θ</a:t>
            </a:r>
            <a:endParaRPr lang="tr-TR" sz="1600" dirty="0"/>
          </a:p>
        </p:txBody>
      </p:sp>
      <p:sp>
        <p:nvSpPr>
          <p:cNvPr id="12" name="Rectangle 11"/>
          <p:cNvSpPr/>
          <p:nvPr/>
        </p:nvSpPr>
        <p:spPr>
          <a:xfrm>
            <a:off x="10827171" y="2058981"/>
            <a:ext cx="5060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/>
              <a:t>α α</a:t>
            </a:r>
            <a:endParaRPr lang="tr-TR" sz="1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268161" y="-129264"/>
            <a:ext cx="6035950" cy="775708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Görüş Alanı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" cy="70906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Görüş </a:t>
            </a:r>
            <a:r>
              <a:rPr lang="tr-TR" sz="1000" dirty="0">
                <a:solidFill>
                  <a:srgbClr val="0070C0"/>
                </a:solidFill>
              </a:rPr>
              <a:t>alanı </a:t>
            </a:r>
            <a:endParaRPr lang="tr-TR" sz="1000" dirty="0" smtClean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43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714" y="730671"/>
            <a:ext cx="8536194" cy="4535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200" b="1" dirty="0">
                <a:solidFill>
                  <a:srgbClr val="00B0F0"/>
                </a:solidFill>
              </a:rPr>
              <a:t>? </a:t>
            </a:r>
            <a:r>
              <a:rPr lang="tr-TR" sz="2100" dirty="0" smtClean="0"/>
              <a:t>Aynaya yakınlaşsak ya da uzaklaşsak görüş alanında değişim nasıl olur</a:t>
            </a:r>
            <a:endParaRPr lang="en-US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08" y="5151962"/>
            <a:ext cx="1198941" cy="14207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8487" y="5372362"/>
            <a:ext cx="8681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SONUÇ: </a:t>
            </a:r>
            <a:r>
              <a:rPr lang="tr-TR" dirty="0" smtClean="0"/>
              <a:t>Görüş Alanı gözlemcinin aynaya göre konumuna bağlıdır.</a:t>
            </a:r>
            <a:br>
              <a:rPr lang="tr-TR" dirty="0" smtClean="0"/>
            </a:br>
            <a:r>
              <a:rPr lang="tr-TR" dirty="0" smtClean="0"/>
              <a:t>             Gözlemci ve ayna arasındaki mesafe azaldıkça, görüş alanı ________.</a:t>
            </a:r>
            <a:br>
              <a:rPr lang="tr-TR" dirty="0" smtClean="0"/>
            </a:br>
            <a:r>
              <a:rPr lang="tr-TR" dirty="0" smtClean="0"/>
              <a:t>                                                                     arttıkça, görüş alanı _________.</a:t>
            </a:r>
            <a:br>
              <a:rPr lang="tr-TR" dirty="0" smtClean="0"/>
            </a:br>
            <a:r>
              <a:rPr lang="tr-TR" dirty="0" smtClean="0"/>
              <a:t>        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76492" y="5549384"/>
            <a:ext cx="205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artar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674459" y="5902022"/>
            <a:ext cx="205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azalır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29109" y="6168176"/>
            <a:ext cx="307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TERS ORANTI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13" y="-86378"/>
            <a:ext cx="8541236" cy="871804"/>
          </a:xfrm>
          <a:prstGeom prst="rect">
            <a:avLst/>
          </a:prstGeom>
        </p:spPr>
      </p:pic>
      <p:pic>
        <p:nvPicPr>
          <p:cNvPr id="23" name="Picture 22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20066" r="50000" b="9204"/>
          <a:stretch/>
        </p:blipFill>
        <p:spPr bwMode="auto">
          <a:xfrm>
            <a:off x="4487404" y="2740353"/>
            <a:ext cx="54669" cy="115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3935315" y="3290299"/>
            <a:ext cx="144379" cy="1804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60713" y="3274394"/>
            <a:ext cx="144379" cy="1804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endCxn id="25" idx="1"/>
          </p:cNvCxnSpPr>
          <p:nvPr/>
        </p:nvCxnSpPr>
        <p:spPr>
          <a:xfrm>
            <a:off x="3067176" y="1359763"/>
            <a:ext cx="2014681" cy="1941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5" idx="3"/>
          </p:cNvCxnSpPr>
          <p:nvPr/>
        </p:nvCxnSpPr>
        <p:spPr>
          <a:xfrm flipV="1">
            <a:off x="2710888" y="3428388"/>
            <a:ext cx="2370969" cy="1802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428638" y="2765559"/>
            <a:ext cx="144379" cy="1804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309908" y="2771155"/>
            <a:ext cx="144379" cy="1804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endCxn id="33" idx="2"/>
          </p:cNvCxnSpPr>
          <p:nvPr/>
        </p:nvCxnSpPr>
        <p:spPr>
          <a:xfrm>
            <a:off x="6500827" y="1751441"/>
            <a:ext cx="4809081" cy="1109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189983" y="2966902"/>
            <a:ext cx="5192114" cy="1018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20066" r="50000" b="9204"/>
          <a:stretch/>
        </p:blipFill>
        <p:spPr bwMode="auto">
          <a:xfrm>
            <a:off x="8861461" y="2295275"/>
            <a:ext cx="54669" cy="115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Connector 47"/>
          <p:cNvCxnSpPr/>
          <p:nvPr/>
        </p:nvCxnSpPr>
        <p:spPr>
          <a:xfrm>
            <a:off x="5757181" y="1440791"/>
            <a:ext cx="0" cy="3002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857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802724"/>
            <a:ext cx="119166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F0"/>
                </a:solidFill>
              </a:rPr>
              <a:t>? </a:t>
            </a:r>
            <a:r>
              <a:rPr lang="tr-TR" dirty="0"/>
              <a:t>D</a:t>
            </a:r>
            <a:r>
              <a:rPr lang="tr-TR" dirty="0" smtClean="0"/>
              <a:t>üz aynanın önünde sağa ve sola doğru hareket ettiğinizde, görüş alanı hakkında </a:t>
            </a:r>
            <a:r>
              <a:rPr lang="tr-TR" dirty="0"/>
              <a:t>ne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söyleyebilirsiniz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3068" y="1934261"/>
            <a:ext cx="537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Aynada gördüklerimiz DEĞİŞİR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59700" y="-65311"/>
            <a:ext cx="8383993" cy="802724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Görüş Alanı Nasıl Değişir?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3068" y="2705913"/>
            <a:ext cx="951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Görüş alanı DEĞİŞMEZ (tek bir düzlem üzerinde sağa ya da sola hareket ettiysek)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3356047"/>
            <a:ext cx="105102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b="1" dirty="0">
                <a:solidFill>
                  <a:srgbClr val="00B0F0"/>
                </a:solidFill>
              </a:rPr>
              <a:t>? </a:t>
            </a:r>
            <a:r>
              <a:rPr lang="tr-TR" dirty="0" smtClean="0"/>
              <a:t>Aynayı yakınlaştırıp yada uzaklaştığımızda kendi vücudumuzda gördüğümüz alan nasıl </a:t>
            </a:r>
            <a:br>
              <a:rPr lang="tr-TR" dirty="0" smtClean="0"/>
            </a:br>
            <a:r>
              <a:rPr lang="tr-TR" dirty="0" smtClean="0"/>
              <a:t>    değişir</a:t>
            </a:r>
            <a:br>
              <a:rPr lang="tr-TR" dirty="0" smtClean="0"/>
            </a:b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84340" y="4560586"/>
            <a:ext cx="295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DEĞİŞMEZ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84340" y="5177162"/>
            <a:ext cx="1095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Bu durum, aynada oluşan görüntünün boyunun, görüntü nerde olursa olsun değişmemesiyle </a:t>
            </a:r>
            <a:br>
              <a:rPr lang="tr-TR" dirty="0" smtClean="0"/>
            </a:br>
            <a:r>
              <a:rPr lang="tr-TR" dirty="0" smtClean="0"/>
              <a:t>alakalıdır.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" cy="70906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alanı </a:t>
            </a:r>
            <a:endParaRPr lang="tr-TR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569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4" grpId="0"/>
      <p:bldP spid="25" grpId="0"/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5821" y="1269460"/>
            <a:ext cx="86814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b="1" dirty="0">
                <a:solidFill>
                  <a:srgbClr val="00B0F0"/>
                </a:solidFill>
              </a:rPr>
              <a:t>? </a:t>
            </a:r>
            <a:r>
              <a:rPr lang="tr-TR" dirty="0" smtClean="0"/>
              <a:t>Aynanın büyüklüğü arttıkça yada küçüldükçe görüş alanında değişim nasıl olur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8524" y="5464829"/>
            <a:ext cx="6164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SONUÇ: </a:t>
            </a:r>
            <a:r>
              <a:rPr lang="tr-TR" dirty="0" smtClean="0"/>
              <a:t>Aynanın ebatı büyüdükçe, görüş alanı _________.</a:t>
            </a:r>
            <a:br>
              <a:rPr lang="tr-TR" dirty="0" smtClean="0"/>
            </a:br>
            <a:r>
              <a:rPr lang="tr-TR" dirty="0" smtClean="0"/>
              <a:t>                                  </a:t>
            </a:r>
            <a:r>
              <a:rPr lang="tr-TR" dirty="0"/>
              <a:t>k</a:t>
            </a:r>
            <a:r>
              <a:rPr lang="tr-TR" dirty="0" smtClean="0"/>
              <a:t>üçüldükçe, görüş alanı _________.</a:t>
            </a:r>
            <a:br>
              <a:rPr lang="tr-TR" dirty="0" smtClean="0"/>
            </a:br>
            <a:r>
              <a:rPr lang="tr-TR" dirty="0" smtClean="0"/>
              <a:t>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97357" y="5418663"/>
            <a:ext cx="205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artar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97358" y="5741828"/>
            <a:ext cx="205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azalır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48028" y="6267527"/>
            <a:ext cx="307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DOĞRU </a:t>
            </a:r>
            <a:r>
              <a:rPr lang="tr-TR" b="1" dirty="0">
                <a:solidFill>
                  <a:srgbClr val="0070C0"/>
                </a:solidFill>
              </a:rPr>
              <a:t>ORANTI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17457" y="143571"/>
            <a:ext cx="8383993" cy="802724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Görüş Alanı Nasıl Değişir?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0" name="Picture 9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3" t="68452" r="50000" b="9205"/>
          <a:stretch/>
        </p:blipFill>
        <p:spPr bwMode="auto">
          <a:xfrm>
            <a:off x="4300430" y="3064969"/>
            <a:ext cx="114453" cy="65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3588104" y="3274775"/>
            <a:ext cx="144379" cy="1804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00937" y="3277067"/>
            <a:ext cx="144379" cy="1804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3118524" y="2511664"/>
            <a:ext cx="1803557" cy="79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18524" y="3415380"/>
            <a:ext cx="1816410" cy="862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20066" r="50000" b="9204"/>
          <a:stretch/>
        </p:blipFill>
        <p:spPr bwMode="auto">
          <a:xfrm>
            <a:off x="8009057" y="2436678"/>
            <a:ext cx="83262" cy="17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7426340" y="3209499"/>
            <a:ext cx="144379" cy="1804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551738" y="3193594"/>
            <a:ext cx="144379" cy="1804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endCxn id="23" idx="1"/>
          </p:cNvCxnSpPr>
          <p:nvPr/>
        </p:nvCxnSpPr>
        <p:spPr>
          <a:xfrm>
            <a:off x="7564881" y="1911624"/>
            <a:ext cx="1008001" cy="1308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3" idx="3"/>
          </p:cNvCxnSpPr>
          <p:nvPr/>
        </p:nvCxnSpPr>
        <p:spPr>
          <a:xfrm flipV="1">
            <a:off x="7631493" y="3347588"/>
            <a:ext cx="941389" cy="1506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" cy="70906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alanı </a:t>
            </a:r>
            <a:endParaRPr lang="tr-TR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082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786017"/>
            <a:ext cx="9528261" cy="44516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Bakılan noktaya göre düz aynada gözün görebileceği alan değişir.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33205" y="35762"/>
            <a:ext cx="6035950" cy="802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b="1" dirty="0" smtClean="0"/>
              <a:t>Görüş Alanı Nasıl Değişir?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322" y="5606539"/>
            <a:ext cx="714256" cy="84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4652" y="5249229"/>
            <a:ext cx="9335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SONUÇ OLARAK </a:t>
            </a:r>
            <a:r>
              <a:rPr lang="tr-TR" sz="2000" dirty="0" smtClean="0"/>
              <a:t>aynanın görüş alanı, </a:t>
            </a:r>
            <a:r>
              <a:rPr lang="tr-TR" sz="2000" u="sng" dirty="0" smtClean="0"/>
              <a:t>aynanın boyutlarına</a:t>
            </a:r>
            <a:r>
              <a:rPr lang="tr-TR" sz="2000" dirty="0" smtClean="0"/>
              <a:t>, </a:t>
            </a:r>
            <a:r>
              <a:rPr lang="tr-TR" sz="2000" u="sng" dirty="0" smtClean="0"/>
              <a:t>gözün aynaya uzaklığına </a:t>
            </a:r>
            <a:r>
              <a:rPr lang="tr-TR" sz="2000" dirty="0" smtClean="0"/>
              <a:t>ve </a:t>
            </a:r>
            <a:r>
              <a:rPr lang="tr-TR" sz="2000" u="sng" dirty="0" smtClean="0"/>
              <a:t>aynaya bakış noktasına </a:t>
            </a:r>
            <a:r>
              <a:rPr lang="tr-TR" sz="2000" dirty="0" smtClean="0"/>
              <a:t>göre değişir.</a:t>
            </a:r>
            <a:endParaRPr lang="tr-T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02" y="2627703"/>
            <a:ext cx="2117559" cy="21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64" y="2690697"/>
            <a:ext cx="2298032" cy="203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521" y="2627703"/>
            <a:ext cx="2208929" cy="21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408444" y="1351419"/>
            <a:ext cx="10085471" cy="1191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buFont typeface="Arial" panose="020B0604020202020204" pitchFamily="34" charset="0"/>
              <a:buChar char="•"/>
            </a:pPr>
            <a:r>
              <a:rPr lang="tr-TR" sz="2000" dirty="0" smtClean="0"/>
              <a:t>Yukarıdaki ifade gözün aynaya uzaklığının görüş alanını değiştirmesini kastetmekle birlikte, kişi aynaya aynı mesafede olsa bile farklı noktalardan bakarsa da görüş alanının değiştiğini kastediyor.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5829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5257" y="-237903"/>
            <a:ext cx="7585050" cy="1284941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Bugün Neler Öğrendik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047038"/>
            <a:ext cx="10768709" cy="729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Aynalar sırlanırken çeşitli metaller kullanılır. Ve kullanılan metallere göre ışığın </a:t>
            </a:r>
            <a:br>
              <a:rPr lang="tr-TR" dirty="0" smtClean="0"/>
            </a:br>
            <a:r>
              <a:rPr lang="tr-TR" dirty="0" smtClean="0"/>
              <a:t>yansıtma oranı değişir. Çoktan aza doğru olarak, altın, gümüş ve alüminyumdur.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471" y="182676"/>
            <a:ext cx="737896" cy="874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1534" y="2807893"/>
            <a:ext cx="30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Noktasal görüntü oluşumu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27063" y="5155722"/>
            <a:ext cx="482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2 boyutlu cisimler için görüntü oluşumu</a:t>
            </a:r>
            <a:endParaRPr lang="en-US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  <p:pic>
        <p:nvPicPr>
          <p:cNvPr id="11" name="Content Placeholder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44064" r="6469" b="-413"/>
          <a:stretch/>
        </p:blipFill>
        <p:spPr>
          <a:xfrm>
            <a:off x="8468257" y="2094076"/>
            <a:ext cx="2227320" cy="18624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04423" y="3740073"/>
            <a:ext cx="22619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Ayna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43" b="-1"/>
          <a:stretch/>
        </p:blipFill>
        <p:spPr>
          <a:xfrm>
            <a:off x="8468257" y="4427219"/>
            <a:ext cx="2676525" cy="18263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44052" y="5330693"/>
            <a:ext cx="779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Cisim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457037" y="5375922"/>
            <a:ext cx="137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Görüntüsü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2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900" y="3705727"/>
            <a:ext cx="4187652" cy="475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0070C0"/>
                </a:solidFill>
              </a:rPr>
              <a:t>Sanal görüntünün özellikleri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00140" y="167770"/>
            <a:ext cx="7585050" cy="12849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b="1" dirty="0" smtClean="0"/>
              <a:t>Bugün Neler Öğrendik?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345" y="5217416"/>
            <a:ext cx="1088655" cy="129004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623544" y="1024424"/>
            <a:ext cx="5243513" cy="590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r-TR" b="1" dirty="0" smtClean="0">
                <a:solidFill>
                  <a:srgbClr val="0070C0"/>
                </a:solidFill>
              </a:rPr>
              <a:t>Düz aynada oluşan görüntünün özellikleri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1497" y="4181380"/>
            <a:ext cx="7483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Aynadan yansıyan ışınların uzantılarının kesişmesiyle oluşur.</a:t>
            </a:r>
          </a:p>
          <a:p>
            <a:r>
              <a:rPr lang="tr-TR" dirty="0"/>
              <a:t>Cisme göre daima düzdür.</a:t>
            </a:r>
          </a:p>
          <a:p>
            <a:r>
              <a:rPr lang="tr-TR" dirty="0"/>
              <a:t>Eğer aynaya bakmazsanız, sanal görüntü oluşmaz.</a:t>
            </a:r>
          </a:p>
          <a:p>
            <a:r>
              <a:rPr lang="tr-TR" dirty="0"/>
              <a:t>Perde veya ekran üzerine düşürülemez.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24900" y="161497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Sanal </a:t>
            </a:r>
          </a:p>
          <a:p>
            <a:r>
              <a:rPr lang="tr-TR" dirty="0"/>
              <a:t>Düz </a:t>
            </a:r>
          </a:p>
          <a:p>
            <a:r>
              <a:rPr lang="tr-TR" dirty="0"/>
              <a:t>Nesne ile simetrik (Düzlem ayna simetri eksenidir)</a:t>
            </a:r>
          </a:p>
          <a:p>
            <a:r>
              <a:rPr lang="tr-TR" dirty="0"/>
              <a:t>Görüntü ve nesne aynadan eşit uzaklıkta</a:t>
            </a:r>
          </a:p>
          <a:p>
            <a:r>
              <a:rPr lang="tr-TR" dirty="0"/>
              <a:t>Yanlamasına ters (Sağ-sol tersliği vardır)</a:t>
            </a:r>
          </a:p>
          <a:p>
            <a:r>
              <a:rPr lang="tr-TR" dirty="0"/>
              <a:t>Cisimle aynı boyda</a:t>
            </a:r>
          </a:p>
          <a:p>
            <a:r>
              <a:rPr lang="tr-TR" dirty="0"/>
              <a:t>Görüntü ve nesne aynadan eşit uzaklıkta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8"/>
          <a:stretch/>
        </p:blipFill>
        <p:spPr>
          <a:xfrm>
            <a:off x="8333883" y="1303658"/>
            <a:ext cx="3067211" cy="2267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1389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097" y="940185"/>
            <a:ext cx="3648925" cy="508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0070C0"/>
                </a:solidFill>
              </a:rPr>
              <a:t>Düz aynanın kullanım alanları: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27885" y="0"/>
            <a:ext cx="7585050" cy="852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b="1" dirty="0" smtClean="0"/>
              <a:t>Bugün Neler Öğrendik?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460" y="5367636"/>
            <a:ext cx="930540" cy="1102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58" y="618927"/>
            <a:ext cx="962298" cy="1155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031" y="716191"/>
            <a:ext cx="1088913" cy="1088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721905" y="1617351"/>
            <a:ext cx="2337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Görüş alanı nedir?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7710" y="3366373"/>
            <a:ext cx="349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Görüş alanı nasıl bulunur?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7276" y="5012265"/>
            <a:ext cx="349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Görüş alanı nasıl değişir?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7710" y="2099579"/>
            <a:ext cx="890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Düzlem aynaya bakan gözlemcinin, aynada görebildiği alandır.</a:t>
            </a:r>
            <a:endParaRPr lang="en-US" sz="2000" dirty="0"/>
          </a:p>
        </p:txBody>
      </p:sp>
      <p:pic>
        <p:nvPicPr>
          <p:cNvPr id="15" name="Resim 2"/>
          <p:cNvPicPr/>
          <p:nvPr/>
        </p:nvPicPr>
        <p:blipFill rotWithShape="1">
          <a:blip r:embed="rId6"/>
          <a:srcRect l="48279" t="36076" r="35746" b="37718"/>
          <a:stretch/>
        </p:blipFill>
        <p:spPr>
          <a:xfrm>
            <a:off x="7271313" y="2899704"/>
            <a:ext cx="4053993" cy="206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2807276" y="5624198"/>
            <a:ext cx="8206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Aynanın </a:t>
            </a:r>
            <a:r>
              <a:rPr lang="tr-TR" sz="2000" dirty="0"/>
              <a:t>görüş alanı, </a:t>
            </a:r>
            <a:r>
              <a:rPr lang="tr-TR" sz="2000" u="sng" dirty="0"/>
              <a:t>aynanın boyutlarına</a:t>
            </a:r>
            <a:r>
              <a:rPr lang="tr-TR" sz="2000" dirty="0"/>
              <a:t>, </a:t>
            </a:r>
            <a:r>
              <a:rPr lang="tr-TR" sz="2000" u="sng" dirty="0"/>
              <a:t>gözün aynaya uzaklığına </a:t>
            </a:r>
            <a:r>
              <a:rPr lang="tr-TR" sz="2000" dirty="0"/>
              <a:t>ve </a:t>
            </a:r>
            <a:r>
              <a:rPr lang="tr-TR" sz="2000" u="sng" dirty="0"/>
              <a:t>aynaya bakış noktasına </a:t>
            </a:r>
            <a:r>
              <a:rPr lang="tr-TR" sz="2000" dirty="0"/>
              <a:t>göre değişir.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18022" y="93421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Periskop ve Tepegöz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7123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2" grpId="0"/>
      <p:bldP spid="13" grpId="0"/>
      <p:bldP spid="14" grpId="0"/>
      <p:bldP spid="1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32" y="997798"/>
            <a:ext cx="8596668" cy="597199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Bu görüntü nasıl elde edilmiş olabilir?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https://encrypted-tbn0.gstatic.com/images?q=tbn:ANd9GcTQoUYu1w6c9J0REqaPv57RdhnEc5-hT8v7KzQH1WuVjUMKkai6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34" y="1934617"/>
            <a:ext cx="7256295" cy="3879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11847"/>
            <a:ext cx="624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ÇİÇEK DÜRBÜNÜ</a:t>
            </a:r>
            <a:endParaRPr lang="en-US" sz="36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" cy="70906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Çiçek Dürbünü</a:t>
            </a:r>
            <a:endParaRPr lang="tr-TR" sz="1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Uçan Adam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G</a:t>
            </a:r>
            <a:r>
              <a:rPr lang="tr-TR" sz="1000" dirty="0" smtClean="0"/>
              <a:t>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Geçmişten günümüze aynlar</a:t>
            </a:r>
            <a:br>
              <a:rPr lang="tr-TR" sz="1000" dirty="0" smtClean="0"/>
            </a:br>
            <a:r>
              <a:rPr lang="tr-TR" sz="1000" dirty="0" smtClean="0"/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Düz aynada görüntü çizimi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Aktivitenin sonuçları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</a:t>
            </a:r>
            <a:r>
              <a:rPr lang="tr-TR" sz="1000" dirty="0"/>
              <a:t>alanı </a:t>
            </a:r>
            <a:endParaRPr lang="tr-TR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836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201" y="1242230"/>
            <a:ext cx="8596668" cy="3880773"/>
          </a:xfrm>
        </p:spPr>
        <p:txBody>
          <a:bodyPr/>
          <a:lstStyle/>
          <a:p>
            <a:r>
              <a:rPr lang="tr-TR" dirty="0" smtClean="0"/>
              <a:t>1986 ÖSS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950" y="4811751"/>
            <a:ext cx="1431843" cy="1696715"/>
          </a:xfrm>
          <a:prstGeom prst="rect">
            <a:avLst/>
          </a:prstGeom>
        </p:spPr>
      </p:pic>
      <p:pic>
        <p:nvPicPr>
          <p:cNvPr id="7" name="Resim 6" descr="ÖSS Düzlem Ayna Çıkmış Soruları SORU NU: 36-4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b="7829"/>
          <a:stretch/>
        </p:blipFill>
        <p:spPr bwMode="auto">
          <a:xfrm>
            <a:off x="3704128" y="1897427"/>
            <a:ext cx="7376047" cy="39780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83507" y="0"/>
            <a:ext cx="10202622" cy="124223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00B0F0"/>
                </a:solidFill>
              </a:rPr>
              <a:t>Üniversite Giriş Sınavına Hazırlık Soruları</a:t>
            </a:r>
            <a:br>
              <a:rPr lang="tr-TR" sz="3200" dirty="0">
                <a:solidFill>
                  <a:srgbClr val="00B0F0"/>
                </a:solidFill>
              </a:rPr>
            </a:b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  <p:sp>
        <p:nvSpPr>
          <p:cNvPr id="2" name="Oval 1"/>
          <p:cNvSpPr/>
          <p:nvPr/>
        </p:nvSpPr>
        <p:spPr>
          <a:xfrm>
            <a:off x="6370820" y="4811751"/>
            <a:ext cx="509665" cy="494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2770" y="1242229"/>
            <a:ext cx="8596668" cy="3880773"/>
          </a:xfrm>
        </p:spPr>
        <p:txBody>
          <a:bodyPr/>
          <a:lstStyle/>
          <a:p>
            <a:r>
              <a:rPr lang="tr-TR" dirty="0" smtClean="0"/>
              <a:t>1981 ÖSS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663" y="4768888"/>
            <a:ext cx="1431843" cy="1696715"/>
          </a:xfrm>
          <a:prstGeom prst="rect">
            <a:avLst/>
          </a:prstGeom>
        </p:spPr>
      </p:pic>
      <p:pic>
        <p:nvPicPr>
          <p:cNvPr id="7" name="Resim 8" descr="ÖSS Düzlem Ayna Çıkmış Soruları SORU NU: 36-1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b="6469"/>
          <a:stretch/>
        </p:blipFill>
        <p:spPr bwMode="auto">
          <a:xfrm>
            <a:off x="3645723" y="1743412"/>
            <a:ext cx="7438804" cy="41766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591" y="0"/>
            <a:ext cx="10202622" cy="1732056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00B0F0"/>
                </a:solidFill>
              </a:rPr>
              <a:t>Üniversite Giriş Sınavına Hazırlık Soruları</a:t>
            </a:r>
            <a:br>
              <a:rPr lang="tr-TR" sz="3200" dirty="0">
                <a:solidFill>
                  <a:srgbClr val="00B0F0"/>
                </a:solidFill>
              </a:rPr>
            </a:b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  <p:sp>
        <p:nvSpPr>
          <p:cNvPr id="9" name="Oval 8"/>
          <p:cNvSpPr/>
          <p:nvPr/>
        </p:nvSpPr>
        <p:spPr>
          <a:xfrm>
            <a:off x="3777522" y="5295902"/>
            <a:ext cx="344774" cy="2954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304" y="1198440"/>
            <a:ext cx="8596668" cy="3880773"/>
          </a:xfrm>
        </p:spPr>
        <p:txBody>
          <a:bodyPr/>
          <a:lstStyle/>
          <a:p>
            <a:r>
              <a:rPr lang="tr-TR" dirty="0" smtClean="0"/>
              <a:t>2004 ÖSS</a:t>
            </a:r>
            <a:endParaRPr lang="en-US" dirty="0"/>
          </a:p>
        </p:txBody>
      </p:sp>
      <p:pic>
        <p:nvPicPr>
          <p:cNvPr id="7" name="Resim 4" descr="ÖSS Düzlem Ayna Çıkmış Soruları SORU NU: 36-18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b="8264"/>
          <a:stretch/>
        </p:blipFill>
        <p:spPr bwMode="auto">
          <a:xfrm>
            <a:off x="3144609" y="1701664"/>
            <a:ext cx="8381118" cy="41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99549" y="-129851"/>
            <a:ext cx="10202622" cy="1732056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00B0F0"/>
                </a:solidFill>
              </a:rPr>
              <a:t>Üniversite Giriş Sınavına Hazırlık Soruları</a:t>
            </a:r>
            <a:br>
              <a:rPr lang="tr-TR" sz="3200" dirty="0">
                <a:solidFill>
                  <a:srgbClr val="00B0F0"/>
                </a:solidFill>
              </a:rPr>
            </a:b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6" y="4797463"/>
            <a:ext cx="1431843" cy="169671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  <p:sp>
        <p:nvSpPr>
          <p:cNvPr id="9" name="Oval 8"/>
          <p:cNvSpPr/>
          <p:nvPr/>
        </p:nvSpPr>
        <p:spPr>
          <a:xfrm>
            <a:off x="3069764" y="5079213"/>
            <a:ext cx="509665" cy="494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7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4" t="15754" r="25830" b="24514"/>
          <a:stretch/>
        </p:blipFill>
        <p:spPr bwMode="auto">
          <a:xfrm>
            <a:off x="3101113" y="1732056"/>
            <a:ext cx="7829550" cy="4368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38050" y="1145411"/>
            <a:ext cx="5863828" cy="3880773"/>
          </a:xfrm>
        </p:spPr>
        <p:txBody>
          <a:bodyPr/>
          <a:lstStyle/>
          <a:p>
            <a:r>
              <a:rPr lang="tr-TR" dirty="0" smtClean="0"/>
              <a:t>1997 ÖSS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663" y="4783176"/>
            <a:ext cx="1431843" cy="169671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55170" y="0"/>
            <a:ext cx="10202622" cy="1732056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00B0F0"/>
                </a:solidFill>
              </a:rPr>
              <a:t>Üniversite Giriş Sınavına Hazırlık Soruları</a:t>
            </a:r>
            <a:br>
              <a:rPr lang="tr-TR" sz="3200" dirty="0">
                <a:solidFill>
                  <a:srgbClr val="00B0F0"/>
                </a:solidFill>
              </a:rPr>
            </a:b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  <p:sp>
        <p:nvSpPr>
          <p:cNvPr id="7" name="Oval 6"/>
          <p:cNvSpPr/>
          <p:nvPr/>
        </p:nvSpPr>
        <p:spPr>
          <a:xfrm>
            <a:off x="3582649" y="4535792"/>
            <a:ext cx="509665" cy="494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5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90976" y="1145412"/>
            <a:ext cx="5863828" cy="558070"/>
          </a:xfrm>
        </p:spPr>
        <p:txBody>
          <a:bodyPr/>
          <a:lstStyle/>
          <a:p>
            <a:r>
              <a:rPr lang="tr-TR" dirty="0" smtClean="0"/>
              <a:t>1994 ÖSS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6" y="4783176"/>
            <a:ext cx="1431843" cy="1696715"/>
          </a:xfrm>
          <a:prstGeom prst="rect">
            <a:avLst/>
          </a:prstGeom>
        </p:spPr>
      </p:pic>
      <p:pic>
        <p:nvPicPr>
          <p:cNvPr id="8" name="Resim 2" descr="http://www.lysmat.com/ossmat/snv/fizik/1994_oss_fizik/15.gif?psid=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89" y="1703482"/>
            <a:ext cx="6129337" cy="45434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08096" y="0"/>
            <a:ext cx="10202622" cy="1732056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00B0F0"/>
                </a:solidFill>
              </a:rPr>
              <a:t>Üniversite Giriş Sınavına Hazırlık Soruları</a:t>
            </a:r>
            <a:br>
              <a:rPr lang="tr-TR" sz="3200" dirty="0">
                <a:solidFill>
                  <a:srgbClr val="00B0F0"/>
                </a:solidFill>
              </a:rPr>
            </a:b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  <p:sp>
        <p:nvSpPr>
          <p:cNvPr id="10" name="Oval 9"/>
          <p:cNvSpPr/>
          <p:nvPr/>
        </p:nvSpPr>
        <p:spPr>
          <a:xfrm>
            <a:off x="6625653" y="5261456"/>
            <a:ext cx="509665" cy="494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590" y="1078828"/>
            <a:ext cx="2119989" cy="479218"/>
          </a:xfrm>
        </p:spPr>
        <p:txBody>
          <a:bodyPr/>
          <a:lstStyle/>
          <a:p>
            <a:r>
              <a:rPr lang="tr-TR" dirty="0" smtClean="0"/>
              <a:t>2007 ÖSS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590" y="237769"/>
            <a:ext cx="998898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b="1" dirty="0" smtClean="0">
                <a:solidFill>
                  <a:srgbClr val="00B0F0"/>
                </a:solidFill>
              </a:rPr>
              <a:t>Üniversite Giriş Sınavına Hazırlık Soruları</a:t>
            </a:r>
            <a:r>
              <a:rPr lang="tr-TR" sz="3200" b="1" dirty="0" smtClean="0"/>
              <a:t/>
            </a:r>
            <a:br>
              <a:rPr lang="tr-TR" sz="3200" b="1" dirty="0" smtClean="0"/>
            </a:br>
            <a:endParaRPr lang="en-US" sz="3200" b="1" dirty="0"/>
          </a:p>
        </p:txBody>
      </p:sp>
      <p:pic>
        <p:nvPicPr>
          <p:cNvPr id="7" name="Resim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21765" r="41300" b="23380"/>
          <a:stretch/>
        </p:blipFill>
        <p:spPr bwMode="auto">
          <a:xfrm>
            <a:off x="3937087" y="1950859"/>
            <a:ext cx="7603979" cy="3957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663" y="4745618"/>
            <a:ext cx="1431843" cy="169671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  <p:sp>
        <p:nvSpPr>
          <p:cNvPr id="8" name="Oval 7"/>
          <p:cNvSpPr/>
          <p:nvPr/>
        </p:nvSpPr>
        <p:spPr>
          <a:xfrm>
            <a:off x="3937087" y="5660563"/>
            <a:ext cx="509665" cy="494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2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6957" y="1037264"/>
            <a:ext cx="8596668" cy="3880773"/>
          </a:xfrm>
        </p:spPr>
        <p:txBody>
          <a:bodyPr/>
          <a:lstStyle/>
          <a:p>
            <a:r>
              <a:rPr lang="tr-TR" dirty="0" smtClean="0"/>
              <a:t>1984 ÖSS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663" y="4783176"/>
            <a:ext cx="1431843" cy="1696715"/>
          </a:xfrm>
          <a:prstGeom prst="rect">
            <a:avLst/>
          </a:prstGeom>
        </p:spPr>
      </p:pic>
      <p:pic>
        <p:nvPicPr>
          <p:cNvPr id="7" name="Resim 7" descr="ÖSS Düzlem Ayna Çıkmış Soruları SORU NU: 36-2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b="8811"/>
          <a:stretch/>
        </p:blipFill>
        <p:spPr bwMode="auto">
          <a:xfrm>
            <a:off x="3522509" y="1636517"/>
            <a:ext cx="7408154" cy="42414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99021" y="-161935"/>
            <a:ext cx="10202622" cy="1732056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00B0F0"/>
                </a:solidFill>
              </a:rPr>
              <a:t>Üniversite Giriş Sınavına Hazırlık Soruları</a:t>
            </a:r>
            <a:br>
              <a:rPr lang="tr-TR" sz="3200" dirty="0">
                <a:solidFill>
                  <a:srgbClr val="00B0F0"/>
                </a:solidFill>
              </a:rPr>
            </a:b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  <p:sp>
        <p:nvSpPr>
          <p:cNvPr id="9" name="Oval 8"/>
          <p:cNvSpPr/>
          <p:nvPr/>
        </p:nvSpPr>
        <p:spPr>
          <a:xfrm>
            <a:off x="4871804" y="5383186"/>
            <a:ext cx="509665" cy="494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6" t="24286" r="20295" b="16970"/>
          <a:stretch/>
        </p:blipFill>
        <p:spPr bwMode="auto">
          <a:xfrm>
            <a:off x="3709804" y="1282257"/>
            <a:ext cx="7390224" cy="5183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35254" y="966434"/>
            <a:ext cx="8596668" cy="651191"/>
          </a:xfrm>
        </p:spPr>
        <p:txBody>
          <a:bodyPr/>
          <a:lstStyle/>
          <a:p>
            <a:r>
              <a:rPr lang="tr-TR" dirty="0" smtClean="0"/>
              <a:t>2005 ÖSS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663" y="4768888"/>
            <a:ext cx="1431843" cy="169671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95801" y="-114431"/>
            <a:ext cx="10202622" cy="1732056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00B0F0"/>
                </a:solidFill>
              </a:rPr>
              <a:t>Üniversite Giriş Sınavına Hazırlık Soruları</a:t>
            </a:r>
            <a:br>
              <a:rPr lang="tr-TR" sz="3200" dirty="0">
                <a:solidFill>
                  <a:srgbClr val="00B0F0"/>
                </a:solidFill>
              </a:rPr>
            </a:b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  <p:sp>
        <p:nvSpPr>
          <p:cNvPr id="7" name="Oval 6"/>
          <p:cNvSpPr/>
          <p:nvPr/>
        </p:nvSpPr>
        <p:spPr>
          <a:xfrm>
            <a:off x="8829207" y="5369861"/>
            <a:ext cx="509665" cy="494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4021" y="1031603"/>
            <a:ext cx="5863828" cy="3880773"/>
          </a:xfrm>
        </p:spPr>
        <p:txBody>
          <a:bodyPr/>
          <a:lstStyle/>
          <a:p>
            <a:r>
              <a:rPr lang="tr-TR" dirty="0" smtClean="0"/>
              <a:t>2003 ÖSS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663" y="4834879"/>
            <a:ext cx="1431843" cy="1696715"/>
          </a:xfrm>
          <a:prstGeom prst="rect">
            <a:avLst/>
          </a:prstGeom>
        </p:spPr>
      </p:pic>
      <p:pic>
        <p:nvPicPr>
          <p:cNvPr id="7" name="Resim 5" descr="ÖSS Düzlem Ayna Çıkmış Soruları SORU NU: 36-17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b="10956"/>
          <a:stretch/>
        </p:blipFill>
        <p:spPr bwMode="auto">
          <a:xfrm>
            <a:off x="4006304" y="1446275"/>
            <a:ext cx="6924359" cy="46725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01141" y="-113808"/>
            <a:ext cx="10202622" cy="1732056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00B0F0"/>
                </a:solidFill>
              </a:rPr>
              <a:t>Üniversite Giriş Sınavına Hazırlık Soruları</a:t>
            </a:r>
            <a:br>
              <a:rPr lang="tr-TR" sz="3200" dirty="0">
                <a:solidFill>
                  <a:srgbClr val="00B0F0"/>
                </a:solidFill>
              </a:rPr>
            </a:b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  <p:sp>
        <p:nvSpPr>
          <p:cNvPr id="9" name="Oval 8"/>
          <p:cNvSpPr/>
          <p:nvPr/>
        </p:nvSpPr>
        <p:spPr>
          <a:xfrm>
            <a:off x="6703986" y="5435852"/>
            <a:ext cx="509665" cy="494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6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759" y="0"/>
            <a:ext cx="10202622" cy="1732056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00B0F0"/>
                </a:solidFill>
              </a:rPr>
              <a:t>Üniversite Giriş Sınavına Hazırlık Soruları</a:t>
            </a:r>
            <a:br>
              <a:rPr lang="tr-TR" sz="3200" dirty="0">
                <a:solidFill>
                  <a:srgbClr val="00B0F0"/>
                </a:solidFill>
              </a:rPr>
            </a:b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879" y="1027077"/>
            <a:ext cx="6788986" cy="704979"/>
          </a:xfrm>
        </p:spPr>
        <p:txBody>
          <a:bodyPr>
            <a:normAutofit/>
          </a:bodyPr>
          <a:lstStyle/>
          <a:p>
            <a:r>
              <a:rPr lang="tr-TR" dirty="0" smtClean="0"/>
              <a:t>2012 YGS</a:t>
            </a:r>
            <a:br>
              <a:rPr lang="tr-TR" dirty="0" smtClean="0"/>
            </a:br>
            <a:endParaRPr lang="en-US" dirty="0"/>
          </a:p>
        </p:txBody>
      </p:sp>
      <p:pic>
        <p:nvPicPr>
          <p:cNvPr id="6" name="Resim 3" descr="http://www.lysmat.com/ossmat/snv/konulara_gore/fiz/golge_aynalar/05.gif?psid=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"/>
          <a:stretch/>
        </p:blipFill>
        <p:spPr bwMode="auto">
          <a:xfrm>
            <a:off x="4524087" y="1481507"/>
            <a:ext cx="5707955" cy="481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45" y="4854613"/>
            <a:ext cx="1431843" cy="169671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  <p:sp>
        <p:nvSpPr>
          <p:cNvPr id="8" name="Oval 7"/>
          <p:cNvSpPr/>
          <p:nvPr/>
        </p:nvSpPr>
        <p:spPr>
          <a:xfrm>
            <a:off x="7959777" y="5936013"/>
            <a:ext cx="509665" cy="494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3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4697" y="208547"/>
            <a:ext cx="9835594" cy="927451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Bu Adam Nasıl Olur da Havada Asılı Kalır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051" t="20466" r="58601" b="40077"/>
          <a:stretch/>
        </p:blipFill>
        <p:spPr>
          <a:xfrm>
            <a:off x="4766760" y="1668766"/>
            <a:ext cx="1933576" cy="4274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9927" t="31882" r="57505" b="29847"/>
          <a:stretch/>
        </p:blipFill>
        <p:spPr>
          <a:xfrm>
            <a:off x="7592494" y="1668766"/>
            <a:ext cx="1990910" cy="427483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" cy="70906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Uçan Adam</a:t>
            </a:r>
            <a:endParaRPr lang="tr-TR" sz="1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G</a:t>
            </a:r>
            <a:r>
              <a:rPr lang="tr-TR" sz="1000" dirty="0" smtClean="0"/>
              <a:t>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Geçmişten günümüze aynlar</a:t>
            </a:r>
            <a:br>
              <a:rPr lang="tr-TR" sz="1000" dirty="0" smtClean="0"/>
            </a:br>
            <a:r>
              <a:rPr lang="tr-TR" sz="1000" dirty="0" smtClean="0"/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Düz aynada görüntü çizimi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Aktivitenin sonuçları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</a:t>
            </a:r>
            <a:r>
              <a:rPr lang="tr-TR" sz="1000" dirty="0"/>
              <a:t>alanı </a:t>
            </a:r>
            <a:endParaRPr lang="tr-TR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63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2" t="17058" r="14945" b="28979"/>
          <a:stretch/>
        </p:blipFill>
        <p:spPr bwMode="auto">
          <a:xfrm>
            <a:off x="3767052" y="1545307"/>
            <a:ext cx="7655177" cy="4948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19795" y="1009522"/>
            <a:ext cx="6788986" cy="647829"/>
          </a:xfrm>
        </p:spPr>
        <p:txBody>
          <a:bodyPr/>
          <a:lstStyle/>
          <a:p>
            <a:r>
              <a:rPr lang="tr-TR" dirty="0" smtClean="0"/>
              <a:t>2012 LYS</a:t>
            </a:r>
            <a:br>
              <a:rPr lang="tr-TR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6" y="4797463"/>
            <a:ext cx="1431843" cy="169671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93329" y="-138686"/>
            <a:ext cx="10202622" cy="1732056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00B0F0"/>
                </a:solidFill>
              </a:rPr>
              <a:t>Üniversite Giriş Sınavına Hazırlık Soruları</a:t>
            </a:r>
            <a:br>
              <a:rPr lang="tr-TR" sz="3200" dirty="0">
                <a:solidFill>
                  <a:srgbClr val="00B0F0"/>
                </a:solidFill>
              </a:rPr>
            </a:b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  <p:sp>
        <p:nvSpPr>
          <p:cNvPr id="10" name="Oval 9"/>
          <p:cNvSpPr/>
          <p:nvPr/>
        </p:nvSpPr>
        <p:spPr>
          <a:xfrm>
            <a:off x="6422555" y="5999411"/>
            <a:ext cx="509665" cy="494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6550" y="160338"/>
            <a:ext cx="9325883" cy="1737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7200" smtClean="0">
                <a:solidFill>
                  <a:srgbClr val="0070C0"/>
                </a:solidFill>
                <a:latin typeface="Copperplate Gothic Bold" panose="020E0705020206020404" pitchFamily="34" charset="0"/>
              </a:rPr>
              <a:t>DÜZ AYNALAR</a:t>
            </a:r>
            <a:endParaRPr lang="en-US" sz="7200" dirty="0">
              <a:solidFill>
                <a:srgbClr val="0070C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76525" y="2038862"/>
            <a:ext cx="10853488" cy="387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buNone/>
            </a:pPr>
            <a:r>
              <a:rPr lang="tr-TR" dirty="0" smtClean="0"/>
              <a:t>10.4.4.1. Düz aynada görüntü oluşumunu çizerek açıklar.</a:t>
            </a:r>
          </a:p>
          <a:p>
            <a:pPr marL="357188" indent="-357188">
              <a:buNone/>
            </a:pPr>
            <a:r>
              <a:rPr lang="tr-TR" dirty="0" smtClean="0"/>
              <a:t>a. Öğrencilerin yansıma kanunlarından yararlanarak düz aynada görüntü oluşumunu ölçekli çizimle göstermeleri sağlanır.</a:t>
            </a:r>
          </a:p>
          <a:p>
            <a:pPr marL="357188" indent="-357188">
              <a:buNone/>
            </a:pPr>
            <a:r>
              <a:rPr lang="tr-TR" dirty="0" smtClean="0"/>
              <a:t>b. Düz aynada görüntü özelliklerini farklı görüntüler üzerinden analiz eder.</a:t>
            </a:r>
          </a:p>
          <a:p>
            <a:pPr marL="357188" indent="-357188">
              <a:buNone/>
            </a:pPr>
            <a:r>
              <a:rPr lang="tr-TR" dirty="0" smtClean="0"/>
              <a:t>c. Öğrencilerin cismin doğrudan görülmesi ile düz aynadaki görüntüsünü   (sanal görüntü) karşılaştırmaları sağlanır.</a:t>
            </a:r>
          </a:p>
          <a:p>
            <a:pPr marL="357188" indent="-357188">
              <a:buNone/>
            </a:pPr>
            <a:r>
              <a:rPr lang="tr-TR" dirty="0" smtClean="0"/>
              <a:t>ç. Kesişen ayna, hareketli ayna ve hareketli cisim problemlerine girilmez.</a:t>
            </a:r>
          </a:p>
          <a:p>
            <a:pPr marL="357188" indent="-357188">
              <a:buNone/>
            </a:pPr>
            <a:r>
              <a:rPr lang="tr-TR" dirty="0" smtClean="0"/>
              <a:t>d. Öğrencilerin deney yaparak ve simülasyonlar kullanarak görüş alanına etki eden değişkenlerle ilgili çıkarımlar yapmaları sağlanır.</a:t>
            </a:r>
            <a:br>
              <a:rPr lang="tr-TR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amorphosis-anamorphic-cylinder-art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06" y="1199626"/>
            <a:ext cx="7377926" cy="4437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469" y="-215047"/>
            <a:ext cx="9990683" cy="132080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Gelecek Ders: Küresel Aynalar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618811" y="57306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tr-TR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tr-TR" b="1" dirty="0">
                <a:latin typeface="Calibri"/>
                <a:ea typeface="Calibri"/>
                <a:cs typeface="Times New Roman"/>
              </a:rPr>
              <a:t>http://www.demilked.com/anamorphosis-anamorphic-cylinder-art/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Gelecek ders: Küresel Aynalar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369" y="-144955"/>
            <a:ext cx="7339635" cy="1609344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KÜRESEL AYNALAR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4675" y="1218989"/>
            <a:ext cx="110027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0950" indent="-1250950"/>
            <a:r>
              <a:rPr lang="en-US" sz="2400" dirty="0">
                <a:solidFill>
                  <a:srgbClr val="000000"/>
                </a:solidFill>
                <a:latin typeface="BlissTurk"/>
              </a:rPr>
              <a:t>10.4.5.1. </a:t>
            </a:r>
            <a:r>
              <a:rPr lang="en-US" sz="2400" dirty="0" err="1">
                <a:solidFill>
                  <a:srgbClr val="000000"/>
                </a:solidFill>
                <a:latin typeface="BlissTurk"/>
              </a:rPr>
              <a:t>Küresel</a:t>
            </a:r>
            <a:r>
              <a:rPr lang="en-US" sz="2400" dirty="0">
                <a:solidFill>
                  <a:srgbClr val="000000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lissTurk"/>
              </a:rPr>
              <a:t>aynalarda</a:t>
            </a:r>
            <a:r>
              <a:rPr lang="en-US" sz="2400" dirty="0">
                <a:solidFill>
                  <a:srgbClr val="000000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lissTurk"/>
              </a:rPr>
              <a:t>odak</a:t>
            </a:r>
            <a:r>
              <a:rPr lang="en-US" sz="2400" dirty="0">
                <a:solidFill>
                  <a:srgbClr val="000000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lissTurk"/>
              </a:rPr>
              <a:t>noktası</a:t>
            </a:r>
            <a:r>
              <a:rPr lang="en-US" sz="2400" dirty="0">
                <a:solidFill>
                  <a:srgbClr val="000000"/>
                </a:solidFill>
                <a:latin typeface="BlissTurk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BlissTurk"/>
              </a:rPr>
              <a:t>merkez</a:t>
            </a:r>
            <a:r>
              <a:rPr lang="en-US" sz="2400" dirty="0">
                <a:solidFill>
                  <a:srgbClr val="000000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lissTurk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lissTurk"/>
              </a:rPr>
              <a:t>tepe</a:t>
            </a:r>
            <a:r>
              <a:rPr lang="en-US" sz="2400" dirty="0">
                <a:solidFill>
                  <a:srgbClr val="000000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lissTurk"/>
              </a:rPr>
              <a:t>noktasını</a:t>
            </a:r>
            <a:r>
              <a:rPr lang="en-US" sz="2400" dirty="0">
                <a:solidFill>
                  <a:srgbClr val="000000"/>
                </a:solidFill>
                <a:latin typeface="BlissTurk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BlissTurk"/>
              </a:rPr>
              <a:t>kullanarak</a:t>
            </a:r>
            <a:r>
              <a:rPr lang="en-US" sz="2400" dirty="0" smtClean="0">
                <a:solidFill>
                  <a:srgbClr val="000000"/>
                </a:solidFill>
                <a:latin typeface="BlissTurk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BlissTurk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BlissTurk"/>
              </a:rPr>
              <a:t>özel </a:t>
            </a:r>
            <a:r>
              <a:rPr lang="en-US" sz="2400" dirty="0" err="1" smtClean="0">
                <a:solidFill>
                  <a:srgbClr val="000000"/>
                </a:solidFill>
                <a:latin typeface="BlissTurk"/>
              </a:rPr>
              <a:t>ışınları</a:t>
            </a:r>
            <a:r>
              <a:rPr lang="tr-TR" sz="2400" dirty="0" smtClean="0">
                <a:solidFill>
                  <a:srgbClr val="000000"/>
                </a:solidFill>
                <a:latin typeface="BlissTurk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BlissTurk"/>
              </a:rPr>
              <a:t>çizer</a:t>
            </a:r>
            <a:r>
              <a:rPr lang="en-US" sz="2400" dirty="0" smtClean="0">
                <a:solidFill>
                  <a:srgbClr val="000000"/>
                </a:solidFill>
                <a:latin typeface="BlissTurk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BlissTurk"/>
              </a:rPr>
              <a:t>ve</a:t>
            </a:r>
            <a:r>
              <a:rPr lang="en-US" sz="2400" dirty="0" smtClean="0">
                <a:solidFill>
                  <a:srgbClr val="000000"/>
                </a:solidFill>
                <a:latin typeface="BlissTurk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BlissTurk"/>
              </a:rPr>
              <a:t>görüntünün</a:t>
            </a:r>
            <a:r>
              <a:rPr lang="en-US" sz="2400" dirty="0" smtClean="0">
                <a:solidFill>
                  <a:srgbClr val="000000"/>
                </a:solidFill>
                <a:latin typeface="BlissTurk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BlissTurk"/>
              </a:rPr>
              <a:t>özellikleri</a:t>
            </a:r>
            <a:r>
              <a:rPr lang="en-US" sz="2400" dirty="0" smtClean="0">
                <a:solidFill>
                  <a:srgbClr val="000000"/>
                </a:solidFill>
                <a:latin typeface="BlissTurk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BlissTurk"/>
              </a:rPr>
              <a:t>hakkında</a:t>
            </a:r>
            <a:r>
              <a:rPr lang="en-US" sz="2400" dirty="0" smtClean="0">
                <a:solidFill>
                  <a:srgbClr val="000000"/>
                </a:solidFill>
                <a:latin typeface="BlissTurk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BlissTurk"/>
              </a:rPr>
              <a:t>çıkarımlar</a:t>
            </a:r>
            <a:r>
              <a:rPr lang="en-US" sz="2400" dirty="0" smtClean="0">
                <a:solidFill>
                  <a:srgbClr val="000000"/>
                </a:solidFill>
                <a:latin typeface="BlissTurk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BlissTurk"/>
              </a:rPr>
              <a:t>yapar</a:t>
            </a:r>
            <a:r>
              <a:rPr lang="en-US" sz="2400" dirty="0" smtClean="0">
                <a:solidFill>
                  <a:srgbClr val="000000"/>
                </a:solidFill>
                <a:latin typeface="BlissTurk"/>
              </a:rPr>
              <a:t>.</a:t>
            </a:r>
            <a:r>
              <a:rPr lang="tr-TR" sz="2400" dirty="0" smtClean="0">
                <a:solidFill>
                  <a:srgbClr val="000000"/>
                </a:solidFill>
                <a:latin typeface="BlissTurk"/>
              </a:rPr>
              <a:t/>
            </a:r>
            <a:br>
              <a:rPr lang="tr-TR" sz="2400" dirty="0" smtClean="0">
                <a:solidFill>
                  <a:srgbClr val="000000"/>
                </a:solidFill>
                <a:latin typeface="BlissTurk"/>
              </a:rPr>
            </a:br>
            <a:endParaRPr lang="en-US" sz="2400" dirty="0" smtClean="0">
              <a:solidFill>
                <a:srgbClr val="000000"/>
              </a:solidFill>
              <a:latin typeface="BlissTurk"/>
            </a:endParaRPr>
          </a:p>
          <a:p>
            <a:pPr marL="336550" indent="-336550"/>
            <a:r>
              <a:rPr lang="en-US" sz="2400" dirty="0">
                <a:solidFill>
                  <a:srgbClr val="333333"/>
                </a:solidFill>
                <a:latin typeface="BlissTurk"/>
              </a:rPr>
              <a:t>a.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Öğrencilerin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özel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ışınların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kullanılma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sebepleri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açıklamaları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sağlanır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.</a:t>
            </a:r>
          </a:p>
          <a:p>
            <a:pPr marL="336550" indent="-336550"/>
            <a:r>
              <a:rPr lang="en-US" sz="2400" dirty="0" smtClean="0">
                <a:solidFill>
                  <a:srgbClr val="333333"/>
                </a:solidFill>
                <a:latin typeface="BlissTurk"/>
              </a:rPr>
              <a:t>b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.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Öğrencilerin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özel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ışınlardan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faydalanarak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görüntü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oluşturmaları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ve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oluşan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BlissTurk"/>
              </a:rPr>
              <a:t>görüntünün</a:t>
            </a:r>
            <a:r>
              <a:rPr lang="tr-TR" sz="2400" dirty="0" smtClean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BlissTurk"/>
              </a:rPr>
              <a:t>özelliklerini</a:t>
            </a:r>
            <a:r>
              <a:rPr lang="en-US" sz="2400" dirty="0" smtClean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yorumlamaları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sağlanır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.</a:t>
            </a:r>
          </a:p>
          <a:p>
            <a:pPr marL="336550" indent="-336550"/>
            <a:r>
              <a:rPr lang="en-US" sz="2400" dirty="0">
                <a:solidFill>
                  <a:srgbClr val="333333"/>
                </a:solidFill>
                <a:latin typeface="BlissTurk"/>
              </a:rPr>
              <a:t>c.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Gerçek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ve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sanal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görüntü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arasındaki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farklar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vurgulanır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.</a:t>
            </a:r>
          </a:p>
          <a:p>
            <a:pPr marL="336550" indent="-336550"/>
            <a:r>
              <a:rPr lang="en-US" sz="2400" dirty="0">
                <a:solidFill>
                  <a:srgbClr val="333333"/>
                </a:solidFill>
                <a:latin typeface="BlissTurk"/>
              </a:rPr>
              <a:t>ç.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Öğrencilerin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günlük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hayatta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karşılaştıkları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küresel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ayna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gibi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davranan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BlissTurk"/>
              </a:rPr>
              <a:t>maddelere</a:t>
            </a:r>
            <a:r>
              <a:rPr lang="tr-TR" sz="2400" dirty="0" smtClean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BlissTurk"/>
              </a:rPr>
              <a:t>veya</a:t>
            </a:r>
            <a:r>
              <a:rPr lang="en-US" sz="2400" dirty="0" smtClean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cisimlere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örnekler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vermeleri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sağlanır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.</a:t>
            </a:r>
          </a:p>
          <a:p>
            <a:pPr marL="336550" indent="-336550"/>
            <a:r>
              <a:rPr lang="en-US" sz="2400" dirty="0">
                <a:solidFill>
                  <a:srgbClr val="333333"/>
                </a:solidFill>
                <a:latin typeface="BlissTurk"/>
              </a:rPr>
              <a:t>d.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Küresel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aynalarda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görüntünün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özellikleri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ile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ilgili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matematiksel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lissTurk"/>
              </a:rPr>
              <a:t>işlemlere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 </a:t>
            </a:r>
            <a:r>
              <a:rPr lang="tr-TR" sz="2400" dirty="0" smtClean="0">
                <a:solidFill>
                  <a:srgbClr val="333333"/>
                </a:solidFill>
                <a:latin typeface="BlissTurk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BlissTurk"/>
              </a:rPr>
              <a:t>girilmez</a:t>
            </a:r>
            <a:r>
              <a:rPr lang="en-US" sz="2400" dirty="0">
                <a:solidFill>
                  <a:srgbClr val="333333"/>
                </a:solidFill>
                <a:latin typeface="BlissTurk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89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835" y="2247105"/>
            <a:ext cx="6523567" cy="1320800"/>
          </a:xfrm>
        </p:spPr>
        <p:txBody>
          <a:bodyPr>
            <a:noAutofit/>
          </a:bodyPr>
          <a:lstStyle/>
          <a:p>
            <a:r>
              <a:rPr lang="tr-TR" sz="6000" dirty="0"/>
              <a:t> </a:t>
            </a:r>
            <a:r>
              <a:rPr lang="tr-TR" sz="6000" dirty="0" smtClean="0"/>
              <a:t>   Teşekkürler</a:t>
            </a:r>
            <a:endParaRPr lang="en-US" sz="6000" dirty="0"/>
          </a:p>
        </p:txBody>
      </p:sp>
      <p:pic>
        <p:nvPicPr>
          <p:cNvPr id="1026" name="Picture 2" descr="C:\Users\PC\Desktop\g_len_y_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37" y="1050130"/>
            <a:ext cx="4411220" cy="4013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16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77" y="-192611"/>
            <a:ext cx="6859415" cy="132080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Video: Burada ne oluyor?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7390" y="1612032"/>
            <a:ext cx="8114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http://www.milliyet.com.tr/Milliyet-Tv/nevidyo/video-izle/Ayna-numarasi-sizi-saskina-cevirecek--shheSaqUZktT.html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41" y="1451354"/>
            <a:ext cx="988545" cy="96768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" cy="70906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G</a:t>
            </a:r>
            <a:r>
              <a:rPr lang="tr-TR" sz="1000" dirty="0" smtClean="0"/>
              <a:t>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Geçmişten günümüze aynlar</a:t>
            </a:r>
            <a:br>
              <a:rPr lang="tr-TR" sz="1000" dirty="0" smtClean="0"/>
            </a:br>
            <a:r>
              <a:rPr lang="tr-TR" sz="1000" dirty="0" smtClean="0"/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Düz aynada görüntü çizimi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Aktivitenin sonuçları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</a:t>
            </a:r>
            <a:r>
              <a:rPr lang="tr-TR" sz="1000" dirty="0"/>
              <a:t>alanı </a:t>
            </a:r>
            <a:endParaRPr lang="tr-TR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  <a:endParaRPr lang="tr-T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78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260683"/>
            <a:ext cx="10058400" cy="1609344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Gösteri: Gölge Oluşumu – Aynada görüntü oluşumu</a:t>
            </a: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61012" y="1348661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tr-TR" sz="3200" b="1" dirty="0">
                <a:solidFill>
                  <a:srgbClr val="00B0F0"/>
                </a:solidFill>
              </a:rPr>
              <a:t>? </a:t>
            </a:r>
            <a:r>
              <a:rPr lang="tr-TR" dirty="0" smtClean="0"/>
              <a:t>Perde yerine ayna koysaydım görüntü nasıl oluşurdu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Geçmişten günümüze aynlar</a:t>
            </a:r>
            <a:br>
              <a:rPr lang="tr-TR" sz="1000" dirty="0" smtClean="0"/>
            </a:br>
            <a:r>
              <a:rPr lang="tr-TR" sz="1000" dirty="0" smtClean="0"/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634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831" y="-30301"/>
            <a:ext cx="9885187" cy="63644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Geçmişten </a:t>
            </a:r>
            <a:r>
              <a:rPr lang="tr-TR" sz="2800" dirty="0">
                <a:solidFill>
                  <a:srgbClr val="0070C0"/>
                </a:solidFill>
              </a:rPr>
              <a:t>G</a:t>
            </a:r>
            <a:r>
              <a:rPr lang="tr-TR" sz="2800" dirty="0" smtClean="0">
                <a:solidFill>
                  <a:srgbClr val="0070C0"/>
                </a:solidFill>
              </a:rPr>
              <a:t>ünümüze </a:t>
            </a:r>
            <a:r>
              <a:rPr lang="tr-TR" sz="2800" dirty="0">
                <a:solidFill>
                  <a:srgbClr val="0070C0"/>
                </a:solidFill>
              </a:rPr>
              <a:t>A</a:t>
            </a:r>
            <a:r>
              <a:rPr lang="tr-TR" sz="2800" dirty="0" smtClean="0">
                <a:solidFill>
                  <a:srgbClr val="0070C0"/>
                </a:solidFill>
              </a:rPr>
              <a:t>ynalar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06" y="5056390"/>
            <a:ext cx="988545" cy="967689"/>
          </a:xfrm>
        </p:spPr>
      </p:pic>
      <p:sp>
        <p:nvSpPr>
          <p:cNvPr id="6" name="TextBox 5"/>
          <p:cNvSpPr txBox="1"/>
          <p:nvPr/>
        </p:nvSpPr>
        <p:spPr>
          <a:xfrm>
            <a:off x="2608247" y="6227310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>
                <a:hlinkClick r:id="rId4"/>
              </a:rPr>
              <a:t>https://www.youtube.com/watch?v=joTan70WLYU</a:t>
            </a:r>
            <a:r>
              <a:rPr lang="tr-TR" dirty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342" y="5568843"/>
            <a:ext cx="807080" cy="956379"/>
          </a:xfrm>
          <a:prstGeom prst="rect">
            <a:avLst/>
          </a:prstGeom>
        </p:spPr>
      </p:pic>
      <p:pic>
        <p:nvPicPr>
          <p:cNvPr id="8" name="Picture 2" descr="http://www.bible-history.com/sketches/ancient/bronze-mirro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983" y="1728665"/>
            <a:ext cx="1203362" cy="1134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irrorhistory.com/images/14/mirror-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983" y="3046567"/>
            <a:ext cx="1186624" cy="1871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58776" y="5330697"/>
            <a:ext cx="364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Düz Aynalar Nasıl Yapılır?</a:t>
            </a:r>
            <a:endParaRPr lang="tr-T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16842" y="1011870"/>
            <a:ext cx="8980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Türkiye’de 6000 yıl öncesine ait volkanik cam taşından yapılma aynalar bulunmuştur.</a:t>
            </a:r>
            <a:endParaRPr lang="tr-T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8414" y="1447884"/>
            <a:ext cx="9119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Eski Mısırlılar, Romalılar ve Yunanlılar bakır, bronz, gümüş gibi metalleri olabildiğince </a:t>
            </a:r>
            <a:br>
              <a:rPr lang="tr-TR" sz="1600" dirty="0" smtClean="0"/>
            </a:br>
            <a:r>
              <a:rPr lang="tr-TR" sz="1600" dirty="0" smtClean="0"/>
              <a:t>düzleştirip, parlatarak aynalar yapmışlar. Mesela Eski Mısırlılar, mezarlıklarını aydınlatmak</a:t>
            </a:r>
            <a:br>
              <a:rPr lang="tr-TR" sz="1600" dirty="0" smtClean="0"/>
            </a:br>
            <a:r>
              <a:rPr lang="tr-TR" sz="1600" dirty="0" smtClean="0"/>
              <a:t>için bu aynaları kullanmışlar.</a:t>
            </a:r>
            <a:endParaRPr lang="tr-TR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55516" y="4065786"/>
            <a:ext cx="9838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İlk modern ayna, Alman kimyacı Justus von Liebig 1835’ te bu tekniği gümüşle </a:t>
            </a:r>
            <a:br>
              <a:rPr lang="tr-TR" sz="1600" dirty="0" smtClean="0"/>
            </a:br>
            <a:r>
              <a:rPr lang="tr-TR" sz="1600" dirty="0" smtClean="0"/>
              <a:t>kullanmasıyla ortaya çıktı. Günümüzde de aynalar daha çok gümüş ve alüminyum</a:t>
            </a:r>
            <a:br>
              <a:rPr lang="tr-TR" sz="1600" dirty="0" smtClean="0"/>
            </a:br>
            <a:r>
              <a:rPr lang="tr-TR" sz="1600" dirty="0" smtClean="0"/>
              <a:t>kullanılarak üretiliyor.</a:t>
            </a:r>
            <a:endParaRPr lang="tr-TR" sz="1600" dirty="0"/>
          </a:p>
        </p:txBody>
      </p:sp>
      <p:pic>
        <p:nvPicPr>
          <p:cNvPr id="1028" name="Picture 4" descr="5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150" y="567322"/>
            <a:ext cx="1035457" cy="955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8247" y="649763"/>
            <a:ext cx="915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Su yüzeyleri, cilalanmış taşlar (volkanik cam taşı gibi) ayna amacıyla kullanılmış.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70831" y="2335834"/>
            <a:ext cx="8681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MS. ilk yüzyılda, ayna yapımında ilk defa camın kullanıldığı yer Sayda ( günümüzde Lübnan’da) olarak biliniyor. 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55516" y="2965203"/>
            <a:ext cx="873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Cam kullanımı duyulunca Mısır, Galya, Almanya ve Asya’ da bu teknik yaygınlaşmış.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8414" y="3392384"/>
            <a:ext cx="9086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Venedik’ te cam teneke-bakır amalgamı ile kaplanarak yeni bir yöntem bulundu.</a:t>
            </a:r>
            <a:br>
              <a:rPr lang="tr-TR" sz="1600" dirty="0" smtClean="0"/>
            </a:br>
            <a:r>
              <a:rPr lang="tr-TR" sz="1600" dirty="0" smtClean="0"/>
              <a:t>16.yy da Venedik ayna ticaretini elinde bulunduruyordu.</a:t>
            </a:r>
            <a:endParaRPr lang="en-US" sz="16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-30301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Geçmişten günümüze aynlar</a:t>
            </a:r>
            <a:br>
              <a:rPr lang="tr-TR" sz="1000" dirty="0" smtClean="0">
                <a:solidFill>
                  <a:srgbClr val="0070C0"/>
                </a:solidFill>
              </a:rPr>
            </a:br>
            <a:r>
              <a:rPr lang="tr-TR" sz="1000" dirty="0" smtClean="0">
                <a:solidFill>
                  <a:srgbClr val="0070C0"/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0634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231" y="-244670"/>
            <a:ext cx="8349916" cy="132080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Aynalar Işığı Ne kadarını Yansıtır ?</a:t>
            </a:r>
            <a:endParaRPr lang="tr-TR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833061"/>
            <a:ext cx="10540416" cy="9272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Aynaları sırlarken kullanılan metallere göre aynaya gelen ışınların ne kadarının </a:t>
            </a:r>
            <a:br>
              <a:rPr lang="tr-TR" dirty="0" smtClean="0"/>
            </a:br>
            <a:r>
              <a:rPr lang="tr-TR" dirty="0" smtClean="0"/>
              <a:t>yansıdığı değişir.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2734875" y="1921118"/>
            <a:ext cx="7998943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000"/>
              </a:spcBef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Alüminyum</a:t>
            </a:r>
            <a:r>
              <a:rPr lang="tr-TR" dirty="0">
                <a:solidFill>
                  <a:prstClr val="black">
                    <a:lumMod val="75000"/>
                    <a:lumOff val="25000"/>
                  </a:prstClr>
                </a:solidFill>
              </a:rPr>
              <a:t> ile sırlanan aynalar görülebilen ışınların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88%-92% </a:t>
            </a:r>
            <a:r>
              <a:rPr lang="tr-TR" dirty="0">
                <a:solidFill>
                  <a:prstClr val="black">
                    <a:lumMod val="75000"/>
                    <a:lumOff val="25000"/>
                  </a:prstClr>
                </a:solidFill>
              </a:rPr>
              <a:t>yansıtır.</a:t>
            </a:r>
          </a:p>
          <a:p>
            <a:pPr lvl="0">
              <a:spcBef>
                <a:spcPts val="1000"/>
              </a:spcBef>
              <a:buClr>
                <a:srgbClr val="5FCBEF"/>
              </a:buClr>
              <a:buSzPct val="80000"/>
            </a:pPr>
            <a:endParaRPr lang="tr-T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4875" y="257081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000"/>
              </a:spcBef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Gümüş</a:t>
            </a:r>
            <a:r>
              <a:rPr lang="tr-TR" dirty="0">
                <a:solidFill>
                  <a:prstClr val="black">
                    <a:lumMod val="75000"/>
                    <a:lumOff val="25000"/>
                  </a:prstClr>
                </a:solidFill>
              </a:rPr>
              <a:t> ile sırlanan aynalar görülebilen ışınların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95%-99%</a:t>
            </a:r>
            <a:r>
              <a:rPr lang="tr-T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tr-TR" dirty="0">
                <a:solidFill>
                  <a:prstClr val="black">
                    <a:lumMod val="75000"/>
                    <a:lumOff val="25000"/>
                  </a:prstClr>
                </a:solidFill>
              </a:rPr>
              <a:t>yansıtır.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8530" y="3136821"/>
            <a:ext cx="801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000"/>
              </a:spcBef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Altın</a:t>
            </a:r>
            <a:r>
              <a:rPr lang="tr-TR" dirty="0">
                <a:solidFill>
                  <a:prstClr val="black">
                    <a:lumMod val="75000"/>
                    <a:lumOff val="25000"/>
                  </a:prstClr>
                </a:solidFill>
              </a:rPr>
              <a:t> ile sırlanan aynalar görülebilen ışınların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98%-99% </a:t>
            </a:r>
            <a:r>
              <a:rPr lang="tr-TR" dirty="0">
                <a:solidFill>
                  <a:prstClr val="black">
                    <a:lumMod val="75000"/>
                    <a:lumOff val="25000"/>
                  </a:prstClr>
                </a:solidFill>
              </a:rPr>
              <a:t>yansıtır.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0"/>
            <a:ext cx="2438400" cy="7090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Önceki ders tekrarı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Çiçek Dürbünü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Uçan 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Burada ne oluyor?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Gösteri: Gölge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Geçmişten günümüze aynlar</a:t>
            </a:r>
            <a:b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</a:rPr>
              <a:t>Video: Düz aynaların yapımı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>
                <a:solidFill>
                  <a:srgbClr val="0070C0"/>
                </a:solidFill>
              </a:rPr>
              <a:t>Aynalar Işığın Ne Kadarını Yansıtır?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Düz aynada görüntü çizimi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Aktivitenin sonuçları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Oluşumu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İsmimizin Görüntüsü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Çiçek Dürbününe Dönüş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Oyun : Yol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Görüntü Çizimleri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Günlük hayattan örnekler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Uçalım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Aktivite: Görüş Alanı Değişimi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Görüş Alanı Nasıl Değişir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Dersin özeti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Giriş Sınavına Hazırlık Soruları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smtClean="0"/>
              <a:t>Gelecek ders: Küresel Aynalar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96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2157</TotalTime>
  <Words>2819</Words>
  <Application>Microsoft Office PowerPoint</Application>
  <PresentationFormat>Widescreen</PresentationFormat>
  <Paragraphs>1424</Paragraphs>
  <Slides>54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Arial</vt:lpstr>
      <vt:lpstr>BlissTurk</vt:lpstr>
      <vt:lpstr>Calibri</vt:lpstr>
      <vt:lpstr>Calibri Light</vt:lpstr>
      <vt:lpstr>Copperplate Gothic Bold</vt:lpstr>
      <vt:lpstr>Georgia</vt:lpstr>
      <vt:lpstr>Leelawadee</vt:lpstr>
      <vt:lpstr>Times New Roman</vt:lpstr>
      <vt:lpstr>Trebuchet MS</vt:lpstr>
      <vt:lpstr>Wingdings</vt:lpstr>
      <vt:lpstr>Wingdings 2</vt:lpstr>
      <vt:lpstr>Wingdings 3</vt:lpstr>
      <vt:lpstr>HDOfficeLightV0</vt:lpstr>
      <vt:lpstr>Wood Type</vt:lpstr>
      <vt:lpstr>PowerPoint Presentation</vt:lpstr>
      <vt:lpstr>Bugün derste neler öğreneceğiz?</vt:lpstr>
      <vt:lpstr>Geçen Haftanın Özeti</vt:lpstr>
      <vt:lpstr>Bu görüntü nasıl elde edilmiş olabilir?</vt:lpstr>
      <vt:lpstr>Bu Adam Nasıl Olur da Havada Asılı Kalır</vt:lpstr>
      <vt:lpstr>Video: Burada ne oluyor?</vt:lpstr>
      <vt:lpstr>Gösteri: Gölge Oluşumu – Aynada görüntü oluşumu</vt:lpstr>
      <vt:lpstr>Geçmişten Günümüze Aynalar</vt:lpstr>
      <vt:lpstr>Aynalar Işığı Ne kadarını Yansıtır ?</vt:lpstr>
      <vt:lpstr>Aktivite: Düz Aynalarda Görüntü Çizimi</vt:lpstr>
      <vt:lpstr>Aktivite Sonuçları: Işın İzleme Yöntemi</vt:lpstr>
      <vt:lpstr>Gösteri: Gölge Oluşumu – Aynada görüntü oluşumu</vt:lpstr>
      <vt:lpstr>Aktivite Sonuçları: Paralaks Yöntemi</vt:lpstr>
      <vt:lpstr>                                 Görüntü Oluşumu  Noktasal Görüntü Oluşumu</vt:lpstr>
      <vt:lpstr>                                 Görüntü Oluşumu  İki Boyutlu Cisimler İçin Görüntü Oluşumu</vt:lpstr>
      <vt:lpstr>Düz Aynada Oluşan Görüntünün Özellikleri</vt:lpstr>
      <vt:lpstr>Sanal (Zahiri) Görüntü Özellikleri</vt:lpstr>
      <vt:lpstr>  Aynada Görüntü Birebir Aynı mı Olur</vt:lpstr>
      <vt:lpstr>Günlük hayattan örnekler: Sağ-sol tersliği</vt:lpstr>
      <vt:lpstr>Açıklama Video: Burada ne oluyor?</vt:lpstr>
      <vt:lpstr>Aktivite2: İsminizin Görüntüsü Nasıl Olur</vt:lpstr>
      <vt:lpstr>PowerPoint Presentation</vt:lpstr>
      <vt:lpstr>PowerPoint Presentation</vt:lpstr>
      <vt:lpstr>Oyun: Yol Takibi </vt:lpstr>
      <vt:lpstr>Oluşan görüntüyü çizelim</vt:lpstr>
      <vt:lpstr>PowerPoint Presentation</vt:lpstr>
      <vt:lpstr>3 Boyutlu Görüntü</vt:lpstr>
      <vt:lpstr>Günlük Hayatımızda Düz Aynaların Kullanımları</vt:lpstr>
      <vt:lpstr>PowerPoint Presentation</vt:lpstr>
      <vt:lpstr>Aktivite: Görüş Alanı Değişimi</vt:lpstr>
      <vt:lpstr>Görüş Alanı </vt:lpstr>
      <vt:lpstr>Görüş Alanı </vt:lpstr>
      <vt:lpstr>PowerPoint Presentation</vt:lpstr>
      <vt:lpstr>Görüş Alanı Nasıl Değişir?</vt:lpstr>
      <vt:lpstr>Görüş Alanı Nasıl Değişir?</vt:lpstr>
      <vt:lpstr>PowerPoint Presentation</vt:lpstr>
      <vt:lpstr>Bugün Neler Öğrendik</vt:lpstr>
      <vt:lpstr>PowerPoint Presentation</vt:lpstr>
      <vt:lpstr>PowerPoint Presentation</vt:lpstr>
      <vt:lpstr>Üniversite Giriş Sınavına Hazırlık Soruları </vt:lpstr>
      <vt:lpstr>Üniversite Giriş Sınavına Hazırlık Soruları </vt:lpstr>
      <vt:lpstr>Üniversite Giriş Sınavına Hazırlık Soruları </vt:lpstr>
      <vt:lpstr>Üniversite Giriş Sınavına Hazırlık Soruları </vt:lpstr>
      <vt:lpstr>Üniversite Giriş Sınavına Hazırlık Soruları </vt:lpstr>
      <vt:lpstr>PowerPoint Presentation</vt:lpstr>
      <vt:lpstr>Üniversite Giriş Sınavına Hazırlık Soruları </vt:lpstr>
      <vt:lpstr>Üniversite Giriş Sınavına Hazırlık Soruları </vt:lpstr>
      <vt:lpstr>Üniversite Giriş Sınavına Hazırlık Soruları </vt:lpstr>
      <vt:lpstr>Üniversite Giriş Sınavına Hazırlık Soruları </vt:lpstr>
      <vt:lpstr>Üniversite Giriş Sınavına Hazırlık Soruları </vt:lpstr>
      <vt:lpstr>PowerPoint Presentation</vt:lpstr>
      <vt:lpstr>Gelecek Ders: Küresel Aynalar</vt:lpstr>
      <vt:lpstr>KÜRESEL AYNALAR</vt:lpstr>
      <vt:lpstr>    Teşekkürler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DÜZ AYNALAR</dc:title>
  <dc:creator>labuser</dc:creator>
  <cp:lastModifiedBy>labuser</cp:lastModifiedBy>
  <cp:revision>202</cp:revision>
  <dcterms:created xsi:type="dcterms:W3CDTF">2016-04-09T17:27:26Z</dcterms:created>
  <dcterms:modified xsi:type="dcterms:W3CDTF">2016-04-23T04:48:26Z</dcterms:modified>
</cp:coreProperties>
</file>