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81" r:id="rId1"/>
  </p:sldMasterIdLst>
  <p:notesMasterIdLst>
    <p:notesMasterId r:id="rId40"/>
  </p:notesMasterIdLst>
  <p:handoutMasterIdLst>
    <p:handoutMasterId r:id="rId41"/>
  </p:handoutMasterIdLst>
  <p:sldIdLst>
    <p:sldId id="365" r:id="rId2"/>
    <p:sldId id="366" r:id="rId3"/>
    <p:sldId id="367" r:id="rId4"/>
    <p:sldId id="372" r:id="rId5"/>
    <p:sldId id="545" r:id="rId6"/>
    <p:sldId id="496" r:id="rId7"/>
    <p:sldId id="524" r:id="rId8"/>
    <p:sldId id="546" r:id="rId9"/>
    <p:sldId id="525" r:id="rId10"/>
    <p:sldId id="526" r:id="rId11"/>
    <p:sldId id="527" r:id="rId12"/>
    <p:sldId id="528" r:id="rId13"/>
    <p:sldId id="529" r:id="rId14"/>
    <p:sldId id="547" r:id="rId15"/>
    <p:sldId id="551" r:id="rId16"/>
    <p:sldId id="552" r:id="rId17"/>
    <p:sldId id="553" r:id="rId18"/>
    <p:sldId id="554" r:id="rId19"/>
    <p:sldId id="555" r:id="rId20"/>
    <p:sldId id="556" r:id="rId21"/>
    <p:sldId id="557" r:id="rId22"/>
    <p:sldId id="558" r:id="rId23"/>
    <p:sldId id="559" r:id="rId24"/>
    <p:sldId id="560" r:id="rId25"/>
    <p:sldId id="561" r:id="rId26"/>
    <p:sldId id="562" r:id="rId27"/>
    <p:sldId id="564" r:id="rId28"/>
    <p:sldId id="563" r:id="rId29"/>
    <p:sldId id="490" r:id="rId30"/>
    <p:sldId id="492" r:id="rId31"/>
    <p:sldId id="565" r:id="rId32"/>
    <p:sldId id="566" r:id="rId33"/>
    <p:sldId id="533" r:id="rId34"/>
    <p:sldId id="534" r:id="rId35"/>
    <p:sldId id="535" r:id="rId36"/>
    <p:sldId id="429" r:id="rId37"/>
    <p:sldId id="371" r:id="rId38"/>
    <p:sldId id="370" r:id="rId39"/>
  </p:sldIdLst>
  <p:sldSz cx="12192000" cy="6858000"/>
  <p:notesSz cx="6669088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B" lastIdx="3" clrIdx="0">
    <p:extLst>
      <p:ext uri="{19B8F6BF-5375-455C-9EA6-DF929625EA0E}">
        <p15:presenceInfo xmlns:p15="http://schemas.microsoft.com/office/powerpoint/2012/main" userId="Auth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5" autoAdjust="0"/>
    <p:restoredTop sz="86600" autoAdjust="0"/>
  </p:normalViewPr>
  <p:slideViewPr>
    <p:cSldViewPr snapToObjects="1">
      <p:cViewPr varScale="1">
        <p:scale>
          <a:sx n="93" d="100"/>
          <a:sy n="93" d="100"/>
        </p:scale>
        <p:origin x="70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36436-C5E2-40CD-A32F-0358155F7B57}" type="datetimeFigureOut">
              <a:rPr lang="tr-TR" smtClean="0"/>
              <a:t>27.03.2019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EE0D1-4967-4D9C-B770-84B6340C84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0509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D1A8-8F54-4CFC-A53A-4B1CACC2D8B3}" type="datetimeFigureOut">
              <a:rPr lang="tr-TR" smtClean="0"/>
              <a:pPr/>
              <a:t>27.03.2019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7CE48-F3B0-4932-B93F-8E112BAB355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735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Derse</a:t>
            </a:r>
            <a:r>
              <a:rPr lang="en-US" dirty="0" smtClean="0"/>
              <a:t> </a:t>
            </a:r>
            <a:r>
              <a:rPr lang="en-US" dirty="0" err="1" smtClean="0"/>
              <a:t>ba</a:t>
            </a:r>
            <a:r>
              <a:rPr lang="tr-TR" dirty="0" err="1" smtClean="0"/>
              <a:t>şlı</a:t>
            </a:r>
            <a:r>
              <a:rPr lang="en-US" dirty="0" err="1" smtClean="0"/>
              <a:t>ıyoruz</a:t>
            </a:r>
            <a:r>
              <a:rPr lang="en-US" dirty="0" smtClean="0"/>
              <a:t>. </a:t>
            </a:r>
            <a:r>
              <a:rPr lang="en-US" dirty="0" err="1" smtClean="0"/>
              <a:t>İlk</a:t>
            </a:r>
            <a:r>
              <a:rPr lang="en-US" dirty="0" smtClean="0"/>
              <a:t> </a:t>
            </a:r>
            <a:r>
              <a:rPr lang="en-US" dirty="0" err="1" smtClean="0"/>
              <a:t>Sunu</a:t>
            </a:r>
            <a:r>
              <a:rPr lang="tr-TR" dirty="0" smtClean="0"/>
              <a:t>…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6578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6906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2272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321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214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7663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http://www.eba.gov.tr/video/izle/0258717bd66bca4f34dd79e8e076d9dce352781ed6003  </a:t>
            </a:r>
          </a:p>
          <a:p>
            <a:endParaRPr lang="tr-TR" dirty="0" smtClean="0"/>
          </a:p>
          <a:p>
            <a:r>
              <a:rPr lang="tr-TR" dirty="0" smtClean="0"/>
              <a:t>https://www.youtube.com/watch?v=I8FWOuyx_9I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1816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Kazanımların</a:t>
            </a:r>
            <a:r>
              <a:rPr lang="en-US" dirty="0" smtClean="0"/>
              <a:t> </a:t>
            </a:r>
            <a:r>
              <a:rPr lang="en-US" dirty="0" err="1" smtClean="0"/>
              <a:t>önemini</a:t>
            </a:r>
            <a:r>
              <a:rPr lang="en-US" dirty="0" smtClean="0"/>
              <a:t> </a:t>
            </a:r>
            <a:r>
              <a:rPr lang="en-US" dirty="0" err="1" smtClean="0"/>
              <a:t>vurgulayalım</a:t>
            </a:r>
            <a:r>
              <a:rPr lang="en-US" dirty="0" smtClean="0"/>
              <a:t>. </a:t>
            </a:r>
            <a:r>
              <a:rPr lang="en-US" dirty="0" err="1" smtClean="0"/>
              <a:t>Niye</a:t>
            </a:r>
            <a:r>
              <a:rPr lang="en-US" dirty="0" smtClean="0"/>
              <a:t> </a:t>
            </a:r>
            <a:r>
              <a:rPr lang="en-US" dirty="0" err="1" smtClean="0"/>
              <a:t>paylaşmaya</a:t>
            </a:r>
            <a:r>
              <a:rPr lang="en-US" dirty="0" smtClean="0"/>
              <a:t> </a:t>
            </a:r>
            <a:r>
              <a:rPr lang="en-US" dirty="0" err="1" smtClean="0"/>
              <a:t>değer</a:t>
            </a:r>
            <a:r>
              <a:rPr lang="en-US" dirty="0" smtClean="0"/>
              <a:t> </a:t>
            </a:r>
            <a:r>
              <a:rPr lang="en-US" dirty="0" err="1" smtClean="0"/>
              <a:t>görüyoruz</a:t>
            </a:r>
            <a:r>
              <a:rPr lang="en-US" dirty="0" smtClean="0"/>
              <a:t>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1140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8468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Kazanımların</a:t>
            </a:r>
            <a:r>
              <a:rPr lang="en-US" dirty="0" smtClean="0"/>
              <a:t> </a:t>
            </a:r>
            <a:r>
              <a:rPr lang="en-US" dirty="0" err="1" smtClean="0"/>
              <a:t>önemini</a:t>
            </a:r>
            <a:r>
              <a:rPr lang="en-US" dirty="0" smtClean="0"/>
              <a:t> </a:t>
            </a:r>
            <a:r>
              <a:rPr lang="en-US" dirty="0" err="1" smtClean="0"/>
              <a:t>vurgulayalım</a:t>
            </a:r>
            <a:r>
              <a:rPr lang="en-US" dirty="0" smtClean="0"/>
              <a:t>. </a:t>
            </a:r>
            <a:r>
              <a:rPr lang="en-US" dirty="0" err="1" smtClean="0"/>
              <a:t>Niye</a:t>
            </a:r>
            <a:r>
              <a:rPr lang="en-US" dirty="0" smtClean="0"/>
              <a:t> </a:t>
            </a:r>
            <a:r>
              <a:rPr lang="en-US" dirty="0" err="1" smtClean="0"/>
              <a:t>paylaşmaya</a:t>
            </a:r>
            <a:r>
              <a:rPr lang="en-US" dirty="0" smtClean="0"/>
              <a:t> </a:t>
            </a:r>
            <a:r>
              <a:rPr lang="en-US" dirty="0" err="1" smtClean="0"/>
              <a:t>değer</a:t>
            </a:r>
            <a:r>
              <a:rPr lang="en-US" dirty="0" smtClean="0"/>
              <a:t> </a:t>
            </a:r>
            <a:r>
              <a:rPr lang="en-US" dirty="0" err="1" smtClean="0"/>
              <a:t>görüyoruz</a:t>
            </a:r>
            <a:r>
              <a:rPr lang="en-US" dirty="0" smtClean="0"/>
              <a:t>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114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İzlence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051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3968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http://www.eba.gov.tr/video/izle/0258717bd66bca4f34dd79e8e076d9dce352781ed6003  </a:t>
            </a:r>
          </a:p>
          <a:p>
            <a:endParaRPr lang="tr-TR" dirty="0" smtClean="0"/>
          </a:p>
          <a:p>
            <a:r>
              <a:rPr lang="tr-TR" dirty="0" smtClean="0"/>
              <a:t>(00:42 - 02:18)</a:t>
            </a:r>
          </a:p>
          <a:p>
            <a:endParaRPr lang="tr-TR" dirty="0" smtClean="0"/>
          </a:p>
          <a:p>
            <a:r>
              <a:rPr lang="tr-TR" dirty="0" smtClean="0"/>
              <a:t>https://www.youtube.com/watch?v=I8FWOuyx_9I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8656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92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0136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7984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591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 Üçgen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grpSp>
        <p:nvGrpSpPr>
          <p:cNvPr id="2" name="1 Grup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6 Serbest Form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7 Serbest Form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10 Serbest Form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Düz Bağlayıcı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A160B30-60EE-45FA-8251-617A49E60C36}" type="datetimeFigureOut">
              <a:rPr lang="tr-TR" smtClean="0"/>
              <a:pPr/>
              <a:t>27.03.2019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27.03.2019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27.03.2019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27.03.2019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27.03.2019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Köşeli Çift Ayraç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7 Köşeli Çift Ayraç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27.03.2019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27.03.2019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27.03.2019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27.03.2019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CA160B30-60EE-45FA-8251-617A49E60C36}" type="datetimeFigureOut">
              <a:rPr lang="tr-TR" smtClean="0"/>
              <a:pPr/>
              <a:t>27.03.2019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A160B30-60EE-45FA-8251-617A49E60C36}" type="datetimeFigureOut">
              <a:rPr lang="tr-TR" smtClean="0"/>
              <a:pPr/>
              <a:t>27.03.2019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Serbest Form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Dik Üçgen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10 Düz Bağlayıcı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Köşeli Çift Ayraç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12 Köşeli Çift Ayraç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Serbest Form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Serbest Form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Dik Üçgen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14 Düz Bağlayıcı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A160B30-60EE-45FA-8251-617A49E60C36}" type="datetimeFigureOut">
              <a:rPr lang="tr-TR" smtClean="0"/>
              <a:pPr/>
              <a:t>27.03.2019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a.gov.tr/video/izle/0258717bd66bca4f34dd79e8e076d9dce352781ed600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NULL"/><Relationship Id="rId13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a.gov.tr/video/izle/0258717bd66bca4f34dd79e8e076d9dce352781ed600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410" y="1916832"/>
            <a:ext cx="9435645" cy="24065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  <a:t>11. </a:t>
            </a:r>
            <a:r>
              <a:rPr lang="tr-TR" dirty="0" smtClean="0">
                <a:latin typeface="Bookman Old Style" panose="02050604050505020204" pitchFamily="18" charset="0"/>
                <a:cs typeface="Calibri" pitchFamily="34" charset="0"/>
              </a:rPr>
              <a:t>SINIF</a:t>
            </a:r>
            <a: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  <a:t>:</a:t>
            </a:r>
            <a:b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</a:br>
            <a: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  <a:t>ELEKTRİK </a:t>
            </a:r>
            <a:r>
              <a:rPr lang="tr-TR" cap="none" dirty="0" smtClean="0">
                <a:latin typeface="Bookman Old Style" panose="02050604050505020204" pitchFamily="18" charset="0"/>
                <a:cs typeface="Calibri" pitchFamily="34" charset="0"/>
              </a:rPr>
              <a:t>ve</a:t>
            </a:r>
            <a: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  <a:t> MANYETİZMA </a:t>
            </a:r>
            <a:r>
              <a:rPr lang="tr-TR" dirty="0" smtClean="0">
                <a:latin typeface="Bookman Old Style" panose="02050604050505020204" pitchFamily="18" charset="0"/>
                <a:cs typeface="Calibri" pitchFamily="34" charset="0"/>
              </a:rPr>
              <a:t>ÜNİTESİ</a:t>
            </a:r>
            <a: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  <a:t/>
            </a:r>
            <a:b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</a:br>
            <a:r>
              <a:rPr lang="en-US" dirty="0">
                <a:latin typeface="Bookman Old Style" panose="02050604050505020204" pitchFamily="18" charset="0"/>
                <a:cs typeface="Calibri" pitchFamily="34" charset="0"/>
              </a:rPr>
              <a:t/>
            </a:r>
            <a:br>
              <a:rPr lang="en-US" dirty="0">
                <a:latin typeface="Bookman Old Style" panose="02050604050505020204" pitchFamily="18" charset="0"/>
                <a:cs typeface="Calibri" pitchFamily="34" charset="0"/>
              </a:rPr>
            </a:br>
            <a: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  <a:t> </a:t>
            </a:r>
            <a:r>
              <a:rPr lang="tr-TR" dirty="0" smtClean="0">
                <a:latin typeface="Bookman Old Style" panose="02050604050505020204" pitchFamily="18" charset="0"/>
                <a:cs typeface="Calibri" pitchFamily="34" charset="0"/>
              </a:rPr>
              <a:t>Manyetizma ve </a:t>
            </a:r>
            <a:br>
              <a:rPr lang="tr-TR" dirty="0" smtClean="0">
                <a:latin typeface="Bookman Old Style" panose="02050604050505020204" pitchFamily="18" charset="0"/>
                <a:cs typeface="Calibri" pitchFamily="34" charset="0"/>
              </a:rPr>
            </a:br>
            <a:r>
              <a:rPr lang="tr-TR" dirty="0" smtClean="0">
                <a:latin typeface="Bookman Old Style" panose="02050604050505020204" pitchFamily="18" charset="0"/>
                <a:cs typeface="Calibri" pitchFamily="34" charset="0"/>
              </a:rPr>
              <a:t>Elektromanyetik İndüklenme</a:t>
            </a:r>
            <a:endParaRPr lang="tr-TR" cap="none" dirty="0">
              <a:latin typeface="Bookman Old Style" panose="02050604050505020204" pitchFamily="18" charset="0"/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48" y="4509120"/>
            <a:ext cx="7948602" cy="849835"/>
          </a:xfrm>
        </p:spPr>
        <p:txBody>
          <a:bodyPr>
            <a:noAutofit/>
          </a:bodyPr>
          <a:lstStyle/>
          <a:p>
            <a:pPr algn="ctr"/>
            <a:r>
              <a:rPr lang="tr-TR" sz="2400" b="1" dirty="0" smtClean="0">
                <a:latin typeface="Bookman Old Style" panose="02050604050505020204" pitchFamily="18" charset="0"/>
                <a:cs typeface="Calibri" pitchFamily="34" charset="0"/>
              </a:rPr>
              <a:t>Metin ÖZLÜ</a:t>
            </a:r>
          </a:p>
        </p:txBody>
      </p:sp>
    </p:spTree>
    <p:extLst>
      <p:ext uri="{BB962C8B-B14F-4D97-AF65-F5344CB8AC3E}">
        <p14:creationId xmlns:p14="http://schemas.microsoft.com/office/powerpoint/2010/main" val="328099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/>
              <p:cNvSpPr txBox="1"/>
              <p:nvPr/>
            </p:nvSpPr>
            <p:spPr>
              <a:xfrm>
                <a:off x="3148774" y="1556792"/>
                <a:ext cx="4976770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dirty="0" smtClean="0">
                    <a:latin typeface="Bookman Old Style" panose="02050604050505020204" pitchFamily="18" charset="0"/>
                  </a:rPr>
                  <a:t>Üzerinden </a:t>
                </a:r>
                <a:r>
                  <a:rPr lang="tr-TR" dirty="0">
                    <a:latin typeface="Bookman Old Style" panose="02050604050505020204" pitchFamily="18" charset="0"/>
                  </a:rPr>
                  <a:t>akım geçen düz iletken 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tele </a:t>
                </a:r>
                <a:r>
                  <a:rPr lang="tr-TR" dirty="0">
                    <a:latin typeface="Bookman Old Style" panose="02050604050505020204" pitchFamily="18" charset="0"/>
                  </a:rPr>
                  <a:t>manyetik alan 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içerisinde etki eden manyetik kuvvetin büyüklüğü;</a:t>
                </a:r>
                <a:endParaRPr lang="tr-TR" dirty="0">
                  <a:latin typeface="Bookman Old Style" panose="02050604050505020204" pitchFamily="18" charset="0"/>
                </a:endParaRPr>
              </a:p>
              <a:p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Manyetik alanın büyüklüğü </a:t>
                </a:r>
                <a14:m>
                  <m:oMath xmlns:m="http://schemas.openxmlformats.org/officeDocument/2006/math">
                    <m:r>
                      <a:rPr lang="tr-TR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tr-TR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tr-TR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tr-TR" dirty="0" smtClean="0">
                    <a:latin typeface="Bookman Old Style" panose="02050604050505020204" pitchFamily="18" charset="0"/>
                  </a:rPr>
                  <a:t>ile doğru orantılıdır.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Tel üzerinden geçen akım değeri </a:t>
                </a:r>
                <a14:m>
                  <m:oMath xmlns:m="http://schemas.openxmlformats.org/officeDocument/2006/math">
                    <m:r>
                      <a:rPr lang="tr-TR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tr-TR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tr-TR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tr-TR" dirty="0" smtClean="0">
                    <a:latin typeface="Bookman Old Style" panose="02050604050505020204" pitchFamily="18" charset="0"/>
                  </a:rPr>
                  <a:t>ile doğru orantılıdır.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Telin manyetik alan içerisinde </a:t>
                </a:r>
                <a:br>
                  <a:rPr lang="tr-TR" dirty="0" smtClean="0">
                    <a:latin typeface="Bookman Old Style" panose="02050604050505020204" pitchFamily="18" charset="0"/>
                  </a:rPr>
                </a:br>
                <a:r>
                  <a:rPr lang="tr-TR" dirty="0" smtClean="0">
                    <a:latin typeface="Bookman Old Style" panose="02050604050505020204" pitchFamily="18" charset="0"/>
                  </a:rPr>
                  <a:t>kalan uzunluğu </a:t>
                </a:r>
                <a14:m>
                  <m:oMath xmlns:m="http://schemas.openxmlformats.org/officeDocument/2006/math">
                    <m:r>
                      <a:rPr lang="tr-TR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tr-TR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tr-TR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tr-TR" dirty="0" smtClean="0">
                    <a:latin typeface="Bookman Old Style" panose="02050604050505020204" pitchFamily="18" charset="0"/>
                  </a:rPr>
                  <a:t>ile doğru </a:t>
                </a:r>
                <a:r>
                  <a:rPr lang="tr-TR" dirty="0">
                    <a:latin typeface="Bookman Old Style" panose="02050604050505020204" pitchFamily="18" charset="0"/>
                  </a:rPr>
                  <a:t/>
                </a:r>
                <a:br>
                  <a:rPr lang="tr-TR" dirty="0">
                    <a:latin typeface="Bookman Old Style" panose="02050604050505020204" pitchFamily="18" charset="0"/>
                  </a:rPr>
                </a:br>
                <a:r>
                  <a:rPr lang="tr-TR" dirty="0" smtClean="0">
                    <a:latin typeface="Bookman Old Style" panose="02050604050505020204" pitchFamily="18" charset="0"/>
                  </a:rPr>
                  <a:t>orantılıdır.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r>
                  <a:rPr lang="tr-TR" sz="2800" dirty="0" smtClean="0">
                    <a:latin typeface="Bookman Old Style" panose="02050604050505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tr-TR" sz="28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tr-TR" sz="2800" dirty="0" smtClean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774" y="1556792"/>
                <a:ext cx="4976770" cy="4401205"/>
              </a:xfrm>
              <a:prstGeom prst="rect">
                <a:avLst/>
              </a:prstGeom>
              <a:blipFill>
                <a:blip r:embed="rId3"/>
                <a:stretch>
                  <a:fillRect l="-1103" t="-554" r="-110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3"/>
          <p:cNvSpPr txBox="1"/>
          <p:nvPr/>
        </p:nvSpPr>
        <p:spPr>
          <a:xfrm>
            <a:off x="3148774" y="620688"/>
            <a:ext cx="881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u="sng" dirty="0" smtClean="0">
                <a:latin typeface="Bookman Old Style" panose="02050604050505020204" pitchFamily="18" charset="0"/>
              </a:rPr>
              <a:t>Deneyden Neler Öğrendik?</a:t>
            </a:r>
          </a:p>
          <a:p>
            <a:r>
              <a:rPr lang="tr-TR" sz="2400" dirty="0">
                <a:latin typeface="Bookman Old Style" panose="02050604050505020204" pitchFamily="18" charset="0"/>
              </a:rPr>
              <a:t>Bu Manyetik Kuvvetin Büyüklüğü Nelere Bağlıdır</a:t>
            </a:r>
            <a:r>
              <a:rPr lang="tr-TR" sz="2400" dirty="0" smtClean="0">
                <a:latin typeface="Bookman Old Style" panose="02050604050505020204" pitchFamily="18" charset="0"/>
              </a:rPr>
              <a:t>?</a:t>
            </a:r>
            <a:endParaRPr lang="tr-TR" sz="2400" b="1" dirty="0">
              <a:latin typeface="Bookman Old Style" panose="02050604050505020204" pitchFamily="18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3957480"/>
            <a:ext cx="4567318" cy="2567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11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39922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774" y="531840"/>
            <a:ext cx="8817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Deneyde Tele Etki Eden Manyetik Kuvvetin Yönünü İnceleyelim</a:t>
            </a:r>
            <a:endParaRPr lang="tr-TR" sz="2800" b="1" u="sng" dirty="0">
              <a:latin typeface="Bookman Old Style" panose="02050604050505020204" pitchFamily="18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079299" y="1550181"/>
            <a:ext cx="5140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Bookman Old Style" panose="02050604050505020204" pitchFamily="18" charset="0"/>
              </a:rPr>
              <a:t>Şekil üzerinde</a:t>
            </a:r>
            <a:br>
              <a:rPr lang="tr-TR" dirty="0" smtClean="0">
                <a:latin typeface="Bookman Old Style" panose="02050604050505020204" pitchFamily="18" charset="0"/>
              </a:rPr>
            </a:br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Akımın yönünü çiziniz.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Manyetik alanın yönünü çiziniz.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Tele etki eden kuvvetin yönünü gösteriniz.</a:t>
            </a:r>
          </a:p>
          <a:p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endParaRPr lang="tr-TR" dirty="0" smtClean="0">
              <a:latin typeface="Bookman Old Style" panose="02050604050505020204" pitchFamily="18" charset="0"/>
            </a:endParaRPr>
          </a:p>
          <a:p>
            <a:endParaRPr lang="tr-TR" dirty="0" smtClean="0">
              <a:latin typeface="Bookman Old Style" panose="020506040505050202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879" y="3645024"/>
            <a:ext cx="3716681" cy="264508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75" y="3645024"/>
            <a:ext cx="4779227" cy="2645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8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14522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/>
          <p:cNvSpPr txBox="1"/>
          <p:nvPr/>
        </p:nvSpPr>
        <p:spPr>
          <a:xfrm>
            <a:off x="3108993" y="1628800"/>
            <a:ext cx="8027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Manyetik </a:t>
            </a:r>
            <a:r>
              <a:rPr lang="tr-TR" dirty="0"/>
              <a:t>alan </a:t>
            </a:r>
            <a:r>
              <a:rPr lang="tr-TR" dirty="0" smtClean="0">
                <a:latin typeface="Bookman Old Style" panose="02050604050505020204" pitchFamily="18" charset="0"/>
              </a:rPr>
              <a:t>içerisinde</a:t>
            </a:r>
            <a:r>
              <a:rPr lang="tr-TR" dirty="0" smtClean="0"/>
              <a:t> </a:t>
            </a:r>
            <a:r>
              <a:rPr lang="tr-TR" dirty="0"/>
              <a:t>üzerinden akım </a:t>
            </a:r>
            <a:r>
              <a:rPr lang="tr-TR" dirty="0" smtClean="0"/>
              <a:t>geçen </a:t>
            </a:r>
            <a:r>
              <a:rPr lang="tr-TR" dirty="0"/>
              <a:t>iletken tele etki eden manyetik </a:t>
            </a:r>
            <a:r>
              <a:rPr lang="tr-TR" dirty="0" smtClean="0"/>
              <a:t>kuvvetin </a:t>
            </a:r>
            <a:r>
              <a:rPr lang="tr-TR" dirty="0"/>
              <a:t>yönü, </a:t>
            </a:r>
            <a:r>
              <a:rPr lang="tr-TR" b="1" dirty="0"/>
              <a:t>sağ el kuralı </a:t>
            </a:r>
            <a:r>
              <a:rPr lang="tr-TR" dirty="0"/>
              <a:t>ile bulunur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/>
              <a:t>Sağ elin dört </a:t>
            </a:r>
            <a:r>
              <a:rPr lang="tr-TR" dirty="0" smtClean="0"/>
              <a:t>parmağı akımın yönünde koyulup,</a:t>
            </a:r>
          </a:p>
          <a:p>
            <a:endParaRPr lang="tr-TR" dirty="0" smtClean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 err="1" smtClean="0"/>
              <a:t>Avuç</a:t>
            </a:r>
            <a:r>
              <a:rPr lang="en-US" dirty="0" smtClean="0"/>
              <a:t> </a:t>
            </a:r>
            <a:r>
              <a:rPr lang="en-US" dirty="0" err="1" smtClean="0"/>
              <a:t>içi</a:t>
            </a:r>
            <a:r>
              <a:rPr lang="en-US" dirty="0" smtClean="0"/>
              <a:t> m</a:t>
            </a:r>
            <a:r>
              <a:rPr lang="tr-TR" dirty="0" err="1" smtClean="0"/>
              <a:t>anyetik</a:t>
            </a:r>
            <a:r>
              <a:rPr lang="tr-TR" dirty="0" smtClean="0"/>
              <a:t> </a:t>
            </a:r>
            <a:r>
              <a:rPr lang="tr-TR" dirty="0" smtClean="0"/>
              <a:t>alanın yönünü gösterecek şekilde kıvrıldığında  </a:t>
            </a:r>
            <a:endParaRPr lang="tr-TR" dirty="0"/>
          </a:p>
          <a:p>
            <a:endParaRPr lang="tr-TR" dirty="0" smtClean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 smtClean="0"/>
              <a:t>Başparmak manyetik kuvvetin yönünü gösterir</a:t>
            </a:r>
            <a:r>
              <a:rPr lang="tr-TR" dirty="0"/>
              <a:t>.</a:t>
            </a:r>
            <a:endParaRPr lang="tr-TR" dirty="0" smtClean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16" y="4079976"/>
            <a:ext cx="3734321" cy="2646013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3148774" y="531840"/>
            <a:ext cx="8817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Deneyde Tele Etki Eden Manyetik Kuvvetin Yönünü İnceleyelim</a:t>
            </a:r>
            <a:endParaRPr lang="tr-TR" sz="2800" b="1" u="sng" dirty="0">
              <a:latin typeface="Bookman Old Style" panose="02050604050505020204" pitchFamily="18" charset="0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7384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Tele Etki Eden Manyetik Kuvvet</a:t>
            </a:r>
            <a:endParaRPr lang="tr-TR" sz="2800" b="1" u="sng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/>
              <p:cNvSpPr txBox="1"/>
              <p:nvPr/>
            </p:nvSpPr>
            <p:spPr>
              <a:xfrm>
                <a:off x="3122878" y="1369581"/>
                <a:ext cx="4976770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dirty="0" smtClean="0">
                    <a:latin typeface="Bookman Old Style" panose="02050604050505020204" pitchFamily="18" charset="0"/>
                  </a:rPr>
                  <a:t>Eğer iletken tel, </a:t>
                </a:r>
                <a:r>
                  <a:rPr lang="tr-TR" dirty="0">
                    <a:latin typeface="Bookman Old Style" panose="02050604050505020204" pitchFamily="18" charset="0"/>
                  </a:rPr>
                  <a:t>manyetik alan çizgilerine dik değilse ve aralarındaki açı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tr-TR" dirty="0" smtClean="0">
                    <a:latin typeface="Bookman Old Style" panose="02050604050505020204" pitchFamily="18" charset="0"/>
                  </a:rPr>
                  <a:t> </a:t>
                </a:r>
                <a:r>
                  <a:rPr lang="tr-TR" dirty="0">
                    <a:latin typeface="Bookman Old Style" panose="02050604050505020204" pitchFamily="18" charset="0"/>
                  </a:rPr>
                  <a:t>ise, 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tele etki eden manyetik </a:t>
                </a:r>
                <a:r>
                  <a:rPr lang="tr-TR" dirty="0">
                    <a:latin typeface="Bookman Old Style" panose="02050604050505020204" pitchFamily="18" charset="0"/>
                  </a:rPr>
                  <a:t>kuvvetin büyüklüğü;</a:t>
                </a:r>
              </a:p>
              <a:p>
                <a:endParaRPr lang="tr-TR" dirty="0">
                  <a:latin typeface="Bookman Old Style" panose="0205060405050502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tr-TR" sz="28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tr-TR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tr-TR" sz="3200" dirty="0" smtClean="0">
                  <a:latin typeface="Bookman Old Style" panose="02050604050505020204" pitchFamily="18" charset="0"/>
                </a:endParaRPr>
              </a:p>
              <a:p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tr-T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=90°  →   </m:t>
                      </m:r>
                      <m:sSub>
                        <m:sSubPr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tr-TR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tr-TR" sz="2400" i="1" dirty="0" smtClean="0">
                  <a:latin typeface="Bookman Old Style" panose="02050604050505020204" pitchFamily="18" charset="0"/>
                </a:endParaRPr>
              </a:p>
              <a:p>
                <a:endParaRPr lang="tr-TR" sz="2400" i="1" dirty="0">
                  <a:latin typeface="Bookman Old Style" panose="0205060405050502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tr-T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=0°    →   </m:t>
                      </m:r>
                      <m:sSub>
                        <m:sSubPr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tr-TR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tr-TR" sz="2400" dirty="0">
                  <a:latin typeface="Bookman Old Style" panose="02050604050505020204" pitchFamily="18" charset="0"/>
                </a:endParaRPr>
              </a:p>
              <a:p>
                <a:endParaRPr lang="tr-TR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878" y="1369581"/>
                <a:ext cx="4976770" cy="3293209"/>
              </a:xfrm>
              <a:prstGeom prst="rect">
                <a:avLst/>
              </a:prstGeom>
              <a:blipFill>
                <a:blip r:embed="rId3"/>
                <a:stretch>
                  <a:fillRect l="-979" t="-926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1" y="1368837"/>
            <a:ext cx="3322847" cy="329395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07" y="4696380"/>
            <a:ext cx="2705478" cy="181000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028" y="4662790"/>
            <a:ext cx="2744309" cy="1877184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417058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70" y="1310447"/>
            <a:ext cx="3746834" cy="244290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309398"/>
            <a:ext cx="3744416" cy="244132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74" y="4029432"/>
            <a:ext cx="3746834" cy="244290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05" y="3968644"/>
            <a:ext cx="3744415" cy="2503692"/>
          </a:xfrm>
          <a:prstGeom prst="rect">
            <a:avLst/>
          </a:prstGeom>
        </p:spPr>
      </p:pic>
      <p:sp>
        <p:nvSpPr>
          <p:cNvPr id="12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68260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65" y="1553690"/>
            <a:ext cx="4538413" cy="2959007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75159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93" y="1550009"/>
            <a:ext cx="4554045" cy="297543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93" y="1550010"/>
            <a:ext cx="4533085" cy="2962688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951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65" y="1549950"/>
            <a:ext cx="4538413" cy="2644118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09352" y="4293096"/>
                <a:ext cx="5926129" cy="1925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 →  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tr-T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tr-T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tr-TR" sz="2000" i="1">
                          <a:latin typeface="Cambria Math" panose="02040503050406030204" pitchFamily="18" charset="0"/>
                        </a:rPr>
                        <m:t>  → 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tr-T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tr-T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tr-TR" sz="2000" dirty="0"/>
              </a:p>
              <a:p>
                <a:endParaRPr lang="tr-TR" sz="2000" dirty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 →  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tr-T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tr-TR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tr-TR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tr-TR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tr-T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tr-TR" sz="2000" dirty="0">
                  <a:latin typeface="+mj-lt"/>
                </a:endParaRPr>
              </a:p>
              <a:p>
                <a:endParaRPr lang="tr-TR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352" y="4293096"/>
                <a:ext cx="5926129" cy="19257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/>
              <p:cNvSpPr txBox="1"/>
              <p:nvPr/>
            </p:nvSpPr>
            <p:spPr>
              <a:xfrm>
                <a:off x="9503880" y="4124251"/>
                <a:ext cx="1830082" cy="168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2400" dirty="0" smtClean="0"/>
                  <a:t> </a:t>
                </a:r>
                <a:endParaRPr lang="tr-T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tr-TR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tr-TR" sz="2400"/>
                        <m:t> </m:t>
                      </m:r>
                    </m:oMath>
                  </m:oMathPara>
                </a14:m>
                <a:endParaRPr lang="tr-TR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tr-TR" sz="2400"/>
                        <m:t>           </m:t>
                      </m:r>
                    </m:oMath>
                  </m:oMathPara>
                </a14:m>
                <a:endParaRPr lang="tr-TR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tr-T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tr-TR" sz="2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tr-TR" sz="2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tr-TR" sz="24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tr-T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tr-TR" sz="2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tr-TR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tr-TR" sz="2000" dirty="0"/>
              </a:p>
            </p:txBody>
          </p:sp>
        </mc:Choice>
        <mc:Fallback xmlns="">
          <p:sp>
            <p:nvSpPr>
              <p:cNvPr id="8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3880" y="4124251"/>
                <a:ext cx="1830082" cy="1688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706" y="4214023"/>
            <a:ext cx="485775" cy="2004857"/>
          </a:xfrm>
          <a:prstGeom prst="rect">
            <a:avLst/>
          </a:prstGeom>
        </p:spPr>
      </p:pic>
      <p:sp>
        <p:nvSpPr>
          <p:cNvPr id="12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85241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51" y="1550009"/>
            <a:ext cx="4544059" cy="2962688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57743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51" y="1550009"/>
            <a:ext cx="4555165" cy="2962688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84217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407" y="1281198"/>
            <a:ext cx="67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Ne Öğreneceğiz: KAZANIMLAR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9691" y="2043774"/>
            <a:ext cx="10704577" cy="2627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11.2.4. Manyetizma ve Elektromanyetik İndüklenme</a:t>
            </a:r>
          </a:p>
          <a:p>
            <a:pPr marL="1201738" indent="-1092200">
              <a:lnSpc>
                <a:spcPct val="150000"/>
              </a:lnSpc>
              <a:buNone/>
            </a:pPr>
            <a:r>
              <a:rPr lang="tr-TR" b="1" dirty="0"/>
              <a:t>11.2.4.3. Üzerinden akım geçen iletken düz bir tele manyetik alanda etki eden kuvvetin yönünün ve şiddetinin bağlı olduğu değişkenleri analiz eder. </a:t>
            </a:r>
            <a:endParaRPr lang="tr-TR" dirty="0"/>
          </a:p>
          <a:p>
            <a:pPr marL="1201738" indent="-342900">
              <a:lnSpc>
                <a:spcPct val="150000"/>
              </a:lnSpc>
              <a:buFont typeface="+mj-lt"/>
              <a:buAutoNum type="alphaLcPeriod"/>
            </a:pPr>
            <a:r>
              <a:rPr lang="tr-TR" i="1" dirty="0"/>
              <a:t>Manyetik kuvvetin büyüklüğünün matematiksel modeli verilir, sağ el kuralının uygulanması sağlanır. </a:t>
            </a:r>
            <a:endParaRPr lang="en-US" i="1" dirty="0" smtClean="0"/>
          </a:p>
          <a:p>
            <a:pPr marL="1201738" indent="-342900">
              <a:lnSpc>
                <a:spcPct val="150000"/>
              </a:lnSpc>
              <a:buFont typeface="+mj-lt"/>
              <a:buAutoNum type="alphaLcPeriod"/>
            </a:pPr>
            <a:r>
              <a:rPr lang="tr-TR" i="1" dirty="0" smtClean="0"/>
              <a:t>Matematiksel </a:t>
            </a:r>
            <a:r>
              <a:rPr lang="tr-TR" i="1" dirty="0"/>
              <a:t>hesaplamalara girilmez.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880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65" y="1563662"/>
            <a:ext cx="4544059" cy="2962688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86027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68" y="1512280"/>
            <a:ext cx="4473412" cy="2852823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73201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39" y="1529049"/>
            <a:ext cx="4495740" cy="2836055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82246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27" y="1503896"/>
            <a:ext cx="4578771" cy="2701951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424847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68" y="1512280"/>
            <a:ext cx="4473412" cy="2852823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7897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593" y="1512280"/>
            <a:ext cx="4463887" cy="2852823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7779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05" y="1505816"/>
            <a:ext cx="4477375" cy="2848373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2709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47728" y="5408397"/>
            <a:ext cx="8080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dirty="0">
                <a:latin typeface="Bookman Old Style" panose="02050604050505020204" pitchFamily="18" charset="0"/>
              </a:rPr>
              <a:t>Aynı yönlü akım taşıyan iletken teller birbirini çeker</a:t>
            </a:r>
            <a:r>
              <a:rPr lang="tr-TR" sz="2400" dirty="0" smtClean="0">
                <a:latin typeface="Bookman Old Style" panose="02050604050505020204" pitchFamily="18" charset="0"/>
              </a:rPr>
              <a:t>;</a:t>
            </a:r>
          </a:p>
          <a:p>
            <a:pPr lvl="0" algn="ctr"/>
            <a:r>
              <a:rPr lang="tr-TR" sz="2400" dirty="0" smtClean="0">
                <a:latin typeface="Bookman Old Style" panose="02050604050505020204" pitchFamily="18" charset="0"/>
              </a:rPr>
              <a:t>zıt </a:t>
            </a:r>
            <a:r>
              <a:rPr lang="tr-TR" sz="2400" dirty="0">
                <a:latin typeface="Bookman Old Style" panose="02050604050505020204" pitchFamily="18" charset="0"/>
              </a:rPr>
              <a:t>yönlü akım taşıyan iletken teller birbirlerini iter.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3148774" y="531840"/>
            <a:ext cx="8817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İletken Tel 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577581"/>
            <a:ext cx="2973857" cy="173259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68" y="1628844"/>
            <a:ext cx="2942132" cy="191824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47089"/>
            <a:ext cx="2973858" cy="175488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69" y="3540071"/>
            <a:ext cx="2942131" cy="1881170"/>
          </a:xfrm>
          <a:prstGeom prst="rect">
            <a:avLst/>
          </a:prstGeom>
        </p:spPr>
      </p:pic>
      <p:sp>
        <p:nvSpPr>
          <p:cNvPr id="14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70770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774" y="548680"/>
            <a:ext cx="8817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u="sng" dirty="0" smtClean="0">
                <a:latin typeface="Bookman Old Style" panose="02050604050505020204" pitchFamily="18" charset="0"/>
              </a:rPr>
              <a:t>Aşık Teller:</a:t>
            </a:r>
          </a:p>
          <a:p>
            <a:r>
              <a:rPr lang="tr-TR" sz="2800" dirty="0" smtClean="0">
                <a:latin typeface="Bookman Old Style" panose="02050604050505020204" pitchFamily="18" charset="0"/>
              </a:rPr>
              <a:t>Teller Birbirini Nasıl Çekiyor? </a:t>
            </a:r>
            <a:r>
              <a:rPr lang="tr-TR" sz="2800" dirty="0" smtClean="0">
                <a:latin typeface="Bookman Old Style" panose="02050604050505020204" pitchFamily="18" charset="0"/>
                <a:hlinkClick r:id="rId3"/>
              </a:rPr>
              <a:t>(Video)</a:t>
            </a:r>
            <a:endParaRPr lang="tr-TR" sz="2800" dirty="0">
              <a:latin typeface="Bookman Old Style" panose="020506040505050202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29" y="1694692"/>
            <a:ext cx="7727504" cy="4142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78300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3230976" y="243117"/>
            <a:ext cx="7843854" cy="1143000"/>
          </a:xfrm>
        </p:spPr>
        <p:txBody>
          <a:bodyPr/>
          <a:lstStyle/>
          <a:p>
            <a:r>
              <a:rPr lang="tr-TR" b="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Günün Özeti</a:t>
            </a:r>
            <a:endParaRPr lang="tr-TR" b="0" dirty="0"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76" y="1196752"/>
            <a:ext cx="2937032" cy="165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Dikdörtgen 1"/>
              <p:cNvSpPr/>
              <p:nvPr/>
            </p:nvSpPr>
            <p:spPr>
              <a:xfrm>
                <a:off x="6689160" y="1730001"/>
                <a:ext cx="198203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32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tr-TR" sz="3200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2" name="Dikdörtgen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160" y="1730001"/>
                <a:ext cx="1982032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1196752"/>
            <a:ext cx="2330445" cy="165127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485" y="2954970"/>
            <a:ext cx="2356247" cy="2335758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353" y="2954970"/>
            <a:ext cx="2906553" cy="1693383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27" y="2959916"/>
            <a:ext cx="2861254" cy="1688437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67" y="4755296"/>
            <a:ext cx="3626607" cy="1944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Dikdörtgen 5"/>
              <p:cNvSpPr/>
              <p:nvPr/>
            </p:nvSpPr>
            <p:spPr>
              <a:xfrm>
                <a:off x="2991100" y="5397671"/>
                <a:ext cx="279301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tr-TR" sz="32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tr-TR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tr-TR" sz="3600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6" name="Dikdörtgen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100" y="5397671"/>
                <a:ext cx="2793016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05549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648" y="240300"/>
            <a:ext cx="5143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Bugün Neler Öğreneceğiz?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36649" y="1214457"/>
            <a:ext cx="756084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Aşık Teller: Teller Birbirini Nasıl Çekiyor?</a:t>
            </a:r>
            <a:endParaRPr lang="tr-TR" sz="4400" b="1" dirty="0"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Deneyerek Öğrenelim</a:t>
            </a:r>
            <a:endParaRPr lang="en-US" dirty="0" smtClean="0"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Deneyerek Öğrenelim: Bu Manyetik </a:t>
            </a:r>
            <a:r>
              <a:rPr lang="tr-TR" dirty="0">
                <a:latin typeface="Bookman Old Style" panose="02050604050505020204" pitchFamily="18" charset="0"/>
              </a:rPr>
              <a:t>Kuvvetin Büyüklüğü Nelere </a:t>
            </a:r>
            <a:r>
              <a:rPr lang="tr-TR" dirty="0" smtClean="0">
                <a:latin typeface="Bookman Old Style" panose="02050604050505020204" pitchFamily="18" charset="0"/>
              </a:rPr>
              <a:t>Bağlıdır?</a:t>
            </a:r>
            <a:endParaRPr lang="tr-TR" dirty="0"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Tele </a:t>
            </a:r>
            <a:r>
              <a:rPr lang="tr-TR" dirty="0">
                <a:latin typeface="Bookman Old Style" panose="02050604050505020204" pitchFamily="18" charset="0"/>
              </a:rPr>
              <a:t>Etki Eden Manyetik Kuvvetin </a:t>
            </a:r>
            <a:r>
              <a:rPr lang="tr-TR" dirty="0" smtClean="0">
                <a:latin typeface="Bookman Old Style" panose="02050604050505020204" pitchFamily="18" charset="0"/>
              </a:rPr>
              <a:t>Yönü</a:t>
            </a:r>
            <a:endParaRPr lang="tr-TR" b="1" dirty="0" smtClean="0"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Tele </a:t>
            </a:r>
            <a:r>
              <a:rPr lang="tr-TR" dirty="0">
                <a:latin typeface="Bookman Old Style" panose="02050604050505020204" pitchFamily="18" charset="0"/>
              </a:rPr>
              <a:t>Etki Eden Manyetik Kuvvet</a:t>
            </a:r>
            <a:endParaRPr lang="tr-TR" b="1" dirty="0"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İki Düz </a:t>
            </a:r>
            <a:r>
              <a:rPr lang="tr-TR" dirty="0">
                <a:latin typeface="Bookman Old Style" panose="02050604050505020204" pitchFamily="18" charset="0"/>
              </a:rPr>
              <a:t>Tel Arasında Oluşan Manyetik </a:t>
            </a:r>
            <a:r>
              <a:rPr lang="tr-TR" dirty="0" smtClean="0">
                <a:latin typeface="Bookman Old Style" panose="02050604050505020204" pitchFamily="18" charset="0"/>
              </a:rPr>
              <a:t>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Bookman Old Style" panose="02050604050505020204" pitchFamily="18" charset="0"/>
              </a:rPr>
              <a:t>Aşık </a:t>
            </a:r>
            <a:r>
              <a:rPr lang="tr-TR" dirty="0" smtClean="0">
                <a:latin typeface="Bookman Old Style" panose="02050604050505020204" pitchFamily="18" charset="0"/>
              </a:rPr>
              <a:t>Teller: </a:t>
            </a:r>
            <a:r>
              <a:rPr lang="tr-TR" dirty="0">
                <a:latin typeface="Bookman Old Style" panose="02050604050505020204" pitchFamily="18" charset="0"/>
              </a:rPr>
              <a:t>Teller Birbirini Nasıl </a:t>
            </a:r>
            <a:r>
              <a:rPr lang="tr-TR" dirty="0" smtClean="0">
                <a:latin typeface="Bookman Old Style" panose="02050604050505020204" pitchFamily="18" charset="0"/>
              </a:rPr>
              <a:t>Çekiyor?</a:t>
            </a:r>
            <a:endParaRPr lang="tr-TR" sz="4400" b="1" dirty="0" smtClean="0"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Soru Çözümü</a:t>
            </a:r>
            <a:endParaRPr lang="tr-T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283099"/>
            <a:ext cx="4392488" cy="6418822"/>
          </a:xfrm>
          <a:prstGeom prst="rect">
            <a:avLst/>
          </a:prstGeom>
        </p:spPr>
      </p:pic>
      <p:sp>
        <p:nvSpPr>
          <p:cNvPr id="11" name="10 Oval"/>
          <p:cNvSpPr/>
          <p:nvPr/>
        </p:nvSpPr>
        <p:spPr>
          <a:xfrm>
            <a:off x="7367502" y="5426508"/>
            <a:ext cx="3048978" cy="5386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TextBox 6"/>
          <p:cNvSpPr txBox="1"/>
          <p:nvPr/>
        </p:nvSpPr>
        <p:spPr>
          <a:xfrm>
            <a:off x="5159896" y="609329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dirty="0" smtClean="0"/>
              <a:t>(</a:t>
            </a:r>
            <a:r>
              <a:rPr lang="en-US" sz="2400" dirty="0" smtClean="0"/>
              <a:t>AYT</a:t>
            </a:r>
            <a:r>
              <a:rPr lang="tr-TR" sz="2400" dirty="0" smtClean="0"/>
              <a:t> 201</a:t>
            </a:r>
            <a:r>
              <a:rPr lang="en-US" sz="2400" dirty="0" smtClean="0"/>
              <a:t>8</a:t>
            </a:r>
            <a:r>
              <a:rPr lang="tr-TR" sz="2400" dirty="0" smtClean="0"/>
              <a:t>)</a:t>
            </a:r>
            <a:endParaRPr lang="tr-TR" sz="2400" dirty="0"/>
          </a:p>
        </p:txBody>
      </p:sp>
      <p:sp>
        <p:nvSpPr>
          <p:cNvPr id="9" name="2 Başlık"/>
          <p:cNvSpPr>
            <a:spLocks noGrp="1"/>
          </p:cNvSpPr>
          <p:nvPr>
            <p:ph type="title"/>
          </p:nvPr>
        </p:nvSpPr>
        <p:spPr>
          <a:xfrm>
            <a:off x="3719736" y="283100"/>
            <a:ext cx="7843854" cy="1143000"/>
          </a:xfrm>
        </p:spPr>
        <p:txBody>
          <a:bodyPr>
            <a:normAutofit/>
          </a:bodyPr>
          <a:lstStyle/>
          <a:p>
            <a:r>
              <a:rPr lang="tr-TR" sz="3200" b="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Soru Çözümü</a:t>
            </a:r>
            <a:endParaRPr lang="tr-TR" sz="3200" b="0" dirty="0"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2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66835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8" y="312065"/>
            <a:ext cx="4133850" cy="5915025"/>
          </a:xfrm>
          <a:prstGeom prst="rect">
            <a:avLst/>
          </a:prstGeom>
        </p:spPr>
      </p:pic>
      <p:sp>
        <p:nvSpPr>
          <p:cNvPr id="11" name="10 Oval"/>
          <p:cNvSpPr/>
          <p:nvPr/>
        </p:nvSpPr>
        <p:spPr>
          <a:xfrm>
            <a:off x="7865378" y="5803899"/>
            <a:ext cx="792088" cy="5386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TextBox 6"/>
          <p:cNvSpPr txBox="1"/>
          <p:nvPr/>
        </p:nvSpPr>
        <p:spPr>
          <a:xfrm>
            <a:off x="10319792" y="639633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dirty="0" smtClean="0"/>
              <a:t>(LYS </a:t>
            </a:r>
            <a:r>
              <a:rPr lang="tr-TR" sz="2400" dirty="0" smtClean="0"/>
              <a:t>201</a:t>
            </a:r>
            <a:r>
              <a:rPr lang="en-US" sz="2400" dirty="0" smtClean="0"/>
              <a:t>7</a:t>
            </a:r>
            <a:r>
              <a:rPr lang="tr-TR" sz="2400" dirty="0" smtClean="0"/>
              <a:t>)</a:t>
            </a:r>
            <a:endParaRPr lang="tr-TR" sz="2400" dirty="0"/>
          </a:p>
        </p:txBody>
      </p:sp>
      <p:sp>
        <p:nvSpPr>
          <p:cNvPr id="9" name="2 Başlık"/>
          <p:cNvSpPr>
            <a:spLocks noGrp="1"/>
          </p:cNvSpPr>
          <p:nvPr>
            <p:ph type="title"/>
          </p:nvPr>
        </p:nvSpPr>
        <p:spPr>
          <a:xfrm>
            <a:off x="3719736" y="283100"/>
            <a:ext cx="7843854" cy="1143000"/>
          </a:xfrm>
        </p:spPr>
        <p:txBody>
          <a:bodyPr>
            <a:normAutofit/>
          </a:bodyPr>
          <a:lstStyle/>
          <a:p>
            <a:r>
              <a:rPr lang="tr-TR" sz="3200" b="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Soru Çözümü</a:t>
            </a:r>
            <a:endParaRPr lang="tr-TR" sz="3200" b="0" dirty="0"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2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1455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148" y="1692032"/>
            <a:ext cx="3544588" cy="260106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780" y="1037089"/>
            <a:ext cx="4972558" cy="4942511"/>
          </a:xfrm>
          <a:prstGeom prst="rect">
            <a:avLst/>
          </a:prstGeom>
        </p:spPr>
      </p:pic>
      <p:sp>
        <p:nvSpPr>
          <p:cNvPr id="11" name="10 Oval"/>
          <p:cNvSpPr/>
          <p:nvPr/>
        </p:nvSpPr>
        <p:spPr>
          <a:xfrm>
            <a:off x="8328248" y="5157191"/>
            <a:ext cx="526192" cy="5386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TextBox 6"/>
          <p:cNvSpPr txBox="1"/>
          <p:nvPr/>
        </p:nvSpPr>
        <p:spPr>
          <a:xfrm>
            <a:off x="9984432" y="623468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dirty="0" smtClean="0"/>
              <a:t>(LYS 2012)</a:t>
            </a:r>
            <a:endParaRPr lang="tr-TR" sz="2400" dirty="0"/>
          </a:p>
        </p:txBody>
      </p:sp>
      <p:sp>
        <p:nvSpPr>
          <p:cNvPr id="9" name="2 Başlık"/>
          <p:cNvSpPr>
            <a:spLocks noGrp="1"/>
          </p:cNvSpPr>
          <p:nvPr>
            <p:ph type="title"/>
          </p:nvPr>
        </p:nvSpPr>
        <p:spPr>
          <a:xfrm>
            <a:off x="3719736" y="283100"/>
            <a:ext cx="7843854" cy="1143000"/>
          </a:xfrm>
        </p:spPr>
        <p:txBody>
          <a:bodyPr>
            <a:normAutofit/>
          </a:bodyPr>
          <a:lstStyle/>
          <a:p>
            <a:r>
              <a:rPr lang="tr-TR" sz="3200" b="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Soru Çözümü</a:t>
            </a:r>
            <a:endParaRPr lang="tr-TR" sz="3200" b="0" dirty="0"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2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22996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32" y="1196752"/>
            <a:ext cx="6234781" cy="5400600"/>
          </a:xfrm>
          <a:prstGeom prst="rect">
            <a:avLst/>
          </a:prstGeom>
        </p:spPr>
      </p:pic>
      <p:sp>
        <p:nvSpPr>
          <p:cNvPr id="11" name="10 Oval"/>
          <p:cNvSpPr/>
          <p:nvPr/>
        </p:nvSpPr>
        <p:spPr>
          <a:xfrm>
            <a:off x="3730432" y="5266629"/>
            <a:ext cx="526192" cy="5386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2 Başlık"/>
          <p:cNvSpPr>
            <a:spLocks noGrp="1"/>
          </p:cNvSpPr>
          <p:nvPr>
            <p:ph type="title"/>
          </p:nvPr>
        </p:nvSpPr>
        <p:spPr>
          <a:xfrm>
            <a:off x="3719736" y="283100"/>
            <a:ext cx="7843854" cy="1143000"/>
          </a:xfrm>
        </p:spPr>
        <p:txBody>
          <a:bodyPr>
            <a:normAutofit/>
          </a:bodyPr>
          <a:lstStyle/>
          <a:p>
            <a:r>
              <a:rPr lang="tr-TR" sz="3200" b="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Soru Çözümü</a:t>
            </a:r>
            <a:endParaRPr lang="tr-TR" sz="3200" b="0" dirty="0"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20968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3719736" y="283100"/>
            <a:ext cx="7843854" cy="1143000"/>
          </a:xfrm>
        </p:spPr>
        <p:txBody>
          <a:bodyPr>
            <a:normAutofit/>
          </a:bodyPr>
          <a:lstStyle/>
          <a:p>
            <a:r>
              <a:rPr lang="tr-TR" sz="3200" b="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Soru Çözümü</a:t>
            </a:r>
            <a:endParaRPr lang="tr-TR" sz="3200" b="0" dirty="0"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1093251"/>
            <a:ext cx="6028684" cy="5279600"/>
          </a:xfrm>
          <a:prstGeom prst="rect">
            <a:avLst/>
          </a:prstGeom>
        </p:spPr>
      </p:pic>
      <p:sp>
        <p:nvSpPr>
          <p:cNvPr id="11" name="10 Oval"/>
          <p:cNvSpPr/>
          <p:nvPr/>
        </p:nvSpPr>
        <p:spPr>
          <a:xfrm>
            <a:off x="6734078" y="5013176"/>
            <a:ext cx="526192" cy="5386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43322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1108527"/>
            <a:ext cx="5602173" cy="5255932"/>
          </a:xfrm>
          <a:prstGeom prst="rect">
            <a:avLst/>
          </a:prstGeom>
        </p:spPr>
      </p:pic>
      <p:sp>
        <p:nvSpPr>
          <p:cNvPr id="11" name="10 Oval"/>
          <p:cNvSpPr/>
          <p:nvPr/>
        </p:nvSpPr>
        <p:spPr>
          <a:xfrm>
            <a:off x="3642184" y="4725144"/>
            <a:ext cx="526192" cy="5386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2 Başlık"/>
          <p:cNvSpPr txBox="1">
            <a:spLocks/>
          </p:cNvSpPr>
          <p:nvPr/>
        </p:nvSpPr>
        <p:spPr>
          <a:xfrm>
            <a:off x="3719736" y="283100"/>
            <a:ext cx="7843854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tr-TR" sz="3200" b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Soru Çözümü</a:t>
            </a:r>
            <a:endParaRPr lang="tr-TR" sz="3200" b="0" dirty="0"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40955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8257" y="1311159"/>
            <a:ext cx="67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Bugün Neler Öğrendik?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8257" y="1844824"/>
            <a:ext cx="10704577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11.2.4. Manyetizma ve Elektromanyetik İndüklenme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11.2.4.2. </a:t>
            </a: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Üzerinden akım geçen bir tele manyetik alanda etki eden kuvvetin yönünün ve 	   </a:t>
            </a:r>
            <a:b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şiddetinin bağlı olduğu değişkenleri analiz eder.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	</a:t>
            </a: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a. </a:t>
            </a: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Öğrencilerin deney yaparak veya simülasyonlar kullanarak kuvveti etkileyen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	    değişkenleri analiz etmeleri ve matematiksel modeli tartışmaları sağlanır.</a:t>
            </a:r>
          </a:p>
          <a:p>
            <a:pPr>
              <a:lnSpc>
                <a:spcPct val="150000"/>
              </a:lnSpc>
            </a:pPr>
            <a:endParaRPr lang="tr-TR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	</a:t>
            </a: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b. </a:t>
            </a: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Öğrencilerin manyetik kuvvetin yönünü belirlemek için sağ el kuralını </a:t>
            </a:r>
            <a:r>
              <a:rPr lang="tr-TR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br>
              <a:rPr lang="tr-TR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tr-TR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 uygulamaları sağlanır</a:t>
            </a: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80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407" y="2276872"/>
            <a:ext cx="10704577" cy="2627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b="1" dirty="0">
                <a:latin typeface="Bookman Old Style" panose="02050604050505020204" pitchFamily="18" charset="0"/>
              </a:rPr>
              <a:t>11.2.4. Manyetizma ve Elektromanyetik İndüklenme</a:t>
            </a:r>
            <a:r>
              <a:rPr lang="tr-TR" dirty="0" smtClean="0">
                <a:latin typeface="Bookman Old Style" panose="02050604050505020204" pitchFamily="18" charset="0"/>
              </a:rPr>
              <a:t> </a:t>
            </a:r>
          </a:p>
          <a:p>
            <a:pPr marL="1139825" indent="-342900">
              <a:lnSpc>
                <a:spcPct val="150000"/>
              </a:lnSpc>
            </a:pPr>
            <a:endParaRPr lang="tr-TR" dirty="0" smtClean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endParaRPr lang="tr-TR" dirty="0"/>
          </a:p>
          <a:p>
            <a:pPr marL="1089025" indent="-1089025">
              <a:lnSpc>
                <a:spcPct val="150000"/>
              </a:lnSpc>
            </a:pPr>
            <a:r>
              <a:rPr lang="tr-TR" b="1" dirty="0"/>
              <a:t>11.2.4.4. Manyetik alan içerisinde akım taşıyan dikdörtgen tel çerçeveye etki eden kuvvetlerin döndürme etkisini açıklar. </a:t>
            </a:r>
            <a:endParaRPr lang="tr-TR" dirty="0"/>
          </a:p>
          <a:p>
            <a:pPr marL="688975">
              <a:lnSpc>
                <a:spcPct val="150000"/>
              </a:lnSpc>
            </a:pPr>
            <a:r>
              <a:rPr lang="tr-TR" i="1" dirty="0"/>
              <a:t>Dönen çerçeveye etki eden manyetik kuvvetlerin yönünün gösterilmesi sağlanır. </a:t>
            </a:r>
            <a:endParaRPr lang="tr-TR" dirty="0"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407" y="1430879"/>
            <a:ext cx="8704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ÖNÜMÜZDEKİ HAFTA NE ÖĞRENECEĞİZ?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3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654" y="1357298"/>
            <a:ext cx="9717024" cy="14206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 smtClean="0"/>
          </a:p>
          <a:p>
            <a:pPr marL="0" indent="0" algn="ctr">
              <a:buNone/>
            </a:pPr>
            <a:r>
              <a:rPr lang="tr-TR" sz="4800" dirty="0" smtClean="0">
                <a:latin typeface="Bookman Old Style" panose="02050604050505020204" pitchFamily="18" charset="0"/>
              </a:rPr>
              <a:t>Önümüzdeki Hafta Görüşürüz</a:t>
            </a:r>
            <a:endParaRPr lang="tr-TR" sz="4800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0704" y="2985348"/>
            <a:ext cx="9717024" cy="142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tr-TR" sz="4800" dirty="0" smtClean="0">
                <a:latin typeface="Bookman Old Style" panose="02050604050505020204" pitchFamily="18" charset="0"/>
              </a:rPr>
              <a:t>Düzenli Çalışalım ve </a:t>
            </a:r>
            <a:r>
              <a:rPr lang="tr-TR" sz="4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</a:t>
            </a:r>
            <a:endParaRPr lang="tr-TR" sz="4800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4 Gülen Yüz"/>
          <p:cNvSpPr/>
          <p:nvPr/>
        </p:nvSpPr>
        <p:spPr>
          <a:xfrm>
            <a:off x="8832304" y="3040560"/>
            <a:ext cx="1573092" cy="136543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893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67108" y="71223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Bookman Old Style" panose="02050604050505020204" pitchFamily="18" charset="0"/>
              </a:rPr>
              <a:t>Geçen Hafta Neler Öğrendik?</a:t>
            </a:r>
          </a:p>
        </p:txBody>
      </p:sp>
      <p:sp>
        <p:nvSpPr>
          <p:cNvPr id="6" name="5 Dikdörtgen"/>
          <p:cNvSpPr/>
          <p:nvPr/>
        </p:nvSpPr>
        <p:spPr>
          <a:xfrm>
            <a:off x="3667108" y="1571612"/>
            <a:ext cx="6572296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  <p:pic>
        <p:nvPicPr>
          <p:cNvPr id="5" name="Picture 4" descr="mors code ile ilgili görsel sonucu"/>
          <p:cNvPicPr>
            <a:picLocks noChangeAspect="1" noChangeArrowheads="1"/>
          </p:cNvPicPr>
          <p:nvPr/>
        </p:nvPicPr>
        <p:blipFill>
          <a:blip r:embed="rId3" cstate="print"/>
          <a:srcRect l="10337" t="11812"/>
          <a:stretch>
            <a:fillRect/>
          </a:stretch>
        </p:blipFill>
        <p:spPr bwMode="auto">
          <a:xfrm>
            <a:off x="3327572" y="1510028"/>
            <a:ext cx="2454358" cy="135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doorbell ile ilgili görsel sonucu"/>
          <p:cNvPicPr>
            <a:picLocks noChangeAspect="1" noChangeArrowheads="1"/>
          </p:cNvPicPr>
          <p:nvPr/>
        </p:nvPicPr>
        <p:blipFill>
          <a:blip r:embed="rId4" cstate="print"/>
          <a:srcRect r="24627"/>
          <a:stretch>
            <a:fillRect/>
          </a:stretch>
        </p:blipFill>
        <p:spPr bwMode="auto">
          <a:xfrm>
            <a:off x="9078023" y="1450242"/>
            <a:ext cx="991757" cy="1290816"/>
          </a:xfrm>
          <a:prstGeom prst="rect">
            <a:avLst/>
          </a:prstGeom>
          <a:noFill/>
        </p:spPr>
      </p:pic>
      <p:pic>
        <p:nvPicPr>
          <p:cNvPr id="8" name="Picture 2" descr="C:\Users\Toshiba\Desktop\straight wire.gif"/>
          <p:cNvPicPr>
            <a:picLocks noChangeAspect="1" noChangeArrowheads="1"/>
          </p:cNvPicPr>
          <p:nvPr/>
        </p:nvPicPr>
        <p:blipFill>
          <a:blip r:embed="rId5" cstate="print"/>
          <a:srcRect l="-1798" t="10256" b="12820"/>
          <a:stretch>
            <a:fillRect/>
          </a:stretch>
        </p:blipFill>
        <p:spPr bwMode="auto">
          <a:xfrm>
            <a:off x="3304995" y="3690945"/>
            <a:ext cx="2937971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67741" y="5529195"/>
            <a:ext cx="1212478" cy="713222"/>
          </a:xfrm>
          <a:prstGeom prst="rect">
            <a:avLst/>
          </a:prstGeom>
          <a:noFill/>
        </p:spPr>
      </p:pic>
      <p:pic>
        <p:nvPicPr>
          <p:cNvPr id="10" name="Picture 50"/>
          <p:cNvPicPr>
            <a:picLocks noGrp="1"/>
          </p:cNvPicPr>
          <p:nvPr>
            <p:ph idx="1"/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6" t="59718" r="44928" b="14100"/>
          <a:stretch/>
        </p:blipFill>
        <p:spPr bwMode="auto">
          <a:xfrm>
            <a:off x="6683225" y="3210427"/>
            <a:ext cx="2450418" cy="2161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4176" y="5586304"/>
            <a:ext cx="1692447" cy="699545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/>
          <a:stretch/>
        </p:blipFill>
        <p:spPr>
          <a:xfrm>
            <a:off x="9573902" y="3210427"/>
            <a:ext cx="2448272" cy="1937631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73902" y="5572627"/>
            <a:ext cx="2042409" cy="713222"/>
          </a:xfrm>
          <a:prstGeom prst="rect">
            <a:avLst/>
          </a:prstGeom>
          <a:noFill/>
        </p:spPr>
      </p:pic>
      <p:pic>
        <p:nvPicPr>
          <p:cNvPr id="14" name="Picture 2" descr="C:\Users\Toshiba\Desktop\Başlıksız-2.png"/>
          <p:cNvPicPr>
            <a:picLocks noChangeAspect="1" noChangeArrowheads="1"/>
          </p:cNvPicPr>
          <p:nvPr/>
        </p:nvPicPr>
        <p:blipFill>
          <a:blip r:embed="rId12" cstate="print"/>
          <a:srcRect l="7533" r="9605" b="16667"/>
          <a:stretch>
            <a:fillRect/>
          </a:stretch>
        </p:blipFill>
        <p:spPr bwMode="auto">
          <a:xfrm>
            <a:off x="6242966" y="1450242"/>
            <a:ext cx="2706188" cy="1383846"/>
          </a:xfrm>
          <a:prstGeom prst="rect">
            <a:avLst/>
          </a:prstGeom>
          <a:noFill/>
        </p:spPr>
      </p:pic>
      <p:pic>
        <p:nvPicPr>
          <p:cNvPr id="15" name="Picture 2" descr="C:\Users\Toshiba\Desktop\2-electric-bell-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552902" y="1450242"/>
            <a:ext cx="753664" cy="1417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35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774" y="548680"/>
            <a:ext cx="8817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u="sng" dirty="0" smtClean="0">
                <a:latin typeface="Bookman Old Style" panose="02050604050505020204" pitchFamily="18" charset="0"/>
              </a:rPr>
              <a:t>Aşık Teller:</a:t>
            </a:r>
          </a:p>
          <a:p>
            <a:r>
              <a:rPr lang="tr-TR" sz="2800" dirty="0" smtClean="0">
                <a:latin typeface="Bookman Old Style" panose="02050604050505020204" pitchFamily="18" charset="0"/>
              </a:rPr>
              <a:t>Teller Birbirini Nasıl Çekiyor? </a:t>
            </a:r>
            <a:r>
              <a:rPr lang="tr-TR" sz="2800" dirty="0" smtClean="0">
                <a:latin typeface="Bookman Old Style" panose="02050604050505020204" pitchFamily="18" charset="0"/>
                <a:hlinkClick r:id="rId3"/>
              </a:rPr>
              <a:t>(Video)</a:t>
            </a:r>
            <a:endParaRPr lang="tr-TR" sz="2800" dirty="0">
              <a:latin typeface="Bookman Old Style" panose="020506040505050202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29" y="1694692"/>
            <a:ext cx="7727504" cy="4142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92344" y="6165304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(00:42 - 02:18 dakikaları arası)</a:t>
            </a:r>
          </a:p>
          <a:p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21659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771284"/>
            <a:ext cx="6241228" cy="3508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Deneyerek Öğrenelim</a:t>
            </a:r>
            <a:endParaRPr lang="tr-TR" sz="2800" b="1" u="sng" dirty="0">
              <a:latin typeface="Bookman Old Style" panose="020506040505050202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82" y="1211112"/>
            <a:ext cx="3696216" cy="367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6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54660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Deneyden Neler Öğrendik?</a:t>
            </a:r>
            <a:endParaRPr lang="tr-TR" sz="2800" b="1" u="sng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/>
              <p:cNvSpPr txBox="1"/>
              <p:nvPr/>
            </p:nvSpPr>
            <p:spPr>
              <a:xfrm>
                <a:off x="3069216" y="1055060"/>
                <a:ext cx="4976770" cy="5215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Anahtar kapalıyken telin hareketi nasıldı?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Anahtar açılınca telin hareketi nasıl oldu?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Telin hareket etmesini sağlayan nedir?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Üzerinden </a:t>
                </a:r>
                <a:r>
                  <a:rPr lang="tr-TR" dirty="0">
                    <a:latin typeface="Bookman Old Style" panose="02050604050505020204" pitchFamily="18" charset="0"/>
                  </a:rPr>
                  <a:t>akım geçen düz iletken tel, manyetik alan içerisine 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konulduğunda </a:t>
                </a:r>
                <a:r>
                  <a:rPr lang="tr-TR" dirty="0">
                    <a:latin typeface="Bookman Old Style" panose="02050604050505020204" pitchFamily="18" charset="0"/>
                  </a:rPr>
                  <a:t>tele bir kuvvet etki eder. Bu kuvvete </a:t>
                </a:r>
                <a:r>
                  <a:rPr lang="tr-TR" b="1" dirty="0">
                    <a:latin typeface="Bookman Old Style" panose="02050604050505020204" pitchFamily="18" charset="0"/>
                  </a:rPr>
                  <a:t>manyetik kuvvet</a:t>
                </a:r>
                <a:r>
                  <a:rPr lang="tr-TR" dirty="0">
                    <a:latin typeface="Bookman Old Style" panose="02050604050505020204" pitchFamily="18" charset="0"/>
                  </a:rPr>
                  <a:t> denir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.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>
                    <a:latin typeface="Bookman Old Style" panose="02050604050505020204" pitchFamily="18" charset="0"/>
                  </a:rPr>
                  <a:t>Manyetik 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kuvvet,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tr-TR" dirty="0">
                    <a:latin typeface="Bookman Old Style" panose="02050604050505020204" pitchFamily="18" charset="0"/>
                  </a:rPr>
                  <a:t> ile gösterilir. </a:t>
                </a: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err="1" smtClean="0">
                    <a:latin typeface="Bookman Old Style" panose="02050604050505020204" pitchFamily="18" charset="0"/>
                  </a:rPr>
                  <a:t>Vektörel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 </a:t>
                </a:r>
                <a:r>
                  <a:rPr lang="tr-TR" dirty="0">
                    <a:latin typeface="Bookman Old Style" panose="02050604050505020204" pitchFamily="18" charset="0"/>
                  </a:rPr>
                  <a:t>ve türetilmiş bir büyüklüktür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.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Birimi </a:t>
                </a:r>
                <a:r>
                  <a:rPr lang="tr-TR" i="1" dirty="0">
                    <a:latin typeface="Bookman Old Style" panose="02050604050505020204" pitchFamily="18" charset="0"/>
                  </a:rPr>
                  <a:t>Newton (N)</a:t>
                </a:r>
                <a:r>
                  <a:rPr lang="tr-TR" dirty="0">
                    <a:latin typeface="Bookman Old Style" panose="02050604050505020204" pitchFamily="18" charset="0"/>
                  </a:rPr>
                  <a:t> dur.</a:t>
                </a:r>
                <a:endParaRPr lang="tr-TR" sz="1600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216" y="1055060"/>
                <a:ext cx="4976770" cy="5215402"/>
              </a:xfrm>
              <a:prstGeom prst="rect">
                <a:avLst/>
              </a:prstGeom>
              <a:blipFill>
                <a:blip r:embed="rId4"/>
                <a:stretch>
                  <a:fillRect l="-734" t="-467" b="-935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23" y="1055060"/>
            <a:ext cx="4213565" cy="2368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10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04976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771284"/>
            <a:ext cx="6241228" cy="3508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148774" y="531840"/>
            <a:ext cx="9043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Deneyerek Öğrenelim:</a:t>
            </a:r>
          </a:p>
          <a:p>
            <a:r>
              <a:rPr lang="tr-TR" sz="2800" dirty="0">
                <a:latin typeface="Bookman Old Style" panose="02050604050505020204" pitchFamily="18" charset="0"/>
              </a:rPr>
              <a:t>Bu Manyetik Kuvvetin Büyüklüğü Nelere Bağlıdır?</a:t>
            </a:r>
            <a:endParaRPr lang="tr-TR" sz="2800" b="1" dirty="0">
              <a:latin typeface="Bookman Old Style" panose="02050604050505020204" pitchFamily="18" charset="0"/>
            </a:endParaRPr>
          </a:p>
          <a:p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74" y="1556792"/>
            <a:ext cx="3696216" cy="367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0850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/>
          <p:nvPr/>
        </p:nvSpPr>
        <p:spPr>
          <a:xfrm>
            <a:off x="3148774" y="1484784"/>
            <a:ext cx="49767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Bookman Old Style" panose="02050604050505020204" pitchFamily="18" charset="0"/>
              </a:rPr>
              <a:t>Manyetik kuvvetin büyüklüğünün;</a:t>
            </a:r>
          </a:p>
          <a:p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Telin içerisinde bulunduğu manyetik alanın büyüklüğüne bağlılığını nasıl deneyebiliriz? 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endParaRPr lang="tr-TR" dirty="0" smtClean="0">
              <a:latin typeface="Bookman Old Style" panose="02050604050505020204" pitchFamily="18" charset="0"/>
            </a:endParaRPr>
          </a:p>
          <a:p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Tel üzerinden geçen akım değerine </a:t>
            </a:r>
            <a:r>
              <a:rPr lang="tr-TR" dirty="0">
                <a:latin typeface="Bookman Old Style" panose="02050604050505020204" pitchFamily="18" charset="0"/>
              </a:rPr>
              <a:t>bağlılığını nasıl deneyebiliriz? </a:t>
            </a:r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endParaRPr lang="tr-TR" dirty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Telin manyetik alan içerisinde </a:t>
            </a:r>
            <a:br>
              <a:rPr lang="tr-TR" dirty="0" smtClean="0">
                <a:latin typeface="Bookman Old Style" panose="02050604050505020204" pitchFamily="18" charset="0"/>
              </a:rPr>
            </a:br>
            <a:r>
              <a:rPr lang="tr-TR" dirty="0" smtClean="0">
                <a:latin typeface="Bookman Old Style" panose="02050604050505020204" pitchFamily="18" charset="0"/>
              </a:rPr>
              <a:t>kalan uzunluğuna bağlılığını </a:t>
            </a:r>
            <a:br>
              <a:rPr lang="tr-TR" dirty="0" smtClean="0">
                <a:latin typeface="Bookman Old Style" panose="02050604050505020204" pitchFamily="18" charset="0"/>
              </a:rPr>
            </a:br>
            <a:r>
              <a:rPr lang="tr-TR" dirty="0" smtClean="0">
                <a:latin typeface="Bookman Old Style" panose="02050604050505020204" pitchFamily="18" charset="0"/>
              </a:rPr>
              <a:t>nasıl deneyebiliriz?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3148774" y="620688"/>
            <a:ext cx="881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u="sng" dirty="0" smtClean="0">
                <a:latin typeface="Bookman Old Style" panose="02050604050505020204" pitchFamily="18" charset="0"/>
              </a:rPr>
              <a:t>Deneyden Neler Öğrendik?</a:t>
            </a:r>
          </a:p>
          <a:p>
            <a:r>
              <a:rPr lang="tr-TR" sz="2400" dirty="0">
                <a:latin typeface="Bookman Old Style" panose="02050604050505020204" pitchFamily="18" charset="0"/>
              </a:rPr>
              <a:t>Bu Manyetik Kuvvetin Büyüklüğü Nelere Bağlıdır</a:t>
            </a:r>
            <a:r>
              <a:rPr lang="tr-TR" sz="2400" dirty="0" smtClean="0">
                <a:latin typeface="Bookman Old Style" panose="02050604050505020204" pitchFamily="18" charset="0"/>
              </a:rPr>
              <a:t>?</a:t>
            </a:r>
            <a:endParaRPr lang="tr-TR" sz="2400" b="1" dirty="0">
              <a:latin typeface="Bookman Old Style" panose="020506040505050202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616" y="3861048"/>
            <a:ext cx="4738838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10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403275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labalık">
  <a:themeElements>
    <a:clrScheme name="Kalabalı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Kalabalı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Kalabalı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20719</TotalTime>
  <Words>2408</Words>
  <Application>Microsoft Office PowerPoint</Application>
  <PresentationFormat>Widescreen</PresentationFormat>
  <Paragraphs>488</Paragraphs>
  <Slides>38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Bookman Old Style</vt:lpstr>
      <vt:lpstr>Calibri</vt:lpstr>
      <vt:lpstr>Cambria Math</vt:lpstr>
      <vt:lpstr>Lucida Sans Unicode</vt:lpstr>
      <vt:lpstr>Times New Roman</vt:lpstr>
      <vt:lpstr>Verdana</vt:lpstr>
      <vt:lpstr>Wingdings</vt:lpstr>
      <vt:lpstr>Wingdings 2</vt:lpstr>
      <vt:lpstr>Wingdings 3</vt:lpstr>
      <vt:lpstr>Kalabalık</vt:lpstr>
      <vt:lpstr>11. SINIF: ELEKTRİK ve MANYETİZMA ÜNİTESİ   Manyetizma ve  Elektromanyetik İndüklenme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Günün Özeti</vt:lpstr>
      <vt:lpstr>Soru Çözümü</vt:lpstr>
      <vt:lpstr>Soru Çözümü</vt:lpstr>
      <vt:lpstr>Soru Çözümü</vt:lpstr>
      <vt:lpstr>Soru Çözümü</vt:lpstr>
      <vt:lpstr>Soru Çözümü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</dc:creator>
  <cp:lastModifiedBy>Reviewer</cp:lastModifiedBy>
  <cp:revision>698</cp:revision>
  <cp:lastPrinted>2017-03-31T15:42:08Z</cp:lastPrinted>
  <dcterms:created xsi:type="dcterms:W3CDTF">2016-04-01T12:40:28Z</dcterms:created>
  <dcterms:modified xsi:type="dcterms:W3CDTF">2019-03-28T17:21:56Z</dcterms:modified>
</cp:coreProperties>
</file>