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1" r:id="rId1"/>
  </p:sldMasterIdLst>
  <p:notesMasterIdLst>
    <p:notesMasterId r:id="rId40"/>
  </p:notesMasterIdLst>
  <p:handoutMasterIdLst>
    <p:handoutMasterId r:id="rId41"/>
  </p:handoutMasterIdLst>
  <p:sldIdLst>
    <p:sldId id="365" r:id="rId2"/>
    <p:sldId id="366" r:id="rId3"/>
    <p:sldId id="367" r:id="rId4"/>
    <p:sldId id="372" r:id="rId5"/>
    <p:sldId id="545" r:id="rId6"/>
    <p:sldId id="496" r:id="rId7"/>
    <p:sldId id="524" r:id="rId8"/>
    <p:sldId id="546" r:id="rId9"/>
    <p:sldId id="525" r:id="rId10"/>
    <p:sldId id="526" r:id="rId11"/>
    <p:sldId id="527" r:id="rId12"/>
    <p:sldId id="528" r:id="rId13"/>
    <p:sldId id="529" r:id="rId14"/>
    <p:sldId id="547" r:id="rId15"/>
    <p:sldId id="551" r:id="rId16"/>
    <p:sldId id="552" r:id="rId17"/>
    <p:sldId id="553" r:id="rId18"/>
    <p:sldId id="554" r:id="rId19"/>
    <p:sldId id="555" r:id="rId20"/>
    <p:sldId id="556" r:id="rId21"/>
    <p:sldId id="557" r:id="rId22"/>
    <p:sldId id="558" r:id="rId23"/>
    <p:sldId id="559" r:id="rId24"/>
    <p:sldId id="560" r:id="rId25"/>
    <p:sldId id="561" r:id="rId26"/>
    <p:sldId id="562" r:id="rId27"/>
    <p:sldId id="564" r:id="rId28"/>
    <p:sldId id="563" r:id="rId29"/>
    <p:sldId id="490" r:id="rId30"/>
    <p:sldId id="492" r:id="rId31"/>
    <p:sldId id="565" r:id="rId32"/>
    <p:sldId id="566" r:id="rId33"/>
    <p:sldId id="533" r:id="rId34"/>
    <p:sldId id="534" r:id="rId35"/>
    <p:sldId id="535" r:id="rId36"/>
    <p:sldId id="429" r:id="rId37"/>
    <p:sldId id="371" r:id="rId38"/>
    <p:sldId id="370" r:id="rId39"/>
  </p:sldIdLst>
  <p:sldSz cx="12192000" cy="6858000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85" autoAdjust="0"/>
    <p:restoredTop sz="86600" autoAdjust="0"/>
  </p:normalViewPr>
  <p:slideViewPr>
    <p:cSldViewPr snapToObjects="1">
      <p:cViewPr varScale="1">
        <p:scale>
          <a:sx n="93" d="100"/>
          <a:sy n="93" d="100"/>
        </p:scale>
        <p:origin x="702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t>27.03.2019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27.03.2019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Derse</a:t>
            </a:r>
            <a:r>
              <a:rPr lang="en-US" dirty="0" smtClean="0"/>
              <a:t> </a:t>
            </a:r>
            <a:r>
              <a:rPr lang="en-US" dirty="0" err="1" smtClean="0"/>
              <a:t>ba</a:t>
            </a:r>
            <a:r>
              <a:rPr lang="tr-TR" dirty="0" err="1" smtClean="0"/>
              <a:t>şlı</a:t>
            </a:r>
            <a:r>
              <a:rPr lang="en-US" dirty="0" err="1" smtClean="0"/>
              <a:t>ıyoruz</a:t>
            </a:r>
            <a:r>
              <a:rPr lang="en-US" dirty="0" smtClean="0"/>
              <a:t>. </a:t>
            </a:r>
            <a:r>
              <a:rPr lang="en-US" dirty="0" err="1" smtClean="0"/>
              <a:t>İlk</a:t>
            </a:r>
            <a:r>
              <a:rPr lang="en-US" dirty="0" smtClean="0"/>
              <a:t> </a:t>
            </a:r>
            <a:r>
              <a:rPr lang="en-US" dirty="0" err="1" smtClean="0"/>
              <a:t>Sunu</a:t>
            </a:r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69065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22727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3218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321432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76637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http://www.eba.gov.tr/video/izle/0258717bd66bca4f34dd79e8e076d9dce352781ed6003  </a:t>
            </a:r>
          </a:p>
          <a:p>
            <a:endParaRPr lang="tr-TR" dirty="0" smtClean="0"/>
          </a:p>
          <a:p>
            <a:r>
              <a:rPr lang="tr-TR" dirty="0" smtClean="0"/>
              <a:t>https://www.youtube.com/watch?v=I8FWOuyx_9I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181606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84682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3968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http://www.eba.gov.tr/video/izle/0258717bd66bca4f34dd79e8e076d9dce352781ed6003  </a:t>
            </a:r>
          </a:p>
          <a:p>
            <a:endParaRPr lang="tr-TR" dirty="0" smtClean="0"/>
          </a:p>
          <a:p>
            <a:r>
              <a:rPr lang="tr-TR" dirty="0" smtClean="0"/>
              <a:t>(00:42 - 02:18)</a:t>
            </a:r>
          </a:p>
          <a:p>
            <a:endParaRPr lang="tr-TR" dirty="0" smtClean="0"/>
          </a:p>
          <a:p>
            <a:r>
              <a:rPr lang="tr-TR" dirty="0" smtClean="0"/>
              <a:t>https://www.youtube.com/watch?v=I8FWOuyx_9I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656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929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01362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79846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5918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27.03.2019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27.03.2019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27.03.2019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27.03.2019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27.03.2019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27.03.2019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27.03.2019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27.03.2019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27.03.2019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27.03.2019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27.03.2019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27.03.2019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25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7.png"/><Relationship Id="rId4" Type="http://schemas.openxmlformats.org/officeDocument/2006/relationships/image" Target="../media/image3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ba.gov.tr/video/izle/0258717bd66bca4f34dd79e8e076d9dce352781ed6003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2.png"/><Relationship Id="rId7" Type="http://schemas.openxmlformats.org/officeDocument/2006/relationships/image" Target="../media/image3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NULL"/><Relationship Id="rId13" Type="http://schemas.openxmlformats.org/officeDocument/2006/relationships/image" Target="../media/image11.jpe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9.png"/><Relationship Id="rId5" Type="http://schemas.openxmlformats.org/officeDocument/2006/relationships/image" Target="../media/image4.gif"/><Relationship Id="rId10" Type="http://schemas.openxmlformats.org/officeDocument/2006/relationships/image" Target="../media/image8.jpeg"/><Relationship Id="rId4" Type="http://schemas.openxmlformats.org/officeDocument/2006/relationships/image" Target="../media/image3.jpeg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ba.gov.tr/video/izle/0258717bd66bca4f34dd79e8e076d9dce352781ed6003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9410" y="1916832"/>
            <a:ext cx="9435645" cy="240654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11. </a:t>
            </a:r>
            <a:r>
              <a:rPr lang="tr-TR" dirty="0" smtClean="0">
                <a:latin typeface="Bookman Old Style" panose="02050604050505020204" pitchFamily="18" charset="0"/>
                <a:cs typeface="Calibri" pitchFamily="34" charset="0"/>
              </a:rPr>
              <a:t>SINIF</a:t>
            </a: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:</a:t>
            </a:r>
            <a:b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</a:b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ELEKTRİK </a:t>
            </a:r>
            <a:r>
              <a:rPr lang="tr-TR" cap="none" dirty="0" smtClean="0">
                <a:latin typeface="Bookman Old Style" panose="02050604050505020204" pitchFamily="18" charset="0"/>
                <a:cs typeface="Calibri" pitchFamily="34" charset="0"/>
              </a:rPr>
              <a:t>ve</a:t>
            </a: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 MANYETİZMA </a:t>
            </a:r>
            <a:r>
              <a:rPr lang="tr-TR" dirty="0" smtClean="0">
                <a:latin typeface="Bookman Old Style" panose="02050604050505020204" pitchFamily="18" charset="0"/>
                <a:cs typeface="Calibri" pitchFamily="34" charset="0"/>
              </a:rPr>
              <a:t>ÜNİTESİ</a:t>
            </a: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/>
            </a:r>
            <a:b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</a:br>
            <a:r>
              <a:rPr lang="en-US" dirty="0">
                <a:latin typeface="Bookman Old Style" panose="02050604050505020204" pitchFamily="18" charset="0"/>
                <a:cs typeface="Calibri" pitchFamily="34" charset="0"/>
              </a:rPr>
              <a:t/>
            </a:r>
            <a:br>
              <a:rPr lang="en-US" dirty="0">
                <a:latin typeface="Bookman Old Style" panose="02050604050505020204" pitchFamily="18" charset="0"/>
                <a:cs typeface="Calibri" pitchFamily="34" charset="0"/>
              </a:rPr>
            </a:br>
            <a:r>
              <a:rPr lang="en-US" dirty="0" smtClean="0">
                <a:latin typeface="Bookman Old Style" panose="02050604050505020204" pitchFamily="18" charset="0"/>
                <a:cs typeface="Calibri" pitchFamily="34" charset="0"/>
              </a:rPr>
              <a:t> </a:t>
            </a:r>
            <a:r>
              <a:rPr lang="tr-TR" dirty="0" smtClean="0">
                <a:latin typeface="Bookman Old Style" panose="02050604050505020204" pitchFamily="18" charset="0"/>
                <a:cs typeface="Calibri" pitchFamily="34" charset="0"/>
              </a:rPr>
              <a:t>Manyetizma ve </a:t>
            </a:r>
            <a:br>
              <a:rPr lang="tr-TR" dirty="0" smtClean="0">
                <a:latin typeface="Bookman Old Style" panose="02050604050505020204" pitchFamily="18" charset="0"/>
                <a:cs typeface="Calibri" pitchFamily="34" charset="0"/>
              </a:rPr>
            </a:br>
            <a:r>
              <a:rPr lang="tr-TR" dirty="0" smtClean="0">
                <a:latin typeface="Bookman Old Style" panose="02050604050505020204" pitchFamily="18" charset="0"/>
                <a:cs typeface="Calibri" pitchFamily="34" charset="0"/>
              </a:rPr>
              <a:t>Elektromanyetik İndüklenme</a:t>
            </a:r>
            <a:endParaRPr lang="tr-TR" cap="none" dirty="0">
              <a:latin typeface="Bookman Old Style" panose="02050604050505020204" pitchFamily="18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0248" y="4509120"/>
            <a:ext cx="7948602" cy="849835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smtClean="0">
                <a:latin typeface="Bookman Old Style" panose="02050604050505020204" pitchFamily="18" charset="0"/>
                <a:cs typeface="Calibri" pitchFamily="34" charset="0"/>
              </a:rPr>
              <a:t>Metin ÖZLÜ</a:t>
            </a:r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5"/>
              <p:cNvSpPr txBox="1"/>
              <p:nvPr/>
            </p:nvSpPr>
            <p:spPr>
              <a:xfrm>
                <a:off x="3148774" y="1556792"/>
                <a:ext cx="4976770" cy="44012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dirty="0" smtClean="0">
                    <a:latin typeface="Bookman Old Style" panose="02050604050505020204" pitchFamily="18" charset="0"/>
                  </a:rPr>
                  <a:t>Üzerinden </a:t>
                </a:r>
                <a:r>
                  <a:rPr lang="tr-TR" dirty="0">
                    <a:latin typeface="Bookman Old Style" panose="02050604050505020204" pitchFamily="18" charset="0"/>
                  </a:rPr>
                  <a:t>akım geçen düz iletken </a:t>
                </a:r>
                <a:r>
                  <a:rPr lang="tr-TR" dirty="0" smtClean="0">
                    <a:latin typeface="Bookman Old Style" panose="02050604050505020204" pitchFamily="18" charset="0"/>
                  </a:rPr>
                  <a:t>tele </a:t>
                </a:r>
                <a:r>
                  <a:rPr lang="tr-TR" dirty="0">
                    <a:latin typeface="Bookman Old Style" panose="02050604050505020204" pitchFamily="18" charset="0"/>
                  </a:rPr>
                  <a:t>manyetik alan </a:t>
                </a:r>
                <a:r>
                  <a:rPr lang="tr-TR" dirty="0" smtClean="0">
                    <a:latin typeface="Bookman Old Style" panose="02050604050505020204" pitchFamily="18" charset="0"/>
                  </a:rPr>
                  <a:t>içerisinde etki eden manyetik kuvvetin büyüklüğü;</a:t>
                </a:r>
                <a:endParaRPr lang="tr-TR" dirty="0">
                  <a:latin typeface="Bookman Old Style" panose="02050604050505020204" pitchFamily="18" charset="0"/>
                </a:endParaRPr>
              </a:p>
              <a:p>
                <a:endParaRPr lang="tr-TR" dirty="0" smtClean="0">
                  <a:latin typeface="Bookman Old Style" panose="02050604050505020204" pitchFamily="18" charset="0"/>
                </a:endParaRP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Bookman Old Style" panose="02050604050505020204" pitchFamily="18" charset="0"/>
                  </a:rPr>
                  <a:t>Manyetik alanın büyüklüğü </a:t>
                </a:r>
                <a14:m>
                  <m:oMath xmlns:m="http://schemas.openxmlformats.org/officeDocument/2006/math">
                    <m:r>
                      <a:rPr lang="tr-TR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i="1" dirty="0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tr-TR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tr-TR" dirty="0" smtClean="0">
                    <a:latin typeface="Bookman Old Style" panose="02050604050505020204" pitchFamily="18" charset="0"/>
                  </a:rPr>
                  <a:t>ile doğru orantılıdır.</a:t>
                </a: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endParaRPr lang="tr-TR" dirty="0" smtClean="0">
                  <a:latin typeface="Bookman Old Style" panose="02050604050505020204" pitchFamily="18" charset="0"/>
                </a:endParaRP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Bookman Old Style" panose="02050604050505020204" pitchFamily="18" charset="0"/>
                  </a:rPr>
                  <a:t>Tel üzerinden geçen akım değeri </a:t>
                </a:r>
                <a14:m>
                  <m:oMath xmlns:m="http://schemas.openxmlformats.org/officeDocument/2006/math">
                    <m:r>
                      <a:rPr lang="tr-TR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i="1" dirty="0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tr-TR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tr-TR" dirty="0" smtClean="0">
                    <a:latin typeface="Bookman Old Style" panose="02050604050505020204" pitchFamily="18" charset="0"/>
                  </a:rPr>
                  <a:t>ile doğru orantılıdır.</a:t>
                </a: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endParaRPr lang="tr-TR" dirty="0" smtClean="0">
                  <a:latin typeface="Bookman Old Style" panose="02050604050505020204" pitchFamily="18" charset="0"/>
                </a:endParaRP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Bookman Old Style" panose="02050604050505020204" pitchFamily="18" charset="0"/>
                  </a:rPr>
                  <a:t>Telin manyetik alan içerisinde </a:t>
                </a:r>
                <a:br>
                  <a:rPr lang="tr-TR" dirty="0" smtClean="0">
                    <a:latin typeface="Bookman Old Style" panose="02050604050505020204" pitchFamily="18" charset="0"/>
                  </a:rPr>
                </a:br>
                <a:r>
                  <a:rPr lang="tr-TR" dirty="0" smtClean="0">
                    <a:latin typeface="Bookman Old Style" panose="02050604050505020204" pitchFamily="18" charset="0"/>
                  </a:rPr>
                  <a:t>kalan uzunluğu </a:t>
                </a:r>
                <a14:m>
                  <m:oMath xmlns:m="http://schemas.openxmlformats.org/officeDocument/2006/math">
                    <m:r>
                      <a:rPr lang="tr-TR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i="1" dirty="0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tr-TR" i="1" dirty="0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tr-TR" dirty="0" smtClean="0">
                    <a:latin typeface="Bookman Old Style" panose="02050604050505020204" pitchFamily="18" charset="0"/>
                  </a:rPr>
                  <a:t>ile doğru </a:t>
                </a:r>
                <a:r>
                  <a:rPr lang="tr-TR" dirty="0">
                    <a:latin typeface="Bookman Old Style" panose="02050604050505020204" pitchFamily="18" charset="0"/>
                  </a:rPr>
                  <a:t/>
                </a:r>
                <a:br>
                  <a:rPr lang="tr-TR" dirty="0">
                    <a:latin typeface="Bookman Old Style" panose="02050604050505020204" pitchFamily="18" charset="0"/>
                  </a:rPr>
                </a:br>
                <a:r>
                  <a:rPr lang="tr-TR" dirty="0" smtClean="0">
                    <a:latin typeface="Bookman Old Style" panose="02050604050505020204" pitchFamily="18" charset="0"/>
                  </a:rPr>
                  <a:t>orantılıdır.</a:t>
                </a: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endParaRPr lang="tr-TR" dirty="0" smtClean="0">
                  <a:latin typeface="Bookman Old Style" panose="02050604050505020204" pitchFamily="18" charset="0"/>
                </a:endParaRPr>
              </a:p>
              <a:p>
                <a:r>
                  <a:rPr lang="tr-TR" sz="2800" dirty="0" smtClean="0">
                    <a:latin typeface="Bookman Old Style" panose="0205060405050502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tr-TR" sz="2800" i="1">
                        <a:latin typeface="Cambria Math" panose="02040503050406030204" pitchFamily="18" charset="0"/>
                      </a:rPr>
                      <m:t>𝐹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endParaRPr lang="tr-TR" sz="2800" dirty="0" smtClean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8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8774" y="1556792"/>
                <a:ext cx="4976770" cy="4401205"/>
              </a:xfrm>
              <a:prstGeom prst="rect">
                <a:avLst/>
              </a:prstGeom>
              <a:blipFill>
                <a:blip r:embed="rId3"/>
                <a:stretch>
                  <a:fillRect l="-1103" t="-554" r="-110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3"/>
          <p:cNvSpPr txBox="1"/>
          <p:nvPr/>
        </p:nvSpPr>
        <p:spPr>
          <a:xfrm>
            <a:off x="3148774" y="620688"/>
            <a:ext cx="88170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u="sng" dirty="0" smtClean="0">
                <a:latin typeface="Bookman Old Style" panose="02050604050505020204" pitchFamily="18" charset="0"/>
              </a:rPr>
              <a:t>Deneyden Neler Öğrendik?</a:t>
            </a:r>
          </a:p>
          <a:p>
            <a:r>
              <a:rPr lang="tr-TR" sz="2400" dirty="0">
                <a:latin typeface="Bookman Old Style" panose="02050604050505020204" pitchFamily="18" charset="0"/>
              </a:rPr>
              <a:t>Bu Manyetik Kuvvetin Büyüklüğü Nelere Bağlıdır</a:t>
            </a:r>
            <a:r>
              <a:rPr lang="tr-TR" sz="2400" dirty="0" smtClean="0">
                <a:latin typeface="Bookman Old Style" panose="02050604050505020204" pitchFamily="18" charset="0"/>
              </a:rPr>
              <a:t>?</a:t>
            </a:r>
            <a:endParaRPr lang="tr-TR" sz="2400" b="1" dirty="0">
              <a:latin typeface="Bookman Old Style" panose="02050604050505020204" pitchFamily="18" charset="0"/>
            </a:endParaRP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0136" y="3957480"/>
            <a:ext cx="4567318" cy="25678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/>
            </a:solidFill>
          </a:ln>
          <a:effectLst/>
        </p:spPr>
      </p:pic>
      <p:sp>
        <p:nvSpPr>
          <p:cNvPr id="11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399225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Deneyde Tele Etki Eden Manyetik Kuvvetin Yönünü İnceleyelim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10" name="TextBox 5"/>
          <p:cNvSpPr txBox="1"/>
          <p:nvPr/>
        </p:nvSpPr>
        <p:spPr>
          <a:xfrm>
            <a:off x="3079299" y="1550181"/>
            <a:ext cx="51400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Bookman Old Style" panose="02050604050505020204" pitchFamily="18" charset="0"/>
              </a:rPr>
              <a:t>Şekil üzerinde</a:t>
            </a:r>
            <a:br>
              <a:rPr lang="tr-TR" dirty="0" smtClean="0">
                <a:latin typeface="Bookman Old Style" panose="02050604050505020204" pitchFamily="18" charset="0"/>
              </a:rPr>
            </a:br>
            <a:endParaRPr lang="tr-TR" dirty="0" smtClean="0">
              <a:latin typeface="Bookman Old Style" panose="02050604050505020204" pitchFamily="18" charset="0"/>
            </a:endParaRP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Akımın yönünü çiziniz.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endParaRPr lang="tr-TR" dirty="0" smtClean="0">
              <a:latin typeface="Bookman Old Style" panose="02050604050505020204" pitchFamily="18" charset="0"/>
            </a:endParaRP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Manyetik alanın yönünü çiziniz.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endParaRPr lang="tr-TR" dirty="0" smtClean="0">
              <a:latin typeface="Bookman Old Style" panose="02050604050505020204" pitchFamily="18" charset="0"/>
            </a:endParaRP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Tele etki eden kuvvetin yönünü gösteriniz.</a:t>
            </a:r>
          </a:p>
          <a:p>
            <a:endParaRPr lang="tr-TR" dirty="0" smtClean="0">
              <a:latin typeface="Bookman Old Style" panose="02050604050505020204" pitchFamily="18" charset="0"/>
            </a:endParaRPr>
          </a:p>
          <a:p>
            <a:pPr marL="168275" indent="-168275">
              <a:buFont typeface="Arial" panose="020B0604020202020204" pitchFamily="34" charset="0"/>
              <a:buChar char="•"/>
            </a:pPr>
            <a:endParaRPr lang="tr-TR" dirty="0" smtClean="0">
              <a:latin typeface="Bookman Old Style" panose="02050604050505020204" pitchFamily="18" charset="0"/>
            </a:endParaRPr>
          </a:p>
          <a:p>
            <a:endParaRPr lang="tr-TR" dirty="0" smtClean="0">
              <a:latin typeface="Bookman Old Style" panose="020506040505050202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879" y="3645024"/>
            <a:ext cx="3716681" cy="2645085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575" y="3645024"/>
            <a:ext cx="4779227" cy="26450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/>
            </a:solidFill>
          </a:ln>
          <a:effectLst/>
        </p:spPr>
      </p:pic>
      <p:sp>
        <p:nvSpPr>
          <p:cNvPr id="8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145229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5"/>
          <p:cNvSpPr txBox="1"/>
          <p:nvPr/>
        </p:nvSpPr>
        <p:spPr>
          <a:xfrm>
            <a:off x="3108993" y="1628800"/>
            <a:ext cx="80275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Manyetik </a:t>
            </a:r>
            <a:r>
              <a:rPr lang="tr-TR" dirty="0"/>
              <a:t>alan </a:t>
            </a:r>
            <a:r>
              <a:rPr lang="tr-TR" dirty="0" smtClean="0">
                <a:latin typeface="Bookman Old Style" panose="02050604050505020204" pitchFamily="18" charset="0"/>
              </a:rPr>
              <a:t>içerisinde</a:t>
            </a:r>
            <a:r>
              <a:rPr lang="tr-TR" dirty="0" smtClean="0"/>
              <a:t> </a:t>
            </a:r>
            <a:r>
              <a:rPr lang="tr-TR" dirty="0"/>
              <a:t>üzerinden akım </a:t>
            </a:r>
            <a:r>
              <a:rPr lang="tr-TR" dirty="0" smtClean="0"/>
              <a:t>geçen </a:t>
            </a:r>
            <a:r>
              <a:rPr lang="tr-TR" dirty="0"/>
              <a:t>iletken tele etki eden manyetik </a:t>
            </a:r>
            <a:r>
              <a:rPr lang="tr-TR" dirty="0" smtClean="0"/>
              <a:t>kuvvetin </a:t>
            </a:r>
            <a:r>
              <a:rPr lang="tr-TR" dirty="0"/>
              <a:t>yönü, </a:t>
            </a:r>
            <a:r>
              <a:rPr lang="tr-TR" b="1" dirty="0"/>
              <a:t>sağ el kuralı </a:t>
            </a:r>
            <a:r>
              <a:rPr lang="tr-TR" dirty="0"/>
              <a:t>ile bulunur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dirty="0"/>
              <a:t>Sağ elin dört </a:t>
            </a:r>
            <a:r>
              <a:rPr lang="tr-TR" dirty="0" smtClean="0"/>
              <a:t>parmağı akımın yönünde koyulup,</a:t>
            </a:r>
          </a:p>
          <a:p>
            <a:endParaRPr lang="tr-TR" dirty="0" smtClean="0"/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en-US" dirty="0" err="1" smtClean="0"/>
              <a:t>Avuç</a:t>
            </a:r>
            <a:r>
              <a:rPr lang="en-US" dirty="0" smtClean="0"/>
              <a:t> </a:t>
            </a:r>
            <a:r>
              <a:rPr lang="en-US" dirty="0" err="1" smtClean="0"/>
              <a:t>içi</a:t>
            </a:r>
            <a:r>
              <a:rPr lang="en-US" dirty="0" smtClean="0"/>
              <a:t> m</a:t>
            </a:r>
            <a:r>
              <a:rPr lang="tr-TR" dirty="0" err="1" smtClean="0"/>
              <a:t>anyetik</a:t>
            </a:r>
            <a:r>
              <a:rPr lang="tr-TR" dirty="0" smtClean="0"/>
              <a:t> </a:t>
            </a:r>
            <a:r>
              <a:rPr lang="tr-TR" dirty="0" smtClean="0"/>
              <a:t>alanın yönünü gösterecek şekilde kıvrıldığında  </a:t>
            </a:r>
            <a:endParaRPr lang="tr-TR" dirty="0"/>
          </a:p>
          <a:p>
            <a:endParaRPr lang="tr-TR" dirty="0" smtClean="0"/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dirty="0" smtClean="0"/>
              <a:t>Başparmak manyetik kuvvetin yönünü gösterir</a:t>
            </a:r>
            <a:r>
              <a:rPr lang="tr-TR" dirty="0"/>
              <a:t>.</a:t>
            </a:r>
            <a:endParaRPr lang="tr-TR" dirty="0" smtClean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616" y="4079976"/>
            <a:ext cx="3734321" cy="2646013"/>
          </a:xfrm>
          <a:prstGeom prst="rect">
            <a:avLst/>
          </a:prstGeom>
        </p:spPr>
      </p:pic>
      <p:sp>
        <p:nvSpPr>
          <p:cNvPr id="7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Deneyde Tele Etki Eden Manyetik Kuvvetin Yönünü İnceleyelim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sp>
        <p:nvSpPr>
          <p:cNvPr id="9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738460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Tele Etki Eden Manyetik Kuvvet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5"/>
              <p:cNvSpPr txBox="1"/>
              <p:nvPr/>
            </p:nvSpPr>
            <p:spPr>
              <a:xfrm>
                <a:off x="3122878" y="1369581"/>
                <a:ext cx="4976770" cy="32932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dirty="0" smtClean="0">
                    <a:latin typeface="Bookman Old Style" panose="02050604050505020204" pitchFamily="18" charset="0"/>
                  </a:rPr>
                  <a:t>Eğer iletken tel, </a:t>
                </a:r>
                <a:r>
                  <a:rPr lang="tr-TR" dirty="0">
                    <a:latin typeface="Bookman Old Style" panose="02050604050505020204" pitchFamily="18" charset="0"/>
                  </a:rPr>
                  <a:t>manyetik alan çizgilerine dik değilse ve aralarındaki açı </a:t>
                </a:r>
                <a14:m>
                  <m:oMath xmlns:m="http://schemas.openxmlformats.org/officeDocument/2006/math">
                    <m:r>
                      <a:rPr lang="tr-TR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tr-TR" dirty="0" smtClean="0">
                    <a:latin typeface="Bookman Old Style" panose="02050604050505020204" pitchFamily="18" charset="0"/>
                  </a:rPr>
                  <a:t> </a:t>
                </a:r>
                <a:r>
                  <a:rPr lang="tr-TR" dirty="0">
                    <a:latin typeface="Bookman Old Style" panose="02050604050505020204" pitchFamily="18" charset="0"/>
                  </a:rPr>
                  <a:t>ise, </a:t>
                </a:r>
                <a:r>
                  <a:rPr lang="tr-TR" dirty="0" smtClean="0">
                    <a:latin typeface="Bookman Old Style" panose="02050604050505020204" pitchFamily="18" charset="0"/>
                  </a:rPr>
                  <a:t>tele etki eden manyetik </a:t>
                </a:r>
                <a:r>
                  <a:rPr lang="tr-TR" dirty="0">
                    <a:latin typeface="Bookman Old Style" panose="02050604050505020204" pitchFamily="18" charset="0"/>
                  </a:rPr>
                  <a:t>kuvvetin büyüklüğü;</a:t>
                </a:r>
              </a:p>
              <a:p>
                <a:endParaRPr lang="tr-TR" dirty="0">
                  <a:latin typeface="Bookman Old Style" panose="0205060405050502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tr-TR" sz="2800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800" i="1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tr-TR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tr-TR" sz="3200" dirty="0" smtClean="0">
                  <a:latin typeface="Bookman Old Style" panose="02050604050505020204" pitchFamily="18" charset="0"/>
                </a:endParaRPr>
              </a:p>
              <a:p>
                <a:endParaRPr lang="tr-TR" dirty="0" smtClean="0">
                  <a:latin typeface="Bookman Old Style" panose="0205060405050502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tr-T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=90°  →   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tr-TR" sz="2400" i="1" dirty="0" smtClean="0">
                  <a:latin typeface="Bookman Old Style" panose="02050604050505020204" pitchFamily="18" charset="0"/>
                </a:endParaRPr>
              </a:p>
              <a:p>
                <a:endParaRPr lang="tr-TR" sz="2400" i="1" dirty="0">
                  <a:latin typeface="Bookman Old Style" panose="0205060405050502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tr-TR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=0°    →   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𝑚𝑖𝑛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tr-TR" sz="2400" dirty="0">
                  <a:latin typeface="Bookman Old Style" panose="02050604050505020204" pitchFamily="18" charset="0"/>
                </a:endParaRPr>
              </a:p>
              <a:p>
                <a:endParaRPr lang="tr-TR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8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2878" y="1369581"/>
                <a:ext cx="4976770" cy="3293209"/>
              </a:xfrm>
              <a:prstGeom prst="rect">
                <a:avLst/>
              </a:prstGeom>
              <a:blipFill>
                <a:blip r:embed="rId3"/>
                <a:stretch>
                  <a:fillRect l="-979" t="-92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Resi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6661" y="1368837"/>
            <a:ext cx="3322847" cy="329395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207" y="4696380"/>
            <a:ext cx="2705478" cy="1810003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6028" y="4662790"/>
            <a:ext cx="2744309" cy="1877184"/>
          </a:xfrm>
          <a:prstGeom prst="rect">
            <a:avLst/>
          </a:prstGeom>
        </p:spPr>
      </p:pic>
      <p:sp>
        <p:nvSpPr>
          <p:cNvPr id="9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4170585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İki </a:t>
            </a:r>
            <a:r>
              <a:rPr lang="tr-TR" sz="2800" u="sng" dirty="0">
                <a:latin typeface="Bookman Old Style" panose="02050604050505020204" pitchFamily="18" charset="0"/>
              </a:rPr>
              <a:t>Düz </a:t>
            </a:r>
            <a:r>
              <a:rPr lang="tr-TR" sz="2800" u="sng" dirty="0" smtClean="0">
                <a:latin typeface="Bookman Old Style" panose="02050604050505020204" pitchFamily="18" charset="0"/>
              </a:rPr>
              <a:t>Tel </a:t>
            </a:r>
            <a:r>
              <a:rPr lang="tr-TR" sz="2800" u="sng" dirty="0">
                <a:latin typeface="Bookman Old Style" panose="02050604050505020204" pitchFamily="18" charset="0"/>
              </a:rPr>
              <a:t>Arasında Oluşan Manyetik </a:t>
            </a:r>
            <a:r>
              <a:rPr lang="tr-TR" sz="2800" u="sng" dirty="0" smtClean="0">
                <a:latin typeface="Bookman Old Style" panose="02050604050505020204" pitchFamily="18" charset="0"/>
              </a:rPr>
              <a:t>Kuvvet:</a:t>
            </a:r>
            <a:endParaRPr lang="tr-TR" sz="2800" u="sng" dirty="0">
              <a:latin typeface="Bookman Old Style" panose="02050604050505020204" pitchFamily="18" charset="0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070" y="1310447"/>
            <a:ext cx="3746834" cy="2442904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184" y="1309398"/>
            <a:ext cx="3744416" cy="2441328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74" y="4029432"/>
            <a:ext cx="3746834" cy="2442904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905" y="3968644"/>
            <a:ext cx="3744415" cy="2503692"/>
          </a:xfrm>
          <a:prstGeom prst="rect">
            <a:avLst/>
          </a:prstGeom>
        </p:spPr>
      </p:pic>
      <p:sp>
        <p:nvSpPr>
          <p:cNvPr id="12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68260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İki </a:t>
            </a:r>
            <a:r>
              <a:rPr lang="tr-TR" sz="2800" u="sng" dirty="0">
                <a:latin typeface="Bookman Old Style" panose="02050604050505020204" pitchFamily="18" charset="0"/>
              </a:rPr>
              <a:t>Düz </a:t>
            </a:r>
            <a:r>
              <a:rPr lang="tr-TR" sz="2800" u="sng" dirty="0" smtClean="0">
                <a:latin typeface="Bookman Old Style" panose="02050604050505020204" pitchFamily="18" charset="0"/>
              </a:rPr>
              <a:t>Tel </a:t>
            </a:r>
            <a:r>
              <a:rPr lang="tr-TR" sz="2800" u="sng" dirty="0">
                <a:latin typeface="Bookman Old Style" panose="02050604050505020204" pitchFamily="18" charset="0"/>
              </a:rPr>
              <a:t>Arasında Oluşan Manyetik </a:t>
            </a:r>
            <a:r>
              <a:rPr lang="tr-TR" sz="2800" u="sng" dirty="0" smtClean="0">
                <a:latin typeface="Bookman Old Style" panose="02050604050505020204" pitchFamily="18" charset="0"/>
              </a:rPr>
              <a:t>Kuvvet:</a:t>
            </a:r>
            <a:endParaRPr lang="tr-TR" sz="2800" u="sng" dirty="0">
              <a:latin typeface="Bookman Old Style" panose="02050604050505020204" pitchFamily="18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265" y="1553690"/>
            <a:ext cx="4538413" cy="2959007"/>
          </a:xfrm>
          <a:prstGeom prst="rect">
            <a:avLst/>
          </a:prstGeom>
        </p:spPr>
      </p:pic>
      <p:sp>
        <p:nvSpPr>
          <p:cNvPr id="9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751595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593" y="1550009"/>
            <a:ext cx="4554045" cy="2975436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7593" y="1550010"/>
            <a:ext cx="4533085" cy="2962688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İki </a:t>
            </a:r>
            <a:r>
              <a:rPr lang="tr-TR" sz="2800" u="sng" dirty="0">
                <a:latin typeface="Bookman Old Style" panose="02050604050505020204" pitchFamily="18" charset="0"/>
              </a:rPr>
              <a:t>Düz </a:t>
            </a:r>
            <a:r>
              <a:rPr lang="tr-TR" sz="2800" u="sng" dirty="0" smtClean="0">
                <a:latin typeface="Bookman Old Style" panose="02050604050505020204" pitchFamily="18" charset="0"/>
              </a:rPr>
              <a:t>Tel </a:t>
            </a:r>
            <a:r>
              <a:rPr lang="tr-TR" sz="2800" u="sng" dirty="0">
                <a:latin typeface="Bookman Old Style" panose="02050604050505020204" pitchFamily="18" charset="0"/>
              </a:rPr>
              <a:t>Arasında Oluşan Manyetik </a:t>
            </a:r>
            <a:r>
              <a:rPr lang="tr-TR" sz="2800" u="sng" dirty="0" smtClean="0">
                <a:latin typeface="Bookman Old Style" panose="02050604050505020204" pitchFamily="18" charset="0"/>
              </a:rPr>
              <a:t>Kuvvet:</a:t>
            </a:r>
            <a:endParaRPr lang="tr-TR" sz="2800" u="sng" dirty="0">
              <a:latin typeface="Bookman Old Style" panose="02050604050505020204" pitchFamily="18" charset="0"/>
            </a:endParaRPr>
          </a:p>
        </p:txBody>
      </p:sp>
      <p:sp>
        <p:nvSpPr>
          <p:cNvPr id="7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951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265" y="1549950"/>
            <a:ext cx="4538413" cy="2644118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İki </a:t>
            </a:r>
            <a:r>
              <a:rPr lang="tr-TR" sz="2800" u="sng" dirty="0">
                <a:latin typeface="Bookman Old Style" panose="02050604050505020204" pitchFamily="18" charset="0"/>
              </a:rPr>
              <a:t>Düz </a:t>
            </a:r>
            <a:r>
              <a:rPr lang="tr-TR" sz="2800" u="sng" dirty="0" smtClean="0">
                <a:latin typeface="Bookman Old Style" panose="02050604050505020204" pitchFamily="18" charset="0"/>
              </a:rPr>
              <a:t>Tel </a:t>
            </a:r>
            <a:r>
              <a:rPr lang="tr-TR" sz="2800" u="sng" dirty="0">
                <a:latin typeface="Bookman Old Style" panose="02050604050505020204" pitchFamily="18" charset="0"/>
              </a:rPr>
              <a:t>Arasında Oluşan Manyetik </a:t>
            </a:r>
            <a:r>
              <a:rPr lang="tr-TR" sz="2800" u="sng" dirty="0" smtClean="0">
                <a:latin typeface="Bookman Old Style" panose="02050604050505020204" pitchFamily="18" charset="0"/>
              </a:rPr>
              <a:t>Kuvvet:</a:t>
            </a:r>
            <a:endParaRPr lang="tr-TR" sz="2800" u="sng" dirty="0"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309352" y="4293096"/>
                <a:ext cx="5926129" cy="19257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.</m:t>
                      </m:r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 →  </m:t>
                      </m:r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. </m:t>
                      </m:r>
                      <m:f>
                        <m:f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tr-T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tr-TR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  <m:r>
                        <a:rPr lang="tr-TR" sz="2000" i="1">
                          <a:latin typeface="Cambria Math" panose="02040503050406030204" pitchFamily="18" charset="0"/>
                        </a:rPr>
                        <m:t>  → </m:t>
                      </m:r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. </m:t>
                      </m:r>
                      <m:f>
                        <m:f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tr-TR" sz="200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tr-TR" sz="2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  <m:r>
                        <a:rPr lang="tr-TR" sz="2000" i="1">
                          <a:latin typeface="Cambria Math" panose="02040503050406030204" pitchFamily="18" charset="0"/>
                        </a:rPr>
                        <m:t>.</m:t>
                      </m:r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tr-TR" sz="2000" dirty="0"/>
              </a:p>
              <a:p>
                <a:endParaRPr lang="tr-TR" sz="2000" dirty="0">
                  <a:latin typeface="+mj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.</m:t>
                      </m:r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 →  </m:t>
                      </m:r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. </m:t>
                      </m:r>
                      <m:f>
                        <m:f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tr-T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  <m:r>
                        <a:rPr lang="tr-TR" sz="2000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. </m:t>
                      </m:r>
                      <m:f>
                        <m:f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tr-TR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tr-TR" sz="20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  <m:r>
                        <a:rPr lang="tr-TR" sz="2000" i="1">
                          <a:latin typeface="Cambria Math" panose="02040503050406030204" pitchFamily="18" charset="0"/>
                        </a:rPr>
                        <m:t>.</m:t>
                      </m:r>
                      <m:sSub>
                        <m:sSubPr>
                          <m:ctrlPr>
                            <a:rPr lang="tr-TR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tr-TR" sz="20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tr-TR" sz="20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2000" i="1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tr-TR" sz="2000" dirty="0">
                  <a:latin typeface="+mj-lt"/>
                </a:endParaRPr>
              </a:p>
              <a:p>
                <a:endParaRPr lang="tr-TR" sz="2400" dirty="0">
                  <a:latin typeface="+mj-lt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9352" y="4293096"/>
                <a:ext cx="5926129" cy="192578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5"/>
              <p:cNvSpPr txBox="1"/>
              <p:nvPr/>
            </p:nvSpPr>
            <p:spPr>
              <a:xfrm>
                <a:off x="9503880" y="4124251"/>
                <a:ext cx="1830082" cy="16887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tr-TR" sz="2400" dirty="0" smtClean="0"/>
                  <a:t> </a:t>
                </a:r>
                <a:endParaRPr lang="tr-TR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tr-TR" sz="24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tr-TR" sz="240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2400" i="1"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⃗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tr-TR" sz="24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  <m:r>
                        <m:rPr>
                          <m:nor/>
                        </m:rPr>
                        <a:rPr lang="tr-TR" sz="2400"/>
                        <m:t> </m:t>
                      </m:r>
                    </m:oMath>
                  </m:oMathPara>
                </a14:m>
                <a:endParaRPr lang="tr-TR" sz="24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tr-TR" sz="2400"/>
                        <m:t>           </m:t>
                      </m:r>
                    </m:oMath>
                  </m:oMathPara>
                </a14:m>
                <a:endParaRPr lang="tr-TR" sz="24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tr-TR" sz="24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acc>
                        </m:e>
                      </m:d>
                      <m:r>
                        <a:rPr lang="tr-TR" sz="240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𝐹</m:t>
                                  </m:r>
                                </m:e>
                                <m:sub>
                                  <m:r>
                                    <a:rPr lang="tr-TR" sz="24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acc>
                        </m:e>
                      </m:d>
                    </m:oMath>
                  </m:oMathPara>
                </a14:m>
                <a:endParaRPr lang="tr-TR" sz="2000" dirty="0"/>
              </a:p>
            </p:txBody>
          </p:sp>
        </mc:Choice>
        <mc:Fallback xmlns="">
          <p:sp>
            <p:nvSpPr>
              <p:cNvPr id="8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3880" y="4124251"/>
                <a:ext cx="1830082" cy="16887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Resi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9706" y="4214023"/>
            <a:ext cx="485775" cy="2004857"/>
          </a:xfrm>
          <a:prstGeom prst="rect">
            <a:avLst/>
          </a:prstGeom>
        </p:spPr>
      </p:pic>
      <p:sp>
        <p:nvSpPr>
          <p:cNvPr id="12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852410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251" y="1550009"/>
            <a:ext cx="4544059" cy="2962688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İki </a:t>
            </a:r>
            <a:r>
              <a:rPr lang="tr-TR" sz="2800" u="sng" dirty="0">
                <a:latin typeface="Bookman Old Style" panose="02050604050505020204" pitchFamily="18" charset="0"/>
              </a:rPr>
              <a:t>Düz </a:t>
            </a:r>
            <a:r>
              <a:rPr lang="tr-TR" sz="2800" u="sng" dirty="0" smtClean="0">
                <a:latin typeface="Bookman Old Style" panose="02050604050505020204" pitchFamily="18" charset="0"/>
              </a:rPr>
              <a:t>Tel </a:t>
            </a:r>
            <a:r>
              <a:rPr lang="tr-TR" sz="2800" u="sng" dirty="0">
                <a:latin typeface="Bookman Old Style" panose="02050604050505020204" pitchFamily="18" charset="0"/>
              </a:rPr>
              <a:t>Arasında Oluşan Manyetik </a:t>
            </a:r>
            <a:r>
              <a:rPr lang="tr-TR" sz="2800" u="sng" dirty="0" smtClean="0">
                <a:latin typeface="Bookman Old Style" panose="02050604050505020204" pitchFamily="18" charset="0"/>
              </a:rPr>
              <a:t>Kuvvet:</a:t>
            </a:r>
            <a:endParaRPr lang="tr-TR" sz="2800" u="sng" dirty="0">
              <a:latin typeface="Bookman Old Style" panose="02050604050505020204" pitchFamily="18" charset="0"/>
            </a:endParaRPr>
          </a:p>
        </p:txBody>
      </p:sp>
      <p:sp>
        <p:nvSpPr>
          <p:cNvPr id="7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57743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251" y="1550009"/>
            <a:ext cx="4555165" cy="2962688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İki </a:t>
            </a:r>
            <a:r>
              <a:rPr lang="tr-TR" sz="2800" u="sng" dirty="0">
                <a:latin typeface="Bookman Old Style" panose="02050604050505020204" pitchFamily="18" charset="0"/>
              </a:rPr>
              <a:t>Düz </a:t>
            </a:r>
            <a:r>
              <a:rPr lang="tr-TR" sz="2800" u="sng" dirty="0" smtClean="0">
                <a:latin typeface="Bookman Old Style" panose="02050604050505020204" pitchFamily="18" charset="0"/>
              </a:rPr>
              <a:t>Tel </a:t>
            </a:r>
            <a:r>
              <a:rPr lang="tr-TR" sz="2800" u="sng" dirty="0">
                <a:latin typeface="Bookman Old Style" panose="02050604050505020204" pitchFamily="18" charset="0"/>
              </a:rPr>
              <a:t>Arasında Oluşan Manyetik </a:t>
            </a:r>
            <a:r>
              <a:rPr lang="tr-TR" sz="2800" u="sng" dirty="0" smtClean="0">
                <a:latin typeface="Bookman Old Style" panose="02050604050505020204" pitchFamily="18" charset="0"/>
              </a:rPr>
              <a:t>Kuvvet:</a:t>
            </a:r>
            <a:endParaRPr lang="tr-TR" sz="2800" u="sng" dirty="0">
              <a:latin typeface="Bookman Old Style" panose="02050604050505020204" pitchFamily="18" charset="0"/>
            </a:endParaRPr>
          </a:p>
        </p:txBody>
      </p:sp>
      <p:sp>
        <p:nvSpPr>
          <p:cNvPr id="7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842171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407" y="1281198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Ne Öğreneceğiz: KAZANIMLAR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19691" y="2043774"/>
            <a:ext cx="10704577" cy="2627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11.2.4. Manyetizma ve Elektromanyetik İndüklenme</a:t>
            </a:r>
          </a:p>
          <a:p>
            <a:pPr marL="1201738" indent="-1092200">
              <a:lnSpc>
                <a:spcPct val="150000"/>
              </a:lnSpc>
              <a:buNone/>
            </a:pPr>
            <a:r>
              <a:rPr lang="tr-TR" b="1" dirty="0"/>
              <a:t>11.2.4.3. Üzerinden akım geçen iletken düz bir tele manyetik alanda etki eden kuvvetin yönünün ve şiddetinin bağlı olduğu değişkenleri analiz eder. </a:t>
            </a:r>
            <a:endParaRPr lang="tr-TR" dirty="0"/>
          </a:p>
          <a:p>
            <a:pPr marL="1201738" indent="-342900">
              <a:lnSpc>
                <a:spcPct val="150000"/>
              </a:lnSpc>
              <a:buFont typeface="+mj-lt"/>
              <a:buAutoNum type="alphaLcPeriod"/>
            </a:pPr>
            <a:r>
              <a:rPr lang="tr-TR" i="1" dirty="0"/>
              <a:t>Manyetik kuvvetin büyüklüğünün matematiksel modeli verilir, sağ el kuralının uygulanması sağlanır. </a:t>
            </a:r>
            <a:endParaRPr lang="en-US" i="1" dirty="0" smtClean="0"/>
          </a:p>
          <a:p>
            <a:pPr marL="1201738" indent="-342900">
              <a:lnSpc>
                <a:spcPct val="150000"/>
              </a:lnSpc>
              <a:buFont typeface="+mj-lt"/>
              <a:buAutoNum type="alphaLcPeriod"/>
            </a:pPr>
            <a:r>
              <a:rPr lang="tr-TR" i="1" dirty="0" smtClean="0"/>
              <a:t>Matematiksel </a:t>
            </a:r>
            <a:r>
              <a:rPr lang="tr-TR" i="1" dirty="0"/>
              <a:t>hesaplamalara girilmez.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265" y="1563662"/>
            <a:ext cx="4544059" cy="2962688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İki </a:t>
            </a:r>
            <a:r>
              <a:rPr lang="tr-TR" sz="2800" u="sng" dirty="0">
                <a:latin typeface="Bookman Old Style" panose="02050604050505020204" pitchFamily="18" charset="0"/>
              </a:rPr>
              <a:t>Düz </a:t>
            </a:r>
            <a:r>
              <a:rPr lang="tr-TR" sz="2800" u="sng" dirty="0" smtClean="0">
                <a:latin typeface="Bookman Old Style" panose="02050604050505020204" pitchFamily="18" charset="0"/>
              </a:rPr>
              <a:t>Tel </a:t>
            </a:r>
            <a:r>
              <a:rPr lang="tr-TR" sz="2800" u="sng" dirty="0">
                <a:latin typeface="Bookman Old Style" panose="02050604050505020204" pitchFamily="18" charset="0"/>
              </a:rPr>
              <a:t>Arasında Oluşan Manyetik </a:t>
            </a:r>
            <a:r>
              <a:rPr lang="tr-TR" sz="2800" u="sng" dirty="0" smtClean="0">
                <a:latin typeface="Bookman Old Style" panose="02050604050505020204" pitchFamily="18" charset="0"/>
              </a:rPr>
              <a:t>Kuvvet:</a:t>
            </a:r>
            <a:endParaRPr lang="tr-TR" sz="2800" u="sng" dirty="0">
              <a:latin typeface="Bookman Old Style" panose="02050604050505020204" pitchFamily="18" charset="0"/>
            </a:endParaRPr>
          </a:p>
        </p:txBody>
      </p:sp>
      <p:sp>
        <p:nvSpPr>
          <p:cNvPr id="7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86027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68" y="1512280"/>
            <a:ext cx="4473412" cy="2852823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İki </a:t>
            </a:r>
            <a:r>
              <a:rPr lang="tr-TR" sz="2800" u="sng" dirty="0">
                <a:latin typeface="Bookman Old Style" panose="02050604050505020204" pitchFamily="18" charset="0"/>
              </a:rPr>
              <a:t>Düz </a:t>
            </a:r>
            <a:r>
              <a:rPr lang="tr-TR" sz="2800" u="sng" dirty="0" smtClean="0">
                <a:latin typeface="Bookman Old Style" panose="02050604050505020204" pitchFamily="18" charset="0"/>
              </a:rPr>
              <a:t>Tel </a:t>
            </a:r>
            <a:r>
              <a:rPr lang="tr-TR" sz="2800" u="sng" dirty="0">
                <a:latin typeface="Bookman Old Style" panose="02050604050505020204" pitchFamily="18" charset="0"/>
              </a:rPr>
              <a:t>Arasında Oluşan Manyetik </a:t>
            </a:r>
            <a:r>
              <a:rPr lang="tr-TR" sz="2800" u="sng" dirty="0" smtClean="0">
                <a:latin typeface="Bookman Old Style" panose="02050604050505020204" pitchFamily="18" charset="0"/>
              </a:rPr>
              <a:t>Kuvvet:</a:t>
            </a:r>
            <a:endParaRPr lang="tr-TR" sz="2800" u="sng" dirty="0">
              <a:latin typeface="Bookman Old Style" panose="02050604050505020204" pitchFamily="18" charset="0"/>
            </a:endParaRPr>
          </a:p>
        </p:txBody>
      </p:sp>
      <p:sp>
        <p:nvSpPr>
          <p:cNvPr id="7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73201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739" y="1529049"/>
            <a:ext cx="4495740" cy="2836055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İki </a:t>
            </a:r>
            <a:r>
              <a:rPr lang="tr-TR" sz="2800" u="sng" dirty="0">
                <a:latin typeface="Bookman Old Style" panose="02050604050505020204" pitchFamily="18" charset="0"/>
              </a:rPr>
              <a:t>Düz </a:t>
            </a:r>
            <a:r>
              <a:rPr lang="tr-TR" sz="2800" u="sng" dirty="0" smtClean="0">
                <a:latin typeface="Bookman Old Style" panose="02050604050505020204" pitchFamily="18" charset="0"/>
              </a:rPr>
              <a:t>Tel </a:t>
            </a:r>
            <a:r>
              <a:rPr lang="tr-TR" sz="2800" u="sng" dirty="0">
                <a:latin typeface="Bookman Old Style" panose="02050604050505020204" pitchFamily="18" charset="0"/>
              </a:rPr>
              <a:t>Arasında Oluşan Manyetik </a:t>
            </a:r>
            <a:r>
              <a:rPr lang="tr-TR" sz="2800" u="sng" dirty="0" smtClean="0">
                <a:latin typeface="Bookman Old Style" panose="02050604050505020204" pitchFamily="18" charset="0"/>
              </a:rPr>
              <a:t>Kuvvet:</a:t>
            </a:r>
            <a:endParaRPr lang="tr-TR" sz="2800" u="sng" dirty="0">
              <a:latin typeface="Bookman Old Style" panose="02050604050505020204" pitchFamily="18" charset="0"/>
            </a:endParaRPr>
          </a:p>
        </p:txBody>
      </p:sp>
      <p:sp>
        <p:nvSpPr>
          <p:cNvPr id="7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82246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2027" y="1503896"/>
            <a:ext cx="4578771" cy="2701951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İki </a:t>
            </a:r>
            <a:r>
              <a:rPr lang="tr-TR" sz="2800" u="sng" dirty="0">
                <a:latin typeface="Bookman Old Style" panose="02050604050505020204" pitchFamily="18" charset="0"/>
              </a:rPr>
              <a:t>Düz </a:t>
            </a:r>
            <a:r>
              <a:rPr lang="tr-TR" sz="2800" u="sng" dirty="0" smtClean="0">
                <a:latin typeface="Bookman Old Style" panose="02050604050505020204" pitchFamily="18" charset="0"/>
              </a:rPr>
              <a:t>Tel </a:t>
            </a:r>
            <a:r>
              <a:rPr lang="tr-TR" sz="2800" u="sng" dirty="0">
                <a:latin typeface="Bookman Old Style" panose="02050604050505020204" pitchFamily="18" charset="0"/>
              </a:rPr>
              <a:t>Arasında Oluşan Manyetik </a:t>
            </a:r>
            <a:r>
              <a:rPr lang="tr-TR" sz="2800" u="sng" dirty="0" smtClean="0">
                <a:latin typeface="Bookman Old Style" panose="02050604050505020204" pitchFamily="18" charset="0"/>
              </a:rPr>
              <a:t>Kuvvet:</a:t>
            </a:r>
            <a:endParaRPr lang="tr-TR" sz="2800" u="sng" dirty="0">
              <a:latin typeface="Bookman Old Style" panose="02050604050505020204" pitchFamily="18" charset="0"/>
            </a:endParaRPr>
          </a:p>
        </p:txBody>
      </p:sp>
      <p:sp>
        <p:nvSpPr>
          <p:cNvPr id="7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4248474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9068" y="1512280"/>
            <a:ext cx="4473412" cy="2852823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İki </a:t>
            </a:r>
            <a:r>
              <a:rPr lang="tr-TR" sz="2800" u="sng" dirty="0">
                <a:latin typeface="Bookman Old Style" panose="02050604050505020204" pitchFamily="18" charset="0"/>
              </a:rPr>
              <a:t>Düz </a:t>
            </a:r>
            <a:r>
              <a:rPr lang="tr-TR" sz="2800" u="sng" dirty="0" smtClean="0">
                <a:latin typeface="Bookman Old Style" panose="02050604050505020204" pitchFamily="18" charset="0"/>
              </a:rPr>
              <a:t>Tel </a:t>
            </a:r>
            <a:r>
              <a:rPr lang="tr-TR" sz="2800" u="sng" dirty="0">
                <a:latin typeface="Bookman Old Style" panose="02050604050505020204" pitchFamily="18" charset="0"/>
              </a:rPr>
              <a:t>Arasında Oluşan Manyetik </a:t>
            </a:r>
            <a:r>
              <a:rPr lang="tr-TR" sz="2800" u="sng" dirty="0" smtClean="0">
                <a:latin typeface="Bookman Old Style" panose="02050604050505020204" pitchFamily="18" charset="0"/>
              </a:rPr>
              <a:t>Kuvvet:</a:t>
            </a:r>
            <a:endParaRPr lang="tr-TR" sz="2800" u="sng" dirty="0">
              <a:latin typeface="Bookman Old Style" panose="02050604050505020204" pitchFamily="18" charset="0"/>
            </a:endParaRPr>
          </a:p>
        </p:txBody>
      </p:sp>
      <p:sp>
        <p:nvSpPr>
          <p:cNvPr id="7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78973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593" y="1512280"/>
            <a:ext cx="4463887" cy="2852823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İki </a:t>
            </a:r>
            <a:r>
              <a:rPr lang="tr-TR" sz="2800" u="sng" dirty="0">
                <a:latin typeface="Bookman Old Style" panose="02050604050505020204" pitchFamily="18" charset="0"/>
              </a:rPr>
              <a:t>Düz </a:t>
            </a:r>
            <a:r>
              <a:rPr lang="tr-TR" sz="2800" u="sng" dirty="0" smtClean="0">
                <a:latin typeface="Bookman Old Style" panose="02050604050505020204" pitchFamily="18" charset="0"/>
              </a:rPr>
              <a:t>Tel </a:t>
            </a:r>
            <a:r>
              <a:rPr lang="tr-TR" sz="2800" u="sng" dirty="0">
                <a:latin typeface="Bookman Old Style" panose="02050604050505020204" pitchFamily="18" charset="0"/>
              </a:rPr>
              <a:t>Arasında Oluşan Manyetik </a:t>
            </a:r>
            <a:r>
              <a:rPr lang="tr-TR" sz="2800" u="sng" dirty="0" smtClean="0">
                <a:latin typeface="Bookman Old Style" panose="02050604050505020204" pitchFamily="18" charset="0"/>
              </a:rPr>
              <a:t>Kuvvet:</a:t>
            </a:r>
            <a:endParaRPr lang="tr-TR" sz="2800" u="sng" dirty="0">
              <a:latin typeface="Bookman Old Style" panose="02050604050505020204" pitchFamily="18" charset="0"/>
            </a:endParaRPr>
          </a:p>
        </p:txBody>
      </p:sp>
      <p:sp>
        <p:nvSpPr>
          <p:cNvPr id="7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77794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105" y="1505816"/>
            <a:ext cx="4477375" cy="2848373"/>
          </a:xfrm>
          <a:prstGeom prst="rect">
            <a:avLst/>
          </a:prstGeom>
        </p:spPr>
      </p:pic>
      <p:sp>
        <p:nvSpPr>
          <p:cNvPr id="5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İki </a:t>
            </a:r>
            <a:r>
              <a:rPr lang="tr-TR" sz="2800" u="sng" dirty="0">
                <a:latin typeface="Bookman Old Style" panose="02050604050505020204" pitchFamily="18" charset="0"/>
              </a:rPr>
              <a:t>Düz </a:t>
            </a:r>
            <a:r>
              <a:rPr lang="tr-TR" sz="2800" u="sng" dirty="0" smtClean="0">
                <a:latin typeface="Bookman Old Style" panose="02050604050505020204" pitchFamily="18" charset="0"/>
              </a:rPr>
              <a:t>Tel </a:t>
            </a:r>
            <a:r>
              <a:rPr lang="tr-TR" sz="2800" u="sng" dirty="0">
                <a:latin typeface="Bookman Old Style" panose="02050604050505020204" pitchFamily="18" charset="0"/>
              </a:rPr>
              <a:t>Arasında Oluşan Manyetik </a:t>
            </a:r>
            <a:r>
              <a:rPr lang="tr-TR" sz="2800" u="sng" dirty="0" smtClean="0">
                <a:latin typeface="Bookman Old Style" panose="02050604050505020204" pitchFamily="18" charset="0"/>
              </a:rPr>
              <a:t>Kuvvet:</a:t>
            </a:r>
            <a:endParaRPr lang="tr-TR" sz="2800" u="sng" dirty="0">
              <a:latin typeface="Bookman Old Style" panose="02050604050505020204" pitchFamily="18" charset="0"/>
            </a:endParaRPr>
          </a:p>
        </p:txBody>
      </p:sp>
      <p:sp>
        <p:nvSpPr>
          <p:cNvPr id="7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27098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647728" y="5408397"/>
            <a:ext cx="80809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tr-TR" sz="2400" dirty="0">
                <a:latin typeface="Bookman Old Style" panose="02050604050505020204" pitchFamily="18" charset="0"/>
              </a:rPr>
              <a:t>Aynı yönlü akım taşıyan iletken teller birbirini çeker</a:t>
            </a:r>
            <a:r>
              <a:rPr lang="tr-TR" sz="2400" dirty="0" smtClean="0">
                <a:latin typeface="Bookman Old Style" panose="02050604050505020204" pitchFamily="18" charset="0"/>
              </a:rPr>
              <a:t>;</a:t>
            </a:r>
          </a:p>
          <a:p>
            <a:pPr lvl="0" algn="ctr"/>
            <a:r>
              <a:rPr lang="tr-TR" sz="2400" dirty="0" smtClean="0">
                <a:latin typeface="Bookman Old Style" panose="02050604050505020204" pitchFamily="18" charset="0"/>
              </a:rPr>
              <a:t>zıt </a:t>
            </a:r>
            <a:r>
              <a:rPr lang="tr-TR" sz="2400" dirty="0">
                <a:latin typeface="Bookman Old Style" panose="02050604050505020204" pitchFamily="18" charset="0"/>
              </a:rPr>
              <a:t>yönlü akım taşıyan iletken teller birbirlerini iter.</a:t>
            </a:r>
          </a:p>
        </p:txBody>
      </p:sp>
      <p:sp>
        <p:nvSpPr>
          <p:cNvPr id="6" name="TextBox 3"/>
          <p:cNvSpPr txBox="1"/>
          <p:nvPr/>
        </p:nvSpPr>
        <p:spPr>
          <a:xfrm>
            <a:off x="3148774" y="53184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İki </a:t>
            </a:r>
            <a:r>
              <a:rPr lang="tr-TR" sz="2800" u="sng" dirty="0">
                <a:latin typeface="Bookman Old Style" panose="02050604050505020204" pitchFamily="18" charset="0"/>
              </a:rPr>
              <a:t>Düz İletken Tel Arasında Oluşan Manyetik </a:t>
            </a:r>
            <a:r>
              <a:rPr lang="tr-TR" sz="2800" u="sng" dirty="0" smtClean="0">
                <a:latin typeface="Bookman Old Style" panose="02050604050505020204" pitchFamily="18" charset="0"/>
              </a:rPr>
              <a:t>Kuvvet:</a:t>
            </a:r>
            <a:endParaRPr lang="tr-TR" sz="2800" u="sng" dirty="0">
              <a:latin typeface="Bookman Old Style" panose="02050604050505020204" pitchFamily="18" charset="0"/>
            </a:endParaRPr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1577581"/>
            <a:ext cx="2973857" cy="173259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968" y="1628844"/>
            <a:ext cx="2942132" cy="1918245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6" y="3547089"/>
            <a:ext cx="2973858" cy="1754885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5969" y="3540071"/>
            <a:ext cx="2942131" cy="1881170"/>
          </a:xfrm>
          <a:prstGeom prst="rect">
            <a:avLst/>
          </a:prstGeom>
        </p:spPr>
      </p:pic>
      <p:sp>
        <p:nvSpPr>
          <p:cNvPr id="14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707704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4868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Aşık Teller:</a:t>
            </a:r>
          </a:p>
          <a:p>
            <a:r>
              <a:rPr lang="tr-TR" sz="2800" dirty="0" smtClean="0">
                <a:latin typeface="Bookman Old Style" panose="02050604050505020204" pitchFamily="18" charset="0"/>
              </a:rPr>
              <a:t>Teller Birbirini Nasıl Çekiyor? </a:t>
            </a:r>
            <a:r>
              <a:rPr lang="tr-TR" sz="2800" dirty="0" smtClean="0">
                <a:latin typeface="Bookman Old Style" panose="02050604050505020204" pitchFamily="18" charset="0"/>
                <a:hlinkClick r:id="rId3"/>
              </a:rPr>
              <a:t>(Video)</a:t>
            </a:r>
            <a:endParaRPr lang="tr-TR" sz="2800" dirty="0">
              <a:latin typeface="Bookman Old Style" panose="020506040505050202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529" y="1694692"/>
            <a:ext cx="7727504" cy="41425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5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78300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230976" y="243117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Günün Özeti</a:t>
            </a:r>
            <a:endParaRPr lang="tr-TR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976" y="1196752"/>
            <a:ext cx="2937032" cy="16512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/>
            </a:solidFill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Dikdörtgen 1"/>
              <p:cNvSpPr/>
              <p:nvPr/>
            </p:nvSpPr>
            <p:spPr>
              <a:xfrm>
                <a:off x="6689160" y="1730001"/>
                <a:ext cx="198203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3200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tr-TR" sz="32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2" name="Dikdörtgen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89160" y="1730001"/>
                <a:ext cx="1982032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Resi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8328" y="1196752"/>
            <a:ext cx="2330445" cy="165127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485" y="2954970"/>
            <a:ext cx="2356247" cy="2335758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9353" y="2954970"/>
            <a:ext cx="2906553" cy="1693383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9527" y="2959916"/>
            <a:ext cx="2861254" cy="1688437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4567" y="4755296"/>
            <a:ext cx="3626607" cy="19441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Dikdörtgen 5"/>
              <p:cNvSpPr/>
              <p:nvPr/>
            </p:nvSpPr>
            <p:spPr>
              <a:xfrm>
                <a:off x="2991100" y="5397671"/>
                <a:ext cx="2793016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tr-TR" sz="3200" i="1">
                          <a:latin typeface="Cambria Math" panose="02040503050406030204" pitchFamily="18" charset="0"/>
                        </a:rPr>
                        <m:t>𝐹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𝑖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tr-TR" sz="3200" i="1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tr-TR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tr-TR" sz="36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6" name="Dikdörtgen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1100" y="5397671"/>
                <a:ext cx="2793016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05549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36648" y="240300"/>
            <a:ext cx="51437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Bugün Neler Öğreneceğiz?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36649" y="1214457"/>
            <a:ext cx="7560840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Aşık Teller: Teller Birbirini Nasıl Çekiyor?</a:t>
            </a:r>
            <a:endParaRPr lang="tr-TR" sz="4400" b="1" dirty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Deneyerek Öğrenelim</a:t>
            </a:r>
            <a:endParaRPr lang="en-US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Deneyerek Öğrenelim: Bu Manyetik </a:t>
            </a:r>
            <a:r>
              <a:rPr lang="tr-TR" dirty="0">
                <a:latin typeface="Bookman Old Style" panose="02050604050505020204" pitchFamily="18" charset="0"/>
              </a:rPr>
              <a:t>Kuvvetin Büyüklüğü Nelere </a:t>
            </a:r>
            <a:r>
              <a:rPr lang="tr-TR" dirty="0" smtClean="0">
                <a:latin typeface="Bookman Old Style" panose="02050604050505020204" pitchFamily="18" charset="0"/>
              </a:rPr>
              <a:t>Bağlıdır?</a:t>
            </a:r>
            <a:endParaRPr lang="tr-TR" dirty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Tele </a:t>
            </a:r>
            <a:r>
              <a:rPr lang="tr-TR" dirty="0">
                <a:latin typeface="Bookman Old Style" panose="02050604050505020204" pitchFamily="18" charset="0"/>
              </a:rPr>
              <a:t>Etki Eden Manyetik Kuvvetin </a:t>
            </a:r>
            <a:r>
              <a:rPr lang="tr-TR" dirty="0" smtClean="0">
                <a:latin typeface="Bookman Old Style" panose="02050604050505020204" pitchFamily="18" charset="0"/>
              </a:rPr>
              <a:t>Yönü</a:t>
            </a:r>
            <a:endParaRPr lang="tr-TR" b="1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Tele </a:t>
            </a:r>
            <a:r>
              <a:rPr lang="tr-TR" dirty="0">
                <a:latin typeface="Bookman Old Style" panose="02050604050505020204" pitchFamily="18" charset="0"/>
              </a:rPr>
              <a:t>Etki Eden Manyetik Kuvvet</a:t>
            </a:r>
            <a:endParaRPr lang="tr-TR" b="1" dirty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İki Düz </a:t>
            </a:r>
            <a:r>
              <a:rPr lang="tr-TR" dirty="0">
                <a:latin typeface="Bookman Old Style" panose="02050604050505020204" pitchFamily="18" charset="0"/>
              </a:rPr>
              <a:t>Tel Arasında Oluşan Manyetik </a:t>
            </a:r>
            <a:r>
              <a:rPr lang="tr-TR" dirty="0" smtClean="0">
                <a:latin typeface="Bookman Old Style" panose="02050604050505020204" pitchFamily="18" charset="0"/>
              </a:rPr>
              <a:t>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latin typeface="Bookman Old Style" panose="02050604050505020204" pitchFamily="18" charset="0"/>
              </a:rPr>
              <a:t>Aşık </a:t>
            </a:r>
            <a:r>
              <a:rPr lang="tr-TR" dirty="0" smtClean="0">
                <a:latin typeface="Bookman Old Style" panose="02050604050505020204" pitchFamily="18" charset="0"/>
              </a:rPr>
              <a:t>Teller: </a:t>
            </a:r>
            <a:r>
              <a:rPr lang="tr-TR" dirty="0">
                <a:latin typeface="Bookman Old Style" panose="02050604050505020204" pitchFamily="18" charset="0"/>
              </a:rPr>
              <a:t>Teller Birbirini Nasıl </a:t>
            </a:r>
            <a:r>
              <a:rPr lang="tr-TR" dirty="0" smtClean="0">
                <a:latin typeface="Bookman Old Style" panose="02050604050505020204" pitchFamily="18" charset="0"/>
              </a:rPr>
              <a:t>Çekiyor?</a:t>
            </a:r>
            <a:endParaRPr lang="tr-TR" sz="4400" b="1" dirty="0" smtClean="0"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Soru Çözümü</a:t>
            </a:r>
            <a:endParaRPr lang="tr-TR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144" y="283099"/>
            <a:ext cx="4392488" cy="6418822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7367502" y="5426508"/>
            <a:ext cx="3048978" cy="5386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TextBox 6"/>
          <p:cNvSpPr txBox="1"/>
          <p:nvPr/>
        </p:nvSpPr>
        <p:spPr>
          <a:xfrm>
            <a:off x="5159896" y="6093296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tr-TR" sz="2400" dirty="0" smtClean="0"/>
              <a:t>(</a:t>
            </a:r>
            <a:r>
              <a:rPr lang="en-US" sz="2400" dirty="0" smtClean="0"/>
              <a:t>AYT</a:t>
            </a:r>
            <a:r>
              <a:rPr lang="tr-TR" sz="2400" dirty="0" smtClean="0"/>
              <a:t> 201</a:t>
            </a:r>
            <a:r>
              <a:rPr lang="en-US" sz="2400" dirty="0" smtClean="0"/>
              <a:t>8</a:t>
            </a:r>
            <a:r>
              <a:rPr lang="tr-TR" sz="2400" dirty="0" smtClean="0"/>
              <a:t>)</a:t>
            </a:r>
            <a:endParaRPr lang="tr-TR" sz="2400" dirty="0"/>
          </a:p>
        </p:txBody>
      </p:sp>
      <p:sp>
        <p:nvSpPr>
          <p:cNvPr id="9" name="2 Başlık"/>
          <p:cNvSpPr>
            <a:spLocks noGrp="1"/>
          </p:cNvSpPr>
          <p:nvPr>
            <p:ph type="title"/>
          </p:nvPr>
        </p:nvSpPr>
        <p:spPr>
          <a:xfrm>
            <a:off x="3719736" y="283100"/>
            <a:ext cx="7843854" cy="1143000"/>
          </a:xfrm>
        </p:spPr>
        <p:txBody>
          <a:bodyPr>
            <a:normAutofit/>
          </a:bodyPr>
          <a:lstStyle/>
          <a:p>
            <a:r>
              <a:rPr lang="tr-TR" sz="32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Soru Çözümü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2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668356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48128" y="312065"/>
            <a:ext cx="4133850" cy="5915025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7865378" y="5803899"/>
            <a:ext cx="792088" cy="5386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TextBox 6"/>
          <p:cNvSpPr txBox="1"/>
          <p:nvPr/>
        </p:nvSpPr>
        <p:spPr>
          <a:xfrm>
            <a:off x="10319792" y="6396335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tr-TR" sz="2400" dirty="0" smtClean="0"/>
              <a:t>(LYS </a:t>
            </a:r>
            <a:r>
              <a:rPr lang="tr-TR" sz="2400" dirty="0" smtClean="0"/>
              <a:t>201</a:t>
            </a:r>
            <a:r>
              <a:rPr lang="en-US" sz="2400" dirty="0" smtClean="0"/>
              <a:t>7</a:t>
            </a:r>
            <a:r>
              <a:rPr lang="tr-TR" sz="2400" dirty="0" smtClean="0"/>
              <a:t>)</a:t>
            </a:r>
            <a:endParaRPr lang="tr-TR" sz="2400" dirty="0"/>
          </a:p>
        </p:txBody>
      </p:sp>
      <p:sp>
        <p:nvSpPr>
          <p:cNvPr id="9" name="2 Başlık"/>
          <p:cNvSpPr>
            <a:spLocks noGrp="1"/>
          </p:cNvSpPr>
          <p:nvPr>
            <p:ph type="title"/>
          </p:nvPr>
        </p:nvSpPr>
        <p:spPr>
          <a:xfrm>
            <a:off x="3719736" y="283100"/>
            <a:ext cx="7843854" cy="1143000"/>
          </a:xfrm>
        </p:spPr>
        <p:txBody>
          <a:bodyPr>
            <a:normAutofit/>
          </a:bodyPr>
          <a:lstStyle/>
          <a:p>
            <a:r>
              <a:rPr lang="tr-TR" sz="32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Soru Çözümü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2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145556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3148" y="1692032"/>
            <a:ext cx="3544588" cy="2601064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8780" y="1037089"/>
            <a:ext cx="4972558" cy="4942511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8328248" y="5157191"/>
            <a:ext cx="526192" cy="5386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TextBox 6"/>
          <p:cNvSpPr txBox="1"/>
          <p:nvPr/>
        </p:nvSpPr>
        <p:spPr>
          <a:xfrm>
            <a:off x="9984432" y="6234682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tr-TR" sz="2400" dirty="0" smtClean="0"/>
              <a:t>(LYS 2012)</a:t>
            </a:r>
            <a:endParaRPr lang="tr-TR" sz="2400" dirty="0"/>
          </a:p>
        </p:txBody>
      </p:sp>
      <p:sp>
        <p:nvSpPr>
          <p:cNvPr id="9" name="2 Başlık"/>
          <p:cNvSpPr>
            <a:spLocks noGrp="1"/>
          </p:cNvSpPr>
          <p:nvPr>
            <p:ph type="title"/>
          </p:nvPr>
        </p:nvSpPr>
        <p:spPr>
          <a:xfrm>
            <a:off x="3719736" y="283100"/>
            <a:ext cx="7843854" cy="1143000"/>
          </a:xfrm>
        </p:spPr>
        <p:txBody>
          <a:bodyPr>
            <a:normAutofit/>
          </a:bodyPr>
          <a:lstStyle/>
          <a:p>
            <a:r>
              <a:rPr lang="tr-TR" sz="32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Soru Çözümü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12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229965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0432" y="1196752"/>
            <a:ext cx="6234781" cy="5400600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3730432" y="5266629"/>
            <a:ext cx="526192" cy="5386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2 Başlık"/>
          <p:cNvSpPr>
            <a:spLocks noGrp="1"/>
          </p:cNvSpPr>
          <p:nvPr>
            <p:ph type="title"/>
          </p:nvPr>
        </p:nvSpPr>
        <p:spPr>
          <a:xfrm>
            <a:off x="3719736" y="283100"/>
            <a:ext cx="7843854" cy="1143000"/>
          </a:xfrm>
        </p:spPr>
        <p:txBody>
          <a:bodyPr>
            <a:normAutofit/>
          </a:bodyPr>
          <a:lstStyle/>
          <a:p>
            <a:r>
              <a:rPr lang="tr-TR" sz="32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Soru Çözümü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9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20968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19736" y="283100"/>
            <a:ext cx="7843854" cy="1143000"/>
          </a:xfrm>
        </p:spPr>
        <p:txBody>
          <a:bodyPr>
            <a:normAutofit/>
          </a:bodyPr>
          <a:lstStyle/>
          <a:p>
            <a:r>
              <a:rPr lang="tr-TR" sz="32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Soru Çözümü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736" y="1093251"/>
            <a:ext cx="6028684" cy="5279600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6734078" y="5013176"/>
            <a:ext cx="526192" cy="5386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433220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736" y="1108527"/>
            <a:ext cx="5602173" cy="5255932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3642184" y="4725144"/>
            <a:ext cx="526192" cy="5386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2 Başlık"/>
          <p:cNvSpPr txBox="1">
            <a:spLocks/>
          </p:cNvSpPr>
          <p:nvPr/>
        </p:nvSpPr>
        <p:spPr>
          <a:xfrm>
            <a:off x="3719736" y="283100"/>
            <a:ext cx="7843854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tr-TR" sz="3200" b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Soru Çözümü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9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409556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Bugün Neler Öğrendik?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88257" y="1844824"/>
            <a:ext cx="10704577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11.2.4. Manyetizma ve Elektromanyetik İndüklenme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11.2.4.2. </a:t>
            </a:r>
            <a:r>
              <a:rPr lang="tr-TR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Üzerinden akım geçen bir tele manyetik alanda etki eden kuvvetin yönünün ve 	   </a:t>
            </a:r>
            <a:br>
              <a:rPr lang="tr-TR" dirty="0">
                <a:latin typeface="Bookman Old Style" panose="02050604050505020204" pitchFamily="18" charset="0"/>
                <a:cs typeface="Times New Roman" panose="02020603050405020304" pitchFamily="18" charset="0"/>
              </a:rPr>
            </a:br>
            <a:r>
              <a:rPr lang="tr-TR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               şiddetinin bağlı olduğu değişkenleri analiz eder.</a:t>
            </a:r>
          </a:p>
          <a:p>
            <a:pPr>
              <a:lnSpc>
                <a:spcPct val="150000"/>
              </a:lnSpc>
            </a:pPr>
            <a:r>
              <a:rPr lang="tr-TR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	</a:t>
            </a:r>
            <a:r>
              <a:rPr lang="tr-TR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a. </a:t>
            </a:r>
            <a:r>
              <a:rPr lang="tr-TR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Öğrencilerin deney yaparak veya simülasyonlar kullanarak kuvveti etkileyen</a:t>
            </a:r>
          </a:p>
          <a:p>
            <a:pPr>
              <a:lnSpc>
                <a:spcPct val="150000"/>
              </a:lnSpc>
            </a:pPr>
            <a:r>
              <a:rPr lang="tr-TR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	    değişkenleri analiz etmeleri ve matematiksel modeli tartışmaları sağlanır.</a:t>
            </a:r>
          </a:p>
          <a:p>
            <a:pPr>
              <a:lnSpc>
                <a:spcPct val="150000"/>
              </a:lnSpc>
            </a:pPr>
            <a:endParaRPr lang="tr-TR" dirty="0">
              <a:latin typeface="Bookman Old Style" panose="020506040505050202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tr-TR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	</a:t>
            </a:r>
            <a:r>
              <a:rPr lang="tr-TR" b="1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b. </a:t>
            </a:r>
            <a:r>
              <a:rPr lang="tr-TR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Öğrencilerin manyetik kuvvetin yönünü belirlemek için sağ el kuralını </a:t>
            </a:r>
            <a:r>
              <a:rPr lang="tr-TR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  </a:t>
            </a:r>
            <a:br>
              <a:rPr lang="tr-TR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</a:br>
            <a:r>
              <a:rPr lang="tr-TR" dirty="0" smtClean="0">
                <a:latin typeface="Bookman Old Style" panose="02050604050505020204" pitchFamily="18" charset="0"/>
                <a:cs typeface="Times New Roman" panose="02020603050405020304" pitchFamily="18" charset="0"/>
              </a:rPr>
              <a:t>                uygulamaları sağlanır</a:t>
            </a:r>
            <a:r>
              <a:rPr lang="tr-TR" dirty="0">
                <a:latin typeface="Bookman Old Style" panose="020506040505050202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7407" y="2276872"/>
            <a:ext cx="10704577" cy="2627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tr-TR" b="1" dirty="0">
                <a:latin typeface="Bookman Old Style" panose="02050604050505020204" pitchFamily="18" charset="0"/>
              </a:rPr>
              <a:t>11.2.4. Manyetizma ve Elektromanyetik İndüklenme</a:t>
            </a:r>
            <a:r>
              <a:rPr lang="tr-TR" dirty="0" smtClean="0">
                <a:latin typeface="Bookman Old Style" panose="02050604050505020204" pitchFamily="18" charset="0"/>
              </a:rPr>
              <a:t> </a:t>
            </a:r>
          </a:p>
          <a:p>
            <a:pPr marL="1139825" indent="-342900">
              <a:lnSpc>
                <a:spcPct val="150000"/>
              </a:lnSpc>
            </a:pPr>
            <a:endParaRPr lang="tr-TR" dirty="0" smtClean="0">
              <a:latin typeface="Bookman Old Style" panose="02050604050505020204" pitchFamily="18" charset="0"/>
            </a:endParaRPr>
          </a:p>
          <a:p>
            <a:pPr>
              <a:lnSpc>
                <a:spcPct val="150000"/>
              </a:lnSpc>
            </a:pPr>
            <a:endParaRPr lang="tr-TR" dirty="0"/>
          </a:p>
          <a:p>
            <a:pPr marL="1089025" indent="-1089025">
              <a:lnSpc>
                <a:spcPct val="150000"/>
              </a:lnSpc>
            </a:pPr>
            <a:r>
              <a:rPr lang="tr-TR" b="1" dirty="0"/>
              <a:t>11.2.4.4. Manyetik alan içerisinde akım taşıyan dikdörtgen tel çerçeveye etki eden kuvvetlerin döndürme etkisini açıklar. </a:t>
            </a:r>
            <a:endParaRPr lang="tr-TR" dirty="0"/>
          </a:p>
          <a:p>
            <a:pPr marL="688975">
              <a:lnSpc>
                <a:spcPct val="150000"/>
              </a:lnSpc>
            </a:pPr>
            <a:r>
              <a:rPr lang="tr-TR" i="1" dirty="0"/>
              <a:t>Dönen çerçeveye etki eden manyetik kuvvetlerin yönünün gösterilmesi sağlanır. </a:t>
            </a:r>
            <a:endParaRPr lang="tr-TR" dirty="0">
              <a:latin typeface="Bookman Old Style" panose="02050604050505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7407" y="1430879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Bookman Old Style" panose="02050604050505020204" pitchFamily="18" charset="0"/>
              </a:rPr>
              <a:t>ÖNÜMÜZDEKİ HAFTA NE ÖĞRENECEĞİZ?</a:t>
            </a:r>
            <a:endParaRPr lang="tr-TR" sz="28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3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>
                <a:latin typeface="Bookman Old Style" panose="02050604050505020204" pitchFamily="18" charset="0"/>
              </a:rPr>
              <a:t>Önümüzdeki Hafta Görüşürüz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>
                <a:latin typeface="Bookman Old Style" panose="02050604050505020204" pitchFamily="18" charset="0"/>
              </a:rPr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Bookman Old Style" panose="02050604050505020204" pitchFamily="18" charset="0"/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832304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8939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67108" y="71223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latin typeface="Bookman Old Style" panose="02050604050505020204" pitchFamily="18" charset="0"/>
              </a:rPr>
              <a:t>Geçen Hafta Neler Öğrendik?</a:t>
            </a:r>
          </a:p>
        </p:txBody>
      </p:sp>
      <p:sp>
        <p:nvSpPr>
          <p:cNvPr id="6" name="5 Dikdörtgen"/>
          <p:cNvSpPr/>
          <p:nvPr/>
        </p:nvSpPr>
        <p:spPr>
          <a:xfrm>
            <a:off x="3667108" y="1571612"/>
            <a:ext cx="6572296" cy="473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FFC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  <p:pic>
        <p:nvPicPr>
          <p:cNvPr id="5" name="Picture 4" descr="mors code ile ilgili görsel sonucu"/>
          <p:cNvPicPr>
            <a:picLocks noChangeAspect="1" noChangeArrowheads="1"/>
          </p:cNvPicPr>
          <p:nvPr/>
        </p:nvPicPr>
        <p:blipFill>
          <a:blip r:embed="rId3" cstate="print"/>
          <a:srcRect l="10337" t="11812"/>
          <a:stretch>
            <a:fillRect/>
          </a:stretch>
        </p:blipFill>
        <p:spPr bwMode="auto">
          <a:xfrm>
            <a:off x="3327572" y="1510028"/>
            <a:ext cx="2454358" cy="13578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 descr="doorbell ile ilgili görsel sonucu"/>
          <p:cNvPicPr>
            <a:picLocks noChangeAspect="1" noChangeArrowheads="1"/>
          </p:cNvPicPr>
          <p:nvPr/>
        </p:nvPicPr>
        <p:blipFill>
          <a:blip r:embed="rId4" cstate="print"/>
          <a:srcRect r="24627"/>
          <a:stretch>
            <a:fillRect/>
          </a:stretch>
        </p:blipFill>
        <p:spPr bwMode="auto">
          <a:xfrm>
            <a:off x="9078023" y="1450242"/>
            <a:ext cx="991757" cy="1290816"/>
          </a:xfrm>
          <a:prstGeom prst="rect">
            <a:avLst/>
          </a:prstGeom>
          <a:noFill/>
        </p:spPr>
      </p:pic>
      <p:pic>
        <p:nvPicPr>
          <p:cNvPr id="8" name="Picture 2" descr="C:\Users\Toshiba\Desktop\straight wire.gif"/>
          <p:cNvPicPr>
            <a:picLocks noChangeAspect="1" noChangeArrowheads="1"/>
          </p:cNvPicPr>
          <p:nvPr/>
        </p:nvPicPr>
        <p:blipFill>
          <a:blip r:embed="rId5" cstate="print"/>
          <a:srcRect l="-1798" t="10256" b="12820"/>
          <a:stretch>
            <a:fillRect/>
          </a:stretch>
        </p:blipFill>
        <p:spPr bwMode="auto">
          <a:xfrm>
            <a:off x="3304995" y="3690945"/>
            <a:ext cx="2937971" cy="12961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67741" y="5529195"/>
            <a:ext cx="1212478" cy="713222"/>
          </a:xfrm>
          <a:prstGeom prst="rect">
            <a:avLst/>
          </a:prstGeom>
          <a:noFill/>
        </p:spPr>
      </p:pic>
      <p:pic>
        <p:nvPicPr>
          <p:cNvPr id="10" name="Picture 50"/>
          <p:cNvPicPr>
            <a:picLocks noGrp="1"/>
          </p:cNvPicPr>
          <p:nvPr>
            <p:ph idx="1"/>
          </p:nvPr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  <a14:imgEffect>
                      <a14:brightnessContrast contrast="-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676" t="59718" r="44928" b="14100"/>
          <a:stretch/>
        </p:blipFill>
        <p:spPr bwMode="auto">
          <a:xfrm>
            <a:off x="6683225" y="3210427"/>
            <a:ext cx="2450418" cy="216109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34176" y="5586304"/>
            <a:ext cx="1692447" cy="699545"/>
          </a:xfrm>
          <a:prstGeom prst="rect">
            <a:avLst/>
          </a:prstGeom>
          <a:noFill/>
        </p:spPr>
      </p:pic>
      <p:pic>
        <p:nvPicPr>
          <p:cNvPr id="12" name="Picture 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"/>
          <a:stretch/>
        </p:blipFill>
        <p:spPr>
          <a:xfrm>
            <a:off x="9573902" y="3210427"/>
            <a:ext cx="2448272" cy="1937631"/>
          </a:xfrm>
          <a:prstGeom prst="rect">
            <a:avLst/>
          </a:prstGeom>
        </p:spPr>
      </p:pic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73902" y="5572627"/>
            <a:ext cx="2042409" cy="713222"/>
          </a:xfrm>
          <a:prstGeom prst="rect">
            <a:avLst/>
          </a:prstGeom>
          <a:noFill/>
        </p:spPr>
      </p:pic>
      <p:pic>
        <p:nvPicPr>
          <p:cNvPr id="14" name="Picture 2" descr="C:\Users\Toshiba\Desktop\Başlıksız-2.png"/>
          <p:cNvPicPr>
            <a:picLocks noChangeAspect="1" noChangeArrowheads="1"/>
          </p:cNvPicPr>
          <p:nvPr/>
        </p:nvPicPr>
        <p:blipFill>
          <a:blip r:embed="rId12" cstate="print"/>
          <a:srcRect l="7533" r="9605" b="16667"/>
          <a:stretch>
            <a:fillRect/>
          </a:stretch>
        </p:blipFill>
        <p:spPr bwMode="auto">
          <a:xfrm>
            <a:off x="6242966" y="1450242"/>
            <a:ext cx="2706188" cy="1383846"/>
          </a:xfrm>
          <a:prstGeom prst="rect">
            <a:avLst/>
          </a:prstGeom>
          <a:noFill/>
        </p:spPr>
      </p:pic>
      <p:pic>
        <p:nvPicPr>
          <p:cNvPr id="15" name="Picture 2" descr="C:\Users\Toshiba\Desktop\2-electric-bell-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0552902" y="1450242"/>
            <a:ext cx="753664" cy="14176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4357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48680"/>
            <a:ext cx="88170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u="sng" dirty="0" smtClean="0">
                <a:latin typeface="Bookman Old Style" panose="02050604050505020204" pitchFamily="18" charset="0"/>
              </a:rPr>
              <a:t>Aşık Teller:</a:t>
            </a:r>
          </a:p>
          <a:p>
            <a:r>
              <a:rPr lang="tr-TR" sz="2800" dirty="0" smtClean="0">
                <a:latin typeface="Bookman Old Style" panose="02050604050505020204" pitchFamily="18" charset="0"/>
              </a:rPr>
              <a:t>Teller Birbirini Nasıl Çekiyor? </a:t>
            </a:r>
            <a:r>
              <a:rPr lang="tr-TR" sz="2800" dirty="0" smtClean="0">
                <a:latin typeface="Bookman Old Style" panose="02050604050505020204" pitchFamily="18" charset="0"/>
                <a:hlinkClick r:id="rId3"/>
              </a:rPr>
              <a:t>(Video)</a:t>
            </a:r>
            <a:endParaRPr lang="tr-TR" sz="2800" dirty="0">
              <a:latin typeface="Bookman Old Style" panose="020506040505050202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529" y="1694692"/>
            <a:ext cx="7727504" cy="41425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5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00B05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00B05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192344" y="6165304"/>
            <a:ext cx="21387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000" dirty="0" smtClean="0"/>
              <a:t>(00:42 - 02:18 dakikaları arası)</a:t>
            </a:r>
          </a:p>
          <a:p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216593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960" y="2771284"/>
            <a:ext cx="6241228" cy="35089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/>
            </a:solidFill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Deneyerek Öğrenelim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4582" y="1211112"/>
            <a:ext cx="3696216" cy="36771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/>
            </a:solidFill>
          </a:ln>
          <a:effectLst/>
        </p:spPr>
      </p:pic>
      <p:sp>
        <p:nvSpPr>
          <p:cNvPr id="6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00B05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54660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48774" y="531840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Deneyden Neler Öğrendik?</a:t>
            </a:r>
            <a:endParaRPr lang="tr-TR" sz="2800" b="1" u="sng" dirty="0">
              <a:latin typeface="Bookman Old Style" panose="020506040505050202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5"/>
              <p:cNvSpPr txBox="1"/>
              <p:nvPr/>
            </p:nvSpPr>
            <p:spPr>
              <a:xfrm>
                <a:off x="3069216" y="1055060"/>
                <a:ext cx="4976770" cy="52154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68275" indent="-168275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Bookman Old Style" panose="02050604050505020204" pitchFamily="18" charset="0"/>
                  </a:rPr>
                  <a:t>Anahtar kapalıyken telin hareketi nasıldı?</a:t>
                </a: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endParaRPr lang="tr-TR" dirty="0" smtClean="0">
                  <a:latin typeface="Bookman Old Style" panose="02050604050505020204" pitchFamily="18" charset="0"/>
                </a:endParaRP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Bookman Old Style" panose="02050604050505020204" pitchFamily="18" charset="0"/>
                  </a:rPr>
                  <a:t>Anahtar açılınca telin hareketi nasıl oldu?</a:t>
                </a: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endParaRPr lang="tr-TR" dirty="0" smtClean="0">
                  <a:latin typeface="Bookman Old Style" panose="02050604050505020204" pitchFamily="18" charset="0"/>
                </a:endParaRP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Bookman Old Style" panose="02050604050505020204" pitchFamily="18" charset="0"/>
                  </a:rPr>
                  <a:t>Telin hareket etmesini sağlayan nedir?</a:t>
                </a: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endParaRPr lang="tr-TR" dirty="0" smtClean="0">
                  <a:latin typeface="Bookman Old Style" panose="02050604050505020204" pitchFamily="18" charset="0"/>
                </a:endParaRP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Bookman Old Style" panose="02050604050505020204" pitchFamily="18" charset="0"/>
                  </a:rPr>
                  <a:t>Üzerinden </a:t>
                </a:r>
                <a:r>
                  <a:rPr lang="tr-TR" dirty="0">
                    <a:latin typeface="Bookman Old Style" panose="02050604050505020204" pitchFamily="18" charset="0"/>
                  </a:rPr>
                  <a:t>akım geçen düz iletken tel, manyetik alan içerisine </a:t>
                </a:r>
                <a:r>
                  <a:rPr lang="tr-TR" dirty="0" smtClean="0">
                    <a:latin typeface="Bookman Old Style" panose="02050604050505020204" pitchFamily="18" charset="0"/>
                  </a:rPr>
                  <a:t>konulduğunda </a:t>
                </a:r>
                <a:r>
                  <a:rPr lang="tr-TR" dirty="0">
                    <a:latin typeface="Bookman Old Style" panose="02050604050505020204" pitchFamily="18" charset="0"/>
                  </a:rPr>
                  <a:t>tele bir kuvvet etki eder. Bu kuvvete </a:t>
                </a:r>
                <a:r>
                  <a:rPr lang="tr-TR" b="1" dirty="0">
                    <a:latin typeface="Bookman Old Style" panose="02050604050505020204" pitchFamily="18" charset="0"/>
                  </a:rPr>
                  <a:t>manyetik kuvvet</a:t>
                </a:r>
                <a:r>
                  <a:rPr lang="tr-TR" dirty="0">
                    <a:latin typeface="Bookman Old Style" panose="02050604050505020204" pitchFamily="18" charset="0"/>
                  </a:rPr>
                  <a:t> denir</a:t>
                </a:r>
                <a:r>
                  <a:rPr lang="tr-TR" dirty="0" smtClean="0">
                    <a:latin typeface="Bookman Old Style" panose="02050604050505020204" pitchFamily="18" charset="0"/>
                  </a:rPr>
                  <a:t>.</a:t>
                </a: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endParaRPr lang="tr-TR" dirty="0" smtClean="0">
                  <a:latin typeface="Bookman Old Style" panose="02050604050505020204" pitchFamily="18" charset="0"/>
                </a:endParaRP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r>
                  <a:rPr lang="tr-TR" dirty="0">
                    <a:latin typeface="Bookman Old Style" panose="02050604050505020204" pitchFamily="18" charset="0"/>
                  </a:rPr>
                  <a:t>Manyetik </a:t>
                </a:r>
                <a:r>
                  <a:rPr lang="tr-TR" dirty="0" smtClean="0">
                    <a:latin typeface="Bookman Old Style" panose="02050604050505020204" pitchFamily="18" charset="0"/>
                  </a:rPr>
                  <a:t>kuvvet,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</m:acc>
                  </m:oMath>
                </a14:m>
                <a:r>
                  <a:rPr lang="tr-TR" dirty="0">
                    <a:latin typeface="Bookman Old Style" panose="02050604050505020204" pitchFamily="18" charset="0"/>
                  </a:rPr>
                  <a:t> ile gösterilir. </a:t>
                </a:r>
                <a:endParaRPr lang="tr-TR" dirty="0" smtClean="0">
                  <a:latin typeface="Bookman Old Style" panose="02050604050505020204" pitchFamily="18" charset="0"/>
                </a:endParaRP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endParaRPr lang="tr-TR" dirty="0" smtClean="0">
                  <a:latin typeface="Bookman Old Style" panose="02050604050505020204" pitchFamily="18" charset="0"/>
                </a:endParaRP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r>
                  <a:rPr lang="tr-TR" dirty="0" err="1" smtClean="0">
                    <a:latin typeface="Bookman Old Style" panose="02050604050505020204" pitchFamily="18" charset="0"/>
                  </a:rPr>
                  <a:t>Vektörel</a:t>
                </a:r>
                <a:r>
                  <a:rPr lang="tr-TR" dirty="0" smtClean="0">
                    <a:latin typeface="Bookman Old Style" panose="02050604050505020204" pitchFamily="18" charset="0"/>
                  </a:rPr>
                  <a:t> </a:t>
                </a:r>
                <a:r>
                  <a:rPr lang="tr-TR" dirty="0">
                    <a:latin typeface="Bookman Old Style" panose="02050604050505020204" pitchFamily="18" charset="0"/>
                  </a:rPr>
                  <a:t>ve türetilmiş bir büyüklüktür</a:t>
                </a:r>
                <a:r>
                  <a:rPr lang="tr-TR" dirty="0" smtClean="0">
                    <a:latin typeface="Bookman Old Style" panose="02050604050505020204" pitchFamily="18" charset="0"/>
                  </a:rPr>
                  <a:t>.</a:t>
                </a: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endParaRPr lang="tr-TR" dirty="0" smtClean="0">
                  <a:latin typeface="Bookman Old Style" panose="02050604050505020204" pitchFamily="18" charset="0"/>
                </a:endParaRPr>
              </a:p>
              <a:p>
                <a:pPr marL="168275" indent="-168275">
                  <a:buFont typeface="Arial" panose="020B0604020202020204" pitchFamily="34" charset="0"/>
                  <a:buChar char="•"/>
                </a:pPr>
                <a:r>
                  <a:rPr lang="tr-TR" dirty="0" smtClean="0">
                    <a:latin typeface="Bookman Old Style" panose="02050604050505020204" pitchFamily="18" charset="0"/>
                  </a:rPr>
                  <a:t>Birimi </a:t>
                </a:r>
                <a:r>
                  <a:rPr lang="tr-TR" i="1" dirty="0">
                    <a:latin typeface="Bookman Old Style" panose="02050604050505020204" pitchFamily="18" charset="0"/>
                  </a:rPr>
                  <a:t>Newton (N)</a:t>
                </a:r>
                <a:r>
                  <a:rPr lang="tr-TR" dirty="0">
                    <a:latin typeface="Bookman Old Style" panose="02050604050505020204" pitchFamily="18" charset="0"/>
                  </a:rPr>
                  <a:t> dur.</a:t>
                </a:r>
                <a:endParaRPr lang="tr-TR" sz="1600" dirty="0">
                  <a:latin typeface="Bookman Old Style" panose="02050604050505020204" pitchFamily="18" charset="0"/>
                </a:endParaRPr>
              </a:p>
            </p:txBody>
          </p:sp>
        </mc:Choice>
        <mc:Fallback xmlns="">
          <p:sp>
            <p:nvSpPr>
              <p:cNvPr id="8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9216" y="1055060"/>
                <a:ext cx="4976770" cy="5215402"/>
              </a:xfrm>
              <a:prstGeom prst="rect">
                <a:avLst/>
              </a:prstGeom>
              <a:blipFill>
                <a:blip r:embed="rId4"/>
                <a:stretch>
                  <a:fillRect l="-734" t="-467" b="-935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Resim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223" y="1055060"/>
            <a:ext cx="4213565" cy="23689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/>
            </a:solidFill>
          </a:ln>
          <a:effectLst/>
        </p:spPr>
      </p:pic>
      <p:sp>
        <p:nvSpPr>
          <p:cNvPr id="10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00B05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04976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960" y="2771284"/>
            <a:ext cx="6241228" cy="35089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/>
            </a:solidFill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3148774" y="531840"/>
            <a:ext cx="904322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u="sng" dirty="0" smtClean="0">
                <a:latin typeface="Bookman Old Style" panose="02050604050505020204" pitchFamily="18" charset="0"/>
              </a:rPr>
              <a:t>Deneyerek Öğrenelim:</a:t>
            </a:r>
          </a:p>
          <a:p>
            <a:r>
              <a:rPr lang="tr-TR" sz="2800" dirty="0">
                <a:latin typeface="Bookman Old Style" panose="02050604050505020204" pitchFamily="18" charset="0"/>
              </a:rPr>
              <a:t>Bu Manyetik Kuvvetin Büyüklüğü Nelere Bağlıdır?</a:t>
            </a:r>
            <a:endParaRPr lang="tr-TR" sz="2800" b="1" dirty="0">
              <a:latin typeface="Bookman Old Style" panose="02050604050505020204" pitchFamily="18" charset="0"/>
            </a:endParaRPr>
          </a:p>
          <a:p>
            <a:endParaRPr lang="tr-TR" sz="2800" b="1" dirty="0">
              <a:latin typeface="Bookman Old Style" panose="020506040505050202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774" y="1556792"/>
            <a:ext cx="3696216" cy="36771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/>
            </a:solidFill>
          </a:ln>
          <a:effectLst/>
        </p:spPr>
      </p:pic>
      <p:sp>
        <p:nvSpPr>
          <p:cNvPr id="7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08505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5"/>
          <p:cNvSpPr txBox="1"/>
          <p:nvPr/>
        </p:nvSpPr>
        <p:spPr>
          <a:xfrm>
            <a:off x="3148774" y="1484784"/>
            <a:ext cx="497677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latin typeface="Bookman Old Style" panose="02050604050505020204" pitchFamily="18" charset="0"/>
              </a:rPr>
              <a:t>Manyetik kuvvetin büyüklüğünün;</a:t>
            </a:r>
          </a:p>
          <a:p>
            <a:endParaRPr lang="tr-TR" dirty="0" smtClean="0">
              <a:latin typeface="Bookman Old Style" panose="02050604050505020204" pitchFamily="18" charset="0"/>
            </a:endParaRP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Telin içerisinde bulunduğu manyetik alanın büyüklüğüne bağlılığını nasıl deneyebiliriz? </a:t>
            </a:r>
          </a:p>
          <a:p>
            <a:pPr marL="168275" indent="-168275">
              <a:buFont typeface="Arial" panose="020B0604020202020204" pitchFamily="34" charset="0"/>
              <a:buChar char="•"/>
            </a:pPr>
            <a:endParaRPr lang="tr-TR" dirty="0" smtClean="0">
              <a:latin typeface="Bookman Old Style" panose="02050604050505020204" pitchFamily="18" charset="0"/>
            </a:endParaRPr>
          </a:p>
          <a:p>
            <a:endParaRPr lang="tr-TR" dirty="0" smtClean="0">
              <a:latin typeface="Bookman Old Style" panose="02050604050505020204" pitchFamily="18" charset="0"/>
            </a:endParaRP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Tel üzerinden geçen akım değerine </a:t>
            </a:r>
            <a:r>
              <a:rPr lang="tr-TR" dirty="0">
                <a:latin typeface="Bookman Old Style" panose="02050604050505020204" pitchFamily="18" charset="0"/>
              </a:rPr>
              <a:t>bağlılığını nasıl deneyebiliriz? </a:t>
            </a:r>
            <a:endParaRPr lang="tr-TR" dirty="0" smtClean="0">
              <a:latin typeface="Bookman Old Style" panose="02050604050505020204" pitchFamily="18" charset="0"/>
            </a:endParaRPr>
          </a:p>
          <a:p>
            <a:pPr marL="168275" indent="-168275">
              <a:buFont typeface="Arial" panose="020B0604020202020204" pitchFamily="34" charset="0"/>
              <a:buChar char="•"/>
            </a:pPr>
            <a:endParaRPr lang="tr-TR" dirty="0">
              <a:latin typeface="Bookman Old Style" panose="02050604050505020204" pitchFamily="18" charset="0"/>
            </a:endParaRPr>
          </a:p>
          <a:p>
            <a:pPr marL="168275" indent="-168275">
              <a:buFont typeface="Arial" panose="020B0604020202020204" pitchFamily="34" charset="0"/>
              <a:buChar char="•"/>
            </a:pPr>
            <a:endParaRPr lang="tr-TR" dirty="0" smtClean="0">
              <a:latin typeface="Bookman Old Style" panose="02050604050505020204" pitchFamily="18" charset="0"/>
            </a:endParaRPr>
          </a:p>
          <a:p>
            <a:pPr marL="168275" indent="-168275">
              <a:buFont typeface="Arial" panose="020B0604020202020204" pitchFamily="34" charset="0"/>
              <a:buChar char="•"/>
            </a:pPr>
            <a:r>
              <a:rPr lang="tr-TR" dirty="0" smtClean="0">
                <a:latin typeface="Bookman Old Style" panose="02050604050505020204" pitchFamily="18" charset="0"/>
              </a:rPr>
              <a:t>Telin manyetik alan içerisinde </a:t>
            </a:r>
            <a:br>
              <a:rPr lang="tr-TR" dirty="0" smtClean="0">
                <a:latin typeface="Bookman Old Style" panose="02050604050505020204" pitchFamily="18" charset="0"/>
              </a:rPr>
            </a:br>
            <a:r>
              <a:rPr lang="tr-TR" dirty="0" smtClean="0">
                <a:latin typeface="Bookman Old Style" panose="02050604050505020204" pitchFamily="18" charset="0"/>
              </a:rPr>
              <a:t>kalan uzunluğuna bağlılığını </a:t>
            </a:r>
            <a:br>
              <a:rPr lang="tr-TR" dirty="0" smtClean="0">
                <a:latin typeface="Bookman Old Style" panose="02050604050505020204" pitchFamily="18" charset="0"/>
              </a:rPr>
            </a:br>
            <a:r>
              <a:rPr lang="tr-TR" dirty="0" smtClean="0">
                <a:latin typeface="Bookman Old Style" panose="02050604050505020204" pitchFamily="18" charset="0"/>
              </a:rPr>
              <a:t>nasıl deneyebiliriz?</a:t>
            </a:r>
          </a:p>
        </p:txBody>
      </p:sp>
      <p:sp>
        <p:nvSpPr>
          <p:cNvPr id="11" name="TextBox 3"/>
          <p:cNvSpPr txBox="1"/>
          <p:nvPr/>
        </p:nvSpPr>
        <p:spPr>
          <a:xfrm>
            <a:off x="3148774" y="620688"/>
            <a:ext cx="88170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u="sng" dirty="0" smtClean="0">
                <a:latin typeface="Bookman Old Style" panose="02050604050505020204" pitchFamily="18" charset="0"/>
              </a:rPr>
              <a:t>Deneyden Neler Öğrendik?</a:t>
            </a:r>
          </a:p>
          <a:p>
            <a:r>
              <a:rPr lang="tr-TR" sz="2400" dirty="0">
                <a:latin typeface="Bookman Old Style" panose="02050604050505020204" pitchFamily="18" charset="0"/>
              </a:rPr>
              <a:t>Bu Manyetik Kuvvetin Büyüklüğü Nelere Bağlıdır</a:t>
            </a:r>
            <a:r>
              <a:rPr lang="tr-TR" sz="2400" dirty="0" smtClean="0">
                <a:latin typeface="Bookman Old Style" panose="02050604050505020204" pitchFamily="18" charset="0"/>
              </a:rPr>
              <a:t>?</a:t>
            </a:r>
            <a:endParaRPr lang="tr-TR" sz="2400" b="1" dirty="0">
              <a:latin typeface="Bookman Old Style" panose="02050604050505020204" pitchFamily="18" charset="0"/>
            </a:endParaRP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616" y="3861048"/>
            <a:ext cx="4738838" cy="26642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solidFill>
              <a:schemeClr val="accent4"/>
            </a:solidFill>
          </a:ln>
          <a:effectLst/>
        </p:spPr>
      </p:pic>
      <p:sp>
        <p:nvSpPr>
          <p:cNvPr id="10" name="TextBox 19"/>
          <p:cNvSpPr txBox="1"/>
          <p:nvPr/>
        </p:nvSpPr>
        <p:spPr>
          <a:xfrm>
            <a:off x="10289" y="436479"/>
            <a:ext cx="2900111" cy="55495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Aşık </a:t>
            </a:r>
            <a:r>
              <a:rPr lang="tr-TR" sz="1400" dirty="0" smtClean="0">
                <a:solidFill>
                  <a:srgbClr val="C00000"/>
                </a:solidFill>
                <a:latin typeface="Bookman Old Style" panose="02050604050505020204" pitchFamily="18" charset="0"/>
              </a:rPr>
              <a:t>Teller: </a:t>
            </a: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Teller Birbirini Nasıl Çekiyor?</a:t>
            </a:r>
            <a:endParaRPr lang="tr-TR" sz="36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C00000"/>
                </a:solidFill>
                <a:latin typeface="Bookman Old Style" panose="02050604050505020204" pitchFamily="18" charset="0"/>
              </a:rPr>
              <a:t>Deneyerek Öğrenelim</a:t>
            </a:r>
            <a:endParaRPr lang="en-US" sz="1400" dirty="0">
              <a:solidFill>
                <a:srgbClr val="C00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00B050"/>
                </a:solidFill>
                <a:latin typeface="Bookman Old Style" panose="02050604050505020204" pitchFamily="18" charset="0"/>
              </a:rPr>
              <a:t>Deneyerek Öğrenelim: Bu Manyetik Kuvvetin Büyüklüğü Nelere Bağlıdır?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Kuvvetin Yönü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Tele Etki Eden Manyetik Kuvvet</a:t>
            </a:r>
            <a:endParaRPr lang="tr-TR" sz="14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İki Düz Tel Arasında Oluşan Manyetik Kuvvet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Aşık Teller: Teller Birbirini Nasıl Çekiyor?</a:t>
            </a:r>
            <a:endParaRPr lang="tr-TR" sz="3600" b="1" dirty="0">
              <a:solidFill>
                <a:srgbClr val="FFC000"/>
              </a:solidFill>
              <a:latin typeface="Bookman Old Style" panose="02050604050505020204" pitchFamily="18" charset="0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Günün Özeti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>
                <a:solidFill>
                  <a:srgbClr val="FFC000"/>
                </a:solidFill>
                <a:latin typeface="Bookman Old Style" panose="02050604050505020204" pitchFamily="18" charset="0"/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4032751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20719</TotalTime>
  <Words>2408</Words>
  <Application>Microsoft Office PowerPoint</Application>
  <PresentationFormat>Widescreen</PresentationFormat>
  <Paragraphs>488</Paragraphs>
  <Slides>38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9" baseType="lpstr">
      <vt:lpstr>Arial</vt:lpstr>
      <vt:lpstr>Bookman Old Style</vt:lpstr>
      <vt:lpstr>Calibri</vt:lpstr>
      <vt:lpstr>Cambria Math</vt:lpstr>
      <vt:lpstr>Lucida Sans Unicode</vt:lpstr>
      <vt:lpstr>Times New Roman</vt:lpstr>
      <vt:lpstr>Verdana</vt:lpstr>
      <vt:lpstr>Wingdings</vt:lpstr>
      <vt:lpstr>Wingdings 2</vt:lpstr>
      <vt:lpstr>Wingdings 3</vt:lpstr>
      <vt:lpstr>Kalabalık</vt:lpstr>
      <vt:lpstr>11. SINIF: ELEKTRİK ve MANYETİZMA ÜNİTESİ   Manyetizma ve  Elektromanyetik İndüklenme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Günün Özeti</vt:lpstr>
      <vt:lpstr>Soru Çözümü</vt:lpstr>
      <vt:lpstr>Soru Çözümü</vt:lpstr>
      <vt:lpstr>Soru Çözümü</vt:lpstr>
      <vt:lpstr>Soru Çözümü</vt:lpstr>
      <vt:lpstr>Soru Çözümü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Reviewer</cp:lastModifiedBy>
  <cp:revision>698</cp:revision>
  <cp:lastPrinted>2017-03-31T15:42:08Z</cp:lastPrinted>
  <dcterms:created xsi:type="dcterms:W3CDTF">2016-04-01T12:40:28Z</dcterms:created>
  <dcterms:modified xsi:type="dcterms:W3CDTF">2019-03-28T17:21:56Z</dcterms:modified>
</cp:coreProperties>
</file>