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22"/>
  </p:notesMasterIdLst>
  <p:sldIdLst>
    <p:sldId id="259" r:id="rId2"/>
    <p:sldId id="440" r:id="rId3"/>
    <p:sldId id="265" r:id="rId4"/>
    <p:sldId id="450" r:id="rId5"/>
    <p:sldId id="443" r:id="rId6"/>
    <p:sldId id="451" r:id="rId7"/>
    <p:sldId id="446" r:id="rId8"/>
    <p:sldId id="452" r:id="rId9"/>
    <p:sldId id="448" r:id="rId10"/>
    <p:sldId id="447" r:id="rId11"/>
    <p:sldId id="449" r:id="rId12"/>
    <p:sldId id="441" r:id="rId13"/>
    <p:sldId id="457" r:id="rId14"/>
    <p:sldId id="459" r:id="rId15"/>
    <p:sldId id="458" r:id="rId16"/>
    <p:sldId id="455" r:id="rId17"/>
    <p:sldId id="383" r:id="rId18"/>
    <p:sldId id="456" r:id="rId19"/>
    <p:sldId id="270" r:id="rId20"/>
    <p:sldId id="329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637"/>
    <a:srgbClr val="E5224E"/>
    <a:srgbClr val="E12761"/>
    <a:srgbClr val="B65271"/>
    <a:srgbClr val="CA057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4" autoAdjust="0"/>
    <p:restoredTop sz="82047" autoAdjust="0"/>
  </p:normalViewPr>
  <p:slideViewPr>
    <p:cSldViewPr snapToGrid="0">
      <p:cViewPr varScale="1">
        <p:scale>
          <a:sx n="61" d="100"/>
          <a:sy n="61" d="100"/>
        </p:scale>
        <p:origin x="59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98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065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7788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48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5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33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06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513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48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2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667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28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99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71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98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85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44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83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7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1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48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55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65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97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402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7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51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physicsaviary.com/Physics/Programs/Labs/ResistanceOfWireLab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1839981"/>
            <a:ext cx="9448800" cy="1825096"/>
          </a:xfrm>
        </p:spPr>
        <p:txBody>
          <a:bodyPr>
            <a:normAutofit/>
          </a:bodyPr>
          <a:lstStyle/>
          <a:p>
            <a:r>
              <a:rPr lang="tr-TR" sz="3600" b="1" dirty="0"/>
              <a:t>Elektrik </a:t>
            </a:r>
            <a:r>
              <a:rPr lang="tr-TR" sz="3600" b="1" dirty="0" smtClean="0"/>
              <a:t>akımı, Direnç ve Potansiyel </a:t>
            </a:r>
            <a:r>
              <a:rPr lang="tr-TR" sz="3600" b="1" dirty="0"/>
              <a:t>fark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256" y="4351529"/>
            <a:ext cx="9448800" cy="685800"/>
          </a:xfrm>
        </p:spPr>
        <p:txBody>
          <a:bodyPr/>
          <a:lstStyle/>
          <a:p>
            <a:r>
              <a:rPr lang="tr-TR" dirty="0" smtClean="0"/>
              <a:t>Ömer </a:t>
            </a:r>
            <a:r>
              <a:rPr lang="tr-TR" dirty="0"/>
              <a:t>F</a:t>
            </a:r>
            <a:r>
              <a:rPr lang="tr-TR" dirty="0" smtClean="0"/>
              <a:t>aruk Özdemir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Akım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7765" y="1150471"/>
            <a:ext cx="803845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Elektriksel yük taşıyan parçacıkların elektriksel potansiyel fark nedeniyle sürüklenmesidir.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Elektrik akımı bir kesit içerisinden birim zamanda geçen yük miktarıdır. </a:t>
            </a:r>
          </a:p>
          <a:p>
            <a:pPr algn="ctr"/>
            <a:endParaRPr lang="tr-TR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dirty="0"/>
          </a:p>
          <a:p>
            <a:pPr algn="ctr"/>
            <a:r>
              <a:rPr lang="tr-TR" b="1" dirty="0" smtClean="0"/>
              <a:t>Akım = Geçen yük miktarı / Zaman 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I = q/t 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1 amper = 1 </a:t>
            </a:r>
            <a:r>
              <a:rPr lang="tr-TR" b="1" dirty="0" err="1" smtClean="0"/>
              <a:t>coulomb</a:t>
            </a:r>
            <a:r>
              <a:rPr lang="tr-TR" b="1" dirty="0" smtClean="0"/>
              <a:t> / 1 saniye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 smtClean="0"/>
              <a:t>1 </a:t>
            </a:r>
            <a:r>
              <a:rPr lang="tr-TR" b="1" dirty="0" err="1" smtClean="0"/>
              <a:t>coulomb</a:t>
            </a:r>
            <a:r>
              <a:rPr lang="tr-TR" b="1" dirty="0" smtClean="0"/>
              <a:t> = 6,24x10</a:t>
            </a:r>
            <a:r>
              <a:rPr lang="tr-TR" b="1" baseline="30000" dirty="0" smtClean="0"/>
              <a:t>18</a:t>
            </a:r>
            <a:r>
              <a:rPr lang="tr-TR" b="1" dirty="0" smtClean="0"/>
              <a:t> elektron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 smtClean="0"/>
              <a:t>6 240 000 000 000 000 000 elektron</a:t>
            </a:r>
          </a:p>
          <a:p>
            <a:pPr algn="ctr"/>
            <a:endParaRPr lang="tr-TR" b="1" dirty="0"/>
          </a:p>
          <a:p>
            <a:pPr algn="ctr"/>
            <a:r>
              <a:rPr lang="tr-TR" dirty="0" smtClean="0"/>
              <a:t>(Giriş sorumuzda gösterilen balondaki net yük miktarı yaklaşık 10</a:t>
            </a:r>
            <a:r>
              <a:rPr lang="tr-TR" baseline="30000" dirty="0" smtClean="0"/>
              <a:t>-6 </a:t>
            </a:r>
            <a:r>
              <a:rPr lang="tr-TR" dirty="0" smtClean="0"/>
              <a:t>yani 0,000001 </a:t>
            </a:r>
            <a:r>
              <a:rPr lang="tr-TR" dirty="0" err="1" smtClean="0"/>
              <a:t>coulomb</a:t>
            </a:r>
            <a:r>
              <a:rPr lang="tr-TR" dirty="0" smtClean="0"/>
              <a:t> civarıdır. Buna ne dersiniz </a:t>
            </a:r>
            <a:r>
              <a:rPr lang="tr-TR" dirty="0" smtClean="0">
                <a:sym typeface="Wingdings"/>
              </a:rPr>
              <a:t></a:t>
            </a:r>
            <a:r>
              <a:rPr lang="tr-TR" dirty="0" smtClean="0"/>
              <a:t>)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accent1"/>
                </a:solidFill>
              </a:rPr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5757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Direnç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824" y="1553882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smtClean="0"/>
              <a:t>Potansiyel farktan dolayı sürüklenen yüklü parçacıklar ilerlediği ortamın birtakım özelliklerinden dolayı ilerlemelerinde zorlanırlar. Yüklü parçacıkların ilerlemesini zorlaştıran bu etki </a:t>
            </a:r>
            <a:r>
              <a:rPr lang="tr-TR" b="1" dirty="0" smtClean="0"/>
              <a:t>direnç</a:t>
            </a:r>
            <a:r>
              <a:rPr lang="tr-TR" dirty="0" smtClean="0"/>
              <a:t> olarak adlandırılır. </a:t>
            </a:r>
          </a:p>
          <a:p>
            <a:endParaRPr lang="tr-TR" dirty="0"/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Bir elektrik devresindeki bütün elemanların bir direnci vardır. </a:t>
            </a:r>
          </a:p>
          <a:p>
            <a:pPr marL="285750" indent="-285750">
              <a:buFont typeface="Arial"/>
              <a:buChar char="•"/>
            </a:pPr>
            <a:endParaRPr lang="tr-TR" dirty="0"/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Elektrik devresinde kullanılan pil ve iletken tellerin de bir direnci vardır. </a:t>
            </a:r>
          </a:p>
          <a:p>
            <a:pPr marL="285750" indent="-285750">
              <a:buFont typeface="Arial"/>
              <a:buChar char="•"/>
            </a:pPr>
            <a:endParaRPr lang="tr-TR" dirty="0"/>
          </a:p>
          <a:p>
            <a:pPr marL="285750" lvl="0" indent="-285750">
              <a:buFont typeface="Arial"/>
              <a:buChar char="•"/>
            </a:pPr>
            <a:r>
              <a:rPr lang="tr-TR" dirty="0" smtClean="0"/>
              <a:t>Direncin birimi </a:t>
            </a:r>
            <a:r>
              <a:rPr lang="tr-TR" dirty="0" err="1" smtClean="0"/>
              <a:t>ohm</a:t>
            </a:r>
            <a:r>
              <a:rPr lang="tr-TR" dirty="0" smtClean="0"/>
              <a:t> (</a:t>
            </a:r>
            <a:r>
              <a:rPr lang="en-US" dirty="0" err="1" smtClean="0"/>
              <a:t>Ω</a:t>
            </a:r>
            <a:r>
              <a:rPr lang="en-US" dirty="0" smtClean="0"/>
              <a:t>)</a:t>
            </a:r>
            <a:r>
              <a:rPr lang="en-US" dirty="0" err="1" smtClean="0"/>
              <a:t>dur</a:t>
            </a:r>
            <a:r>
              <a:rPr lang="en-US" dirty="0" smtClean="0"/>
              <a:t>. 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E5224E"/>
                </a:solidFill>
              </a:rPr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19" y="4106769"/>
            <a:ext cx="2866464" cy="185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1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err="1"/>
              <a:t>D</a:t>
            </a:r>
            <a:r>
              <a:rPr lang="en-US" cap="none" dirty="0" err="1" smtClean="0"/>
              <a:t>irenci</a:t>
            </a:r>
            <a:r>
              <a:rPr lang="en-US" cap="none" dirty="0" smtClean="0"/>
              <a:t> </a:t>
            </a:r>
            <a:r>
              <a:rPr lang="en-US" cap="none" dirty="0" err="1"/>
              <a:t>E</a:t>
            </a:r>
            <a:r>
              <a:rPr lang="en-US" cap="none" dirty="0" err="1" smtClean="0"/>
              <a:t>tkileyen</a:t>
            </a:r>
            <a:r>
              <a:rPr lang="en-US" cap="none" dirty="0" smtClean="0"/>
              <a:t> </a:t>
            </a:r>
            <a:r>
              <a:rPr lang="en-US" cap="none" dirty="0" err="1"/>
              <a:t>F</a:t>
            </a:r>
            <a:r>
              <a:rPr lang="en-US" cap="none" dirty="0" err="1" smtClean="0"/>
              <a:t>aktörler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662" y="3216166"/>
            <a:ext cx="8202397" cy="3002519"/>
          </a:xfrm>
        </p:spPr>
        <p:txBody>
          <a:bodyPr/>
          <a:lstStyle/>
          <a:p>
            <a:endParaRPr lang="tr-TR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://www.thephysicsaviary.com/Physics/Programs/Labs/ResistanceOfWireLab/</a:t>
            </a:r>
            <a:r>
              <a:rPr lang="en-US" dirty="0" smtClean="0">
                <a:hlinkClick r:id="rId2"/>
              </a:rPr>
              <a:t>index.html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E5224E"/>
                </a:solidFill>
              </a:rPr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9527" y="2680138"/>
            <a:ext cx="5025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Deneyelim!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47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err="1"/>
              <a:t>D</a:t>
            </a:r>
            <a:r>
              <a:rPr lang="en-US" cap="none" dirty="0" err="1" smtClean="0"/>
              <a:t>irenci</a:t>
            </a:r>
            <a:r>
              <a:rPr lang="en-US" cap="none" dirty="0" smtClean="0"/>
              <a:t> </a:t>
            </a:r>
            <a:r>
              <a:rPr lang="en-US" cap="none" dirty="0" err="1"/>
              <a:t>E</a:t>
            </a:r>
            <a:r>
              <a:rPr lang="en-US" cap="none" dirty="0" err="1" smtClean="0"/>
              <a:t>tkileyen</a:t>
            </a:r>
            <a:r>
              <a:rPr lang="en-US" cap="none" dirty="0" smtClean="0"/>
              <a:t> </a:t>
            </a:r>
            <a:r>
              <a:rPr lang="en-US" cap="none" dirty="0" err="1"/>
              <a:t>F</a:t>
            </a:r>
            <a:r>
              <a:rPr lang="en-US" cap="none" dirty="0" err="1" smtClean="0"/>
              <a:t>aktörler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352" y="2061882"/>
            <a:ext cx="7694707" cy="41568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E5224E"/>
                </a:solidFill>
              </a:rPr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527" y="2025007"/>
            <a:ext cx="7137866" cy="4290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1738" y="2383734"/>
            <a:ext cx="12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Direnç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846675" y="5785945"/>
            <a:ext cx="152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Maddenin Cinsi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err="1"/>
              <a:t>D</a:t>
            </a:r>
            <a:r>
              <a:rPr lang="en-US" cap="none" dirty="0" err="1" smtClean="0"/>
              <a:t>irenci</a:t>
            </a:r>
            <a:r>
              <a:rPr lang="en-US" cap="none" dirty="0" smtClean="0"/>
              <a:t> </a:t>
            </a:r>
            <a:r>
              <a:rPr lang="en-US" cap="none" dirty="0" err="1"/>
              <a:t>E</a:t>
            </a:r>
            <a:r>
              <a:rPr lang="en-US" cap="none" dirty="0" err="1" smtClean="0"/>
              <a:t>tkileyen</a:t>
            </a:r>
            <a:r>
              <a:rPr lang="en-US" cap="none" dirty="0" smtClean="0"/>
              <a:t> </a:t>
            </a:r>
            <a:r>
              <a:rPr lang="en-US" cap="none" dirty="0" err="1"/>
              <a:t>F</a:t>
            </a:r>
            <a:r>
              <a:rPr lang="en-US" cap="none" dirty="0" err="1" smtClean="0"/>
              <a:t>aktörler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352" y="2061882"/>
            <a:ext cx="7694707" cy="41568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E5224E"/>
                </a:solidFill>
              </a:rPr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5" y="2051184"/>
            <a:ext cx="6933541" cy="4167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3705" y="2333300"/>
            <a:ext cx="103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Direnç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10193" y="5565228"/>
            <a:ext cx="116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Uzunluk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err="1"/>
              <a:t>D</a:t>
            </a:r>
            <a:r>
              <a:rPr lang="en-US" cap="none" dirty="0" err="1" smtClean="0"/>
              <a:t>irenci</a:t>
            </a:r>
            <a:r>
              <a:rPr lang="en-US" cap="none" dirty="0" smtClean="0"/>
              <a:t> </a:t>
            </a:r>
            <a:r>
              <a:rPr lang="en-US" cap="none" dirty="0" err="1"/>
              <a:t>E</a:t>
            </a:r>
            <a:r>
              <a:rPr lang="en-US" cap="none" dirty="0" err="1" smtClean="0"/>
              <a:t>tkileyen</a:t>
            </a:r>
            <a:r>
              <a:rPr lang="en-US" cap="none" dirty="0" smtClean="0"/>
              <a:t> </a:t>
            </a:r>
            <a:r>
              <a:rPr lang="en-US" cap="none" dirty="0" err="1"/>
              <a:t>F</a:t>
            </a:r>
            <a:r>
              <a:rPr lang="en-US" cap="none" dirty="0" err="1" smtClean="0"/>
              <a:t>aktörler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352" y="2061882"/>
            <a:ext cx="7694707" cy="41568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E5224E"/>
                </a:solidFill>
              </a:rPr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714" y="2263505"/>
            <a:ext cx="6580299" cy="39551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6234" y="2459421"/>
            <a:ext cx="1008994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Direnç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73255" y="5565228"/>
            <a:ext cx="151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Kesit Alanı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err="1"/>
              <a:t>D</a:t>
            </a:r>
            <a:r>
              <a:rPr lang="en-US" cap="none" dirty="0" err="1" smtClean="0"/>
              <a:t>irenci</a:t>
            </a:r>
            <a:r>
              <a:rPr lang="en-US" cap="none" dirty="0" smtClean="0"/>
              <a:t> </a:t>
            </a:r>
            <a:r>
              <a:rPr lang="en-US" cap="none" dirty="0" err="1"/>
              <a:t>E</a:t>
            </a:r>
            <a:r>
              <a:rPr lang="en-US" cap="none" dirty="0" err="1" smtClean="0"/>
              <a:t>tkileyen</a:t>
            </a:r>
            <a:r>
              <a:rPr lang="en-US" cap="none" dirty="0" smtClean="0"/>
              <a:t> </a:t>
            </a:r>
            <a:r>
              <a:rPr lang="en-US" cap="none" dirty="0" err="1"/>
              <a:t>F</a:t>
            </a:r>
            <a:r>
              <a:rPr lang="en-US" cap="none" dirty="0" err="1" smtClean="0"/>
              <a:t>aktörler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47" y="2208232"/>
            <a:ext cx="3929528" cy="25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E5224E"/>
                </a:solidFill>
              </a:rPr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6530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589" y="413899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Özeti?</a:t>
            </a:r>
            <a:endParaRPr lang="tr-T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E5224E"/>
                </a:solidFill>
              </a:rPr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305">
            <a:off x="7082117" y="3212353"/>
            <a:ext cx="2510119" cy="200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63" y="1316258"/>
            <a:ext cx="4729041" cy="21500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8353" y="3564982"/>
            <a:ext cx="4467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Akım = Geçen yük miktarı / Zaman 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/>
              <a:t>I = </a:t>
            </a:r>
            <a:r>
              <a:rPr lang="tr-TR" b="1" dirty="0" err="1"/>
              <a:t>q</a:t>
            </a:r>
            <a:r>
              <a:rPr lang="tr-TR" b="1" dirty="0"/>
              <a:t>/t </a:t>
            </a: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36" y="4900707"/>
            <a:ext cx="2474670" cy="15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931" y="4181345"/>
            <a:ext cx="2327836" cy="248241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419" y="1775945"/>
            <a:ext cx="2134346" cy="1451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1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589" y="413899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2" name="Dikdörtgen 1"/>
          <p:cNvSpPr/>
          <p:nvPr/>
        </p:nvSpPr>
        <p:spPr>
          <a:xfrm>
            <a:off x="3463635" y="1831861"/>
            <a:ext cx="8473441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/>
            <a:r>
              <a:rPr lang="tr-TR" b="1" dirty="0"/>
              <a:t>Kazanımlar:</a:t>
            </a:r>
          </a:p>
          <a:p>
            <a:pPr marL="987425" indent="-987425"/>
            <a:endParaRPr lang="tr-TR" dirty="0"/>
          </a:p>
          <a:p>
            <a:pPr marL="346075" indent="-346075"/>
            <a:r>
              <a:rPr lang="tr-TR" b="1" dirty="0"/>
              <a:t>10.2.2.1. Elektrik akımı, direnç ve potansiyel farkı kavramlarını açıklar.</a:t>
            </a:r>
            <a:endParaRPr lang="tr-TR" dirty="0"/>
          </a:p>
          <a:p>
            <a:pPr marL="568325" indent="-301625">
              <a:lnSpc>
                <a:spcPct val="150000"/>
              </a:lnSpc>
            </a:pPr>
            <a:r>
              <a:rPr lang="tr-TR" b="1" dirty="0"/>
              <a:t>a. </a:t>
            </a:r>
            <a:r>
              <a:rPr lang="tr-TR" dirty="0"/>
              <a:t>Öğrenicilerin elektroliz kabını kullanarak elektrik yükünün hareketi üzerinden elektrik akımı kavramını açıklamaları için ortam hazırlanır.</a:t>
            </a:r>
          </a:p>
          <a:p>
            <a:pPr marL="568325" indent="-301625">
              <a:lnSpc>
                <a:spcPct val="150000"/>
              </a:lnSpc>
            </a:pPr>
            <a:r>
              <a:rPr lang="tr-TR" b="1" dirty="0"/>
              <a:t>b. </a:t>
            </a:r>
            <a:r>
              <a:rPr lang="tr-TR" dirty="0"/>
              <a:t>Öğrencilerin katılar, sıvılar ve gazlar için elektrik akımını tartışmaları sağlanır.</a:t>
            </a:r>
          </a:p>
          <a:p>
            <a:pPr marL="568325" indent="-301625">
              <a:lnSpc>
                <a:spcPct val="150000"/>
              </a:lnSpc>
            </a:pPr>
            <a:r>
              <a:rPr lang="tr-TR" b="1" dirty="0"/>
              <a:t>c. </a:t>
            </a:r>
            <a:r>
              <a:rPr lang="tr-TR" dirty="0"/>
              <a:t>Öğrencilerin deneyler yaparak bir iletkenin direncinin bağlı olduğu değişkenleri analiz etmeleri sağlanır.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E5224E"/>
                </a:solidFill>
              </a:rPr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4536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575" y="626207"/>
            <a:ext cx="690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645646" y="1657047"/>
            <a:ext cx="83969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10.2.3.1. </a:t>
            </a:r>
            <a:r>
              <a:rPr lang="en-US" b="1" dirty="0" err="1"/>
              <a:t>Akım</a:t>
            </a:r>
            <a:r>
              <a:rPr lang="en-US" b="1" dirty="0"/>
              <a:t>, </a:t>
            </a:r>
            <a:r>
              <a:rPr lang="en-US" b="1" dirty="0" err="1"/>
              <a:t>direnç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potansiyel</a:t>
            </a:r>
            <a:r>
              <a:rPr lang="en-US" b="1" dirty="0"/>
              <a:t> </a:t>
            </a:r>
            <a:r>
              <a:rPr lang="en-US" b="1" dirty="0" err="1"/>
              <a:t>farkı</a:t>
            </a:r>
            <a:r>
              <a:rPr lang="en-US" b="1" dirty="0"/>
              <a:t> </a:t>
            </a:r>
            <a:r>
              <a:rPr lang="en-US" b="1" dirty="0" err="1"/>
              <a:t>kavramları</a:t>
            </a:r>
            <a:r>
              <a:rPr lang="en-US" b="1" dirty="0"/>
              <a:t> </a:t>
            </a:r>
            <a:r>
              <a:rPr lang="en-US" b="1" dirty="0" err="1"/>
              <a:t>aralarındaki</a:t>
            </a:r>
            <a:r>
              <a:rPr lang="en-US" b="1" dirty="0"/>
              <a:t> </a:t>
            </a:r>
            <a:r>
              <a:rPr lang="en-US" b="1" dirty="0" err="1"/>
              <a:t>ilişkiyi</a:t>
            </a:r>
            <a:r>
              <a:rPr lang="en-US" b="1" dirty="0"/>
              <a:t> </a:t>
            </a:r>
            <a:r>
              <a:rPr lang="en-US" b="1" dirty="0" err="1"/>
              <a:t>analiz</a:t>
            </a:r>
            <a:r>
              <a:rPr lang="en-US" b="1" dirty="0"/>
              <a:t> </a:t>
            </a:r>
            <a:r>
              <a:rPr lang="en-US" b="1" dirty="0" err="1"/>
              <a:t>eder</a:t>
            </a:r>
            <a:r>
              <a:rPr lang="en-US" b="1" dirty="0"/>
              <a:t>.</a:t>
            </a:r>
          </a:p>
          <a:p>
            <a:endParaRPr lang="en-US" dirty="0"/>
          </a:p>
          <a:p>
            <a:r>
              <a:rPr lang="en-US" dirty="0"/>
              <a:t>a.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devreler</a:t>
            </a:r>
            <a:r>
              <a:rPr lang="en-US" dirty="0"/>
              <a:t> </a:t>
            </a:r>
            <a:r>
              <a:rPr lang="en-US" dirty="0" err="1"/>
              <a:t>üzerinden</a:t>
            </a:r>
            <a:r>
              <a:rPr lang="en-US" dirty="0"/>
              <a:t> </a:t>
            </a:r>
            <a:r>
              <a:rPr lang="en-US" dirty="0" err="1"/>
              <a:t>deney</a:t>
            </a:r>
            <a:r>
              <a:rPr lang="en-US" dirty="0"/>
              <a:t> </a:t>
            </a:r>
            <a:r>
              <a:rPr lang="en-US" dirty="0" err="1"/>
              <a:t>yaparak</a:t>
            </a:r>
            <a:r>
              <a:rPr lang="en-US" dirty="0"/>
              <a:t> </a:t>
            </a:r>
            <a:r>
              <a:rPr lang="en-US" dirty="0" err="1"/>
              <a:t>akım</a:t>
            </a:r>
            <a:r>
              <a:rPr lang="en-US" dirty="0"/>
              <a:t>, </a:t>
            </a:r>
            <a:r>
              <a:rPr lang="en-US" dirty="0" err="1"/>
              <a:t>direnç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fark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ilişkinin</a:t>
            </a:r>
            <a:r>
              <a:rPr lang="en-US" dirty="0"/>
              <a:t> </a:t>
            </a:r>
            <a:r>
              <a:rPr lang="en-US" dirty="0" err="1"/>
              <a:t>matematiksel</a:t>
            </a:r>
            <a:r>
              <a:rPr lang="en-US" dirty="0"/>
              <a:t> </a:t>
            </a:r>
            <a:r>
              <a:rPr lang="en-US" dirty="0" err="1"/>
              <a:t>modelini</a:t>
            </a:r>
            <a:r>
              <a:rPr lang="en-US" dirty="0"/>
              <a:t> </a:t>
            </a:r>
            <a:r>
              <a:rPr lang="en-US" dirty="0" err="1"/>
              <a:t>çıkarabilmeleri</a:t>
            </a:r>
            <a:r>
              <a:rPr lang="en-US" dirty="0"/>
              <a:t> </a:t>
            </a:r>
            <a:r>
              <a:rPr lang="en-US" dirty="0" err="1"/>
              <a:t>sağlanır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b. </a:t>
            </a:r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devrelerinde</a:t>
            </a:r>
            <a:r>
              <a:rPr lang="en-US" dirty="0"/>
              <a:t> </a:t>
            </a:r>
            <a:r>
              <a:rPr lang="en-US" dirty="0" err="1"/>
              <a:t>direnç</a:t>
            </a:r>
            <a:r>
              <a:rPr lang="en-US" dirty="0"/>
              <a:t>,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fark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akımı</a:t>
            </a:r>
            <a:r>
              <a:rPr lang="en-US" dirty="0"/>
              <a:t> </a:t>
            </a:r>
            <a:r>
              <a:rPr lang="en-US" dirty="0" err="1"/>
              <a:t>kavramları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problemler</a:t>
            </a:r>
            <a:r>
              <a:rPr lang="en-US" dirty="0"/>
              <a:t> </a:t>
            </a:r>
            <a:r>
              <a:rPr lang="en-US" dirty="0" err="1"/>
              <a:t>çözer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c.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devrelerinde</a:t>
            </a:r>
            <a:r>
              <a:rPr lang="en-US" dirty="0"/>
              <a:t> </a:t>
            </a:r>
            <a:r>
              <a:rPr lang="en-US" dirty="0" err="1"/>
              <a:t>eşdeğer</a:t>
            </a:r>
            <a:r>
              <a:rPr lang="en-US" dirty="0"/>
              <a:t> </a:t>
            </a:r>
            <a:r>
              <a:rPr lang="en-US" dirty="0" err="1"/>
              <a:t>direnç</a:t>
            </a:r>
            <a:r>
              <a:rPr lang="en-US" dirty="0"/>
              <a:t> </a:t>
            </a:r>
            <a:r>
              <a:rPr lang="en-US" dirty="0" err="1"/>
              <a:t>hesaplamaları</a:t>
            </a:r>
            <a:r>
              <a:rPr lang="en-US" dirty="0"/>
              <a:t> </a:t>
            </a:r>
            <a:r>
              <a:rPr lang="en-US" dirty="0" err="1"/>
              <a:t>yapmaları</a:t>
            </a:r>
            <a:r>
              <a:rPr lang="en-US" dirty="0"/>
              <a:t> </a:t>
            </a:r>
            <a:r>
              <a:rPr lang="en-US" dirty="0" err="1"/>
              <a:t>sağlanır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>
                <a:solidFill>
                  <a:srgbClr val="E5224E"/>
                </a:solidFill>
              </a:rPr>
              <a:t>Bugün </a:t>
            </a:r>
            <a:r>
              <a:rPr lang="tr-TR" dirty="0">
                <a:solidFill>
                  <a:srgbClr val="E5224E"/>
                </a:solidFill>
              </a:rPr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41749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3485" y="548011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Öğretim Programındaki Kazanımlar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97407" y="2200193"/>
            <a:ext cx="1136862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/>
            <a:r>
              <a:rPr lang="tr-TR" sz="2000" b="1" dirty="0"/>
              <a:t>10.2.2.1. Elektrik akımı, direnç ve potansiyel farkı kavramlarını açıklar.</a:t>
            </a:r>
            <a:endParaRPr lang="tr-TR" sz="2000" dirty="0"/>
          </a:p>
          <a:p>
            <a:pPr marL="568325" indent="-301625">
              <a:lnSpc>
                <a:spcPct val="150000"/>
              </a:lnSpc>
            </a:pPr>
            <a:r>
              <a:rPr lang="tr-TR" sz="2000" b="1" dirty="0"/>
              <a:t>a. </a:t>
            </a:r>
            <a:r>
              <a:rPr lang="tr-TR" sz="2000" dirty="0"/>
              <a:t>Öğrenicilerin elektroliz kabını kullanarak elektrik yükünün hareketi üzerinden elektrik akımı kavramını açıklamaları için ortam hazırlanır.</a:t>
            </a:r>
          </a:p>
          <a:p>
            <a:pPr marL="568325" indent="-301625">
              <a:lnSpc>
                <a:spcPct val="150000"/>
              </a:lnSpc>
            </a:pPr>
            <a:r>
              <a:rPr lang="tr-TR" sz="2000" b="1" dirty="0"/>
              <a:t>b. </a:t>
            </a:r>
            <a:r>
              <a:rPr lang="tr-TR" sz="2000" dirty="0"/>
              <a:t>Öğrencilerin katılar, sıvılar ve gazlar için elektrik akımını tartışmaları sağlanır.</a:t>
            </a:r>
          </a:p>
          <a:p>
            <a:pPr marL="568325" indent="-301625">
              <a:lnSpc>
                <a:spcPct val="150000"/>
              </a:lnSpc>
            </a:pPr>
            <a:r>
              <a:rPr lang="tr-TR" sz="2000" b="1" dirty="0"/>
              <a:t>c. </a:t>
            </a:r>
            <a:r>
              <a:rPr lang="tr-TR" sz="2000" dirty="0"/>
              <a:t>Öğrencilerin deneyler yaparak bir iletkenin direncinin bağlı olduğu değişkenleri analiz etmeleri sağlanır.</a:t>
            </a:r>
          </a:p>
          <a:p>
            <a:pPr marL="342900" indent="-342900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409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/>
              <a:t>Görüşmek Üzere </a:t>
            </a:r>
            <a:r>
              <a:rPr lang="tr-TR" sz="4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4831" y="551583"/>
            <a:ext cx="57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133181" y="1125129"/>
            <a:ext cx="5576466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 smtClean="0"/>
              <a:t>Sıvılarda</a:t>
            </a:r>
            <a:r>
              <a:rPr lang="en-US" dirty="0" smtClean="0"/>
              <a:t> </a:t>
            </a:r>
            <a:r>
              <a:rPr lang="en-US" dirty="0" err="1" smtClean="0"/>
              <a:t>Akım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Önümüzdeki Hafta Neler Öğreneceğiz?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14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6693" t="55398" r="55707" b="22329"/>
          <a:stretch/>
        </p:blipFill>
        <p:spPr>
          <a:xfrm>
            <a:off x="4006734" y="1681561"/>
            <a:ext cx="2278927" cy="103395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l="37648" t="61761" r="38457" b="20057"/>
          <a:stretch/>
        </p:blipFill>
        <p:spPr>
          <a:xfrm>
            <a:off x="4006734" y="3604020"/>
            <a:ext cx="2278927" cy="974943"/>
          </a:xfrm>
          <a:prstGeom prst="rect">
            <a:avLst/>
          </a:prstGeom>
        </p:spPr>
      </p:pic>
      <p:pic>
        <p:nvPicPr>
          <p:cNvPr id="13" name="Picture 2" descr="elektrik alan çizgile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80" y="3452604"/>
            <a:ext cx="1788819" cy="101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lektrik alan çizgile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707" y="3433685"/>
            <a:ext cx="1796897" cy="103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lektrik alan çizgiler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55" y="4967971"/>
            <a:ext cx="2495666" cy="12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5"/>
              <p:cNvSpPr txBox="1"/>
              <p:nvPr/>
            </p:nvSpPr>
            <p:spPr>
              <a:xfrm>
                <a:off x="4006734" y="5411758"/>
                <a:ext cx="2363083" cy="75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tr-TR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tr-TR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tr-TR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tr-TR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734" y="5411758"/>
                <a:ext cx="2363083" cy="7593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https://manyetizma.files.wordpress.com/2012/05/640px-electric_field_lines-svg.png?w=620&amp;h=24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18"/>
          <a:stretch/>
        </p:blipFill>
        <p:spPr bwMode="auto">
          <a:xfrm>
            <a:off x="7952707" y="1588091"/>
            <a:ext cx="2421941" cy="136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0726" y="675813"/>
            <a:ext cx="5742930" cy="7559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4041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712" y="1274058"/>
            <a:ext cx="4795798" cy="3901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0014" y="835572"/>
            <a:ext cx="507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Balon Çarpar mı?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46786" y="5485602"/>
            <a:ext cx="7788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balon saça veya yünlü bir kumaşa dokundurularak elektrik yüklenebilir. Bu şekilde yüklenen bir balon binlerce voltluk elektriksel potansiyele sahip olabilir. Peki balona dokunduğumuz zaman elektriğe çarpılır mıyız?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03476" y="4824248"/>
            <a:ext cx="181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Poul G. </a:t>
            </a:r>
            <a:r>
              <a:rPr lang="tr-TR" dirty="0" err="1" smtClean="0"/>
              <a:t>Hewitt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6953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Yüklerin Akması ve Potansiyel Fark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61" y="3381350"/>
            <a:ext cx="3545288" cy="24158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541223" y="1346169"/>
            <a:ext cx="3739454" cy="1833930"/>
            <a:chOff x="5321420" y="1252915"/>
            <a:chExt cx="3739454" cy="1833930"/>
          </a:xfrm>
        </p:grpSpPr>
        <p:grpSp>
          <p:nvGrpSpPr>
            <p:cNvPr id="13" name="Group 12"/>
            <p:cNvGrpSpPr/>
            <p:nvPr/>
          </p:nvGrpSpPr>
          <p:grpSpPr>
            <a:xfrm>
              <a:off x="5321420" y="1252915"/>
              <a:ext cx="3739454" cy="1833930"/>
              <a:chOff x="5321420" y="1252915"/>
              <a:chExt cx="3739454" cy="183393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1420" y="1252915"/>
                <a:ext cx="3739454" cy="1833930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6526668" y="2009427"/>
                <a:ext cx="123513" cy="103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6650181" y="2061381"/>
                <a:ext cx="270164" cy="10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8424" y="2243367"/>
              <a:ext cx="475529" cy="1585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0181" y="2165290"/>
              <a:ext cx="475529" cy="15851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9702" y="2019842"/>
              <a:ext cx="475529" cy="158510"/>
            </a:xfrm>
            <a:prstGeom prst="rect">
              <a:avLst/>
            </a:prstGeom>
          </p:spPr>
        </p:pic>
      </p:grpSp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45" y="1399371"/>
            <a:ext cx="2884825" cy="14992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3240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Basit Elektrik Devresi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140" y="1465670"/>
            <a:ext cx="4827625" cy="2194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8824" y="4273176"/>
            <a:ext cx="67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Basit</a:t>
            </a:r>
            <a:r>
              <a:rPr lang="en-US" dirty="0" smtClean="0"/>
              <a:t> </a:t>
            </a:r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 smtClean="0"/>
              <a:t>devrelerinde</a:t>
            </a:r>
            <a:r>
              <a:rPr lang="en-US" dirty="0" smtClean="0"/>
              <a:t> </a:t>
            </a:r>
            <a:r>
              <a:rPr lang="en-US" dirty="0" err="1" smtClean="0"/>
              <a:t>piller</a:t>
            </a:r>
            <a:r>
              <a:rPr lang="en-US" dirty="0" smtClean="0"/>
              <a:t> </a:t>
            </a:r>
            <a:r>
              <a:rPr lang="en-US" dirty="0" err="1" smtClean="0"/>
              <a:t>sürekli</a:t>
            </a:r>
            <a:r>
              <a:rPr lang="en-US" dirty="0" smtClean="0"/>
              <a:t> </a:t>
            </a:r>
            <a:r>
              <a:rPr lang="en-US" dirty="0" err="1" smtClean="0"/>
              <a:t>potansiyel</a:t>
            </a:r>
            <a:r>
              <a:rPr lang="en-US" dirty="0" smtClean="0"/>
              <a:t> </a:t>
            </a:r>
            <a:r>
              <a:rPr lang="en-US" dirty="0" err="1" smtClean="0"/>
              <a:t>fark</a:t>
            </a:r>
            <a:r>
              <a:rPr lang="en-US" dirty="0" smtClean="0"/>
              <a:t> </a:t>
            </a:r>
            <a:r>
              <a:rPr lang="en-US" dirty="0" err="1" smtClean="0"/>
              <a:t>oluşturan</a:t>
            </a:r>
            <a:r>
              <a:rPr lang="en-US" dirty="0" smtClean="0"/>
              <a:t> </a:t>
            </a:r>
            <a:r>
              <a:rPr lang="en-US" dirty="0" err="1" smtClean="0"/>
              <a:t>pompa</a:t>
            </a:r>
            <a:r>
              <a:rPr lang="en-US" dirty="0" smtClean="0"/>
              <a:t> </a:t>
            </a:r>
            <a:r>
              <a:rPr lang="en-US" dirty="0" err="1" smtClean="0"/>
              <a:t>görevi</a:t>
            </a:r>
            <a:r>
              <a:rPr lang="en-US" dirty="0" smtClean="0"/>
              <a:t> </a:t>
            </a:r>
            <a:r>
              <a:rPr lang="en-US" dirty="0" err="1" smtClean="0"/>
              <a:t>görürler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9959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Sıvılarda Akım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095" y="900078"/>
            <a:ext cx="2607048" cy="33144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439" y="1125907"/>
            <a:ext cx="5047831" cy="26965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635" y="4196976"/>
            <a:ext cx="2495319" cy="26610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FF0000"/>
                </a:solidFill>
              </a:rPr>
              <a:t>Sıvılarda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Akım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3164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Gazlarda Akım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506" y="1160135"/>
            <a:ext cx="4067503" cy="2846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633" y="4011036"/>
            <a:ext cx="3489553" cy="2846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775" y="1160134"/>
            <a:ext cx="3894026" cy="2846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95" y="4240885"/>
            <a:ext cx="3819376" cy="22585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98822" y="1090706"/>
            <a:ext cx="363070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Telin Direncini Etkileyen Faktörler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7555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14043</TotalTime>
  <Words>1115</Words>
  <Application>Microsoft Office PowerPoint</Application>
  <PresentationFormat>Widescreen</PresentationFormat>
  <Paragraphs>300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Courier New</vt:lpstr>
      <vt:lpstr>Wingdings</vt:lpstr>
      <vt:lpstr>Vapor Trail</vt:lpstr>
      <vt:lpstr>Elektrik akımı, Direnç ve Potansiyel fark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Direnci Etkileyen Faktörler</vt:lpstr>
      <vt:lpstr>Direnci Etkileyen Faktörler</vt:lpstr>
      <vt:lpstr>Direnci Etkileyen Faktörler</vt:lpstr>
      <vt:lpstr>Direnci Etkileyen Faktörler</vt:lpstr>
      <vt:lpstr>Direnci Etkileyen Faktörler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reviewer</cp:lastModifiedBy>
  <cp:revision>558</cp:revision>
  <dcterms:created xsi:type="dcterms:W3CDTF">2016-04-01T12:40:28Z</dcterms:created>
  <dcterms:modified xsi:type="dcterms:W3CDTF">2017-11-27T06:18:02Z</dcterms:modified>
</cp:coreProperties>
</file>