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6" r:id="rId4"/>
    <p:sldId id="258" r:id="rId5"/>
    <p:sldId id="279" r:id="rId6"/>
    <p:sldId id="259" r:id="rId7"/>
    <p:sldId id="278" r:id="rId8"/>
    <p:sldId id="341" r:id="rId9"/>
    <p:sldId id="339" r:id="rId10"/>
    <p:sldId id="334" r:id="rId11"/>
    <p:sldId id="313" r:id="rId12"/>
    <p:sldId id="336" r:id="rId13"/>
    <p:sldId id="314" r:id="rId14"/>
    <p:sldId id="335" r:id="rId15"/>
    <p:sldId id="315" r:id="rId16"/>
    <p:sldId id="347" r:id="rId17"/>
    <p:sldId id="342" r:id="rId18"/>
    <p:sldId id="349" r:id="rId19"/>
    <p:sldId id="348" r:id="rId20"/>
    <p:sldId id="350" r:id="rId21"/>
    <p:sldId id="306" r:id="rId22"/>
    <p:sldId id="310" r:id="rId23"/>
    <p:sldId id="311" r:id="rId24"/>
    <p:sldId id="271" r:id="rId25"/>
    <p:sldId id="277" r:id="rId26"/>
    <p:sldId id="273" r:id="rId27"/>
    <p:sldId id="274" r:id="rId28"/>
    <p:sldId id="282" r:id="rId29"/>
    <p:sldId id="265" r:id="rId30"/>
    <p:sldId id="343" r:id="rId31"/>
    <p:sldId id="344" r:id="rId32"/>
    <p:sldId id="345" r:id="rId33"/>
    <p:sldId id="346" r:id="rId34"/>
    <p:sldId id="283" r:id="rId35"/>
    <p:sldId id="31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0"/>
  </p:normalViewPr>
  <p:slideViewPr>
    <p:cSldViewPr>
      <p:cViewPr varScale="1">
        <p:scale>
          <a:sx n="106" d="100"/>
          <a:sy n="106" d="100"/>
        </p:scale>
        <p:origin x="5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13-Nov-18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13-Nov-18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13-Nov-18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13-Nov-18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13-Nov-18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13-Nov-18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1.png"/><Relationship Id="rId7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7.jpe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21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27.jpeg"/><Relationship Id="rId9" Type="http://schemas.openxmlformats.org/officeDocument/2006/relationships/image" Target="../media/image460.png"/><Relationship Id="rId1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youtube.com/watch?v=E43-CfukEg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3UMkZ8ukwf8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3UMkZ8ukwf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12192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/>
              <a:t>Bir Boyutta Sabit İvmeli Hareket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426720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Nazmie</a:t>
            </a:r>
            <a:r>
              <a:rPr lang="en-US" sz="2800" dirty="0"/>
              <a:t> </a:t>
            </a:r>
            <a:r>
              <a:rPr lang="en-US" sz="2800" dirty="0" err="1"/>
              <a:t>Garip</a:t>
            </a:r>
            <a:endParaRPr lang="en-US" sz="2800" dirty="0"/>
          </a:p>
          <a:p>
            <a:r>
              <a:rPr lang="tr-TR" sz="2800" smtClean="0"/>
              <a:t>Ali </a:t>
            </a:r>
            <a:r>
              <a:rPr lang="tr-TR" sz="2800" dirty="0"/>
              <a:t>ERYILMAZ</a:t>
            </a:r>
          </a:p>
          <a:p>
            <a:endParaRPr lang="tr-T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85800"/>
            <a:ext cx="952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24200" y="228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Grafik Dönüşümleri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8382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10 m/s ilk hız ile aşağıya doğru dik bir şekilde fırlatılan topun hareketi süresince konum-zaman, hız-zaman ve ivme-zaman grafiklerini çiziniz.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438399"/>
            <a:ext cx="2569462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479720"/>
            <a:ext cx="2517858" cy="201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6004" y="4613035"/>
            <a:ext cx="2399792" cy="192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85800"/>
            <a:ext cx="199053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24200" y="228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Grafik Dönüşümleri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8382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 top yerden yukaruya doğru dik bir şekilde 30 m/s hız ile atılıyor. Topun hareketi süresince konum-zaman, hız-zaman ve ivme-zaman grafiklerini çiziniz.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438400"/>
            <a:ext cx="2362200" cy="189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008" y="4648200"/>
            <a:ext cx="2399792" cy="192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316405"/>
            <a:ext cx="2362581" cy="189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sp>
        <p:nvSpPr>
          <p:cNvPr id="3" name="Rectangle 2"/>
          <p:cNvSpPr/>
          <p:nvPr/>
        </p:nvSpPr>
        <p:spPr>
          <a:xfrm>
            <a:off x="2438400" y="838200"/>
            <a:ext cx="533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Durmakta olan bir bisikletli 1 m/s</a:t>
            </a:r>
            <a:r>
              <a:rPr lang="tr-TR" baseline="30000" dirty="0"/>
              <a:t>2</a:t>
            </a:r>
            <a:r>
              <a:rPr lang="tr-TR" dirty="0"/>
              <a:t> sabit ivme ile batıya doğru hareket etmektedir. Bisikletlinin hareketi süresince konum-zaman, hız-zaman ve ivme-zaman grafiklerini çiziniz.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228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Grafik Dönüşümleri </a:t>
            </a:r>
          </a:p>
        </p:txBody>
      </p:sp>
      <p:pic>
        <p:nvPicPr>
          <p:cNvPr id="5" name="Picture 2" descr="sola giden bisikletl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57200"/>
            <a:ext cx="1235676" cy="8382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453585"/>
            <a:ext cx="2514600" cy="201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692" y="2401909"/>
            <a:ext cx="2555663" cy="20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6004" y="4815650"/>
            <a:ext cx="2380996" cy="190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28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Grafik Dönüşümleri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838200"/>
            <a:ext cx="510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12 m/s hızla batıya doğru hareket etmekte olan bisikletli eve yaklaşırken 2 m/s</a:t>
            </a:r>
            <a:r>
              <a:rPr lang="tr-TR" baseline="30000" dirty="0"/>
              <a:t>2</a:t>
            </a:r>
            <a:r>
              <a:rPr lang="tr-TR" dirty="0"/>
              <a:t> sabit ivme ile yavaşlayıp duruyor. Bisikletlinin hareketi süresince konum-zaman, hız-zaman ve ivme-zaman grafiklerini çiziniz. </a:t>
            </a:r>
          </a:p>
        </p:txBody>
      </p:sp>
      <p:pic>
        <p:nvPicPr>
          <p:cNvPr id="6" name="Picture 2" descr="sola giden bisikletl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57200"/>
            <a:ext cx="1235676" cy="8382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90799"/>
            <a:ext cx="2667000" cy="213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7827" y="2678906"/>
            <a:ext cx="2425791" cy="194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4739179"/>
            <a:ext cx="2476500" cy="19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228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Grafik Dönüşümleri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914400"/>
            <a:ext cx="609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Durmakta olan bir bisikletli 1 m/s</a:t>
            </a:r>
            <a:r>
              <a:rPr lang="tr-TR" baseline="30000" dirty="0"/>
              <a:t>2</a:t>
            </a:r>
            <a:r>
              <a:rPr lang="tr-TR" dirty="0"/>
              <a:t> sabit ivme ile doğuya doğru hareket etmektedir. 3. saniyede yorulur ve hızını sabitleyerek hareketini sürdürür. 6. saniyede durmaya karar verir ve 2 m/s</a:t>
            </a:r>
            <a:r>
              <a:rPr lang="tr-TR" baseline="30000" dirty="0"/>
              <a:t>2</a:t>
            </a:r>
            <a:r>
              <a:rPr lang="tr-TR" dirty="0"/>
              <a:t> sabit ivme ile yavaşlayarak durur. Hareketlinin hareketi süresince konum-zaman, hız-zaman ve ivme-zaman grafiklerini çiziniz.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33400"/>
            <a:ext cx="666750" cy="69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971800"/>
            <a:ext cx="2438400" cy="195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979458"/>
            <a:ext cx="2408788" cy="192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966558"/>
            <a:ext cx="2362200" cy="189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04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Etkinlik: Hareket</a:t>
            </a:r>
            <a:r>
              <a:rPr lang="en-US" sz="2800" dirty="0"/>
              <a:t>in </a:t>
            </a:r>
            <a:r>
              <a:rPr lang="en-US" sz="2800" dirty="0" err="1"/>
              <a:t>Grafiğini</a:t>
            </a:r>
            <a:r>
              <a:rPr lang="en-US" sz="2800" dirty="0"/>
              <a:t> </a:t>
            </a:r>
            <a:r>
              <a:rPr lang="en-US" sz="2800" dirty="0" err="1"/>
              <a:t>Çizelim</a:t>
            </a:r>
            <a:endParaRPr lang="tr-TR" sz="2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399" y="1219200"/>
            <a:ext cx="314045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879" y="2438400"/>
            <a:ext cx="3084509" cy="246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1786" y="4191000"/>
            <a:ext cx="3028357" cy="242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04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Etkinlik: Grafiğe Göre Hareket Edelim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85510"/>
            <a:ext cx="207051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konum zaman grafiği özellikler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3886200"/>
            <a:ext cx="1485900" cy="14097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952314"/>
            <a:ext cx="2162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632" y="3581400"/>
            <a:ext cx="2209800" cy="186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mage result for hız zaman grafiğ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19431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04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Hareket Denklemleri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pic>
        <p:nvPicPr>
          <p:cNvPr id="1026" name="Picture 2" descr="Image result for hız zaman grafiğ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6355"/>
          <a:stretch/>
        </p:blipFill>
        <p:spPr bwMode="auto">
          <a:xfrm>
            <a:off x="2743200" y="1371600"/>
            <a:ext cx="13716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ız zaman grafiğ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1" t="1" r="33658" b="-4348"/>
          <a:stretch/>
        </p:blipFill>
        <p:spPr bwMode="auto">
          <a:xfrm>
            <a:off x="2743200" y="2790169"/>
            <a:ext cx="14173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ız zaman grafiğ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9" r="-1309"/>
          <a:stretch/>
        </p:blipFill>
        <p:spPr bwMode="auto">
          <a:xfrm>
            <a:off x="2697480" y="4572000"/>
            <a:ext cx="146304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41112" y="3097579"/>
                <a:ext cx="4343400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32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tr-TR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tr-TR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a.t</a:t>
                </a:r>
                <a:r>
                  <a:rPr lang="en-US" sz="2400" baseline="30000" dirty="0"/>
                  <a:t>2</a:t>
                </a:r>
                <a:endParaRPr lang="tr-TR" sz="2400" baseline="30000" dirty="0"/>
              </a:p>
              <a:p>
                <a:r>
                  <a:rPr lang="en-US" sz="3200" dirty="0"/>
                  <a:t> </a:t>
                </a:r>
                <a:endParaRPr lang="tr-TR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12" y="3097579"/>
                <a:ext cx="4343400" cy="1201419"/>
              </a:xfrm>
              <a:prstGeom prst="rect">
                <a:avLst/>
              </a:prstGeom>
              <a:blipFill>
                <a:blip r:embed="rId3"/>
                <a:stretch>
                  <a:fillRect t="-20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22212" y="4963350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a.t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212" y="4963350"/>
                <a:ext cx="1981200" cy="369332"/>
              </a:xfrm>
              <a:prstGeom prst="rect">
                <a:avLst/>
              </a:prstGeom>
              <a:blipFill>
                <a:blip r:embed="rId4"/>
                <a:stretch>
                  <a:fillRect l="-4000" t="-26230" b="-475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04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Hareket Denklemleri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667000" y="1085661"/>
            <a:ext cx="6501470" cy="1676399"/>
            <a:chOff x="2697480" y="1371600"/>
            <a:chExt cx="7388659" cy="4514851"/>
          </a:xfrm>
        </p:grpSpPr>
        <p:pic>
          <p:nvPicPr>
            <p:cNvPr id="1026" name="Picture 2" descr="Image result for hız zaman grafiği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66355"/>
            <a:stretch/>
          </p:blipFill>
          <p:spPr bwMode="auto">
            <a:xfrm>
              <a:off x="2743200" y="1371600"/>
              <a:ext cx="1371600" cy="131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hız zaman grafiği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01" t="1" r="33658" b="-4348"/>
            <a:stretch/>
          </p:blipFill>
          <p:spPr bwMode="auto">
            <a:xfrm>
              <a:off x="2743200" y="2790169"/>
              <a:ext cx="141732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hız zaman grafiği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19" r="-1309"/>
            <a:stretch/>
          </p:blipFill>
          <p:spPr bwMode="auto">
            <a:xfrm>
              <a:off x="2697480" y="4572000"/>
              <a:ext cx="1463040" cy="131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581316" y="3662024"/>
                  <a:ext cx="4504823" cy="18199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dirty="0"/>
                    <a:t>a.t</a:t>
                  </a:r>
                  <a:r>
                    <a:rPr lang="en-US" baseline="30000" dirty="0"/>
                    <a:t>2</a:t>
                  </a:r>
                  <a:endParaRPr lang="tr-TR" baseline="30000" dirty="0"/>
                </a:p>
                <a:p>
                  <a:r>
                    <a:rPr lang="en-US" dirty="0"/>
                    <a:t> 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1316" y="3662024"/>
                  <a:ext cx="4504823" cy="1819951"/>
                </a:xfrm>
                <a:prstGeom prst="rect">
                  <a:avLst/>
                </a:prstGeom>
                <a:blipFill>
                  <a:blip r:embed="rId3"/>
                  <a:stretch>
                    <a:fillRect l="-2154" t="-363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696536" y="1706266"/>
                  <a:ext cx="1981200" cy="74600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 a.t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536" y="1706266"/>
                  <a:ext cx="1981200" cy="746009"/>
                </a:xfrm>
                <a:prstGeom prst="rect">
                  <a:avLst/>
                </a:prstGeom>
                <a:blipFill>
                  <a:blip r:embed="rId4"/>
                  <a:stretch>
                    <a:fillRect l="-3497" t="-28261" b="-5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67000" y="3277661"/>
                <a:ext cx="9993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a.t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277661"/>
                <a:ext cx="99931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67000" y="4038600"/>
                <a:ext cx="1438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a</a:t>
                </a:r>
                <a:r>
                  <a:rPr lang="en-US" baseline="30000" dirty="0"/>
                  <a:t>2</a:t>
                </a:r>
                <a:r>
                  <a:rPr lang="en-US" dirty="0"/>
                  <a:t>.t</a:t>
                </a:r>
                <a:r>
                  <a:rPr lang="en-US" baseline="30000" dirty="0"/>
                  <a:t>2  ,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038600"/>
                <a:ext cx="1438214" cy="369332"/>
              </a:xfrm>
              <a:prstGeom prst="rect">
                <a:avLst/>
              </a:prstGeom>
              <a:blipFill>
                <a:blip r:embed="rId6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67000" y="4614873"/>
                <a:ext cx="1064394" cy="493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baseline="30000" dirty="0"/>
                  <a:t>2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614873"/>
                <a:ext cx="1064394" cy="493468"/>
              </a:xfrm>
              <a:prstGeom prst="rect">
                <a:avLst/>
              </a:prstGeom>
              <a:blipFill>
                <a:blip r:embed="rId7"/>
                <a:stretch>
                  <a:fillRect l="-5172" b="-49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91338" y="5563920"/>
                <a:ext cx="1431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2a.</a:t>
                </a:r>
                <a:r>
                  <a:rPr lang="el-GR" dirty="0"/>
                  <a:t>Δ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38" y="5563920"/>
                <a:ext cx="1431802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902658" y="3277661"/>
                <a:ext cx="1752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-25000" dirty="0"/>
                  <a:t>0</a:t>
                </a:r>
                <a:r>
                  <a:rPr lang="en-US" dirty="0"/>
                  <a:t> = 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658" y="3277661"/>
                <a:ext cx="1752600" cy="369332"/>
              </a:xfrm>
              <a:prstGeom prst="rect">
                <a:avLst/>
              </a:prstGeom>
              <a:blipFill>
                <a:blip r:embed="rId9"/>
                <a:stretch>
                  <a:fillRect l="-2778" t="-1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955671" y="4038600"/>
            <a:ext cx="152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baseline="30000" dirty="0"/>
              <a:t> </a:t>
            </a:r>
            <a:r>
              <a:rPr lang="en-US" dirty="0"/>
              <a:t>= P + K</a:t>
            </a:r>
            <a:endParaRPr lang="tr-T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437951" y="4535403"/>
                <a:ext cx="2763898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m.g.x</a:t>
                </a:r>
                <a:r>
                  <a:rPr lang="en-US" baseline="-25000" dirty="0"/>
                  <a:t>0</a:t>
                </a:r>
                <a:r>
                  <a:rPr lang="en-US" baseline="30000" dirty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mv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tr-TR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951" y="4535403"/>
                <a:ext cx="2763898" cy="483466"/>
              </a:xfrm>
              <a:prstGeom prst="rect">
                <a:avLst/>
              </a:prstGeom>
              <a:blipFill>
                <a:blip r:embed="rId10"/>
                <a:stretch>
                  <a:fillRect l="-1766" b="-63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942845" y="5563920"/>
                <a:ext cx="1438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2g.</a:t>
                </a:r>
                <a:r>
                  <a:rPr lang="el-GR" dirty="0"/>
                  <a:t>Δ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845" y="5563920"/>
                <a:ext cx="1438214" cy="369332"/>
              </a:xfrm>
              <a:prstGeom prst="rect">
                <a:avLst/>
              </a:prstGeom>
              <a:blipFill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4B565A-F3C7-4864-933C-50B7F3F93266}"/>
                  </a:ext>
                </a:extLst>
              </p:cNvPr>
              <p:cNvSpPr txBox="1"/>
              <p:nvPr/>
            </p:nvSpPr>
            <p:spPr>
              <a:xfrm>
                <a:off x="4023079" y="4060875"/>
                <a:ext cx="396390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a.t</a:t>
                </a:r>
                <a:r>
                  <a:rPr lang="en-US" baseline="30000" dirty="0"/>
                  <a:t>2</a:t>
                </a:r>
                <a:endParaRPr lang="tr-TR" baseline="30000" dirty="0"/>
              </a:p>
              <a:p>
                <a:r>
                  <a:rPr lang="en-US" dirty="0"/>
                  <a:t> </a:t>
                </a:r>
                <a:endParaRPr lang="tr-TR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4B565A-F3C7-4864-933C-50B7F3F93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079" y="4060875"/>
                <a:ext cx="3963909" cy="553998"/>
              </a:xfrm>
              <a:prstGeom prst="rect">
                <a:avLst/>
              </a:prstGeom>
              <a:blipFill>
                <a:blip r:embed="rId12"/>
                <a:stretch>
                  <a:fillRect l="-3692" t="-142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0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419600"/>
            <a:ext cx="2209800" cy="186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762000"/>
            <a:ext cx="207051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004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Hareket Denklemleri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pic>
        <p:nvPicPr>
          <p:cNvPr id="3076" name="Picture 4" descr="Image result for hız zaman grafiğ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09" y="2711302"/>
            <a:ext cx="26098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0" y="5013066"/>
                <a:ext cx="33147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a.t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013066"/>
                <a:ext cx="3314700" cy="369332"/>
              </a:xfrm>
              <a:prstGeom prst="rect">
                <a:avLst/>
              </a:prstGeom>
              <a:blipFill>
                <a:blip r:embed="rId5"/>
                <a:stretch>
                  <a:fillRect l="-3125" t="-26230" b="-475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29300" y="5535166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a.t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5535166"/>
                <a:ext cx="1981200" cy="369332"/>
              </a:xfrm>
              <a:prstGeom prst="rect">
                <a:avLst/>
              </a:prstGeom>
              <a:blipFill>
                <a:blip r:embed="rId6"/>
                <a:stretch>
                  <a:fillRect l="-4000" t="-26230" b="-459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63957" y="1817608"/>
                <a:ext cx="3048000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tr-TR" sz="2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957" y="1817608"/>
                <a:ext cx="3048000" cy="806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95419" y="3746134"/>
                <a:ext cx="3048000" cy="608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a.t</a:t>
                </a:r>
                <a:r>
                  <a:rPr lang="en-US" sz="2800" baseline="30000" dirty="0"/>
                  <a:t>2</a:t>
                </a:r>
                <a:endParaRPr lang="tr-TR" sz="2800" baseline="30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419" y="3746134"/>
                <a:ext cx="3048000" cy="608372"/>
              </a:xfrm>
              <a:prstGeom prst="rect">
                <a:avLst/>
              </a:prstGeom>
              <a:blipFill>
                <a:blip r:embed="rId8"/>
                <a:stretch>
                  <a:fillRect t="-6061" b="-181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F608B5-9748-41B3-A4BD-E3C43C43363C}"/>
                  </a:ext>
                </a:extLst>
              </p:cNvPr>
              <p:cNvSpPr txBox="1"/>
              <p:nvPr/>
            </p:nvSpPr>
            <p:spPr>
              <a:xfrm>
                <a:off x="5651917" y="1416416"/>
                <a:ext cx="174330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a.t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F608B5-9748-41B3-A4BD-E3C43C433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917" y="1416416"/>
                <a:ext cx="1743309" cy="276999"/>
              </a:xfrm>
              <a:prstGeom prst="rect">
                <a:avLst/>
              </a:prstGeom>
              <a:blipFill>
                <a:blip r:embed="rId9"/>
                <a:stretch>
                  <a:fillRect l="-3497" t="-28261" b="-5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9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379577"/>
            <a:ext cx="6629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288925" indent="-288925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Bugün Neler Öğreneceğiz?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04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Hareket Denklemleri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2447934" y="921715"/>
            <a:ext cx="6035761" cy="2362200"/>
            <a:chOff x="2654509" y="762000"/>
            <a:chExt cx="6489491" cy="5519400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4419600"/>
              <a:ext cx="2209800" cy="186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762000"/>
              <a:ext cx="2070517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 descr="Image result for hız zaman grafiğ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509" y="2711302"/>
              <a:ext cx="260985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829300" y="4419599"/>
                  <a:ext cx="3314700" cy="6472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 a.t</a:t>
                  </a:r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300" y="4419599"/>
                  <a:ext cx="3314700" cy="647222"/>
                </a:xfrm>
                <a:prstGeom prst="rect">
                  <a:avLst/>
                </a:prstGeom>
                <a:blipFill>
                  <a:blip r:embed="rId5"/>
                  <a:stretch>
                    <a:fillRect l="-2767" t="-28889" b="-5111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947429" y="5488847"/>
                  <a:ext cx="1981200" cy="6472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a.t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7429" y="5488847"/>
                  <a:ext cx="1981200" cy="647222"/>
                </a:xfrm>
                <a:prstGeom prst="rect">
                  <a:avLst/>
                </a:prstGeom>
                <a:blipFill>
                  <a:blip r:embed="rId6"/>
                  <a:stretch>
                    <a:fillRect l="-3311" t="-28889" b="-533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264358" y="1621449"/>
                  <a:ext cx="3048000" cy="121174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tr-T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358" y="1621449"/>
                  <a:ext cx="3048000" cy="121174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884675" y="3276568"/>
                  <a:ext cx="3048000" cy="91390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dirty="0"/>
                    <a:t>a.t</a:t>
                  </a:r>
                  <a:r>
                    <a:rPr lang="en-US" baseline="30000" dirty="0"/>
                    <a:t>2</a:t>
                  </a:r>
                  <a:endParaRPr lang="tr-TR" baseline="30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4675" y="3276568"/>
                  <a:ext cx="3048000" cy="913902"/>
                </a:xfrm>
                <a:prstGeom prst="rect">
                  <a:avLst/>
                </a:prstGeom>
                <a:blipFill>
                  <a:blip r:embed="rId8"/>
                  <a:stretch>
                    <a:fillRect l="-2796" t="-7813" b="-1875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67000" y="3821409"/>
                <a:ext cx="15619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+ a.t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821409"/>
                <a:ext cx="1561966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9800" y="4582348"/>
                <a:ext cx="2815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+2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.a.t+a</a:t>
                </a:r>
                <a:r>
                  <a:rPr lang="en-US" baseline="30000" dirty="0"/>
                  <a:t>2</a:t>
                </a:r>
                <a:r>
                  <a:rPr lang="en-US" dirty="0"/>
                  <a:t>.t</a:t>
                </a:r>
                <a:r>
                  <a:rPr lang="en-US" baseline="30000" dirty="0"/>
                  <a:t>2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582348"/>
                <a:ext cx="2815194" cy="369332"/>
              </a:xfrm>
              <a:prstGeom prst="rect">
                <a:avLst/>
              </a:prstGeom>
              <a:blipFill>
                <a:blip r:embed="rId1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54509" y="6336268"/>
                <a:ext cx="21130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 + 2a.</a:t>
                </a:r>
                <a:r>
                  <a:rPr lang="el-GR" dirty="0"/>
                  <a:t>Δ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509" y="6336268"/>
                <a:ext cx="2113079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477000" y="3821409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0</a:t>
            </a:r>
            <a:r>
              <a:rPr lang="en-US" dirty="0"/>
              <a:t> = E</a:t>
            </a:r>
            <a:endParaRPr lang="tr-TR" dirty="0"/>
          </a:p>
        </p:txBody>
      </p:sp>
      <p:sp>
        <p:nvSpPr>
          <p:cNvPr id="22" name="Rectangle 21"/>
          <p:cNvSpPr/>
          <p:nvPr/>
        </p:nvSpPr>
        <p:spPr>
          <a:xfrm>
            <a:off x="6019800" y="4554622"/>
            <a:ext cx="2142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baseline="30000" dirty="0"/>
              <a:t> + </a:t>
            </a:r>
            <a:r>
              <a:rPr lang="en-US" dirty="0"/>
              <a:t>K</a:t>
            </a:r>
            <a:r>
              <a:rPr lang="en-US" baseline="-25000" dirty="0"/>
              <a:t>0 </a:t>
            </a:r>
            <a:r>
              <a:rPr lang="en-US" dirty="0"/>
              <a:t>= P + K</a:t>
            </a:r>
            <a:endParaRPr lang="tr-T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155922" y="5158621"/>
                <a:ext cx="3607078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aseline="30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mv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mv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tr-TR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922" y="5158621"/>
                <a:ext cx="3607078" cy="483466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248400" y="6336268"/>
                <a:ext cx="21627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 + 2g.</a:t>
                </a:r>
                <a:r>
                  <a:rPr lang="el-GR" dirty="0"/>
                  <a:t>Δ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6336268"/>
                <a:ext cx="2162772" cy="369332"/>
              </a:xfrm>
              <a:prstGeom prst="rect">
                <a:avLst/>
              </a:prstGeom>
              <a:blipFill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221871" y="5181600"/>
                <a:ext cx="2850460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+2a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.t+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a.t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871" y="5181600"/>
                <a:ext cx="2850460" cy="483466"/>
              </a:xfrm>
              <a:prstGeom prst="rect">
                <a:avLst/>
              </a:prstGeom>
              <a:blipFill>
                <a:blip r:embed="rId14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74FF3D2-9F43-49EF-9922-948874A3DA04}"/>
                  </a:ext>
                </a:extLst>
              </p:cNvPr>
              <p:cNvSpPr txBox="1"/>
              <p:nvPr/>
            </p:nvSpPr>
            <p:spPr>
              <a:xfrm>
                <a:off x="5510621" y="931299"/>
                <a:ext cx="174330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a.t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74FF3D2-9F43-49EF-9922-948874A3D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621" y="931299"/>
                <a:ext cx="1743309" cy="276999"/>
              </a:xfrm>
              <a:prstGeom prst="rect">
                <a:avLst/>
              </a:prstGeom>
              <a:blipFill>
                <a:blip r:embed="rId15"/>
                <a:stretch>
                  <a:fillRect l="-3497" t="-28889" b="-5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6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990600"/>
            <a:ext cx="5105400" cy="28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52800" y="4191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hlinkClick r:id="rId2"/>
              </a:rPr>
              <a:t>https://www.youtube.com/watch?v=E43-CfukEgs</a:t>
            </a:r>
            <a:r>
              <a:rPr lang="tr-TR" dirty="0"/>
              <a:t> </a:t>
            </a:r>
          </a:p>
          <a:p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381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Siz Yarışsaydınız? </a:t>
            </a:r>
          </a:p>
        </p:txBody>
      </p:sp>
      <p:pic>
        <p:nvPicPr>
          <p:cNvPr id="3584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66800"/>
            <a:ext cx="6016571" cy="335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43200" y="45720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2"/>
              </a:rPr>
              <a:t>https://www.youtube.com/watch?v=3UMkZ8ukwf8</a:t>
            </a:r>
            <a:r>
              <a:rPr lang="tr-TR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5486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39.30 – 40.42 arası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61261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Düşünelim </a:t>
            </a:r>
          </a:p>
          <a:p>
            <a:endParaRPr lang="tr-TR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tr-TR" dirty="0"/>
          </a:p>
          <a:p>
            <a:pPr marL="288925" indent="-288925">
              <a:buFontTx/>
              <a:buChar char="-"/>
            </a:pPr>
            <a:r>
              <a:rPr lang="tr-TR" dirty="0"/>
              <a:t>Hız sıfır iken ivme farklı bir değer alabilir mi? </a:t>
            </a:r>
          </a:p>
          <a:p>
            <a:pPr marL="288925" indent="-288925">
              <a:buFontTx/>
              <a:buChar char="-"/>
            </a:pPr>
            <a:endParaRPr lang="tr-TR" dirty="0"/>
          </a:p>
          <a:p>
            <a:pPr marL="288925" indent="-288925">
              <a:buFontTx/>
              <a:buChar char="-"/>
            </a:pPr>
            <a:r>
              <a:rPr lang="tr-TR" dirty="0"/>
              <a:t>İki cisimden önde olan daha mı hızlıdır? </a:t>
            </a:r>
          </a:p>
          <a:p>
            <a:pPr marL="288925" indent="-288925">
              <a:buFontTx/>
              <a:buChar char="-"/>
            </a:pPr>
            <a:endParaRPr lang="tr-TR" dirty="0"/>
          </a:p>
          <a:p>
            <a:pPr marL="288925" indent="-288925">
              <a:buFontTx/>
              <a:buChar char="-"/>
            </a:pPr>
            <a:r>
              <a:rPr lang="tr-TR" dirty="0"/>
              <a:t>İvme ve hız farklı </a:t>
            </a:r>
            <a:r>
              <a:rPr lang="en-US" dirty="0" err="1"/>
              <a:t>yönde</a:t>
            </a:r>
            <a:r>
              <a:rPr lang="tr-TR" dirty="0"/>
              <a:t> olabilir mi? </a:t>
            </a:r>
          </a:p>
          <a:p>
            <a:pPr marL="288925" indent="-288925">
              <a:buFontTx/>
              <a:buChar char="-"/>
            </a:pPr>
            <a:endParaRPr lang="tr-TR" dirty="0"/>
          </a:p>
          <a:p>
            <a:pPr marL="288925" indent="-288925">
              <a:buFontTx/>
              <a:buChar char="-"/>
            </a:pPr>
            <a:r>
              <a:rPr lang="tr-TR" dirty="0"/>
              <a:t>Boşlukta yer çekimi ivmesi var mıdır? </a:t>
            </a:r>
          </a:p>
          <a:p>
            <a:pPr marL="288925" indent="-288925">
              <a:buFontTx/>
              <a:buChar char="-"/>
            </a:pPr>
            <a:endParaRPr lang="tr-TR" dirty="0"/>
          </a:p>
          <a:p>
            <a:pPr marL="288925" indent="-288925">
              <a:buFontTx/>
              <a:buChar char="-"/>
            </a:pPr>
            <a:r>
              <a:rPr lang="tr-TR" dirty="0"/>
              <a:t>Yer çekimi kuvveti sadece düşen cisimlere mi etki eder?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9600"/>
            <a:ext cx="971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1600200"/>
            <a:ext cx="525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>
                <a:latin typeface="Calibri" pitchFamily="34" charset="0"/>
                <a:cs typeface="Calibri" pitchFamily="34" charset="0"/>
              </a:rPr>
              <a:t>Konum, Hız, İvme: Hatırlatma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>
                <a:latin typeface="Calibri" pitchFamily="34" charset="0"/>
                <a:cs typeface="Calibri" pitchFamily="34" charset="0"/>
              </a:rPr>
              <a:t> Bir Boyutta Sabit İvmeli Hareket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>
                <a:latin typeface="Calibri" pitchFamily="34" charset="0"/>
                <a:cs typeface="Calibri" pitchFamily="34" charset="0"/>
              </a:rPr>
              <a:t> Havasız Ortamda Serbest Düşme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>
                <a:latin typeface="Calibri" pitchFamily="34" charset="0"/>
                <a:cs typeface="Calibri" pitchFamily="34" charset="0"/>
              </a:rPr>
              <a:t> Ha</a:t>
            </a:r>
            <a:r>
              <a:rPr lang="en-US" dirty="0">
                <a:latin typeface="Calibri" pitchFamily="34" charset="0"/>
                <a:cs typeface="Calibri" pitchFamily="34" charset="0"/>
              </a:rPr>
              <a:t>r</a:t>
            </a:r>
            <a:r>
              <a:rPr lang="tr-TR" dirty="0" err="1">
                <a:latin typeface="Calibri" pitchFamily="34" charset="0"/>
                <a:cs typeface="Calibri" pitchFamily="34" charset="0"/>
              </a:rPr>
              <a:t>eket</a:t>
            </a:r>
            <a:r>
              <a:rPr lang="tr-TR" dirty="0">
                <a:latin typeface="Calibri" pitchFamily="34" charset="0"/>
                <a:cs typeface="Calibri" pitchFamily="34" charset="0"/>
              </a:rPr>
              <a:t> Denklemleri </a:t>
            </a:r>
          </a:p>
          <a:p>
            <a:pPr>
              <a:lnSpc>
                <a:spcPct val="200000"/>
              </a:lnSpc>
            </a:pP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457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Günün Özeti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5667281" cy="456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2800" y="44958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09600"/>
            <a:ext cx="5257800" cy="555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953000" y="27432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5334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577596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581400" y="36576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349" y="914400"/>
            <a:ext cx="598251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505200" y="4191000"/>
            <a:ext cx="30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33400"/>
            <a:ext cx="4953000" cy="561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590800" y="1905000"/>
            <a:ext cx="30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Kazanımlar </a:t>
            </a:r>
            <a:endParaRPr lang="en-US" sz="3200" dirty="0"/>
          </a:p>
          <a:p>
            <a:endParaRPr lang="tr-TR" sz="3200" dirty="0"/>
          </a:p>
          <a:p>
            <a:endParaRPr lang="tr-TR" sz="2000" dirty="0"/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Calibri" pitchFamily="34" charset="0"/>
                <a:cs typeface="Calibri" pitchFamily="34" charset="0"/>
              </a:rPr>
              <a:t>11.1.4.1. Bir boyutta sabit ivmeli hareketi analiz eder</a:t>
            </a:r>
            <a:r>
              <a:rPr lang="tr-TR" dirty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a) Hareket denklemleri verilir. </a:t>
            </a: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b) Öğrencilerin sabit ivmeli hareket ile ilgili konum-zaman, hız-zaman ve ivme-zaman grafiklerini çizmeleri, yorumlamaları ve grafikler arasında dönüşüm yapmaları sağlanır.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  <a:p>
            <a:r>
              <a:rPr lang="tr-TR" b="1" dirty="0">
                <a:latin typeface="Calibri" pitchFamily="34" charset="0"/>
                <a:cs typeface="Calibri" pitchFamily="34" charset="0"/>
              </a:rPr>
              <a:t>11.1.4.2. Bir boyutta sabit ivmeli hareket ile ilgili hesaplamalar yapar. </a:t>
            </a:r>
          </a:p>
          <a:p>
            <a:r>
              <a:rPr lang="tr-TR" b="1" dirty="0">
                <a:latin typeface="Calibri" pitchFamily="34" charset="0"/>
                <a:cs typeface="Calibri" pitchFamily="34" charset="0"/>
              </a:rPr>
              <a:t>11.1.4.3. Hava direncinin ihmal edildiği ortamda düşen cisimlerin hareketlerini analiz eder. </a:t>
            </a: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İlk hızsız bırakılan cisimler için hareket denklemleri, konum-zaman, hız-zaman ve ivme-zaman grafikleri verilerek matematiksel hesaplamalar yapılması sağlanır.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pic>
        <p:nvPicPr>
          <p:cNvPr id="9218" name="Picture 2" descr="C:\Users\Nazz\Dropbox\kişisel\20161110_020437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5261747" cy="43434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352800" y="45720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pic>
        <p:nvPicPr>
          <p:cNvPr id="10242" name="Picture 2" descr="C:\Users\Nazz\Dropbox\kişisel\20161110_020518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62000"/>
            <a:ext cx="5181600" cy="4873062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429000" y="48768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pic>
        <p:nvPicPr>
          <p:cNvPr id="11266" name="Picture 2" descr="C:\Users\Nazz\Dropbox\kişisel\20161110_020328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3400"/>
            <a:ext cx="5000339" cy="57150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4343400" y="37338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pic>
        <p:nvPicPr>
          <p:cNvPr id="12290" name="Picture 2" descr="C:\Users\Nazz\Dropbox\kişisel\20161110_020403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066800"/>
            <a:ext cx="4912854" cy="5029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819400" y="51816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5334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Kazanımlar: Öğrendik mi?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Calibri" pitchFamily="34" charset="0"/>
                <a:cs typeface="Calibri" pitchFamily="34" charset="0"/>
              </a:rPr>
              <a:t>11.1.4.1. Bir boyutta sabit ivmeli hareketi analiz eder</a:t>
            </a:r>
            <a:r>
              <a:rPr lang="tr-TR" dirty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a) Hareket denklemleri verilir. </a:t>
            </a: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b) Öğrencilerin sabit ivmeli hareket ile ilgili konum-zaman, hız-zaman ve ivme-zaman grafiklerini çizmeleri, yorumlamaları ve grafikler arasında dönüşüm yapmaları sağlanır.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  <a:p>
            <a:r>
              <a:rPr lang="tr-TR" b="1" dirty="0">
                <a:latin typeface="Calibri" pitchFamily="34" charset="0"/>
                <a:cs typeface="Calibri" pitchFamily="34" charset="0"/>
              </a:rPr>
              <a:t>11.1.4.2. Bir boyutta sabit ivmeli hareket ile ilgili hesaplamalar yapar. </a:t>
            </a:r>
          </a:p>
          <a:p>
            <a:r>
              <a:rPr lang="tr-TR" b="1" dirty="0">
                <a:latin typeface="Calibri" pitchFamily="34" charset="0"/>
                <a:cs typeface="Calibri" pitchFamily="34" charset="0"/>
              </a:rPr>
              <a:t>11.1.4.3. Hava direncinin ihmal edildiği ortamda düşen cisimlerin hareketlerini analiz eder. </a:t>
            </a: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İlk hızsız bırakılan cisimler için hareket denklemleri, konum-zaman, hız-zaman ve ivme-zaman grafikleri verilerek matematiksel hesaplamalar yapılması sağlanır.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Önümüzdeki Hafta:  </a:t>
            </a:r>
            <a:endParaRPr lang="en-US" sz="3200" dirty="0"/>
          </a:p>
          <a:p>
            <a:r>
              <a:rPr lang="tr-TR" sz="3200" dirty="0"/>
              <a:t>Bir Boyutta Sabit İvmeli Hareket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322487"/>
            <a:ext cx="7543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b="1" dirty="0">
                <a:latin typeface="Calibri" pitchFamily="34" charset="0"/>
                <a:cs typeface="Calibri" pitchFamily="34" charset="0"/>
              </a:rPr>
              <a:t>11.1.4.4. Düşen cisimlere etki eden hava direnç kuvvetinin bağlı olduğu değişkenleri analiz eder. </a:t>
            </a: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Öğrencilerin değişkenleri deney yaparak veya simülasyonlar kullanarak belirlemeleri sağlanır.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  <a:p>
            <a:r>
              <a:rPr lang="tr-TR" b="1" dirty="0">
                <a:latin typeface="Calibri" pitchFamily="34" charset="0"/>
                <a:cs typeface="Calibri" pitchFamily="34" charset="0"/>
              </a:rPr>
              <a:t>11.1.4.5. Limit hız kavramını açıklar. </a:t>
            </a: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a) Limit hız kavramı günlük hayattan örneklerle (yağmur damlalarının canımızı acıtmaması vb.) açıklanır. </a:t>
            </a: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b) Limit hızın matematiksel modeli verilir. Matematiksel hesaplamalara girilmez.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  <a:p>
            <a:r>
              <a:rPr lang="tr-TR" b="1" dirty="0">
                <a:latin typeface="Calibri" pitchFamily="34" charset="0"/>
                <a:cs typeface="Calibri" pitchFamily="34" charset="0"/>
              </a:rPr>
              <a:t>11.1.4.6. Düşey doğrultuda ilk hızı olan ve sabit ivmeli hareket yapan cisimlerin hareketlerini analiz eder. 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Düşey doğrultuda (yukarıdan aşağıya ve aşağıdan yukarıya) atış hareket denklemleri, konum-zaman, hız-zaman ve ivme-zaman grafikleri verilerek matematiksel hesaplamalar yapılması sağlanır.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Önceki Ders Neler Öğrendik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600200"/>
            <a:ext cx="1828800" cy="4185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4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400" dirty="0"/>
          </a:p>
        </p:txBody>
      </p: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2743200" y="1219200"/>
            <a:ext cx="504056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Aynı Zamanda mı Düşerler?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Çekebilir mi?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Newton’un Hareket Kanunları: Hatırlatma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Sürtünme Kuvveti: Hatırlatma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Soru Çözme Stratejisi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Serbest Cisim Diyagramı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Soru Çözümü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381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Siz Yarışsaydınız? </a:t>
            </a:r>
          </a:p>
        </p:txBody>
      </p:sp>
      <p:pic>
        <p:nvPicPr>
          <p:cNvPr id="3584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066800"/>
            <a:ext cx="533077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509" y="1983463"/>
            <a:ext cx="238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83463"/>
            <a:ext cx="238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412" y="1983463"/>
            <a:ext cx="238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828800" y="381000"/>
            <a:ext cx="6603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>
                <a:latin typeface="+mj-lt"/>
                <a:cs typeface="Calibri" pitchFamily="34" charset="0"/>
              </a:rPr>
              <a:t>Konum, Hız, İvme: Hatırlatma </a:t>
            </a:r>
            <a:endParaRPr lang="tr-TR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066800"/>
            <a:ext cx="6324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Calibri" pitchFamily="34" charset="0"/>
              </a:rPr>
              <a:t>Konum</a:t>
            </a:r>
            <a:r>
              <a:rPr lang="tr-TR" sz="2000" dirty="0">
                <a:latin typeface="Calibri" pitchFamily="34" charset="0"/>
              </a:rPr>
              <a:t>: Cismin </a:t>
            </a:r>
            <a:r>
              <a:rPr lang="tr-TR" sz="2000" u="sng" dirty="0">
                <a:latin typeface="Calibri" pitchFamily="34" charset="0"/>
              </a:rPr>
              <a:t>seçilen bir referans noktasına göre</a:t>
            </a:r>
            <a:r>
              <a:rPr lang="tr-TR" sz="2000" dirty="0">
                <a:latin typeface="Calibri" pitchFamily="34" charset="0"/>
              </a:rPr>
              <a:t> yönlü uzaklığıdır. </a:t>
            </a:r>
            <a:r>
              <a:rPr lang="tr-TR" sz="2000" b="1" dirty="0">
                <a:latin typeface="Calibri" pitchFamily="34" charset="0"/>
              </a:rPr>
              <a:t>Vektörel</a:t>
            </a:r>
            <a:r>
              <a:rPr lang="tr-TR" sz="2000" dirty="0">
                <a:latin typeface="Calibri" pitchFamily="34" charset="0"/>
              </a:rPr>
              <a:t> bir büyüklüktür, birimi metredir.        harfi ile gösterilir.</a:t>
            </a:r>
          </a:p>
          <a:p>
            <a:r>
              <a:rPr lang="en-US" sz="2000" b="1" dirty="0">
                <a:latin typeface="Calibri" pitchFamily="34" charset="0"/>
              </a:rPr>
              <a:t>Yerdeğiştirme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Δ</a:t>
            </a:r>
            <a:r>
              <a:rPr lang="en-US" sz="2000" dirty="0">
                <a:latin typeface="Calibri" pitchFamily="34" charset="0"/>
              </a:rPr>
              <a:t>     =    -   </a:t>
            </a:r>
            <a:r>
              <a:rPr lang="en-US" sz="2000" baseline="-25000" dirty="0">
                <a:latin typeface="Calibri" pitchFamily="34" charset="0"/>
              </a:rPr>
              <a:t>0</a:t>
            </a:r>
            <a:endParaRPr lang="tr-TR" sz="2000" baseline="-25000" dirty="0">
              <a:latin typeface="Calibri" pitchFamily="34" charset="0"/>
            </a:endParaRPr>
          </a:p>
          <a:p>
            <a:endParaRPr lang="en-US" sz="2000" b="1" dirty="0">
              <a:latin typeface="Calibri" pitchFamily="34" charset="0"/>
            </a:endParaRPr>
          </a:p>
          <a:p>
            <a:endParaRPr lang="tr-TR" sz="2000" b="1" dirty="0">
              <a:latin typeface="Calibri" pitchFamily="34" charset="0"/>
            </a:endParaRPr>
          </a:p>
          <a:p>
            <a:r>
              <a:rPr lang="tr-TR" sz="2000" b="1" dirty="0">
                <a:latin typeface="Calibri" pitchFamily="34" charset="0"/>
              </a:rPr>
              <a:t>Hız</a:t>
            </a:r>
            <a:r>
              <a:rPr lang="tr-TR" sz="2000" dirty="0">
                <a:latin typeface="Calibri" pitchFamily="34" charset="0"/>
              </a:rPr>
              <a:t>: Hareketli bir cismin birim zamandaki yer değiştirmesine </a:t>
            </a:r>
            <a:r>
              <a:rPr lang="tr-TR" sz="2000" b="1" dirty="0">
                <a:latin typeface="Calibri" pitchFamily="34" charset="0"/>
              </a:rPr>
              <a:t>hız</a:t>
            </a:r>
            <a:r>
              <a:rPr lang="tr-TR" sz="2000" dirty="0">
                <a:latin typeface="Calibri" pitchFamily="34" charset="0"/>
              </a:rPr>
              <a:t> denir.  </a:t>
            </a:r>
            <a:r>
              <a:rPr lang="tr-TR" sz="2000" b="1" dirty="0">
                <a:latin typeface="Calibri" pitchFamily="34" charset="0"/>
              </a:rPr>
              <a:t>Vektörel</a:t>
            </a:r>
            <a:r>
              <a:rPr lang="tr-TR" sz="2000" dirty="0">
                <a:latin typeface="Calibri" pitchFamily="34" charset="0"/>
              </a:rPr>
              <a:t> bir büyüklüktür, birimi m/s’dir. </a:t>
            </a:r>
            <a:br>
              <a:rPr lang="tr-TR" sz="2000" dirty="0">
                <a:latin typeface="Calibri" pitchFamily="34" charset="0"/>
              </a:rPr>
            </a:br>
            <a:endParaRPr lang="tr-TR" sz="2000" dirty="0">
              <a:latin typeface="Calibri" pitchFamily="34" charset="0"/>
            </a:endParaRPr>
          </a:p>
          <a:p>
            <a:endParaRPr lang="tr-TR" sz="2000" dirty="0">
              <a:latin typeface="Calibri" pitchFamily="34" charset="0"/>
            </a:endParaRPr>
          </a:p>
          <a:p>
            <a:endParaRPr lang="tr-TR" sz="2000" b="1" dirty="0">
              <a:latin typeface="Calibri" pitchFamily="34" charset="0"/>
            </a:endParaRPr>
          </a:p>
          <a:p>
            <a:endParaRPr lang="tr-TR" sz="2000" b="1" dirty="0">
              <a:latin typeface="Calibri" pitchFamily="34" charset="0"/>
            </a:endParaRPr>
          </a:p>
          <a:p>
            <a:r>
              <a:rPr lang="tr-TR" sz="2000" b="1" dirty="0">
                <a:latin typeface="Calibri" pitchFamily="34" charset="0"/>
              </a:rPr>
              <a:t>İvme</a:t>
            </a:r>
            <a:r>
              <a:rPr lang="tr-TR" sz="2000" dirty="0">
                <a:latin typeface="Calibri" pitchFamily="34" charset="0"/>
              </a:rPr>
              <a:t>: Hareket eden cismin birim zamanda hızında meydana gelen değişikliğe </a:t>
            </a:r>
            <a:r>
              <a:rPr lang="tr-TR" sz="2000" b="1" dirty="0">
                <a:latin typeface="Calibri" pitchFamily="34" charset="0"/>
              </a:rPr>
              <a:t>ivme</a:t>
            </a:r>
            <a:r>
              <a:rPr lang="tr-TR" sz="2000" dirty="0">
                <a:latin typeface="Calibri" pitchFamily="34" charset="0"/>
              </a:rPr>
              <a:t> denir.  Birimi m/</a:t>
            </a:r>
            <a:r>
              <a:rPr lang="en-US" sz="2000" dirty="0">
                <a:latin typeface="Calibri" pitchFamily="34" charset="0"/>
              </a:rPr>
              <a:t>s</a:t>
            </a:r>
            <a:r>
              <a:rPr lang="tr-TR" sz="2000" baseline="30000" dirty="0">
                <a:latin typeface="Calibri" pitchFamily="34" charset="0"/>
              </a:rPr>
              <a:t>2</a:t>
            </a:r>
            <a:r>
              <a:rPr lang="tr-TR" sz="2000" dirty="0">
                <a:latin typeface="Calibri" pitchFamily="34" charset="0"/>
              </a:rPr>
              <a:t>’dir. </a:t>
            </a:r>
            <a:br>
              <a:rPr lang="tr-TR" sz="2000" dirty="0">
                <a:latin typeface="Calibri" pitchFamily="34" charset="0"/>
              </a:rPr>
            </a:br>
            <a:r>
              <a:rPr lang="tr-TR" sz="2000" dirty="0">
                <a:latin typeface="Calibri" pitchFamily="34" charset="0"/>
              </a:rPr>
              <a:t/>
            </a:r>
            <a:br>
              <a:rPr lang="tr-TR" sz="2000" dirty="0">
                <a:latin typeface="Calibri" pitchFamily="34" charset="0"/>
              </a:rPr>
            </a:br>
            <a:endParaRPr lang="tr-TR" sz="2000" dirty="0">
              <a:latin typeface="Calibri" pitchFamily="34" charset="0"/>
            </a:endParaRPr>
          </a:p>
          <a:p>
            <a:r>
              <a:rPr lang="tr-TR" sz="2000" dirty="0">
                <a:latin typeface="Calibri" pitchFamily="34" charset="0"/>
              </a:rPr>
              <a:t/>
            </a:r>
            <a:br>
              <a:rPr lang="tr-TR" sz="2000" dirty="0">
                <a:latin typeface="Calibri" pitchFamily="34" charset="0"/>
              </a:rPr>
            </a:br>
            <a:endParaRPr lang="tr-TR" sz="20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76400"/>
            <a:ext cx="238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581400"/>
            <a:ext cx="1419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8674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625" y="3608559"/>
            <a:ext cx="160322" cy="2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628" y="5993292"/>
            <a:ext cx="169797" cy="14080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33400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Günlük hayattan bir boyutta sabit ivmeli harekete örnekler verebilir misiniz? </a:t>
            </a:r>
          </a:p>
          <a:p>
            <a:endParaRPr lang="tr-TR" sz="1600" dirty="0"/>
          </a:p>
          <a:p>
            <a:endParaRPr lang="tr-TR" sz="1600" dirty="0"/>
          </a:p>
          <a:p>
            <a:endParaRPr lang="tr-T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4419600" cy="109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niş yapan uçak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343400"/>
            <a:ext cx="3869267" cy="2176463"/>
          </a:xfrm>
          <a:prstGeom prst="rect">
            <a:avLst/>
          </a:prstGeom>
          <a:noFill/>
        </p:spPr>
      </p:pic>
      <p:pic>
        <p:nvPicPr>
          <p:cNvPr id="1030" name="Picture 6" descr="newton pisa tower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819400"/>
            <a:ext cx="1905000" cy="210535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304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Havasız Ortamda Serbest Düşme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103353"/>
            <a:ext cx="4846394" cy="316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362200" y="9144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Cisimlerin yalnızca yerçekimi etkisi ile yaptıkları harekettir.</a:t>
            </a:r>
          </a:p>
          <a:p>
            <a:endParaRPr lang="tr-TR" dirty="0"/>
          </a:p>
          <a:p>
            <a:r>
              <a:rPr lang="tr-TR" dirty="0"/>
              <a:t>Burada harekete sebep olan kuvvet cismin ağırlığıdır.  </a:t>
            </a:r>
          </a:p>
        </p:txBody>
      </p:sp>
      <p:pic>
        <p:nvPicPr>
          <p:cNvPr id="8" name="Picture 6" descr="newton pisa tower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562" y="913007"/>
            <a:ext cx="1905000" cy="2105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471024"/>
              </p:ext>
            </p:extLst>
          </p:nvPr>
        </p:nvGraphicFramePr>
        <p:xfrm>
          <a:off x="2362200" y="1305887"/>
          <a:ext cx="609599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Zaman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Konum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125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1066800"/>
            <a:ext cx="18288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Konum, Hız, İvme: Hatırlatma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Bir Boyutta Sabit İvmeli Hareket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Siz Yarışsaydınız?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Günün Özeti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Soru Çözümü </a:t>
            </a:r>
          </a:p>
          <a:p>
            <a:pPr>
              <a:buFont typeface="Courier New" pitchFamily="49" charset="0"/>
              <a:buChar char="o"/>
            </a:pPr>
            <a:endParaRPr lang="tr-TR" sz="1600" dirty="0"/>
          </a:p>
        </p:txBody>
      </p:sp>
      <p:sp>
        <p:nvSpPr>
          <p:cNvPr id="8" name="Rectangle 7"/>
          <p:cNvSpPr/>
          <p:nvPr/>
        </p:nvSpPr>
        <p:spPr>
          <a:xfrm>
            <a:off x="2217345" y="112693"/>
            <a:ext cx="533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/>
              <a:t>Konum-Zaman, Hız-Zaman, İvme-Zaman Grafikleri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3276600" cy="2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356" y="2061147"/>
            <a:ext cx="2296240" cy="25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3637" y="4639624"/>
            <a:ext cx="245312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1832</TotalTime>
  <Words>2425</Words>
  <Application>Microsoft Office PowerPoint</Application>
  <PresentationFormat>On-screen Show (4:3)</PresentationFormat>
  <Paragraphs>502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Cambria Math</vt:lpstr>
      <vt:lpstr>Courier New</vt:lpstr>
      <vt:lpstr>Verdana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 Boyutta Sabit İvmeli Hareket</dc:title>
  <dc:creator>Nazz</dc:creator>
  <cp:lastModifiedBy>Reviewer</cp:lastModifiedBy>
  <cp:revision>150</cp:revision>
  <dcterms:created xsi:type="dcterms:W3CDTF">2006-08-16T00:00:00Z</dcterms:created>
  <dcterms:modified xsi:type="dcterms:W3CDTF">2018-11-13T12:31:42Z</dcterms:modified>
</cp:coreProperties>
</file>