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40"/>
  </p:notesMasterIdLst>
  <p:sldIdLst>
    <p:sldId id="259" r:id="rId2"/>
    <p:sldId id="265" r:id="rId3"/>
    <p:sldId id="334" r:id="rId4"/>
    <p:sldId id="367" r:id="rId5"/>
    <p:sldId id="362" r:id="rId6"/>
    <p:sldId id="375" r:id="rId7"/>
    <p:sldId id="379" r:id="rId8"/>
    <p:sldId id="380" r:id="rId9"/>
    <p:sldId id="381" r:id="rId10"/>
    <p:sldId id="335" r:id="rId11"/>
    <p:sldId id="336" r:id="rId12"/>
    <p:sldId id="338" r:id="rId13"/>
    <p:sldId id="342" r:id="rId14"/>
    <p:sldId id="341" r:id="rId15"/>
    <p:sldId id="339" r:id="rId16"/>
    <p:sldId id="359" r:id="rId17"/>
    <p:sldId id="360" r:id="rId18"/>
    <p:sldId id="340" r:id="rId19"/>
    <p:sldId id="382" r:id="rId20"/>
    <p:sldId id="343" r:id="rId21"/>
    <p:sldId id="352" r:id="rId22"/>
    <p:sldId id="368" r:id="rId23"/>
    <p:sldId id="345" r:id="rId24"/>
    <p:sldId id="344" r:id="rId25"/>
    <p:sldId id="333" r:id="rId26"/>
    <p:sldId id="353" r:id="rId27"/>
    <p:sldId id="373" r:id="rId28"/>
    <p:sldId id="357" r:id="rId29"/>
    <p:sldId id="371" r:id="rId30"/>
    <p:sldId id="374" r:id="rId31"/>
    <p:sldId id="355" r:id="rId32"/>
    <p:sldId id="349" r:id="rId33"/>
    <p:sldId id="354" r:id="rId34"/>
    <p:sldId id="370" r:id="rId35"/>
    <p:sldId id="369" r:id="rId36"/>
    <p:sldId id="372" r:id="rId37"/>
    <p:sldId id="300" r:id="rId38"/>
    <p:sldId id="270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6600" autoAdjust="0"/>
  </p:normalViewPr>
  <p:slideViewPr>
    <p:cSldViewPr snapToGrid="0">
      <p:cViewPr>
        <p:scale>
          <a:sx n="70" d="100"/>
          <a:sy n="70" d="100"/>
        </p:scale>
        <p:origin x="40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00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Öğrenciler genelde üç durum için de</a:t>
            </a:r>
            <a:r>
              <a:rPr lang="tr-TR" baseline="0" dirty="0" smtClean="0"/>
              <a:t> </a:t>
            </a:r>
            <a:r>
              <a:rPr lang="tr-TR" baseline="0" dirty="0" smtClean="0"/>
              <a:t>enerjilerin eşit olmasını </a:t>
            </a:r>
            <a:r>
              <a:rPr lang="tr-TR" baseline="0" dirty="0" smtClean="0"/>
              <a:t>bekliyor. Bir yay ve kütle ile deneyip kabaca ölçüm alarak bu üç durumun toplam enerjisini hesaplayacağız. Sınıf içi tartışmada öğrencileri mekanik enerji ne zaman korunur sorusuna yönlendireceğim.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38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69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47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Bugün odaklandığımız iki temel soru öğrencilere sorulacak.</a:t>
            </a:r>
            <a:r>
              <a:rPr lang="tr-TR" baseline="0" dirty="0" smtClean="0"/>
              <a:t> </a:t>
            </a:r>
          </a:p>
          <a:p>
            <a:r>
              <a:rPr lang="tr-TR" baseline="0" dirty="0" smtClean="0"/>
              <a:t>İrdelediğimiz durumlar durumlar üzerinden yaptığımız çıkarımlar sorulup toparlanacak.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06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3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5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9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70"/>
            <a:ext cx="2743200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8544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4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3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9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33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6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71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60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54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6" y="1124705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648319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7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8887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99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3" y="762003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12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4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6" y="4191004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7" y="4873767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4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50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3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5780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70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9" y="745071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4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75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4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75353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5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7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3379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1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3132670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70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1332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3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118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3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680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5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4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4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0B30-60EE-45FA-8251-617A49E60C36}" type="datetimeFigureOut">
              <a:rPr lang="tr-TR" smtClean="0"/>
              <a:t>23.11.2018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9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44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56" y="1839981"/>
            <a:ext cx="9448800" cy="1825096"/>
          </a:xfrm>
        </p:spPr>
        <p:txBody>
          <a:bodyPr/>
          <a:lstStyle/>
          <a:p>
            <a:r>
              <a:rPr lang="tr-TR" dirty="0" smtClean="0"/>
              <a:t>Enerji ve Hareket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3305"/>
            <a:ext cx="9448800" cy="685800"/>
          </a:xfrm>
        </p:spPr>
        <p:txBody>
          <a:bodyPr/>
          <a:lstStyle/>
          <a:p>
            <a:r>
              <a:rPr lang="tr-TR" dirty="0" smtClean="0"/>
              <a:t>Belkıs Garip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30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488" y="563418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Enerjiler </a:t>
            </a:r>
            <a:r>
              <a:rPr lang="tr-TR" sz="2800" b="1" dirty="0"/>
              <a:t>N</a:t>
            </a:r>
            <a:r>
              <a:rPr lang="tr-TR" sz="2800" b="1" dirty="0" smtClean="0"/>
              <a:t>e </a:t>
            </a:r>
            <a:r>
              <a:rPr lang="tr-TR" sz="2800" b="1" dirty="0"/>
              <a:t>O</a:t>
            </a:r>
            <a:r>
              <a:rPr lang="tr-TR" sz="2800" b="1" dirty="0" smtClean="0"/>
              <a:t>lur?</a:t>
            </a:r>
            <a:endParaRPr lang="tr-TR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28288" y="4902996"/>
            <a:ext cx="816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1.durumda yayın ucuna asılmış kütle sabit durmaktadır. Kütleyi 2.durumda yayın daha az uzadığı bir konuma kaldırdığımızı düşünelim. Sonra da kütleyi serbest bırakalım ve inebildiği en alt noktadaki durumunu düşünelim(3).</a:t>
            </a:r>
          </a:p>
          <a:p>
            <a:endParaRPr lang="tr-TR" dirty="0" smtClean="0"/>
          </a:p>
          <a:p>
            <a:r>
              <a:rPr lang="tr-TR" dirty="0" smtClean="0"/>
              <a:t>Bu üç durum için sistemin mekanik enerjisini karşılaştıralım. 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8178" r="15280" b="25181"/>
          <a:stretch/>
        </p:blipFill>
        <p:spPr>
          <a:xfrm>
            <a:off x="4023360" y="1330841"/>
            <a:ext cx="3889248" cy="3403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857" y="3316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8051857" y="24542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8051857" y="41096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2707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615671"/>
            <a:ext cx="62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 Ne </a:t>
            </a:r>
            <a:r>
              <a:rPr lang="tr-TR" sz="2800" b="1" dirty="0"/>
              <a:t>Z</a:t>
            </a:r>
            <a:r>
              <a:rPr lang="tr-TR" sz="2800" b="1" dirty="0" smtClean="0"/>
              <a:t>aman </a:t>
            </a:r>
            <a:r>
              <a:rPr lang="tr-TR" sz="2800" b="1" dirty="0"/>
              <a:t>K</a:t>
            </a:r>
            <a:r>
              <a:rPr lang="tr-TR" sz="2800" b="1" dirty="0" smtClean="0"/>
              <a:t>orunur?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877056" y="1536473"/>
            <a:ext cx="80832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/>
              <a:t>Mekanik Enerji: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ME = PE + KE 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ME = PE</a:t>
            </a:r>
            <a:r>
              <a:rPr lang="tr-TR" sz="2000" baseline="-25000" dirty="0"/>
              <a:t>yer</a:t>
            </a:r>
            <a:r>
              <a:rPr lang="tr-TR" sz="2000" dirty="0"/>
              <a:t> + PE</a:t>
            </a:r>
            <a:r>
              <a:rPr lang="tr-TR" sz="2000" baseline="-25000" dirty="0"/>
              <a:t>esneklik</a:t>
            </a:r>
            <a:r>
              <a:rPr lang="tr-TR" sz="2000" dirty="0"/>
              <a:t> + KE </a:t>
            </a:r>
          </a:p>
          <a:p>
            <a:pPr algn="just">
              <a:lnSpc>
                <a:spcPct val="150000"/>
              </a:lnSpc>
            </a:pPr>
            <a:r>
              <a:rPr lang="tr-TR" sz="2000" dirty="0"/>
              <a:t>Bir cisim </a:t>
            </a:r>
            <a:r>
              <a:rPr lang="tr-TR" sz="2000" dirty="0" smtClean="0"/>
              <a:t>(ya </a:t>
            </a:r>
            <a:r>
              <a:rPr lang="tr-TR" sz="2000" dirty="0"/>
              <a:t>da </a:t>
            </a:r>
            <a:r>
              <a:rPr lang="tr-TR" sz="2000" dirty="0" smtClean="0"/>
              <a:t>sistem) </a:t>
            </a:r>
            <a:r>
              <a:rPr lang="tr-TR" sz="2000" dirty="0"/>
              <a:t>üzerinde herhangi bir dış kuvvet tarafından iş yapılmadığı sürece cismin </a:t>
            </a:r>
            <a:r>
              <a:rPr lang="tr-TR" sz="2000" dirty="0" smtClean="0"/>
              <a:t>(ya </a:t>
            </a:r>
            <a:r>
              <a:rPr lang="tr-TR" sz="2000" dirty="0"/>
              <a:t>da </a:t>
            </a:r>
            <a:r>
              <a:rPr lang="tr-TR" sz="2000" dirty="0" smtClean="0"/>
              <a:t>sistemin) </a:t>
            </a:r>
            <a:r>
              <a:rPr lang="tr-TR" sz="2000" dirty="0"/>
              <a:t>sahip olduğu enerji </a:t>
            </a:r>
            <a:r>
              <a:rPr lang="tr-TR" sz="2000" dirty="0" smtClean="0"/>
              <a:t>değişmez. Bu durumda mekanik enerji korunmuş olur.</a:t>
            </a:r>
          </a:p>
          <a:p>
            <a:pPr algn="just">
              <a:lnSpc>
                <a:spcPct val="150000"/>
              </a:lnSpc>
            </a:pPr>
            <a:endParaRPr lang="tr-TR" sz="2000" dirty="0"/>
          </a:p>
          <a:p>
            <a:pPr algn="ctr">
              <a:lnSpc>
                <a:spcPct val="150000"/>
              </a:lnSpc>
            </a:pPr>
            <a:r>
              <a:rPr lang="tr-TR" sz="2000" dirty="0"/>
              <a:t>ME</a:t>
            </a:r>
            <a:r>
              <a:rPr lang="tr-TR" sz="2000" baseline="-25000" dirty="0"/>
              <a:t>1</a:t>
            </a:r>
            <a:r>
              <a:rPr lang="tr-TR" sz="2000" dirty="0"/>
              <a:t> = ME</a:t>
            </a:r>
            <a:r>
              <a:rPr lang="tr-TR" sz="2000" baseline="-25000" dirty="0"/>
              <a:t>2</a:t>
            </a:r>
            <a:r>
              <a:rPr lang="tr-TR" sz="2000" dirty="0"/>
              <a:t>     (1: ilk durum, 2: son durum)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P</a:t>
            </a:r>
            <a:r>
              <a:rPr lang="sv-SE" sz="2000" dirty="0"/>
              <a:t>E</a:t>
            </a:r>
            <a:r>
              <a:rPr lang="tr-TR" sz="2000" baseline="-25000" dirty="0"/>
              <a:t>yer1</a:t>
            </a:r>
            <a:r>
              <a:rPr lang="sv-SE" sz="2000" dirty="0"/>
              <a:t>+ PE</a:t>
            </a:r>
            <a:r>
              <a:rPr lang="sv-SE" sz="2000" baseline="-25000" dirty="0"/>
              <a:t>es</a:t>
            </a:r>
            <a:r>
              <a:rPr lang="tr-TR" sz="2000" baseline="-25000" dirty="0"/>
              <a:t>neklik1</a:t>
            </a:r>
            <a:r>
              <a:rPr lang="sv-SE" sz="2000" baseline="-25000" dirty="0"/>
              <a:t> </a:t>
            </a:r>
            <a:r>
              <a:rPr lang="sv-SE" sz="2000" dirty="0"/>
              <a:t>+ KE</a:t>
            </a:r>
            <a:r>
              <a:rPr lang="tr-TR" sz="2000" baseline="-25000" dirty="0"/>
              <a:t>1</a:t>
            </a:r>
            <a:r>
              <a:rPr lang="sv-SE" sz="2000" dirty="0"/>
              <a:t> = PE</a:t>
            </a:r>
            <a:r>
              <a:rPr lang="tr-TR" sz="2000" baseline="-25000" dirty="0"/>
              <a:t>yer2</a:t>
            </a:r>
            <a:r>
              <a:rPr lang="sv-SE" sz="2000" dirty="0"/>
              <a:t> + PE</a:t>
            </a:r>
            <a:r>
              <a:rPr lang="sv-SE" sz="2000" baseline="-25000" dirty="0"/>
              <a:t>e</a:t>
            </a:r>
            <a:r>
              <a:rPr lang="tr-TR" sz="2000" baseline="-25000" dirty="0"/>
              <a:t>snelik2</a:t>
            </a:r>
            <a:r>
              <a:rPr lang="sv-SE" sz="2000" baseline="-25000" dirty="0"/>
              <a:t> </a:t>
            </a:r>
            <a:r>
              <a:rPr lang="sv-SE" sz="2000" dirty="0"/>
              <a:t>+ KE</a:t>
            </a:r>
            <a:r>
              <a:rPr lang="tr-TR" sz="2000" baseline="-25000" dirty="0"/>
              <a:t>2</a:t>
            </a:r>
            <a:r>
              <a:rPr lang="sv-SE" sz="2000" dirty="0"/>
              <a:t> </a:t>
            </a:r>
            <a:endParaRPr lang="tr-TR" sz="2000" dirty="0"/>
          </a:p>
          <a:p>
            <a:pPr algn="ctr">
              <a:lnSpc>
                <a:spcPct val="150000"/>
              </a:lnSpc>
            </a:pPr>
            <a:endParaRPr lang="tr-T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35315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615671"/>
            <a:ext cx="62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 Ne </a:t>
            </a:r>
            <a:r>
              <a:rPr lang="tr-TR" sz="2800" b="1" dirty="0"/>
              <a:t>Z</a:t>
            </a:r>
            <a:r>
              <a:rPr lang="tr-TR" sz="2800" b="1" dirty="0" smtClean="0"/>
              <a:t>aman </a:t>
            </a:r>
            <a:r>
              <a:rPr lang="tr-TR" sz="2800" b="1" dirty="0"/>
              <a:t>K</a:t>
            </a:r>
            <a:r>
              <a:rPr lang="tr-TR" sz="2800" b="1" dirty="0" smtClean="0"/>
              <a:t>orunur?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40480" y="12192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/>
              <a:t>Herhangi bir dış kuvvet tarafından iş yapıldığında cismin (ya </a:t>
            </a:r>
            <a:r>
              <a:rPr lang="tr-TR" sz="2000" dirty="0" smtClean="0"/>
              <a:t>da </a:t>
            </a:r>
            <a:r>
              <a:rPr lang="tr-TR" sz="2000" dirty="0"/>
              <a:t>sistemin) </a:t>
            </a:r>
            <a:r>
              <a:rPr lang="tr-TR" sz="2000" dirty="0" smtClean="0"/>
              <a:t>mekanik enerjisi </a:t>
            </a:r>
            <a:r>
              <a:rPr lang="tr-TR" sz="2000" dirty="0" smtClean="0"/>
              <a:t>artar ya da azalır.</a:t>
            </a:r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090" y="2356023"/>
            <a:ext cx="3421282" cy="2597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0" y="2436332"/>
            <a:ext cx="4794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Bir kutuyu sürtünmesi önemsenmeyecek kadar küçük bir masa üzerinde masaya paralel bir kuvvetle 0,5m ittiğimizi düşünelim. Uyguladığımız kuvvet kutu üzerinde iş yapmış olur ve kutunun enerjisini attırır.   </a:t>
            </a:r>
            <a:endParaRPr lang="tr-TR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40480" y="4953405"/>
            <a:ext cx="770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ME</a:t>
            </a:r>
            <a:r>
              <a:rPr lang="tr-TR" baseline="-25000" dirty="0"/>
              <a:t>1</a:t>
            </a:r>
            <a:r>
              <a:rPr lang="tr-TR" dirty="0"/>
              <a:t> + W</a:t>
            </a:r>
            <a:r>
              <a:rPr lang="tr-TR" baseline="-25000" dirty="0"/>
              <a:t>uyg. kuvvet</a:t>
            </a:r>
            <a:r>
              <a:rPr lang="tr-TR" dirty="0"/>
              <a:t> = ME</a:t>
            </a:r>
            <a:r>
              <a:rPr lang="tr-TR" baseline="-25000" dirty="0"/>
              <a:t>2    </a:t>
            </a:r>
            <a:r>
              <a:rPr lang="tr-TR" dirty="0" smtClean="0"/>
              <a:t>(</a:t>
            </a:r>
            <a:r>
              <a:rPr lang="tr-TR" dirty="0"/>
              <a:t>W</a:t>
            </a:r>
            <a:r>
              <a:rPr lang="tr-TR" baseline="-25000" dirty="0"/>
              <a:t>uyg. kuvvet</a:t>
            </a:r>
            <a:r>
              <a:rPr lang="tr-TR" dirty="0"/>
              <a:t> : Uygulanan kuvvetin yaptığı iş)</a:t>
            </a:r>
          </a:p>
          <a:p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9251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488" y="563418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Enerjiler </a:t>
            </a:r>
            <a:r>
              <a:rPr lang="tr-TR" sz="2800" b="1" dirty="0"/>
              <a:t>N</a:t>
            </a:r>
            <a:r>
              <a:rPr lang="tr-TR" sz="2800" b="1" dirty="0" smtClean="0"/>
              <a:t>e </a:t>
            </a:r>
            <a:r>
              <a:rPr lang="tr-TR" sz="2800" b="1" dirty="0"/>
              <a:t>O</a:t>
            </a:r>
            <a:r>
              <a:rPr lang="tr-TR" sz="2800" b="1" dirty="0" smtClean="0"/>
              <a:t>lur?</a:t>
            </a:r>
            <a:endParaRPr lang="tr-TR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42944" y="5301158"/>
            <a:ext cx="816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1.durumdan 2.duruma geçerken uyguladığımız kuvvet iş yaptı. Sistemin enerjisini arttırdı. </a:t>
            </a:r>
          </a:p>
          <a:p>
            <a:endParaRPr lang="tr-TR" dirty="0"/>
          </a:p>
          <a:p>
            <a:r>
              <a:rPr lang="tr-TR" dirty="0" smtClean="0"/>
              <a:t>ME</a:t>
            </a:r>
            <a:r>
              <a:rPr lang="tr-TR" baseline="-25000" dirty="0" smtClean="0"/>
              <a:t>1 </a:t>
            </a:r>
            <a:r>
              <a:rPr lang="tr-TR" dirty="0" smtClean="0"/>
              <a:t>&lt; ME</a:t>
            </a:r>
            <a:r>
              <a:rPr lang="tr-TR" baseline="-25000" dirty="0" smtClean="0"/>
              <a:t>2</a:t>
            </a:r>
            <a:r>
              <a:rPr lang="tr-TR" dirty="0" smtClean="0"/>
              <a:t> = </a:t>
            </a:r>
            <a:r>
              <a:rPr lang="tr-TR" dirty="0" smtClean="0"/>
              <a:t>ME</a:t>
            </a:r>
            <a:r>
              <a:rPr lang="tr-TR" baseline="-25000" dirty="0" smtClean="0"/>
              <a:t>3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8178" r="15280" b="25181"/>
          <a:stretch/>
        </p:blipFill>
        <p:spPr>
          <a:xfrm>
            <a:off x="4023360" y="1330841"/>
            <a:ext cx="3889248" cy="3403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857" y="3316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8051857" y="24542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8051857" y="41096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3742944" y="4705384"/>
            <a:ext cx="84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Üç durumun mekanik enerjilerini karşılaştıralım, aralarında nasıl bir ilişki var?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8934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7038" y="620509"/>
            <a:ext cx="66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Sürtünmenin Sistemin Enerjisine Etkisi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21" y="2720729"/>
            <a:ext cx="3609446" cy="2740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4326" y="1330841"/>
            <a:ext cx="6423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/>
              <a:t>Masa sürtünmeli olsaydı kutunun son durumdaki enerjisi ne olurdu?</a:t>
            </a:r>
            <a:endParaRPr lang="tr-T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837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9553" y="615671"/>
            <a:ext cx="6632448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 smtClean="0"/>
              <a:t>Sürtünmenin Sistemin Enerjisine Etkisi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86784" y="1645920"/>
            <a:ext cx="7693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/>
              <a:t>Kinetik sürtünme kuvveti harekete ters yönde etki eder, sürtünmeden dolayı sistemin enerjisinin bir kısmı ısı enerjisine dönüşür ve sistemin enerjisini azaltır. </a:t>
            </a:r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  <p:sp>
        <p:nvSpPr>
          <p:cNvPr id="6" name="Rectangle 5"/>
          <p:cNvSpPr/>
          <p:nvPr/>
        </p:nvSpPr>
        <p:spPr>
          <a:xfrm>
            <a:off x="4218432" y="3683885"/>
            <a:ext cx="6096000" cy="4551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/>
              <a:t>ME</a:t>
            </a:r>
            <a:r>
              <a:rPr lang="tr-TR" baseline="-25000" dirty="0"/>
              <a:t>1</a:t>
            </a:r>
            <a:r>
              <a:rPr lang="tr-TR" dirty="0"/>
              <a:t> </a:t>
            </a:r>
            <a:r>
              <a:rPr lang="tr-TR" dirty="0" smtClean="0"/>
              <a:t> - W</a:t>
            </a:r>
            <a:r>
              <a:rPr lang="tr-TR" baseline="-25000" dirty="0" smtClean="0"/>
              <a:t>sürtünme</a:t>
            </a:r>
            <a:r>
              <a:rPr lang="tr-TR" dirty="0" smtClean="0"/>
              <a:t>= </a:t>
            </a:r>
            <a:r>
              <a:rPr lang="tr-TR" dirty="0"/>
              <a:t>ME</a:t>
            </a:r>
            <a:r>
              <a:rPr lang="tr-TR" baseline="-25000" dirty="0"/>
              <a:t>2</a:t>
            </a:r>
            <a:r>
              <a:rPr lang="tr-TR" dirty="0"/>
              <a:t>     (1: ilk durum, 2: son durum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2463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9553" y="615671"/>
            <a:ext cx="6632448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 smtClean="0"/>
              <a:t>Sürtünmenin Sistemin Enerjisine Etkisi</a:t>
            </a:r>
            <a:endParaRPr lang="tr-TR" sz="2800" b="1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96" y="1823846"/>
            <a:ext cx="3218687" cy="2443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827762" y="1539648"/>
            <a:ext cx="4865134" cy="372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tr-TR" sz="2000" dirty="0"/>
              <a:t>Sürtünme kuvvetinin etkili olduğu durumda kaydıraktan kayan bir çocuğu düşünelim. Başlangıçta sahip olduğu potansiyel enerjinin tamamı aşağıya ulaştığında kinetik enerjiye dönüşmez. Enerjinin bir kısmı sürtünmeden dolayı ısı enerjisine dönüşür. </a:t>
            </a:r>
            <a:endParaRPr lang="tr-TR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27762" y="5452072"/>
            <a:ext cx="7498080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tr-TR" sz="2000" dirty="0">
                <a:solidFill>
                  <a:srgbClr val="0070C0"/>
                </a:solidFill>
              </a:rPr>
              <a:t>Mekanik enerji azalmış olur. </a:t>
            </a:r>
            <a:r>
              <a:rPr lang="tr-TR" sz="2000" u="sng" dirty="0">
                <a:solidFill>
                  <a:srgbClr val="0070C0"/>
                </a:solidFill>
              </a:rPr>
              <a:t>Toplam enerji korunur</a:t>
            </a:r>
            <a:r>
              <a:rPr lang="tr-TR" sz="2000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3634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1" y="61567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Sürtünmenin Sistemin Enerjisine Etkisi</a:t>
            </a:r>
            <a:endParaRPr lang="tr-TR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15968" y="1330841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i="1" dirty="0" smtClean="0"/>
              <a:t>Örnek:</a:t>
            </a:r>
            <a:endParaRPr lang="tr-TR" sz="20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953360" y="1730951"/>
                <a:ext cx="3361839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sz="2000" dirty="0" smtClean="0"/>
                  <a:t>Sürtünmesiz bir yüzeyde 4 m/s sabit hızla kaymakta olan 1 kg’lık kutuya hızıyla aynı yönde 10 N’luk kuvvet 1 m boyunca uygulanıyor. Kutunun son hızı ne olur? </a:t>
                </a:r>
                <a:r>
                  <a:rPr lang="tr-TR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sz="2000" dirty="0" smtClean="0"/>
                  <a:t>=10 </a:t>
                </a:r>
                <a:r>
                  <a:rPr lang="tr-TR" sz="2000" dirty="0"/>
                  <a:t>m/s</a:t>
                </a:r>
                <a:r>
                  <a:rPr lang="tr-TR" sz="2000" baseline="30000" dirty="0"/>
                  <a:t>2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)</a:t>
                </a:r>
                <a:endParaRPr lang="tr-TR" sz="2000" baseline="30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360" y="1730951"/>
                <a:ext cx="3361839" cy="3323987"/>
              </a:xfrm>
              <a:prstGeom prst="rect">
                <a:avLst/>
              </a:prstGeom>
              <a:blipFill>
                <a:blip r:embed="rId2"/>
                <a:stretch>
                  <a:fillRect l="-1996" r="-2722" b="-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H="1">
            <a:off x="7697337" y="1330841"/>
            <a:ext cx="17" cy="4810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142570" y="1730950"/>
                <a:ext cx="336183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sz="2000" dirty="0" smtClean="0"/>
                  <a:t>Sürtünmesiz bir yüzeyde 4 m/s sabit hızla kaymakta olan 1 kg’lık kutu sürtünme katsayısı 0,5 olan yüzeye geçiyor. 1 m </a:t>
                </a:r>
                <a:r>
                  <a:rPr lang="tr-TR" sz="2000" dirty="0"/>
                  <a:t>s</a:t>
                </a:r>
                <a:r>
                  <a:rPr lang="tr-TR" sz="2000" dirty="0" smtClean="0"/>
                  <a:t>ürtünmeli yüzeyde yol aldıktan sonra kutunun hızı ne olur? </a:t>
                </a:r>
                <a:r>
                  <a:rPr lang="tr-TR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sz="2000" dirty="0" smtClean="0"/>
                  <a:t>=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10 </a:t>
                </a:r>
                <a:r>
                  <a:rPr lang="tr-TR" sz="2000" dirty="0"/>
                  <a:t>m/s</a:t>
                </a:r>
                <a:r>
                  <a:rPr lang="tr-TR" sz="2000" baseline="30000" dirty="0"/>
                  <a:t>2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)</a:t>
                </a:r>
                <a:endParaRPr lang="tr-TR" sz="2000" baseline="30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570" y="1730950"/>
                <a:ext cx="3361839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1996" r="-1815" b="-32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2975" y="6086902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Cevap: V=6 m/s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627674" y="6086902"/>
                <a:ext cx="2146742" cy="389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dirty="0" smtClean="0"/>
                  <a:t>Cevap: V=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tr-TR" dirty="0" smtClean="0"/>
                  <a:t>m/s</a:t>
                </a:r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674" y="6086902"/>
                <a:ext cx="2146742" cy="389979"/>
              </a:xfrm>
              <a:prstGeom prst="rect">
                <a:avLst/>
              </a:prstGeom>
              <a:blipFill>
                <a:blip r:embed="rId4"/>
                <a:stretch>
                  <a:fillRect l="-2273" t="-4762" r="-2557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5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8291" y="615671"/>
            <a:ext cx="656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Sürtünmenin Sistemin Enerjisine Etkisi</a:t>
            </a:r>
            <a:endParaRPr lang="tr-TR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45663" y="1330841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i="1" dirty="0" smtClean="0"/>
              <a:t>Örnek:</a:t>
            </a:r>
            <a:endParaRPr lang="tr-TR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63" y="1730950"/>
            <a:ext cx="8526699" cy="263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2025" y="620973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Cevap: V=8m/s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2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1743" y="505943"/>
            <a:ext cx="5128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 smtClean="0"/>
              <a:t>Özet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8178" r="15280" b="25181"/>
          <a:stretch/>
        </p:blipFill>
        <p:spPr>
          <a:xfrm>
            <a:off x="3464273" y="2355940"/>
            <a:ext cx="2275506" cy="1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996" y="2258373"/>
            <a:ext cx="2879677" cy="2186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975" y="4353070"/>
            <a:ext cx="3186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</a:t>
            </a:r>
            <a:r>
              <a:rPr lang="en-US" baseline="-25000" dirty="0"/>
              <a:t>1</a:t>
            </a:r>
            <a:r>
              <a:rPr lang="en-US" dirty="0"/>
              <a:t>  - </a:t>
            </a:r>
            <a:r>
              <a:rPr lang="en-US" dirty="0" err="1"/>
              <a:t>W</a:t>
            </a:r>
            <a:r>
              <a:rPr lang="en-US" baseline="-25000" dirty="0" err="1"/>
              <a:t>sürtünme</a:t>
            </a:r>
            <a:r>
              <a:rPr lang="en-US" dirty="0"/>
              <a:t>= ME</a:t>
            </a:r>
            <a:r>
              <a:rPr lang="en-US" baseline="-25000" dirty="0"/>
              <a:t>2</a:t>
            </a:r>
            <a:r>
              <a:rPr lang="en-US" dirty="0"/>
              <a:t>     </a:t>
            </a:r>
            <a:endParaRPr lang="tr-TR" dirty="0" smtClean="0"/>
          </a:p>
          <a:p>
            <a:r>
              <a:rPr lang="en-US" dirty="0" smtClean="0"/>
              <a:t>(</a:t>
            </a:r>
            <a:r>
              <a:rPr lang="en-US" dirty="0"/>
              <a:t>1: ilk durum, 2: son durum)</a:t>
            </a:r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370" y="2073016"/>
            <a:ext cx="2643426" cy="2125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019489" y="4347010"/>
            <a:ext cx="27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ME</a:t>
            </a:r>
            <a:r>
              <a:rPr lang="tr-TR" baseline="-25000" dirty="0"/>
              <a:t>1</a:t>
            </a:r>
            <a:r>
              <a:rPr lang="tr-TR" dirty="0"/>
              <a:t> + W</a:t>
            </a:r>
            <a:r>
              <a:rPr lang="tr-TR" baseline="-25000" dirty="0"/>
              <a:t>uyg. kuvvet</a:t>
            </a:r>
            <a:r>
              <a:rPr lang="tr-TR" dirty="0"/>
              <a:t> = ME</a:t>
            </a:r>
            <a:r>
              <a:rPr lang="tr-TR" baseline="-25000" dirty="0"/>
              <a:t>2    </a:t>
            </a:r>
            <a:endParaRPr lang="tr-TR" baseline="-25000" dirty="0" smtClean="0"/>
          </a:p>
          <a:p>
            <a:r>
              <a:rPr lang="tr-TR" dirty="0" smtClean="0"/>
              <a:t>(</a:t>
            </a:r>
            <a:r>
              <a:rPr lang="tr-TR" dirty="0"/>
              <a:t>W</a:t>
            </a:r>
            <a:r>
              <a:rPr lang="tr-TR" baseline="-25000" dirty="0"/>
              <a:t>uyg. kuvvet</a:t>
            </a:r>
            <a:r>
              <a:rPr lang="tr-TR" dirty="0"/>
              <a:t> : Uygulanan kuvvetin yaptığı iş)</a:t>
            </a:r>
            <a:endParaRPr lang="tr-TR" dirty="0"/>
          </a:p>
        </p:txBody>
      </p:sp>
      <p:sp>
        <p:nvSpPr>
          <p:cNvPr id="12" name="Rectangle 11"/>
          <p:cNvSpPr/>
          <p:nvPr/>
        </p:nvSpPr>
        <p:spPr>
          <a:xfrm>
            <a:off x="6506921" y="6281715"/>
            <a:ext cx="1159292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/>
              <a:t>W = </a:t>
            </a:r>
            <a:r>
              <a:rPr lang="el-GR" b="1" dirty="0"/>
              <a:t>Δ</a:t>
            </a:r>
            <a:r>
              <a:rPr lang="tr-TR" b="1" dirty="0"/>
              <a:t>ME</a:t>
            </a:r>
            <a:endParaRPr lang="tr-TR" b="1" dirty="0"/>
          </a:p>
        </p:txBody>
      </p:sp>
      <p:sp>
        <p:nvSpPr>
          <p:cNvPr id="13" name="Rectangle 12"/>
          <p:cNvSpPr/>
          <p:nvPr/>
        </p:nvSpPr>
        <p:spPr>
          <a:xfrm>
            <a:off x="3397922" y="5402992"/>
            <a:ext cx="8536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Herhangi bir dış kuvvet tarafından iş yapıldığında cismin (ya da sistemin) mekanik enerjisi artar ya da azalır.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7922" y="1123078"/>
            <a:ext cx="877676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dirty="0"/>
              <a:t>Mekanik enerji ne zaman korunur</a:t>
            </a:r>
            <a:r>
              <a:rPr lang="tr-TR" dirty="0" smtClean="0"/>
              <a:t>?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dirty="0" smtClean="0"/>
              <a:t>Herhangi bir dış kuvvet tarafından cisim (ya da sistem) üzerinde iş yapılıyorsa?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5" name="Rectangle 14"/>
          <p:cNvSpPr/>
          <p:nvPr/>
        </p:nvSpPr>
        <p:spPr>
          <a:xfrm>
            <a:off x="3493490" y="4411831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ME</a:t>
            </a:r>
            <a:r>
              <a:rPr lang="tr-TR" baseline="-25000" dirty="0"/>
              <a:t>1 </a:t>
            </a:r>
            <a:r>
              <a:rPr lang="tr-TR" dirty="0"/>
              <a:t>&lt; ME</a:t>
            </a:r>
            <a:r>
              <a:rPr lang="tr-TR" baseline="-25000" dirty="0"/>
              <a:t>2</a:t>
            </a:r>
            <a:r>
              <a:rPr lang="tr-TR" dirty="0"/>
              <a:t> = ME</a:t>
            </a:r>
            <a:r>
              <a:rPr lang="tr-TR" baseline="-25000" dirty="0"/>
              <a:t>3</a:t>
            </a:r>
            <a:r>
              <a:rPr lang="tr-TR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58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831" y="551583"/>
            <a:ext cx="57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Öğreneceğiz?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3984" y="1774329"/>
            <a:ext cx="7595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Enerjiler ne olur</a:t>
            </a:r>
            <a:r>
              <a:rPr lang="tr-TR" sz="2400" dirty="0" smtClean="0"/>
              <a:t>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Özet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Soru </a:t>
            </a:r>
            <a:r>
              <a:rPr lang="tr-TR" sz="2400" dirty="0" smtClean="0"/>
              <a:t>çözümü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14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505943"/>
            <a:ext cx="5666337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 smtClean="0"/>
              <a:t>Bildiklerimizi Hatırlayalım</a:t>
            </a:r>
            <a:endParaRPr lang="tr-T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44580" y="1707903"/>
                <a:ext cx="3735318" cy="4174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Kinetik Enerji :   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   KE=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tr-TR" dirty="0" smtClean="0"/>
                  <a:t> 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Yer Çekimi Potansiyel Enerjisi:    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PE</a:t>
                </a:r>
                <a:r>
                  <a:rPr lang="tr-TR" baseline="-25000" dirty="0" smtClean="0"/>
                  <a:t>yer</a:t>
                </a:r>
                <a:r>
                  <a:rPr lang="tr-TR" dirty="0" smtClean="0"/>
                  <a:t>= m g h</a:t>
                </a:r>
                <a:r>
                  <a:rPr lang="tr-TR" baseline="-25000" dirty="0" smtClean="0"/>
                  <a:t>   </a:t>
                </a:r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/>
              </a:p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Esneklik Potansiyel Enerjisi: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PE</a:t>
                </a:r>
                <a:r>
                  <a:rPr lang="tr-TR" baseline="-25000" dirty="0" smtClean="0"/>
                  <a:t>esneklik</a:t>
                </a:r>
                <a:r>
                  <a:rPr lang="tr-TR" dirty="0" smtClean="0"/>
                  <a:t> = </a:t>
                </a:r>
                <a:r>
                  <a:rPr lang="tr-T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tr-TR" dirty="0"/>
                  <a:t> </a:t>
                </a:r>
                <a:r>
                  <a:rPr lang="tr-TR" dirty="0" smtClean="0"/>
                  <a:t>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580" y="1707903"/>
                <a:ext cx="3735318" cy="4174220"/>
              </a:xfrm>
              <a:prstGeom prst="rect">
                <a:avLst/>
              </a:prstGeom>
              <a:blipFill>
                <a:blip r:embed="rId2"/>
                <a:stretch>
                  <a:fillRect l="-1305" r="-48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541967" y="1707903"/>
            <a:ext cx="32918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/>
              <a:t>Sürtünme Kuvveti:</a:t>
            </a:r>
          </a:p>
          <a:p>
            <a:pPr>
              <a:lnSpc>
                <a:spcPct val="150000"/>
              </a:lnSpc>
            </a:pPr>
            <a:r>
              <a:rPr lang="tr-TR" dirty="0"/>
              <a:t>F</a:t>
            </a:r>
            <a:r>
              <a:rPr lang="tr-TR" baseline="-25000" dirty="0"/>
              <a:t>kin.sürtünme</a:t>
            </a:r>
            <a:r>
              <a:rPr lang="tr-TR" dirty="0"/>
              <a:t>= µ</a:t>
            </a:r>
            <a:r>
              <a:rPr lang="tr-TR" baseline="-25000" dirty="0"/>
              <a:t>kin</a:t>
            </a:r>
            <a:r>
              <a:rPr lang="tr-TR" dirty="0"/>
              <a:t>. N</a:t>
            </a:r>
          </a:p>
          <a:p>
            <a:pPr>
              <a:lnSpc>
                <a:spcPct val="150000"/>
              </a:lnSpc>
            </a:pPr>
            <a:endParaRPr lang="tr-TR" sz="2200" dirty="0"/>
          </a:p>
          <a:p>
            <a:pPr>
              <a:lnSpc>
                <a:spcPct val="150000"/>
              </a:lnSpc>
            </a:pPr>
            <a:r>
              <a:rPr lang="tr-TR" b="1" dirty="0"/>
              <a:t>Yapılan İş:</a:t>
            </a:r>
          </a:p>
          <a:p>
            <a:pPr>
              <a:lnSpc>
                <a:spcPct val="150000"/>
              </a:lnSpc>
            </a:pPr>
            <a:r>
              <a:rPr lang="tr-TR" dirty="0"/>
              <a:t>W= F </a:t>
            </a:r>
            <a:r>
              <a:rPr lang="tr-TR" dirty="0" smtClean="0"/>
              <a:t>d</a:t>
            </a:r>
          </a:p>
          <a:p>
            <a:pPr>
              <a:lnSpc>
                <a:spcPct val="150000"/>
              </a:lnSpc>
            </a:pP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b="1" dirty="0"/>
              <a:t>Mekanik Enerji: </a:t>
            </a:r>
          </a:p>
          <a:p>
            <a:pPr>
              <a:lnSpc>
                <a:spcPct val="150000"/>
              </a:lnSpc>
            </a:pPr>
            <a:r>
              <a:rPr lang="tr-TR" dirty="0"/>
              <a:t>ME = KE + </a:t>
            </a:r>
            <a:r>
              <a:rPr lang="tr-TR" dirty="0" smtClean="0"/>
              <a:t>PE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W = </a:t>
            </a:r>
            <a:r>
              <a:rPr lang="el-GR" dirty="0" smtClean="0"/>
              <a:t>Δ</a:t>
            </a:r>
            <a:r>
              <a:rPr lang="tr-TR" dirty="0" smtClean="0"/>
              <a:t>ME</a:t>
            </a:r>
            <a:endParaRPr lang="tr-TR" dirty="0"/>
          </a:p>
          <a:p>
            <a:pPr>
              <a:lnSpc>
                <a:spcPct val="150000"/>
              </a:lnSpc>
            </a:pPr>
            <a:endParaRPr lang="tr-TR" dirty="0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5430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355" y="1080033"/>
            <a:ext cx="4031164" cy="56200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22937" y="628076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9982063" y="6284306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(2017 – LYS)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405334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82063" y="6284306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(2013 – YGS)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456" y="1461621"/>
            <a:ext cx="4584356" cy="44410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20925" y="540607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0763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100" t="25109" r="52600" b="35266"/>
          <a:stretch/>
        </p:blipFill>
        <p:spPr>
          <a:xfrm>
            <a:off x="4240714" y="1330841"/>
            <a:ext cx="4579147" cy="47907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72156" y="573110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8839199" y="617654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(2012-LYS)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6067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00" t="25359" r="52900" b="43770"/>
          <a:stretch/>
        </p:blipFill>
        <p:spPr>
          <a:xfrm>
            <a:off x="3929435" y="1330841"/>
            <a:ext cx="5463509" cy="49652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09864" y="576250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10009072" y="6203942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(2011-LYS)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37138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400" t="26452" r="17952" b="33548"/>
          <a:stretch/>
        </p:blipFill>
        <p:spPr>
          <a:xfrm>
            <a:off x="4190054" y="1195265"/>
            <a:ext cx="4746682" cy="49560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04710" y="5825095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8168080" y="6316821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(2010-LYS)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</a:t>
            </a:r>
            <a:r>
              <a:rPr lang="tr-TR" sz="2000" dirty="0" smtClean="0"/>
              <a:t>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Özet</a:t>
            </a:r>
            <a:endParaRPr lang="tr-TR" sz="2000" dirty="0"/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6781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9230" r="34934" b="17447"/>
          <a:stretch/>
        </p:blipFill>
        <p:spPr>
          <a:xfrm rot="5400000">
            <a:off x="3499946" y="2011700"/>
            <a:ext cx="5214390" cy="38526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27414" y="5634593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12189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26692" y="1393510"/>
            <a:ext cx="5034485" cy="49091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09605" y="573212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7170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393979" y="2224208"/>
            <a:ext cx="5501576" cy="35356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2814" y="586624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7273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89" y="1270769"/>
            <a:ext cx="3855632" cy="52307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96445" y="5207873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275904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Kazanımlar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85051" y="2376121"/>
            <a:ext cx="1110444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 smtClean="0"/>
              <a:t>11.1.6.3</a:t>
            </a:r>
            <a:r>
              <a:rPr lang="en-US" sz="2200" b="1" dirty="0"/>
              <a:t>. </a:t>
            </a:r>
            <a:r>
              <a:rPr lang="en-US" sz="2200" dirty="0" err="1"/>
              <a:t>Sürtünmeli</a:t>
            </a:r>
            <a:r>
              <a:rPr lang="en-US" sz="2200" dirty="0"/>
              <a:t> </a:t>
            </a:r>
            <a:r>
              <a:rPr lang="en-US" sz="2200" dirty="0" err="1"/>
              <a:t>yüzeylerde</a:t>
            </a:r>
            <a:r>
              <a:rPr lang="en-US" sz="2200" dirty="0"/>
              <a:t> </a:t>
            </a:r>
            <a:r>
              <a:rPr lang="en-US" sz="2200" dirty="0" err="1"/>
              <a:t>enerji</a:t>
            </a:r>
            <a:r>
              <a:rPr lang="en-US" sz="2200" dirty="0"/>
              <a:t> </a:t>
            </a:r>
            <a:r>
              <a:rPr lang="en-US" sz="2200" dirty="0" err="1"/>
              <a:t>korunumunu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dönüşümlerini</a:t>
            </a:r>
            <a:r>
              <a:rPr lang="en-US" sz="2200" dirty="0"/>
              <a:t> </a:t>
            </a:r>
            <a:r>
              <a:rPr lang="en-US" sz="2200" dirty="0" err="1"/>
              <a:t>analiz</a:t>
            </a:r>
            <a:r>
              <a:rPr lang="en-US" sz="2200" dirty="0"/>
              <a:t> </a:t>
            </a:r>
            <a:r>
              <a:rPr lang="en-US" sz="2200" dirty="0" err="1"/>
              <a:t>eder</a:t>
            </a:r>
            <a:r>
              <a:rPr lang="en-US" sz="2200" dirty="0" smtClean="0"/>
              <a:t>.</a:t>
            </a:r>
            <a:endParaRPr lang="en-US" sz="2200" dirty="0"/>
          </a:p>
          <a:p>
            <a:pPr marL="1162050">
              <a:lnSpc>
                <a:spcPct val="150000"/>
              </a:lnSpc>
            </a:pPr>
            <a:r>
              <a:rPr lang="en-US" sz="2200" dirty="0" err="1"/>
              <a:t>Sürtünmeli</a:t>
            </a:r>
            <a:r>
              <a:rPr lang="en-US" sz="2200" dirty="0"/>
              <a:t> </a:t>
            </a:r>
            <a:r>
              <a:rPr lang="en-US" sz="2200" dirty="0" err="1"/>
              <a:t>yüzeylerde</a:t>
            </a:r>
            <a:r>
              <a:rPr lang="en-US" sz="2200" dirty="0"/>
              <a:t> </a:t>
            </a:r>
            <a:r>
              <a:rPr lang="en-US" sz="2200" dirty="0" err="1"/>
              <a:t>hareket</a:t>
            </a:r>
            <a:r>
              <a:rPr lang="en-US" sz="2200" dirty="0"/>
              <a:t> </a:t>
            </a:r>
            <a:r>
              <a:rPr lang="en-US" sz="2200" dirty="0" err="1"/>
              <a:t>eden</a:t>
            </a:r>
            <a:r>
              <a:rPr lang="en-US" sz="2200" dirty="0"/>
              <a:t> </a:t>
            </a:r>
            <a:r>
              <a:rPr lang="en-US" sz="2200" dirty="0" err="1"/>
              <a:t>cisimlerle</a:t>
            </a:r>
            <a:r>
              <a:rPr lang="en-US" sz="2200" dirty="0"/>
              <a:t> </a:t>
            </a:r>
            <a:r>
              <a:rPr lang="en-US" sz="2200" dirty="0" err="1"/>
              <a:t>ilgili</a:t>
            </a:r>
            <a:r>
              <a:rPr lang="en-US" sz="2200" dirty="0"/>
              <a:t> </a:t>
            </a:r>
            <a:r>
              <a:rPr lang="en-US" sz="2200" dirty="0" err="1"/>
              <a:t>enerji</a:t>
            </a:r>
            <a:r>
              <a:rPr lang="en-US" sz="2200" dirty="0"/>
              <a:t> </a:t>
            </a:r>
            <a:r>
              <a:rPr lang="en-US" sz="2200" dirty="0" err="1"/>
              <a:t>korunumu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dönüşümü</a:t>
            </a:r>
            <a:r>
              <a:rPr lang="en-US" sz="2200" dirty="0"/>
              <a:t> </a:t>
            </a:r>
            <a:r>
              <a:rPr lang="en-US" sz="2200" dirty="0" err="1"/>
              <a:t>ile</a:t>
            </a:r>
            <a:r>
              <a:rPr lang="en-US" sz="2200" dirty="0"/>
              <a:t> </a:t>
            </a:r>
            <a:r>
              <a:rPr lang="en-US" sz="2200" dirty="0" err="1"/>
              <a:t>ilgili</a:t>
            </a:r>
            <a:r>
              <a:rPr lang="en-US" sz="2200" dirty="0"/>
              <a:t> </a:t>
            </a:r>
            <a:r>
              <a:rPr lang="en-US" sz="2200" dirty="0" err="1"/>
              <a:t>matematiksel</a:t>
            </a:r>
            <a:r>
              <a:rPr lang="en-US" sz="2200" dirty="0"/>
              <a:t> </a:t>
            </a:r>
            <a:r>
              <a:rPr lang="en-US" sz="2200" dirty="0" err="1"/>
              <a:t>hesaplamalar</a:t>
            </a:r>
            <a:r>
              <a:rPr lang="en-US" sz="2200" dirty="0"/>
              <a:t> </a:t>
            </a:r>
            <a:r>
              <a:rPr lang="en-US" sz="2200" dirty="0" err="1"/>
              <a:t>yapılması</a:t>
            </a:r>
            <a:r>
              <a:rPr lang="en-US" sz="2200" dirty="0"/>
              <a:t> </a:t>
            </a:r>
            <a:r>
              <a:rPr lang="en-US" sz="2200" dirty="0" err="1"/>
              <a:t>sağlanır</a:t>
            </a:r>
            <a:r>
              <a:rPr lang="en-US" sz="2200" dirty="0"/>
              <a:t>. 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4095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94874" y="1445288"/>
            <a:ext cx="5293204" cy="49417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16918" y="561020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40251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24632" y="1820904"/>
            <a:ext cx="5287986" cy="40731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84680" y="5707745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17947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18" y="1330842"/>
            <a:ext cx="4982582" cy="49750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27074" y="548828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13808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86963" y="1494085"/>
            <a:ext cx="5069176" cy="47426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70870" y="558857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16797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7965" r="29955" b="20291"/>
          <a:stretch/>
        </p:blipFill>
        <p:spPr>
          <a:xfrm rot="5400000">
            <a:off x="3340742" y="1799226"/>
            <a:ext cx="5571475" cy="41330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29784" y="543902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16371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74495" y="1939107"/>
            <a:ext cx="5326783" cy="39541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38910" y="4738288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33076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25440" y="573024"/>
            <a:ext cx="2877312" cy="57424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1602" y="415936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Soru </a:t>
            </a:r>
            <a:r>
              <a:rPr lang="tr-TR" sz="2000" b="1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3597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77228" y="1808369"/>
            <a:ext cx="11210965" cy="1705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/>
              <a:t>11.1.6.3. </a:t>
            </a:r>
            <a:r>
              <a:rPr lang="en-US" sz="2200" dirty="0" err="1"/>
              <a:t>Sürtünmeli</a:t>
            </a:r>
            <a:r>
              <a:rPr lang="en-US" sz="2200" dirty="0"/>
              <a:t> </a:t>
            </a:r>
            <a:r>
              <a:rPr lang="en-US" sz="2200" dirty="0" err="1"/>
              <a:t>yüzeylerde</a:t>
            </a:r>
            <a:r>
              <a:rPr lang="en-US" sz="2200" dirty="0"/>
              <a:t> </a:t>
            </a:r>
            <a:r>
              <a:rPr lang="en-US" sz="2200" dirty="0" err="1"/>
              <a:t>enerji</a:t>
            </a:r>
            <a:r>
              <a:rPr lang="en-US" sz="2200" dirty="0"/>
              <a:t> </a:t>
            </a:r>
            <a:r>
              <a:rPr lang="en-US" sz="2200" dirty="0" err="1"/>
              <a:t>korunumunu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dönüşümlerini</a:t>
            </a:r>
            <a:r>
              <a:rPr lang="en-US" sz="2200" dirty="0"/>
              <a:t> </a:t>
            </a:r>
            <a:r>
              <a:rPr lang="en-US" sz="2200" dirty="0" err="1"/>
              <a:t>analiz</a:t>
            </a:r>
            <a:r>
              <a:rPr lang="en-US" sz="2200" dirty="0"/>
              <a:t> </a:t>
            </a:r>
            <a:r>
              <a:rPr lang="en-US" sz="2200" dirty="0" err="1"/>
              <a:t>eder</a:t>
            </a:r>
            <a:r>
              <a:rPr lang="en-US" sz="2200" dirty="0"/>
              <a:t>.</a:t>
            </a:r>
          </a:p>
          <a:p>
            <a:pPr marL="1162050">
              <a:lnSpc>
                <a:spcPct val="150000"/>
              </a:lnSpc>
            </a:pPr>
            <a:r>
              <a:rPr lang="en-US" sz="2200" dirty="0" err="1"/>
              <a:t>Sürtünmeli</a:t>
            </a:r>
            <a:r>
              <a:rPr lang="en-US" sz="2200" dirty="0"/>
              <a:t> </a:t>
            </a:r>
            <a:r>
              <a:rPr lang="en-US" sz="2200" dirty="0" err="1"/>
              <a:t>yüzeylerde</a:t>
            </a:r>
            <a:r>
              <a:rPr lang="en-US" sz="2200" dirty="0"/>
              <a:t> </a:t>
            </a:r>
            <a:r>
              <a:rPr lang="en-US" sz="2200" dirty="0" err="1"/>
              <a:t>hareket</a:t>
            </a:r>
            <a:r>
              <a:rPr lang="en-US" sz="2200" dirty="0"/>
              <a:t> </a:t>
            </a:r>
            <a:r>
              <a:rPr lang="en-US" sz="2200" dirty="0" err="1"/>
              <a:t>eden</a:t>
            </a:r>
            <a:r>
              <a:rPr lang="en-US" sz="2200" dirty="0"/>
              <a:t> </a:t>
            </a:r>
            <a:r>
              <a:rPr lang="en-US" sz="2200" dirty="0" err="1"/>
              <a:t>cisimlerle</a:t>
            </a:r>
            <a:r>
              <a:rPr lang="en-US" sz="2200" dirty="0"/>
              <a:t> </a:t>
            </a:r>
            <a:r>
              <a:rPr lang="en-US" sz="2200" dirty="0" err="1"/>
              <a:t>ilgili</a:t>
            </a:r>
            <a:r>
              <a:rPr lang="en-US" sz="2200" dirty="0"/>
              <a:t> </a:t>
            </a:r>
            <a:r>
              <a:rPr lang="en-US" sz="2200" dirty="0" err="1"/>
              <a:t>enerji</a:t>
            </a:r>
            <a:r>
              <a:rPr lang="en-US" sz="2200" dirty="0"/>
              <a:t> </a:t>
            </a:r>
            <a:r>
              <a:rPr lang="en-US" sz="2200" dirty="0" err="1"/>
              <a:t>korunumu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dönüşümü</a:t>
            </a:r>
            <a:r>
              <a:rPr lang="en-US" sz="2200" dirty="0"/>
              <a:t> </a:t>
            </a:r>
            <a:r>
              <a:rPr lang="en-US" sz="2200" dirty="0" err="1"/>
              <a:t>ile</a:t>
            </a:r>
            <a:r>
              <a:rPr lang="en-US" sz="2200" dirty="0"/>
              <a:t> </a:t>
            </a:r>
            <a:r>
              <a:rPr lang="en-US" sz="2200" dirty="0" err="1"/>
              <a:t>ilgili</a:t>
            </a:r>
            <a:r>
              <a:rPr lang="en-US" sz="2200" dirty="0"/>
              <a:t> </a:t>
            </a:r>
            <a:r>
              <a:rPr lang="en-US" sz="2200" dirty="0" err="1"/>
              <a:t>matematiksel</a:t>
            </a:r>
            <a:r>
              <a:rPr lang="en-US" sz="2200" dirty="0"/>
              <a:t> </a:t>
            </a:r>
            <a:r>
              <a:rPr lang="en-US" sz="2200" dirty="0" err="1"/>
              <a:t>hesaplamalar</a:t>
            </a:r>
            <a:r>
              <a:rPr lang="en-US" sz="2200" dirty="0"/>
              <a:t> </a:t>
            </a:r>
            <a:r>
              <a:rPr lang="en-US" sz="2200" dirty="0" err="1"/>
              <a:t>yapılması</a:t>
            </a:r>
            <a:r>
              <a:rPr lang="en-US" sz="2200" dirty="0"/>
              <a:t> </a:t>
            </a:r>
            <a:r>
              <a:rPr lang="en-US" sz="2200" dirty="0" err="1"/>
              <a:t>sağlanır</a:t>
            </a:r>
            <a:r>
              <a:rPr lang="en-US" sz="2200" dirty="0"/>
              <a:t>. 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3940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8832" y="924252"/>
            <a:ext cx="65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Önümüzdeki Hafta Ne Öğreneceğiz?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85051" y="1719322"/>
            <a:ext cx="107045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9013" indent="-989013">
              <a:spcAft>
                <a:spcPts val="600"/>
              </a:spcAft>
            </a:pPr>
            <a:r>
              <a:rPr lang="en-US" sz="2000" b="1" dirty="0" smtClean="0"/>
              <a:t>11.1.7.1</a:t>
            </a:r>
            <a:r>
              <a:rPr lang="en-US" sz="2000" b="1" dirty="0"/>
              <a:t>. </a:t>
            </a:r>
            <a:r>
              <a:rPr lang="en-US" sz="2000" dirty="0" err="1"/>
              <a:t>İtme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çizgisel</a:t>
            </a:r>
            <a:r>
              <a:rPr lang="en-US" sz="2000" dirty="0"/>
              <a:t> momentum </a:t>
            </a:r>
            <a:r>
              <a:rPr lang="en-US" sz="2000" dirty="0" err="1"/>
              <a:t>kavramlarını</a:t>
            </a:r>
            <a:r>
              <a:rPr lang="en-US" sz="2000" dirty="0"/>
              <a:t> </a:t>
            </a:r>
            <a:r>
              <a:rPr lang="en-US" sz="2000" dirty="0" err="1"/>
              <a:t>açıklar</a:t>
            </a:r>
            <a:r>
              <a:rPr lang="en-US" sz="2000" dirty="0"/>
              <a:t>. </a:t>
            </a:r>
          </a:p>
          <a:p>
            <a:pPr marL="1074738"/>
            <a:r>
              <a:rPr lang="en-US" sz="2000" dirty="0"/>
              <a:t>a) </a:t>
            </a:r>
            <a:r>
              <a:rPr lang="en-US" sz="2000" dirty="0" err="1"/>
              <a:t>Çizgisel</a:t>
            </a:r>
            <a:r>
              <a:rPr lang="en-US" sz="2000" dirty="0"/>
              <a:t> </a:t>
            </a:r>
            <a:r>
              <a:rPr lang="en-US" sz="2000" dirty="0" err="1"/>
              <a:t>momentumla</a:t>
            </a:r>
            <a:r>
              <a:rPr lang="en-US" sz="2000" dirty="0"/>
              <a:t> </a:t>
            </a:r>
            <a:r>
              <a:rPr lang="en-US" sz="2000" dirty="0" err="1"/>
              <a:t>ilgili</a:t>
            </a:r>
            <a:r>
              <a:rPr lang="en-US" sz="2000" dirty="0"/>
              <a:t> </a:t>
            </a:r>
            <a:r>
              <a:rPr lang="en-US" sz="2000" dirty="0" err="1"/>
              <a:t>günlük</a:t>
            </a:r>
            <a:r>
              <a:rPr lang="en-US" sz="2000" dirty="0"/>
              <a:t> </a:t>
            </a:r>
            <a:r>
              <a:rPr lang="en-US" sz="2000" dirty="0" err="1"/>
              <a:t>hayattan</a:t>
            </a:r>
            <a:r>
              <a:rPr lang="en-US" sz="2000" dirty="0"/>
              <a:t> </a:t>
            </a:r>
            <a:r>
              <a:rPr lang="en-US" sz="2000" dirty="0" err="1"/>
              <a:t>örnekler</a:t>
            </a:r>
            <a:r>
              <a:rPr lang="en-US" sz="2000" dirty="0"/>
              <a:t> </a:t>
            </a:r>
            <a:r>
              <a:rPr lang="en-US" sz="2000" dirty="0" err="1"/>
              <a:t>verilir</a:t>
            </a:r>
            <a:r>
              <a:rPr lang="en-US" sz="2000" dirty="0"/>
              <a:t>. </a:t>
            </a:r>
          </a:p>
          <a:p>
            <a:pPr marL="1074738">
              <a:spcAft>
                <a:spcPts val="600"/>
              </a:spcAft>
            </a:pPr>
            <a:r>
              <a:rPr lang="en-US" sz="2000" dirty="0"/>
              <a:t>b) </a:t>
            </a:r>
            <a:r>
              <a:rPr lang="en-US" sz="2000" dirty="0" err="1"/>
              <a:t>İtme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çizgisel</a:t>
            </a:r>
            <a:r>
              <a:rPr lang="en-US" sz="2000" dirty="0"/>
              <a:t> momentum </a:t>
            </a:r>
            <a:r>
              <a:rPr lang="en-US" sz="2000" dirty="0" err="1"/>
              <a:t>kavramlarının</a:t>
            </a:r>
            <a:r>
              <a:rPr lang="en-US" sz="2000" dirty="0"/>
              <a:t> </a:t>
            </a:r>
            <a:r>
              <a:rPr lang="en-US" sz="2000" dirty="0" err="1"/>
              <a:t>matematiksel</a:t>
            </a:r>
            <a:r>
              <a:rPr lang="en-US" sz="2000" dirty="0"/>
              <a:t> </a:t>
            </a:r>
            <a:r>
              <a:rPr lang="en-US" sz="2000" dirty="0" err="1"/>
              <a:t>modeli</a:t>
            </a:r>
            <a:r>
              <a:rPr lang="en-US" sz="2000" dirty="0"/>
              <a:t> </a:t>
            </a:r>
            <a:r>
              <a:rPr lang="en-US" sz="2000" dirty="0" err="1"/>
              <a:t>verilir</a:t>
            </a:r>
            <a:r>
              <a:rPr lang="en-US" sz="2000" dirty="0"/>
              <a:t>. </a:t>
            </a:r>
            <a:endParaRPr lang="tr-TR" sz="2000" dirty="0" smtClean="0"/>
          </a:p>
          <a:p>
            <a:pPr marL="1074738">
              <a:spcAft>
                <a:spcPts val="600"/>
              </a:spcAft>
            </a:pPr>
            <a:endParaRPr lang="en-US" sz="2000" dirty="0"/>
          </a:p>
          <a:p>
            <a:pPr marL="989013" indent="-989013">
              <a:spcAft>
                <a:spcPts val="600"/>
              </a:spcAft>
            </a:pPr>
            <a:r>
              <a:rPr lang="en-US" sz="2000" b="1" dirty="0"/>
              <a:t>11.1.7.2. </a:t>
            </a:r>
            <a:r>
              <a:rPr lang="en-US" sz="2000" dirty="0" err="1"/>
              <a:t>İtme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çizgisel</a:t>
            </a:r>
            <a:r>
              <a:rPr lang="en-US" sz="2000" dirty="0"/>
              <a:t> momentum </a:t>
            </a:r>
            <a:r>
              <a:rPr lang="en-US" sz="2000" dirty="0" err="1"/>
              <a:t>değişimi</a:t>
            </a:r>
            <a:r>
              <a:rPr lang="en-US" sz="2000" dirty="0"/>
              <a:t> </a:t>
            </a:r>
            <a:r>
              <a:rPr lang="en-US" sz="2000" dirty="0" err="1"/>
              <a:t>arasında</a:t>
            </a:r>
            <a:r>
              <a:rPr lang="en-US" sz="2000" dirty="0"/>
              <a:t> </a:t>
            </a:r>
            <a:r>
              <a:rPr lang="en-US" sz="2000" dirty="0" err="1"/>
              <a:t>ilişki</a:t>
            </a:r>
            <a:r>
              <a:rPr lang="en-US" sz="2000" dirty="0"/>
              <a:t> </a:t>
            </a:r>
            <a:r>
              <a:rPr lang="en-US" sz="2000" dirty="0" err="1"/>
              <a:t>kurar</a:t>
            </a:r>
            <a:r>
              <a:rPr lang="en-US" sz="2000" dirty="0"/>
              <a:t>. </a:t>
            </a:r>
          </a:p>
          <a:p>
            <a:pPr marL="1074738"/>
            <a:r>
              <a:rPr lang="en-US" sz="2000" dirty="0"/>
              <a:t>a) </a:t>
            </a:r>
            <a:r>
              <a:rPr lang="en-US" sz="2000" dirty="0" err="1"/>
              <a:t>Öğrencilerin</a:t>
            </a:r>
            <a:r>
              <a:rPr lang="en-US" sz="2000" dirty="0"/>
              <a:t> </a:t>
            </a:r>
            <a:r>
              <a:rPr lang="en-US" sz="2000" dirty="0" err="1"/>
              <a:t>Newton’ın</a:t>
            </a:r>
            <a:r>
              <a:rPr lang="en-US" sz="2000" dirty="0"/>
              <a:t> </a:t>
            </a:r>
            <a:r>
              <a:rPr lang="en-US" sz="2000" dirty="0" err="1"/>
              <a:t>ikinci</a:t>
            </a:r>
            <a:r>
              <a:rPr lang="en-US" sz="2000" dirty="0"/>
              <a:t> </a:t>
            </a:r>
            <a:r>
              <a:rPr lang="en-US" sz="2000" dirty="0" err="1"/>
              <a:t>hareket</a:t>
            </a:r>
            <a:r>
              <a:rPr lang="en-US" sz="2000" dirty="0"/>
              <a:t> </a:t>
            </a:r>
            <a:r>
              <a:rPr lang="en-US" sz="2000" dirty="0" err="1"/>
              <a:t>yasasından</a:t>
            </a:r>
            <a:r>
              <a:rPr lang="en-US" sz="2000" dirty="0"/>
              <a:t> </a:t>
            </a:r>
            <a:r>
              <a:rPr lang="en-US" sz="2000" dirty="0" err="1"/>
              <a:t>faydalanarak</a:t>
            </a:r>
            <a:r>
              <a:rPr lang="en-US" sz="2000" dirty="0"/>
              <a:t> </a:t>
            </a:r>
            <a:r>
              <a:rPr lang="en-US" sz="2000" dirty="0" err="1"/>
              <a:t>itme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momentum </a:t>
            </a:r>
            <a:r>
              <a:rPr lang="en-US" sz="2000" dirty="0" err="1"/>
              <a:t>arasındaki</a:t>
            </a:r>
            <a:r>
              <a:rPr lang="en-US" sz="2000" dirty="0"/>
              <a:t> </a:t>
            </a:r>
            <a:r>
              <a:rPr lang="en-US" sz="2000" dirty="0" err="1"/>
              <a:t>matematiksel</a:t>
            </a:r>
            <a:r>
              <a:rPr lang="en-US" sz="2000" dirty="0"/>
              <a:t> </a:t>
            </a:r>
            <a:r>
              <a:rPr lang="en-US" sz="2000" dirty="0" err="1"/>
              <a:t>modeli</a:t>
            </a:r>
            <a:r>
              <a:rPr lang="en-US" sz="2000" dirty="0"/>
              <a:t> </a:t>
            </a:r>
            <a:r>
              <a:rPr lang="en-US" sz="2000" dirty="0" err="1"/>
              <a:t>elde</a:t>
            </a:r>
            <a:r>
              <a:rPr lang="en-US" sz="2000" dirty="0"/>
              <a:t> </a:t>
            </a:r>
            <a:r>
              <a:rPr lang="en-US" sz="2000" dirty="0" err="1"/>
              <a:t>etmeleri</a:t>
            </a:r>
            <a:r>
              <a:rPr lang="en-US" sz="2000" dirty="0"/>
              <a:t> </a:t>
            </a:r>
            <a:r>
              <a:rPr lang="en-US" sz="2000" dirty="0" err="1"/>
              <a:t>sağlanır</a:t>
            </a:r>
            <a:r>
              <a:rPr lang="en-US" sz="2000" dirty="0"/>
              <a:t>. </a:t>
            </a:r>
          </a:p>
          <a:p>
            <a:pPr marL="1074738"/>
            <a:r>
              <a:rPr lang="en-US" sz="2000" dirty="0"/>
              <a:t>b) </a:t>
            </a:r>
            <a:r>
              <a:rPr lang="en-US" sz="2000" dirty="0" err="1"/>
              <a:t>Öğrencilerin</a:t>
            </a:r>
            <a:r>
              <a:rPr lang="en-US" sz="2000" dirty="0"/>
              <a:t> </a:t>
            </a:r>
            <a:r>
              <a:rPr lang="en-US" sz="2000" dirty="0" err="1"/>
              <a:t>kuvvet</a:t>
            </a:r>
            <a:r>
              <a:rPr lang="en-US" sz="2000" dirty="0"/>
              <a:t>-zaman </a:t>
            </a:r>
            <a:r>
              <a:rPr lang="en-US" sz="2000" dirty="0" err="1"/>
              <a:t>grafiğinden</a:t>
            </a:r>
            <a:r>
              <a:rPr lang="en-US" sz="2000" dirty="0"/>
              <a:t> </a:t>
            </a:r>
            <a:r>
              <a:rPr lang="en-US" sz="2000" dirty="0" err="1"/>
              <a:t>alan</a:t>
            </a:r>
            <a:r>
              <a:rPr lang="en-US" sz="2000" dirty="0"/>
              <a:t> </a:t>
            </a:r>
            <a:r>
              <a:rPr lang="en-US" sz="2000" dirty="0" err="1"/>
              <a:t>hesaplamaları</a:t>
            </a:r>
            <a:r>
              <a:rPr lang="en-US" sz="2000" dirty="0"/>
              <a:t> </a:t>
            </a:r>
            <a:r>
              <a:rPr lang="en-US" sz="2000" dirty="0" err="1"/>
              <a:t>yapmaları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cismin</a:t>
            </a:r>
            <a:r>
              <a:rPr lang="en-US" sz="2000" dirty="0"/>
              <a:t> momentum </a:t>
            </a:r>
            <a:r>
              <a:rPr lang="en-US" sz="2000" dirty="0" err="1"/>
              <a:t>değişikliği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ilişkilendirmeleri</a:t>
            </a:r>
            <a:r>
              <a:rPr lang="en-US" sz="2000" dirty="0"/>
              <a:t> </a:t>
            </a:r>
            <a:r>
              <a:rPr lang="en-US" sz="2000" dirty="0" err="1"/>
              <a:t>sağlanır</a:t>
            </a:r>
            <a:r>
              <a:rPr lang="en-US" sz="2000" dirty="0"/>
              <a:t>. </a:t>
            </a:r>
          </a:p>
          <a:p>
            <a:pPr marL="1074738">
              <a:spcAft>
                <a:spcPts val="600"/>
              </a:spcAft>
            </a:pPr>
            <a:r>
              <a:rPr lang="en-US" sz="2000" dirty="0"/>
              <a:t>c) </a:t>
            </a:r>
            <a:r>
              <a:rPr lang="en-US" sz="2000" dirty="0" err="1"/>
              <a:t>İtme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çizgisel</a:t>
            </a:r>
            <a:r>
              <a:rPr lang="en-US" sz="2000" dirty="0"/>
              <a:t> momentum </a:t>
            </a:r>
            <a:r>
              <a:rPr lang="en-US" sz="2000" dirty="0" err="1"/>
              <a:t>değişimi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ilgili</a:t>
            </a:r>
            <a:r>
              <a:rPr lang="en-US" sz="2000" dirty="0"/>
              <a:t> </a:t>
            </a:r>
            <a:r>
              <a:rPr lang="en-US" sz="2000" dirty="0" err="1"/>
              <a:t>matematiksel</a:t>
            </a:r>
            <a:r>
              <a:rPr lang="en-US" sz="2000" dirty="0"/>
              <a:t> </a:t>
            </a:r>
            <a:r>
              <a:rPr lang="en-US" sz="2000" dirty="0" err="1"/>
              <a:t>hesaplamalar</a:t>
            </a:r>
            <a:r>
              <a:rPr lang="en-US" sz="2000" dirty="0"/>
              <a:t> </a:t>
            </a:r>
            <a:r>
              <a:rPr lang="en-US" sz="2000" dirty="0" err="1"/>
              <a:t>yapılması</a:t>
            </a:r>
            <a:r>
              <a:rPr lang="en-US" sz="2000" dirty="0"/>
              <a:t> </a:t>
            </a:r>
            <a:r>
              <a:rPr lang="en-US" sz="2000" dirty="0" err="1"/>
              <a:t>sağlanır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49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çözümü</a:t>
            </a:r>
            <a:endParaRPr lang="tr-TR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004" y="1074810"/>
            <a:ext cx="2723713" cy="2035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04578" y="3236517"/>
                <a:ext cx="1515928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𝑦𝑎𝑦</m:t>
                        </m:r>
                      </m:e>
                    </m:acc>
                  </m:oMath>
                </a14:m>
                <a:r>
                  <a:rPr lang="en-US" dirty="0"/>
                  <a:t> =</a:t>
                </a:r>
                <a:r>
                  <a:rPr lang="tr-TR" dirty="0"/>
                  <a:t> -</a:t>
                </a:r>
                <a:r>
                  <a:rPr lang="en-US" dirty="0"/>
                  <a:t> </a:t>
                </a:r>
                <a:r>
                  <a:rPr lang="tr-TR" dirty="0"/>
                  <a:t>k 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endParaRPr lang="tr-TR" dirty="0" smtClean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578" y="3236517"/>
                <a:ext cx="1515928" cy="629916"/>
              </a:xfrm>
              <a:prstGeom prst="rect">
                <a:avLst/>
              </a:prstGeom>
              <a:blipFill>
                <a:blip r:embed="rId4"/>
                <a:stretch>
                  <a:fillRect b="-15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24593" y="3086123"/>
                <a:ext cx="1418145" cy="41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𝑢𝑦𝑔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tr-TR" dirty="0"/>
                  <a:t>k 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endParaRPr lang="tr-TR" b="1" dirty="0" smtClean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593" y="3086123"/>
                <a:ext cx="1418145" cy="414922"/>
              </a:xfrm>
              <a:prstGeom prst="rect">
                <a:avLst/>
              </a:prstGeom>
              <a:blipFill>
                <a:blip r:embed="rId5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46042" t="38901" r="32738" b="29705"/>
          <a:stretch/>
        </p:blipFill>
        <p:spPr>
          <a:xfrm>
            <a:off x="9510748" y="981302"/>
            <a:ext cx="2179259" cy="1812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737737" y="3083591"/>
                <a:ext cx="1725280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dirty="0" smtClean="0"/>
                  <a:t>EP=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·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·</m:t>
                    </m:r>
                    <m:d>
                      <m:dPr>
                        <m:ctrlPr>
                          <a:rPr lang="tr-T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tr-TR" b="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tr-TR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737" y="3083591"/>
                <a:ext cx="1725280" cy="483466"/>
              </a:xfrm>
              <a:prstGeom prst="rect">
                <a:avLst/>
              </a:prstGeom>
              <a:blipFill>
                <a:blip r:embed="rId7"/>
                <a:stretch>
                  <a:fillRect l="-2827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78" t="36746" r="31906" b="19720"/>
          <a:stretch/>
        </p:blipFill>
        <p:spPr>
          <a:xfrm>
            <a:off x="3608044" y="3912868"/>
            <a:ext cx="4043303" cy="19689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30087" y="6155087"/>
            <a:ext cx="2152779" cy="45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 smtClean="0"/>
              <a:t>ME = KE </a:t>
            </a:r>
            <a:r>
              <a:rPr lang="tr-TR" dirty="0"/>
              <a:t>+ </a:t>
            </a:r>
            <a:r>
              <a:rPr lang="tr-TR" dirty="0" smtClean="0"/>
              <a:t>PE</a:t>
            </a:r>
            <a:endParaRPr lang="tr-TR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9417" y="4216288"/>
            <a:ext cx="2016976" cy="2539101"/>
          </a:xfrm>
          <a:prstGeom prst="rect">
            <a:avLst/>
          </a:prstGeom>
        </p:spPr>
      </p:pic>
      <p:pic>
        <p:nvPicPr>
          <p:cNvPr id="31" name="Picture 5" descr="06_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907" y="4293290"/>
            <a:ext cx="2206216" cy="23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24157" y="3866433"/>
            <a:ext cx="686618" cy="2767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884" y="1029371"/>
            <a:ext cx="2223115" cy="2006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132946" y="3106904"/>
                <a:ext cx="11919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946" y="3106904"/>
                <a:ext cx="1191993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130638" y="3454931"/>
                <a:ext cx="11943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tr-T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638" y="3454931"/>
                <a:ext cx="119430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" b="4507"/>
          <a:stretch/>
        </p:blipFill>
        <p:spPr>
          <a:xfrm>
            <a:off x="4119539" y="1735707"/>
            <a:ext cx="5507563" cy="4801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8052" y="625828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(2017 – LYS)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9539" y="1262125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Öğrenmiş miyiz sınayalım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211731" y="6167113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</p:spTree>
    <p:extLst>
      <p:ext uri="{BB962C8B-B14F-4D97-AF65-F5344CB8AC3E}">
        <p14:creationId xmlns:p14="http://schemas.microsoft.com/office/powerpoint/2010/main" val="6832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48180" y="1631456"/>
            <a:ext cx="4227408" cy="4996155"/>
            <a:chOff x="4759258" y="1737130"/>
            <a:chExt cx="4022135" cy="4901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846" b="1811"/>
            <a:stretch/>
          </p:blipFill>
          <p:spPr>
            <a:xfrm>
              <a:off x="4812673" y="2607275"/>
              <a:ext cx="3968720" cy="40311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3" t="2161" b="82980"/>
            <a:stretch/>
          </p:blipFill>
          <p:spPr>
            <a:xfrm>
              <a:off x="4759258" y="1737130"/>
              <a:ext cx="4000407" cy="87014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860693" y="625828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(2016 – LYS</a:t>
            </a:r>
            <a:r>
              <a:rPr lang="tr-TR" dirty="0" smtClean="0"/>
              <a:t>)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348180" y="5665044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9539" y="1262125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Öğrenmiş miyiz sınayalım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938" y="2174446"/>
            <a:ext cx="4865055" cy="3932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0693" y="625828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(2016 – </a:t>
            </a:r>
            <a:r>
              <a:rPr lang="tr-TR" dirty="0" smtClean="0"/>
              <a:t>YGS)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880804" y="5665044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9539" y="1262125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Öğrenmiş miyiz sınayalım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0693" y="625828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(2016 – </a:t>
            </a:r>
            <a:r>
              <a:rPr lang="tr-TR" dirty="0" smtClean="0"/>
              <a:t>YGS)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" t="662" r="6914" b="50287"/>
          <a:stretch/>
        </p:blipFill>
        <p:spPr>
          <a:xfrm>
            <a:off x="3621582" y="1546851"/>
            <a:ext cx="4291222" cy="3664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41" r="5722"/>
          <a:stretch/>
        </p:blipFill>
        <p:spPr>
          <a:xfrm>
            <a:off x="7895449" y="1631457"/>
            <a:ext cx="4189242" cy="345932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845072" y="430026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9539" y="1262125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Öğrenmiş miyiz sınayalım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0693" y="625828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(2016 – </a:t>
            </a:r>
            <a:r>
              <a:rPr lang="tr-TR" dirty="0" smtClean="0"/>
              <a:t>LYS)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538" y="1619220"/>
            <a:ext cx="4661855" cy="482372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18407" y="5999700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95759" y="1123078"/>
            <a:ext cx="3145536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Özet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Soru </a:t>
            </a:r>
            <a:r>
              <a:rPr lang="tr-TR" sz="2000" dirty="0"/>
              <a:t>çözümü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9539" y="1262125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Öğrenmiş miyiz sınayalım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7516</TotalTime>
  <Words>1877</Words>
  <Application>Microsoft Office PowerPoint</Application>
  <PresentationFormat>Widescreen</PresentationFormat>
  <Paragraphs>416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Times New Roman</vt:lpstr>
      <vt:lpstr>Wingdings</vt:lpstr>
      <vt:lpstr>Vapor Trail</vt:lpstr>
      <vt:lpstr>Enerji ve Hareket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Belkıs</cp:lastModifiedBy>
  <cp:revision>329</cp:revision>
  <dcterms:created xsi:type="dcterms:W3CDTF">2016-04-01T12:40:28Z</dcterms:created>
  <dcterms:modified xsi:type="dcterms:W3CDTF">2018-11-23T14:43:32Z</dcterms:modified>
</cp:coreProperties>
</file>