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65"/>
  </p:notesMasterIdLst>
  <p:handoutMasterIdLst>
    <p:handoutMasterId r:id="rId66"/>
  </p:handoutMasterIdLst>
  <p:sldIdLst>
    <p:sldId id="365" r:id="rId2"/>
    <p:sldId id="366" r:id="rId3"/>
    <p:sldId id="675" r:id="rId4"/>
    <p:sldId id="367" r:id="rId5"/>
    <p:sldId id="623" r:id="rId6"/>
    <p:sldId id="672" r:id="rId7"/>
    <p:sldId id="676" r:id="rId8"/>
    <p:sldId id="706" r:id="rId9"/>
    <p:sldId id="739" r:id="rId10"/>
    <p:sldId id="707" r:id="rId11"/>
    <p:sldId id="679" r:id="rId12"/>
    <p:sldId id="677" r:id="rId13"/>
    <p:sldId id="708" r:id="rId14"/>
    <p:sldId id="751" r:id="rId15"/>
    <p:sldId id="709" r:id="rId16"/>
    <p:sldId id="710" r:id="rId17"/>
    <p:sldId id="711" r:id="rId18"/>
    <p:sldId id="712" r:id="rId19"/>
    <p:sldId id="725" r:id="rId20"/>
    <p:sldId id="726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20" r:id="rId29"/>
    <p:sldId id="727" r:id="rId30"/>
    <p:sldId id="728" r:id="rId31"/>
    <p:sldId id="729" r:id="rId32"/>
    <p:sldId id="730" r:id="rId33"/>
    <p:sldId id="721" r:id="rId34"/>
    <p:sldId id="731" r:id="rId35"/>
    <p:sldId id="732" r:id="rId36"/>
    <p:sldId id="733" r:id="rId37"/>
    <p:sldId id="734" r:id="rId38"/>
    <p:sldId id="735" r:id="rId39"/>
    <p:sldId id="736" r:id="rId40"/>
    <p:sldId id="748" r:id="rId41"/>
    <p:sldId id="742" r:id="rId42"/>
    <p:sldId id="743" r:id="rId43"/>
    <p:sldId id="749" r:id="rId44"/>
    <p:sldId id="750" r:id="rId45"/>
    <p:sldId id="746" r:id="rId46"/>
    <p:sldId id="747" r:id="rId47"/>
    <p:sldId id="704" r:id="rId48"/>
    <p:sldId id="705" r:id="rId49"/>
    <p:sldId id="681" r:id="rId50"/>
    <p:sldId id="703" r:id="rId51"/>
    <p:sldId id="702" r:id="rId52"/>
    <p:sldId id="701" r:id="rId53"/>
    <p:sldId id="683" r:id="rId54"/>
    <p:sldId id="685" r:id="rId55"/>
    <p:sldId id="686" r:id="rId56"/>
    <p:sldId id="687" r:id="rId57"/>
    <p:sldId id="688" r:id="rId58"/>
    <p:sldId id="689" r:id="rId59"/>
    <p:sldId id="690" r:id="rId60"/>
    <p:sldId id="691" r:id="rId61"/>
    <p:sldId id="569" r:id="rId62"/>
    <p:sldId id="559" r:id="rId63"/>
    <p:sldId id="558" r:id="rId64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  <p:cmAuthor id="2" name="Omer Faruk Ozdemi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5" autoAdjust="0"/>
    <p:restoredTop sz="88262" autoAdjust="0"/>
  </p:normalViewPr>
  <p:slideViewPr>
    <p:cSldViewPr snapToObjects="1">
      <p:cViewPr varScale="1">
        <p:scale>
          <a:sx n="77" d="100"/>
          <a:sy n="77" d="100"/>
        </p:scale>
        <p:origin x="12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28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698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2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57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en-US" dirty="0" smtClean="0"/>
          </a:p>
          <a:p>
            <a:r>
              <a:rPr lang="en-US" dirty="0" err="1" smtClean="0"/>
              <a:t>Venturi</a:t>
            </a:r>
            <a:r>
              <a:rPr lang="en-US" dirty="0" smtClean="0"/>
              <a:t> </a:t>
            </a:r>
            <a:r>
              <a:rPr lang="en-US" dirty="0" err="1" smtClean="0"/>
              <a:t>borusu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2F</a:t>
            </a:r>
            <a:r>
              <a:rPr lang="en-US" baseline="0" dirty="0" smtClean="0"/>
              <a:t> = M </a:t>
            </a:r>
            <a:r>
              <a:rPr lang="en-US" baseline="0" dirty="0" err="1" smtClean="0"/>
              <a:t>olduğu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konuşulur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41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Çizimlerin doğru tarafı: Derinden sığa doğru giderken dalga b</a:t>
            </a:r>
            <a:r>
              <a:rPr lang="en-US" noProof="0" dirty="0" smtClean="0"/>
              <a:t>o</a:t>
            </a:r>
            <a:r>
              <a:rPr lang="tr-TR" noProof="0" dirty="0" err="1" smtClean="0"/>
              <a:t>yu</a:t>
            </a:r>
            <a:r>
              <a:rPr lang="tr-TR" noProof="0" dirty="0" smtClean="0"/>
              <a:t> azalır ve dalga yavaşlar. </a:t>
            </a:r>
          </a:p>
          <a:p>
            <a:r>
              <a:rPr lang="tr-TR" noProof="0" dirty="0" smtClean="0"/>
              <a:t>Çizimler bir yönden yanlıştır: Derinden sığa doğru giderken enerji korunumundan dolayı dalganın yüksekliği (genliği) artar. Çizimlerde azalır gösterilmiş.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95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799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654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Doğrusal su dalgası nasıl görünür?</a:t>
            </a:r>
          </a:p>
          <a:p>
            <a:r>
              <a:rPr lang="tr-TR" noProof="0" dirty="0" smtClean="0"/>
              <a:t>Dairesel su dalgası nasıl görünür?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12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11.02.2018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://ophysics.com/waves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10.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3. ÜNİTE: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3.2. Su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Dalgası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2024" y="4509120"/>
            <a:ext cx="5254304" cy="84983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Prof. Dr. Ali Eryılmaz</a:t>
            </a: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2" descr="Image result for tsuna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112" b="12404"/>
          <a:stretch/>
        </p:blipFill>
        <p:spPr>
          <a:xfrm>
            <a:off x="3944392" y="1844824"/>
            <a:ext cx="3820740" cy="2160240"/>
          </a:xfrm>
          <a:prstGeom prst="rect">
            <a:avLst/>
          </a:prstGeom>
        </p:spPr>
      </p:pic>
      <p:pic>
        <p:nvPicPr>
          <p:cNvPr id="1028" name="Picture 4" descr="Image result for tsun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11830"/>
            <a:ext cx="4727848" cy="31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9736" y="312738"/>
            <a:ext cx="72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Tusunami Dalgaları: Nerede Daha Hızlıdır? Nerede Genliği Daha Büyüktür?</a:t>
            </a:r>
          </a:p>
        </p:txBody>
      </p:sp>
    </p:spTree>
    <p:extLst>
      <p:ext uri="{BB962C8B-B14F-4D97-AF65-F5344CB8AC3E}">
        <p14:creationId xmlns:p14="http://schemas.microsoft.com/office/powerpoint/2010/main" val="18705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ter w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20" y="1772816"/>
            <a:ext cx="2811398" cy="188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ircular water 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4077072"/>
            <a:ext cx="2839874" cy="18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çembersel su dalgalar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9"/>
          <a:stretch/>
        </p:blipFill>
        <p:spPr bwMode="auto">
          <a:xfrm>
            <a:off x="7608168" y="1916832"/>
            <a:ext cx="3939377" cy="37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20220" y="40466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Dalgaları: </a:t>
            </a:r>
            <a:r>
              <a:rPr lang="tr-TR" sz="2800" b="1" dirty="0" smtClean="0"/>
              <a:t>Da</a:t>
            </a:r>
            <a:r>
              <a:rPr lang="en-US" sz="2800" b="1" dirty="0" err="1" smtClean="0"/>
              <a:t>iresel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Dalgalar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2446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ter, Waves and W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916832"/>
            <a:ext cx="4953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oğrusal su dalgalar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3000" r="10815" b="31001"/>
          <a:stretch/>
        </p:blipFill>
        <p:spPr bwMode="auto">
          <a:xfrm>
            <a:off x="8744744" y="4509120"/>
            <a:ext cx="3142167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20220" y="40466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Dalgaları: </a:t>
            </a:r>
            <a:r>
              <a:rPr lang="tr-TR" sz="2800" b="1" dirty="0" smtClean="0"/>
              <a:t>D</a:t>
            </a:r>
            <a:r>
              <a:rPr lang="en-US" sz="2800" b="1" dirty="0" err="1" smtClean="0"/>
              <a:t>oğrusal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Dalgalar</a:t>
            </a:r>
            <a:endParaRPr lang="tr-T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</a:t>
            </a:r>
            <a:r>
              <a:rPr lang="tr-TR" sz="1400" dirty="0" smtClean="0">
                <a:solidFill>
                  <a:srgbClr val="00B050"/>
                </a:solidFill>
              </a:rPr>
              <a:t>Dalgaları</a:t>
            </a:r>
            <a:endParaRPr lang="tr-TR" sz="1400" dirty="0">
              <a:solidFill>
                <a:srgbClr val="00B0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5687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0220" y="40466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Dalgaları: </a:t>
            </a:r>
          </a:p>
        </p:txBody>
      </p:sp>
      <p:pic>
        <p:nvPicPr>
          <p:cNvPr id="7" name="Picture 6" descr="300px-Wave_motion-i18n-mod_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679969"/>
            <a:ext cx="295232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951984" y="4665463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Derin suda.</a:t>
            </a:r>
            <a:endParaRPr lang="tr-TR" sz="28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1638" indent="-401638">
              <a:lnSpc>
                <a:spcPct val="107000"/>
              </a:lnSpc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= Sığ suda. Yüzey parçacıklarının eliptik hareketi derinlik azaldıkça bas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ık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hale gelir.</a:t>
            </a:r>
            <a:endParaRPr lang="tr-TR" sz="28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= Dalga ilerlemesi</a:t>
            </a:r>
            <a:endParaRPr lang="tr-TR" sz="28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= Tepe</a:t>
            </a:r>
            <a:endParaRPr lang="tr-TR" sz="28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= Çukur</a:t>
            </a:r>
            <a:endParaRPr lang="tr-TR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1784" y="2005713"/>
            <a:ext cx="72058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 smtClean="0"/>
              <a:t>Yüzey dalgasıdır.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 smtClean="0"/>
              <a:t>Derine indikçe dalga etkisi azalır ve yok olur.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 smtClean="0"/>
              <a:t>Hem enine hem de boyuna hareket eder.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 smtClean="0"/>
              <a:t>Doğrusal ve dairesel olabilir.</a:t>
            </a:r>
          </a:p>
          <a:p>
            <a:endParaRPr lang="tr-TR" sz="2400" dirty="0"/>
          </a:p>
        </p:txBody>
      </p:sp>
      <p:sp>
        <p:nvSpPr>
          <p:cNvPr id="5" name="Rectangle 4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0220" y="40466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Dalgaları: </a:t>
            </a:r>
          </a:p>
        </p:txBody>
      </p:sp>
    </p:spTree>
    <p:extLst>
      <p:ext uri="{BB962C8B-B14F-4D97-AF65-F5344CB8AC3E}">
        <p14:creationId xmlns:p14="http://schemas.microsoft.com/office/powerpoint/2010/main" val="38972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220" y="1196752"/>
            <a:ext cx="6111836" cy="5112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0220" y="40466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</a:t>
            </a:r>
            <a:r>
              <a:rPr lang="tr-TR" sz="2800" b="1" dirty="0" smtClean="0"/>
              <a:t>: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371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0220" y="40466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</a:t>
            </a:r>
            <a:r>
              <a:rPr lang="tr-TR" sz="2800" b="1" dirty="0" smtClean="0"/>
              <a:t>:</a:t>
            </a:r>
            <a:endParaRPr lang="tr-T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9" y="1484784"/>
            <a:ext cx="3751454" cy="47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36" y="1340768"/>
            <a:ext cx="6442022" cy="4824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0220" y="40466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</a:t>
            </a:r>
            <a:r>
              <a:rPr lang="tr-TR" sz="2800" b="1" dirty="0" smtClean="0"/>
              <a:t>: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9098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759044" y="1556792"/>
            <a:ext cx="3678427" cy="2378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647329" y="1546874"/>
            <a:ext cx="4209311" cy="2388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r="1821"/>
          <a:stretch/>
        </p:blipFill>
        <p:spPr>
          <a:xfrm>
            <a:off x="5871354" y="4077072"/>
            <a:ext cx="3882118" cy="25349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1042" y="326854"/>
            <a:ext cx="8354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Doğrusal Dalgaların Düzlem Engelde </a:t>
            </a:r>
            <a:r>
              <a:rPr lang="tr-TR" sz="2800" b="1" dirty="0" smtClean="0"/>
              <a:t>Yansıması</a:t>
            </a:r>
            <a:endParaRPr lang="tr-T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47728" y="5085184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Işın ile çizimi</a:t>
            </a:r>
          </a:p>
          <a:p>
            <a:r>
              <a:rPr lang="tr-TR" dirty="0" smtClean="0"/>
              <a:t>Dalga öncülü ile çizimi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618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63752" y="292696"/>
            <a:ext cx="771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Doğrusal Dalgaların Parabolik Engelden </a:t>
            </a:r>
            <a:r>
              <a:rPr lang="tr-TR" sz="2800" b="1" dirty="0" smtClean="0"/>
              <a:t>Yansıması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26" y="1412776"/>
            <a:ext cx="4186658" cy="54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88640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</a:t>
            </a:r>
            <a:r>
              <a:rPr lang="en-US" sz="2800" b="1" dirty="0" err="1" smtClean="0"/>
              <a:t>dik</a:t>
            </a:r>
            <a:r>
              <a:rPr lang="tr-TR" sz="2800" b="1" dirty="0" smtClean="0"/>
              <a:t>: KAZANIMLAR</a:t>
            </a:r>
            <a:endParaRPr lang="tr-TR" sz="2800" b="1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839416" y="836712"/>
            <a:ext cx="11017224" cy="5289451"/>
          </a:xfrm>
        </p:spPr>
        <p:txBody>
          <a:bodyPr>
            <a:noAutofit/>
          </a:bodyPr>
          <a:lstStyle/>
          <a:p>
            <a:pPr marL="288925" indent="-288925">
              <a:buNone/>
            </a:pPr>
            <a:r>
              <a:rPr lang="tr-TR" sz="1600" b="1" dirty="0"/>
              <a:t>10.3.1.1. Titreşim, dalga boyu, periyot, frekans, hız ve genlik kavramlarını açıklar ve ilişkilendirmeler yapar.</a:t>
            </a:r>
            <a:endParaRPr lang="tr-TR" sz="1600" dirty="0"/>
          </a:p>
          <a:p>
            <a:pPr marL="625475" lvl="1" indent="-225425">
              <a:buNone/>
            </a:pPr>
            <a:r>
              <a:rPr lang="tr-TR" sz="1600" dirty="0"/>
              <a:t>a. Öğrencilerin gösterim veya simülasyonlar kullanarak kavramları açıklamaları sağlanır.</a:t>
            </a:r>
          </a:p>
          <a:p>
            <a:pPr marL="625475" lvl="1" indent="-225425">
              <a:buNone/>
            </a:pPr>
            <a:r>
              <a:rPr lang="tr-TR" sz="1600" dirty="0"/>
              <a:t>b. Öğrencilerin periyot ve frekans kavramlarını birbiriyle ilişkilendirmeleri sağlanır.</a:t>
            </a:r>
          </a:p>
          <a:p>
            <a:pPr marL="625475" lvl="1" indent="-225425">
              <a:buNone/>
            </a:pPr>
            <a:r>
              <a:rPr lang="tr-TR" sz="1600" dirty="0"/>
              <a:t>c. Öğrencilerin dalganın ilerleme hızını, dalga boyu ve frekans kavramları ile ilişkilendirmeleri sağlanır</a:t>
            </a:r>
            <a:r>
              <a:rPr lang="tr-TR" sz="1600" dirty="0" smtClean="0"/>
              <a:t>.</a:t>
            </a:r>
            <a:r>
              <a:rPr lang="tr-TR" sz="1600" dirty="0"/>
              <a:t> </a:t>
            </a:r>
          </a:p>
          <a:p>
            <a:pPr marL="0" indent="0">
              <a:buNone/>
            </a:pPr>
            <a:r>
              <a:rPr lang="tr-TR" sz="1600" b="1" dirty="0"/>
              <a:t>10.3.1.2. Dalgaların enerji taşıdığı çıkarımını yapar.</a:t>
            </a:r>
            <a:endParaRPr lang="tr-TR" sz="1600" dirty="0"/>
          </a:p>
          <a:p>
            <a:pPr marL="400050" lvl="1" indent="0">
              <a:buNone/>
            </a:pPr>
            <a:r>
              <a:rPr lang="tr-TR" sz="1600" dirty="0"/>
              <a:t>a. Öğrencilerin deney yaparak ve simülasyonlar kullanarak çıkarım yapmaları sağlanır.</a:t>
            </a:r>
          </a:p>
          <a:p>
            <a:pPr marL="0" indent="0">
              <a:buNone/>
            </a:pPr>
            <a:r>
              <a:rPr lang="tr-TR" sz="1600" dirty="0"/>
              <a:t> </a:t>
            </a:r>
            <a:r>
              <a:rPr lang="tr-TR" sz="1600" b="1" dirty="0" smtClean="0"/>
              <a:t>10.3.1.3</a:t>
            </a:r>
            <a:r>
              <a:rPr lang="tr-TR" sz="1600" b="1" dirty="0"/>
              <a:t>. Dalgaları titreşim ve ilerleme doğrultusuna göre sınıflandırır.</a:t>
            </a:r>
            <a:endParaRPr lang="tr-TR" sz="1600" dirty="0"/>
          </a:p>
          <a:p>
            <a:pPr marL="400050" lvl="1" indent="0">
              <a:buNone/>
            </a:pPr>
            <a:r>
              <a:rPr lang="tr-TR" sz="1600" dirty="0"/>
              <a:t>a. Öğrencilerin sınıflandırma yapmaları için gösterim ve simülasyonlar kullanmaları sağlanır</a:t>
            </a:r>
            <a:r>
              <a:rPr lang="tr-TR" sz="1600" dirty="0" smtClean="0"/>
              <a:t>.</a:t>
            </a:r>
            <a:r>
              <a:rPr lang="tr-TR" sz="1600" dirty="0"/>
              <a:t> </a:t>
            </a:r>
          </a:p>
          <a:p>
            <a:pPr marL="0" indent="0">
              <a:buNone/>
            </a:pPr>
            <a:r>
              <a:rPr lang="tr-TR" sz="1600" b="1" dirty="0"/>
              <a:t>10.3.1.4. Atma ve periyodik dalga oluşturarak aralarındaki farkı açıklar.</a:t>
            </a:r>
            <a:endParaRPr lang="tr-TR" sz="1600" dirty="0"/>
          </a:p>
          <a:p>
            <a:pPr marL="625475" lvl="1" indent="-225425">
              <a:buNone/>
            </a:pPr>
            <a:r>
              <a:rPr lang="tr-TR" sz="1600" dirty="0"/>
              <a:t>a. Öğrencilerin atmanın temel fizik kavramı olmadığını sadece dalgaların özelliklerini incelemek için oluşturulduğunu anlamaları sağlanır.</a:t>
            </a:r>
          </a:p>
          <a:p>
            <a:pPr marL="625475" lvl="1" indent="-225425">
              <a:buNone/>
            </a:pPr>
            <a:r>
              <a:rPr lang="tr-TR" sz="1600" dirty="0"/>
              <a:t>b. Öğrencilerin deney yaparak ve simülasyonlar kullanarak atmaların sabit ve serbest uçtan yansımalarını incelemeleri sağlanır.</a:t>
            </a:r>
          </a:p>
          <a:p>
            <a:pPr marL="625475" lvl="1" indent="-225425">
              <a:buNone/>
            </a:pPr>
            <a:r>
              <a:rPr lang="tr-TR" sz="1600" dirty="0"/>
              <a:t>c. Öğrencilerin gergin bir yayda oluşturulan atmanın ilerleme hızının bağlı olduğu değişkenleri analiz etmeleri sağlanır.</a:t>
            </a:r>
          </a:p>
          <a:p>
            <a:pPr marL="625475" lvl="1" indent="-225425">
              <a:buNone/>
            </a:pPr>
            <a:r>
              <a:rPr lang="tr-TR" sz="1600" dirty="0"/>
              <a:t>ç. Atmanın ilerleme hızı ile ilgili matematiksel işlemlere girilmez.</a:t>
            </a:r>
          </a:p>
          <a:p>
            <a:pPr marL="625475" lvl="1" indent="-225425">
              <a:buNone/>
            </a:pPr>
            <a:r>
              <a:rPr lang="tr-TR" sz="1600" dirty="0"/>
              <a:t>d. Öğrencilerin bir ortamdan başka bir ortama geçerken yansıyan ve iletilen atmaların özelliklerini karşılaştırmaları sağlanır.</a:t>
            </a:r>
          </a:p>
          <a:p>
            <a:pPr marL="625475" lvl="1" indent="-225425">
              <a:buNone/>
            </a:pPr>
            <a:r>
              <a:rPr lang="tr-TR" sz="1600" dirty="0"/>
              <a:t>e. Öğrenciler iki atmanın karşılaşması durumunda meydana gelebilecek olayları analiz eder.</a:t>
            </a:r>
          </a:p>
          <a:p>
            <a:pPr marL="0" indent="0">
              <a:buNone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847232" y="1455750"/>
            <a:ext cx="4858267" cy="30448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3752" y="292696"/>
            <a:ext cx="771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Doğrusal Dalgaların Parabolik Engelden </a:t>
            </a:r>
            <a:r>
              <a:rPr lang="tr-TR" sz="2800" b="1" dirty="0" smtClean="0"/>
              <a:t>Yansıması</a:t>
            </a:r>
            <a:endParaRPr lang="tr-TR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320137" y="3951902"/>
            <a:ext cx="4836988" cy="28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431704" y="2420889"/>
            <a:ext cx="8616280" cy="28136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3752" y="292696"/>
            <a:ext cx="771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Dairesel </a:t>
            </a:r>
            <a:r>
              <a:rPr lang="tr-TR" sz="2800" b="1" dirty="0"/>
              <a:t>Dalgaların </a:t>
            </a:r>
            <a:r>
              <a:rPr lang="tr-TR" sz="2800" b="1" dirty="0" smtClean="0"/>
              <a:t>Düzlem </a:t>
            </a:r>
            <a:r>
              <a:rPr lang="tr-TR" sz="2800" b="1" dirty="0"/>
              <a:t>Engelden </a:t>
            </a:r>
            <a:r>
              <a:rPr lang="tr-TR" sz="2800" b="1" dirty="0" smtClean="0"/>
              <a:t>Yansıması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7274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863752" y="1775795"/>
            <a:ext cx="7732799" cy="4248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3752" y="292696"/>
            <a:ext cx="771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Dairesel </a:t>
            </a:r>
            <a:r>
              <a:rPr lang="tr-TR" sz="2800" b="1" dirty="0"/>
              <a:t>Dalgaların </a:t>
            </a:r>
            <a:r>
              <a:rPr lang="tr-TR" sz="2800" b="1" dirty="0" smtClean="0"/>
              <a:t>Parabolik Engelden Yansıması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9696400" y="630932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2F = M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680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863753" y="1706403"/>
            <a:ext cx="7992888" cy="43572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3752" y="292696"/>
            <a:ext cx="771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Dairesel </a:t>
            </a:r>
            <a:r>
              <a:rPr lang="tr-TR" sz="2800" b="1" dirty="0"/>
              <a:t>Dalgaların </a:t>
            </a:r>
            <a:r>
              <a:rPr lang="tr-TR" sz="2800" b="1" dirty="0" smtClean="0"/>
              <a:t>Parabolik Engelden Yansıması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63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855285" y="1378868"/>
            <a:ext cx="5688632" cy="4980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3752" y="292696"/>
            <a:ext cx="771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Dairesel </a:t>
            </a:r>
            <a:r>
              <a:rPr lang="tr-TR" sz="2800" b="1" dirty="0"/>
              <a:t>Dalgaların </a:t>
            </a:r>
            <a:r>
              <a:rPr lang="tr-TR" sz="2800" b="1" dirty="0" smtClean="0"/>
              <a:t>Parabolik Engelden Yansıması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4778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015291" y="1700808"/>
            <a:ext cx="7560840" cy="45694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3752" y="292696"/>
            <a:ext cx="771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Dairesel </a:t>
            </a:r>
            <a:r>
              <a:rPr lang="tr-TR" sz="2800" b="1" dirty="0"/>
              <a:t>Dalgaların </a:t>
            </a:r>
            <a:r>
              <a:rPr lang="tr-TR" sz="2800" b="1" dirty="0" smtClean="0"/>
              <a:t>Parabolik Engelden Yansıması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2859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087888" y="1556791"/>
            <a:ext cx="5688632" cy="49384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3752" y="292696"/>
            <a:ext cx="771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Dairesel </a:t>
            </a:r>
            <a:r>
              <a:rPr lang="tr-TR" sz="2800" b="1" dirty="0"/>
              <a:t>Dalgaların </a:t>
            </a:r>
            <a:r>
              <a:rPr lang="tr-TR" sz="2800" b="1" dirty="0" smtClean="0"/>
              <a:t>Parabolik Engelden Yansıması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154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079776" y="1836554"/>
            <a:ext cx="7128791" cy="43357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3752" y="292696"/>
            <a:ext cx="771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Dairesel </a:t>
            </a:r>
            <a:r>
              <a:rPr lang="tr-TR" sz="2800" b="1" dirty="0"/>
              <a:t>Dalgaların </a:t>
            </a:r>
            <a:r>
              <a:rPr lang="tr-TR" sz="2800" b="1" dirty="0" smtClean="0"/>
              <a:t>Parabolik Engelden Yansıması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7991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225"/>
          <a:stretch/>
        </p:blipFill>
        <p:spPr>
          <a:xfrm>
            <a:off x="6168008" y="1556792"/>
            <a:ext cx="4643263" cy="4624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5112" y="404664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Su Dalgalarının Yayılma Hızı</a:t>
            </a:r>
          </a:p>
        </p:txBody>
      </p:sp>
    </p:spTree>
    <p:extLst>
      <p:ext uri="{BB962C8B-B14F-4D97-AF65-F5344CB8AC3E}">
        <p14:creationId xmlns:p14="http://schemas.microsoft.com/office/powerpoint/2010/main" val="19853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426278" y="2265505"/>
            <a:ext cx="3211350" cy="2819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278" y="1444626"/>
            <a:ext cx="4967378" cy="3614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7320136" y="5751426"/>
            <a:ext cx="4054286" cy="568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5112" y="404664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Su Dalgalarının Yayılma Hızı</a:t>
            </a:r>
          </a:p>
        </p:txBody>
      </p:sp>
    </p:spTree>
    <p:extLst>
      <p:ext uri="{BB962C8B-B14F-4D97-AF65-F5344CB8AC3E}">
        <p14:creationId xmlns:p14="http://schemas.microsoft.com/office/powerpoint/2010/main" val="921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88640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88257" y="980728"/>
            <a:ext cx="110243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/>
            <a:r>
              <a:rPr lang="tr-TR" b="1" dirty="0"/>
              <a:t>10.3.2.1. Doğrusal ve dairesel su dalgaları için dalgaların ilerleme yönü, dalga tepesi ve dalga çukuru kavramlarını açıklar.</a:t>
            </a:r>
            <a:endParaRPr lang="tr-TR" dirty="0"/>
          </a:p>
          <a:p>
            <a:pPr marL="684213" indent="-342900">
              <a:buAutoNum type="alphaLcPeriod"/>
            </a:pPr>
            <a:r>
              <a:rPr lang="tr-TR" dirty="0" smtClean="0"/>
              <a:t>Öğrencilerin </a:t>
            </a:r>
            <a:r>
              <a:rPr lang="tr-TR" dirty="0"/>
              <a:t>kavramları açıklamaları için deney ve simülasyonlardan faydalanmaları sağlanır</a:t>
            </a:r>
            <a:r>
              <a:rPr lang="tr-TR" dirty="0" smtClean="0"/>
              <a:t>.</a:t>
            </a:r>
            <a:endParaRPr lang="en-US" dirty="0" smtClean="0"/>
          </a:p>
          <a:p>
            <a:pPr marL="684213" indent="-342900">
              <a:buAutoNum type="alphaLcPeriod"/>
            </a:pPr>
            <a:endParaRPr lang="tr-TR" dirty="0"/>
          </a:p>
          <a:p>
            <a:pPr marL="573088" indent="-573088"/>
            <a:r>
              <a:rPr lang="tr-TR" b="1" dirty="0"/>
              <a:t>10.3.2.2. Doğrusal ve dairesel su dalgalarının düzlem ve parabolik engelden yansımasını çizer ve açıklar.</a:t>
            </a:r>
            <a:endParaRPr lang="tr-TR" dirty="0"/>
          </a:p>
          <a:p>
            <a:pPr marL="573088" indent="-231775"/>
            <a:r>
              <a:rPr lang="tr-TR" dirty="0"/>
              <a:t>a. Öğrencilerin deney yaparak veya simülasyonlar kullanarak su dalgalarının yansımalarını çizmeleri için fırsat verilir.</a:t>
            </a:r>
          </a:p>
          <a:p>
            <a:pPr marL="682625" indent="-682625"/>
            <a:endParaRPr lang="en-US" dirty="0" smtClean="0">
              <a:solidFill>
                <a:srgbClr val="333333"/>
              </a:solidFill>
            </a:endParaRPr>
          </a:p>
          <a:p>
            <a:pPr marL="682625" indent="-682625"/>
            <a:r>
              <a:rPr lang="en-US" b="1" dirty="0" smtClean="0">
                <a:solidFill>
                  <a:srgbClr val="333333"/>
                </a:solidFill>
              </a:rPr>
              <a:t>10.</a:t>
            </a:r>
            <a:r>
              <a:rPr lang="tr-TR" b="1" dirty="0" smtClean="0">
                <a:solidFill>
                  <a:srgbClr val="333333"/>
                </a:solidFill>
              </a:rPr>
              <a:t>3.2.3</a:t>
            </a:r>
            <a:r>
              <a:rPr lang="tr-TR" b="1" dirty="0">
                <a:solidFill>
                  <a:srgbClr val="333333"/>
                </a:solidFill>
              </a:rPr>
              <a:t>. Su dalgalarında dalga hızının bağlı olduğu değişkenleri analiz eder.</a:t>
            </a:r>
          </a:p>
          <a:p>
            <a:pPr marL="682625" indent="-334963"/>
            <a:r>
              <a:rPr lang="tr-TR" dirty="0">
                <a:solidFill>
                  <a:srgbClr val="333333"/>
                </a:solidFill>
              </a:rPr>
              <a:t>a. Öğrencilerin deney yaparak değişkenlerin dalganın hızına etkisini incelemeleri,</a:t>
            </a:r>
          </a:p>
          <a:p>
            <a:pPr marL="682625" indent="-334963"/>
            <a:r>
              <a:rPr lang="tr-TR" dirty="0">
                <a:solidFill>
                  <a:srgbClr val="333333"/>
                </a:solidFill>
              </a:rPr>
              <a:t>b. Öğrencilerin </a:t>
            </a:r>
            <a:r>
              <a:rPr lang="tr-TR" dirty="0" err="1">
                <a:solidFill>
                  <a:srgbClr val="333333"/>
                </a:solidFill>
              </a:rPr>
              <a:t>stroboskop</a:t>
            </a:r>
            <a:r>
              <a:rPr lang="tr-TR" dirty="0">
                <a:solidFill>
                  <a:srgbClr val="333333"/>
                </a:solidFill>
              </a:rPr>
              <a:t> kullanarak su dalgalarının hızı ile ilgili çıkarımlar yapmaları sağlanır.</a:t>
            </a:r>
          </a:p>
          <a:p>
            <a:pPr marL="682625" indent="-334963"/>
            <a:r>
              <a:rPr lang="tr-TR" dirty="0">
                <a:solidFill>
                  <a:srgbClr val="333333"/>
                </a:solidFill>
              </a:rPr>
              <a:t>c. Öğrencilerin su dalgalarının bir ortamdan farklı bir ortama geçerken davranışını analiz etmeleri sağlanır.</a:t>
            </a:r>
          </a:p>
          <a:p>
            <a:pPr marL="682625" indent="-334963"/>
            <a:r>
              <a:rPr lang="tr-TR" dirty="0">
                <a:solidFill>
                  <a:srgbClr val="333333"/>
                </a:solidFill>
              </a:rPr>
              <a:t>ç. Öğrencilerin ortamın derinliği ve hızı arasındaki ilişkiyi kullanarak çıkarım yapmaları sağlanır.</a:t>
            </a:r>
          </a:p>
        </p:txBody>
      </p:sp>
    </p:spTree>
    <p:extLst>
      <p:ext uri="{BB962C8B-B14F-4D97-AF65-F5344CB8AC3E}">
        <p14:creationId xmlns:p14="http://schemas.microsoft.com/office/powerpoint/2010/main" val="26071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426278" y="2204864"/>
            <a:ext cx="3211350" cy="2819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1250957"/>
            <a:ext cx="3200944" cy="2329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529" y="3968747"/>
            <a:ext cx="4054286" cy="568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143" y="4737413"/>
            <a:ext cx="1720598" cy="57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899" y="5457274"/>
            <a:ext cx="2919086" cy="13091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5112" y="404664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Su Dalgalarının Yayılma Hızı</a:t>
            </a:r>
          </a:p>
        </p:txBody>
      </p:sp>
    </p:spTree>
    <p:extLst>
      <p:ext uri="{BB962C8B-B14F-4D97-AF65-F5344CB8AC3E}">
        <p14:creationId xmlns:p14="http://schemas.microsoft.com/office/powerpoint/2010/main" val="39157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932" y="1412776"/>
            <a:ext cx="8366575" cy="1388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685" y="3573016"/>
            <a:ext cx="8433067" cy="23014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5112" y="404664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Su Dalgalarının Yayılma Hızı</a:t>
            </a:r>
          </a:p>
        </p:txBody>
      </p:sp>
    </p:spTree>
    <p:extLst>
      <p:ext uri="{BB962C8B-B14F-4D97-AF65-F5344CB8AC3E}">
        <p14:creationId xmlns:p14="http://schemas.microsoft.com/office/powerpoint/2010/main" val="11496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268760"/>
            <a:ext cx="8410709" cy="1794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4077072"/>
            <a:ext cx="8400257" cy="17560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5112" y="404664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Su Dalgalarının Yayılma Hızı</a:t>
            </a:r>
          </a:p>
        </p:txBody>
      </p:sp>
    </p:spTree>
    <p:extLst>
      <p:ext uri="{BB962C8B-B14F-4D97-AF65-F5344CB8AC3E}">
        <p14:creationId xmlns:p14="http://schemas.microsoft.com/office/powerpoint/2010/main" val="18379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1700808"/>
            <a:ext cx="3816425" cy="4898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</p:spTree>
    <p:extLst>
      <p:ext uri="{BB962C8B-B14F-4D97-AF65-F5344CB8AC3E}">
        <p14:creationId xmlns:p14="http://schemas.microsoft.com/office/powerpoint/2010/main" val="21486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979965" y="1556792"/>
            <a:ext cx="5895699" cy="4979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</p:spTree>
    <p:extLst>
      <p:ext uri="{BB962C8B-B14F-4D97-AF65-F5344CB8AC3E}">
        <p14:creationId xmlns:p14="http://schemas.microsoft.com/office/powerpoint/2010/main" val="39157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1556792"/>
            <a:ext cx="3748106" cy="4608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869" y="2420888"/>
            <a:ext cx="1297372" cy="619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869" y="3889916"/>
            <a:ext cx="1459543" cy="568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</p:spTree>
    <p:extLst>
      <p:ext uri="{BB962C8B-B14F-4D97-AF65-F5344CB8AC3E}">
        <p14:creationId xmlns:p14="http://schemas.microsoft.com/office/powerpoint/2010/main" val="10141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062" y="1988840"/>
            <a:ext cx="8544942" cy="3793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  <p:sp>
        <p:nvSpPr>
          <p:cNvPr id="2" name="Rectangle 1"/>
          <p:cNvSpPr/>
          <p:nvPr/>
        </p:nvSpPr>
        <p:spPr>
          <a:xfrm>
            <a:off x="6066113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Derinden sığa doğru giderken enerji korunumundan dolayı dalganın yüksekliği (genliği) artar. Çizimlerde yanlışlıkla azalır gösterilmiştir.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88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9" y="1506737"/>
            <a:ext cx="6480720" cy="462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</p:spTree>
    <p:extLst>
      <p:ext uri="{BB962C8B-B14F-4D97-AF65-F5344CB8AC3E}">
        <p14:creationId xmlns:p14="http://schemas.microsoft.com/office/powerpoint/2010/main" val="31846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28" y="1658432"/>
            <a:ext cx="5225797" cy="3279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050" y="3530559"/>
            <a:ext cx="3359964" cy="3321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</p:spTree>
    <p:extLst>
      <p:ext uri="{BB962C8B-B14F-4D97-AF65-F5344CB8AC3E}">
        <p14:creationId xmlns:p14="http://schemas.microsoft.com/office/powerpoint/2010/main" val="6078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1772816"/>
            <a:ext cx="4526712" cy="2216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760" y="4780930"/>
            <a:ext cx="4382696" cy="18164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9028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Su Dalgalarının Farklı Ortamdan Geçerken Davranışı</a:t>
            </a:r>
          </a:p>
        </p:txBody>
      </p:sp>
      <p:sp>
        <p:nvSpPr>
          <p:cNvPr id="3" name="Rectangle 2"/>
          <p:cNvSpPr/>
          <p:nvPr/>
        </p:nvSpPr>
        <p:spPr>
          <a:xfrm>
            <a:off x="8184232" y="4078813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Doğrusal su dalgası nasıl görünür?</a:t>
            </a:r>
          </a:p>
          <a:p>
            <a:r>
              <a:rPr lang="tr-TR" dirty="0"/>
              <a:t>Dairesel su dalgası nasıl görünür?</a:t>
            </a:r>
          </a:p>
        </p:txBody>
      </p:sp>
    </p:spTree>
    <p:extLst>
      <p:ext uri="{BB962C8B-B14F-4D97-AF65-F5344CB8AC3E}">
        <p14:creationId xmlns:p14="http://schemas.microsoft.com/office/powerpoint/2010/main" val="29986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5912" y="47667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20852" y="1225104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dirty="0"/>
              <a:t>Deniz Canlıları Dalgalardan Nasıl Etkileniyor</a:t>
            </a:r>
            <a:r>
              <a:rPr lang="tr-TR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tr-TR" dirty="0"/>
              <a:t>Dalgalar, Niye Sürekli Karaya Doğru Hareket Eder</a:t>
            </a:r>
            <a:r>
              <a:rPr lang="tr-TR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tr-TR" dirty="0"/>
              <a:t>Tusunami Dalgaları: Nerede Daha Hızlıdır? Nerede Genliği Daha Büyüktür?</a:t>
            </a:r>
            <a:endParaRPr lang="tr-TR" dirty="0" smtClean="0"/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dirty="0"/>
              <a:t>Su Dalgalarının Farklı Ortamdan Geçerken Davranışı</a:t>
            </a:r>
            <a:endParaRPr lang="tr-TR" dirty="0" smtClean="0"/>
          </a:p>
          <a:p>
            <a:pPr marL="285750" indent="-285750">
              <a:buFont typeface="Arial"/>
              <a:buChar char="•"/>
            </a:pPr>
            <a:r>
              <a:rPr lang="tr-TR" dirty="0"/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dirty="0"/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dirty="0"/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dirty="0"/>
              <a:t>Tusunami Dalgaları: Nerede Daha Hızlıdır? Nerede Genliği Daha Büyüktür</a:t>
            </a:r>
            <a:r>
              <a:rPr lang="tr-TR" dirty="0" smtClean="0"/>
              <a:t>?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Soru</a:t>
            </a:r>
            <a:r>
              <a:rPr lang="en-US" dirty="0" smtClean="0"/>
              <a:t> </a:t>
            </a:r>
            <a:r>
              <a:rPr lang="en-US" dirty="0" err="1" smtClean="0"/>
              <a:t>Çözümü</a:t>
            </a:r>
            <a:endParaRPr lang="tr-TR" dirty="0"/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dirty="0" smtClean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048154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1048154"/>
            <a:ext cx="7077463" cy="5328592"/>
          </a:xfrm>
          <a:prstGeom prst="rect">
            <a:avLst/>
          </a:prstGeom>
        </p:spPr>
      </p:pic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048154"/>
            <a:ext cx="7136510" cy="53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4216" y="342368"/>
            <a:ext cx="3312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Dalga</a:t>
            </a:r>
            <a:r>
              <a:rPr lang="en-US" sz="2800" b="1" dirty="0"/>
              <a:t>lar: </a:t>
            </a:r>
            <a:r>
              <a:rPr lang="en-US" sz="2800" b="1" dirty="0" err="1"/>
              <a:t>Hangisi</a:t>
            </a:r>
            <a:r>
              <a:rPr lang="en-US" sz="2800" b="1" dirty="0"/>
              <a:t>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6385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0" name="Picture 4" descr="Image result for fish under the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08" y="1412776"/>
            <a:ext cx="5328592" cy="474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91744" y="332656"/>
            <a:ext cx="685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Deniz Canlıları Dalgalardan Nasıl Etkileniyor?</a:t>
            </a:r>
          </a:p>
        </p:txBody>
      </p:sp>
    </p:spTree>
    <p:extLst>
      <p:ext uri="{BB962C8B-B14F-4D97-AF65-F5344CB8AC3E}">
        <p14:creationId xmlns:p14="http://schemas.microsoft.com/office/powerpoint/2010/main" val="25142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 descr="300px-Wave_motion-i18n-mod_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679969"/>
            <a:ext cx="295232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51984" y="4665463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Derin suda.</a:t>
            </a:r>
            <a:endParaRPr lang="tr-TR" sz="28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01638" indent="-401638">
              <a:lnSpc>
                <a:spcPct val="107000"/>
              </a:lnSpc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= Sığ suda. Yüzey parçacıklarının eliptik hareketi derinlik azaldıkça bas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ık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hale gelir.</a:t>
            </a:r>
            <a:endParaRPr lang="tr-TR" sz="28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= Dalga ilerlemesi</a:t>
            </a:r>
            <a:endParaRPr lang="tr-TR" sz="28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= Tepe</a:t>
            </a:r>
            <a:endParaRPr lang="tr-TR" sz="28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= Çukur</a:t>
            </a:r>
            <a:endParaRPr lang="tr-TR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1744" y="332656"/>
            <a:ext cx="685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Deniz Canlıları Dalgalardan Nasıl Etkileniyor?</a:t>
            </a:r>
          </a:p>
        </p:txBody>
      </p:sp>
    </p:spTree>
    <p:extLst>
      <p:ext uri="{BB962C8B-B14F-4D97-AF65-F5344CB8AC3E}">
        <p14:creationId xmlns:p14="http://schemas.microsoft.com/office/powerpoint/2010/main" val="20719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3" y="1789114"/>
            <a:ext cx="8051222" cy="45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75803" y="332656"/>
            <a:ext cx="6900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Dalgalar, Niye Sürekli Karaya Doğru Hareket Eder?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6624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2" descr="Image result for tsuna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444" y="1930222"/>
            <a:ext cx="3820740" cy="2861867"/>
          </a:xfrm>
          <a:prstGeom prst="rect">
            <a:avLst/>
          </a:prstGeom>
        </p:spPr>
      </p:pic>
      <p:pic>
        <p:nvPicPr>
          <p:cNvPr id="1028" name="Picture 4" descr="Image result for tsun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11830"/>
            <a:ext cx="4727848" cy="31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9736" y="312738"/>
            <a:ext cx="72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Tusunami Dalgaları: Nerede Daha Hızlıdır? Nerede Genliği Daha Büyüktür?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173" y="546828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3828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2" descr="Image result for tsuna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352" y="1148116"/>
            <a:ext cx="8372263" cy="57098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9736" y="312738"/>
            <a:ext cx="76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Tusunami Dalgaları: Nerede Daha Hızlıdır? Nerede Genliği Daha Büyüktür?</a:t>
            </a:r>
          </a:p>
        </p:txBody>
      </p:sp>
    </p:spTree>
    <p:extLst>
      <p:ext uri="{BB962C8B-B14F-4D97-AF65-F5344CB8AC3E}">
        <p14:creationId xmlns:p14="http://schemas.microsoft.com/office/powerpoint/2010/main" val="32664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AutoShape 2" descr="Image result for tsuna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32" y="1700808"/>
            <a:ext cx="7799476" cy="44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9736" y="312738"/>
            <a:ext cx="72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Tusunami Dalgaları: Nerede Daha Hızlıdır? Nerede Genliği Daha Büyüktür?</a:t>
            </a:r>
          </a:p>
        </p:txBody>
      </p:sp>
    </p:spTree>
    <p:extLst>
      <p:ext uri="{BB962C8B-B14F-4D97-AF65-F5344CB8AC3E}">
        <p14:creationId xmlns:p14="http://schemas.microsoft.com/office/powerpoint/2010/main" val="15633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87526" y="644404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LYS2017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245366"/>
            <a:ext cx="4633505" cy="6198678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244432" y="5471864"/>
            <a:ext cx="1426935" cy="532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0398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87526" y="630932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LYS2016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2949005"/>
            <a:ext cx="5971036" cy="2304256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137607" y="4624714"/>
            <a:ext cx="1118633" cy="532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7826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266444"/>
            <a:ext cx="3960440" cy="6494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87526" y="630932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LYS2014</a:t>
            </a:r>
            <a:endParaRPr lang="tr-TR" dirty="0"/>
          </a:p>
        </p:txBody>
      </p:sp>
      <p:sp>
        <p:nvSpPr>
          <p:cNvPr id="6" name="10 Oval"/>
          <p:cNvSpPr/>
          <p:nvPr/>
        </p:nvSpPr>
        <p:spPr>
          <a:xfrm>
            <a:off x="7110804" y="5253080"/>
            <a:ext cx="150547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1115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353" y="1344400"/>
            <a:ext cx="3120617" cy="1368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44290" y="2384884"/>
                <a:ext cx="2213235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𝐹𝑟𝑒𝑘𝑎𝑛𝑠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𝑃𝑒𝑟𝑖𝑦𝑜𝑡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290" y="2384884"/>
                <a:ext cx="2213235" cy="660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44290" y="1383438"/>
                <a:ext cx="2984022" cy="536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𝑟𝑎𝑡𝑖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𝐴𝑙𝚤𝑛𝑎𝑛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𝑦𝑜𝑙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𝑍𝑎𝑚𝑎𝑛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λ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.f</a:t>
                </a:r>
                <a:endParaRPr lang="tr-T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290" y="1383438"/>
                <a:ext cx="2984022" cy="536494"/>
              </a:xfrm>
              <a:prstGeom prst="rect">
                <a:avLst/>
              </a:prstGeom>
              <a:blipFill>
                <a:blip r:embed="rId4"/>
                <a:stretch>
                  <a:fillRect r="-1224" b="-102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90" y="3509888"/>
            <a:ext cx="3654065" cy="24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96111" y="2869597"/>
            <a:ext cx="4300333" cy="3727755"/>
            <a:chOff x="3047999" y="1795462"/>
            <a:chExt cx="8308295" cy="49031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47999" y="1795462"/>
              <a:ext cx="7078769" cy="37937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84637" y="3877648"/>
              <a:ext cx="1619275" cy="6314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13671" y="3868230"/>
              <a:ext cx="1232864" cy="856914"/>
            </a:xfrm>
            <a:prstGeom prst="rect">
              <a:avLst/>
            </a:prstGeom>
          </p:spPr>
        </p:pic>
        <p:pic>
          <p:nvPicPr>
            <p:cNvPr id="12" name="Picture 2" descr="Image result for yay dalgaları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394" y="3900643"/>
              <a:ext cx="16819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mage result for water wave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984" y="5625044"/>
              <a:ext cx="1598652" cy="107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838994" y="356228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4846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2348880"/>
            <a:ext cx="5461020" cy="4107533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536160" y="5445224"/>
            <a:ext cx="100811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166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390" y="1700808"/>
            <a:ext cx="5487707" cy="5056687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8695050" y="5913368"/>
            <a:ext cx="713317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9570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245" y="155983"/>
            <a:ext cx="2952328" cy="6702017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8904312" y="537321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9904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7313"/>
            <a:ext cx="4066108" cy="6850687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682517" y="3229475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5513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3" y="1700808"/>
            <a:ext cx="5845721" cy="4248472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8544272" y="501317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242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7" y="1590346"/>
            <a:ext cx="5653061" cy="4790982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6456040" y="4797152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1134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688412"/>
            <a:ext cx="6410551" cy="2604683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408368" y="321297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0403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332656"/>
            <a:ext cx="5184368" cy="6167459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752184" y="5661248"/>
            <a:ext cx="1224136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2662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38" y="170331"/>
            <a:ext cx="5199457" cy="6715053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077975" y="4492621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1062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844" y="8402"/>
            <a:ext cx="4313580" cy="6849598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336360" y="305804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4311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293950"/>
            <a:ext cx="3079797" cy="1145561"/>
          </a:xfrm>
          <a:prstGeom prst="rect">
            <a:avLst/>
          </a:prstGeom>
        </p:spPr>
      </p:pic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060" y="1240566"/>
            <a:ext cx="3175584" cy="1266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04390" y="3017938"/>
                <a:ext cx="103079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90" y="3017938"/>
                <a:ext cx="1030795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92432" y="3212976"/>
                <a:ext cx="884345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432" y="3212976"/>
                <a:ext cx="884345" cy="566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6540" y="1573936"/>
            <a:ext cx="2908052" cy="1724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096" y="4485518"/>
            <a:ext cx="3798841" cy="18140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3184" y="3549661"/>
            <a:ext cx="3562619" cy="3170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74668" y="416950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2044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848" y="31739"/>
            <a:ext cx="4041752" cy="6862100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9984432" y="573325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2351584" y="1151166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Çözümü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8139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188640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7728" y="98072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/>
            <a:r>
              <a:rPr lang="tr-TR" b="1" dirty="0"/>
              <a:t>10.3.2.1. Doğrusal ve dairesel su dalgaları için dalgaların ilerleme yönü, dalga tepesi ve dalga çukuru kavramlarını açıklar.</a:t>
            </a:r>
            <a:endParaRPr lang="tr-TR" dirty="0"/>
          </a:p>
          <a:p>
            <a:pPr marL="684213" indent="-342900">
              <a:buAutoNum type="alphaLcPeriod"/>
            </a:pPr>
            <a:r>
              <a:rPr lang="tr-TR" dirty="0" smtClean="0"/>
              <a:t>Öğrencilerin </a:t>
            </a:r>
            <a:r>
              <a:rPr lang="tr-TR" dirty="0"/>
              <a:t>kavramları açıklamaları için deney ve simülasyonlardan faydalanmaları sağlanır</a:t>
            </a:r>
            <a:r>
              <a:rPr lang="tr-TR" dirty="0" smtClean="0"/>
              <a:t>.</a:t>
            </a:r>
            <a:endParaRPr lang="en-US" dirty="0" smtClean="0"/>
          </a:p>
          <a:p>
            <a:pPr marL="684213" indent="-342900">
              <a:buAutoNum type="alphaLcPeriod"/>
            </a:pPr>
            <a:endParaRPr lang="tr-TR" dirty="0"/>
          </a:p>
          <a:p>
            <a:pPr marL="573088" indent="-573088"/>
            <a:r>
              <a:rPr lang="tr-TR" b="1" dirty="0"/>
              <a:t>10.3.2.2. Doğrusal ve dairesel su dalgalarının düzlem ve parabolik engelden yansımasını çizer ve açıklar.</a:t>
            </a:r>
            <a:endParaRPr lang="tr-TR" dirty="0"/>
          </a:p>
          <a:p>
            <a:pPr marL="573088" indent="-231775"/>
            <a:r>
              <a:rPr lang="tr-TR" dirty="0"/>
              <a:t>a. Öğrencilerin deney yaparak veya simülasyonlar kullanarak su dalgalarının yansımalarını çizmeleri için fırsat verilir.</a:t>
            </a:r>
          </a:p>
          <a:p>
            <a:pPr marL="682625" indent="-682625"/>
            <a:endParaRPr lang="en-US" dirty="0" smtClean="0">
              <a:solidFill>
                <a:srgbClr val="333333"/>
              </a:solidFill>
            </a:endParaRPr>
          </a:p>
          <a:p>
            <a:pPr marL="682625" indent="-682625"/>
            <a:r>
              <a:rPr lang="en-US" b="1" dirty="0" smtClean="0">
                <a:solidFill>
                  <a:srgbClr val="333333"/>
                </a:solidFill>
              </a:rPr>
              <a:t>10.</a:t>
            </a:r>
            <a:r>
              <a:rPr lang="tr-TR" b="1" dirty="0" smtClean="0">
                <a:solidFill>
                  <a:srgbClr val="333333"/>
                </a:solidFill>
              </a:rPr>
              <a:t>3.2.3</a:t>
            </a:r>
            <a:r>
              <a:rPr lang="tr-TR" b="1" dirty="0">
                <a:solidFill>
                  <a:srgbClr val="333333"/>
                </a:solidFill>
              </a:rPr>
              <a:t>. Su dalgalarında dalga hızının bağlı olduğu değişkenleri analiz eder.</a:t>
            </a:r>
          </a:p>
          <a:p>
            <a:pPr marL="682625" indent="-334963"/>
            <a:r>
              <a:rPr lang="tr-TR" dirty="0">
                <a:solidFill>
                  <a:srgbClr val="333333"/>
                </a:solidFill>
              </a:rPr>
              <a:t>a. Öğrencilerin deney yaparak değişkenlerin dalganın hızına etkisini incelemeleri,</a:t>
            </a:r>
          </a:p>
          <a:p>
            <a:pPr marL="682625" indent="-334963"/>
            <a:r>
              <a:rPr lang="tr-TR" dirty="0">
                <a:solidFill>
                  <a:srgbClr val="333333"/>
                </a:solidFill>
              </a:rPr>
              <a:t>b. Öğrencilerin </a:t>
            </a:r>
            <a:r>
              <a:rPr lang="tr-TR" dirty="0" err="1">
                <a:solidFill>
                  <a:srgbClr val="333333"/>
                </a:solidFill>
              </a:rPr>
              <a:t>stroboskop</a:t>
            </a:r>
            <a:r>
              <a:rPr lang="tr-TR" dirty="0">
                <a:solidFill>
                  <a:srgbClr val="333333"/>
                </a:solidFill>
              </a:rPr>
              <a:t> kullanarak su dalgalarının hızı ile ilgili çıkarımlar yapmaları sağlanır.</a:t>
            </a:r>
          </a:p>
          <a:p>
            <a:pPr marL="682625" indent="-334963"/>
            <a:r>
              <a:rPr lang="tr-TR" dirty="0">
                <a:solidFill>
                  <a:srgbClr val="333333"/>
                </a:solidFill>
              </a:rPr>
              <a:t>c. Öğrencilerin su dalgalarının bir ortamdan farklı bir ortama geçerken davranışını analiz etmeleri sağlanır.</a:t>
            </a:r>
          </a:p>
          <a:p>
            <a:pPr marL="682625" indent="-334963"/>
            <a:r>
              <a:rPr lang="tr-TR" dirty="0">
                <a:solidFill>
                  <a:srgbClr val="333333"/>
                </a:solidFill>
              </a:rPr>
              <a:t>ç. Öğrencilerin ortamın derinliği ve hızı arasındaki ilişkiyi kullanarak çıkarım yapmaları sağlanır.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8028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484" y="836712"/>
            <a:ext cx="967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67408" y="2204864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/>
            <a:r>
              <a:rPr lang="tr-TR" b="1" dirty="0"/>
              <a:t>3.3.1. Sesin oluşumu ve yayılması için gerekli olan şartları analiz eder.</a:t>
            </a:r>
          </a:p>
          <a:p>
            <a:pPr marL="573088" indent="-111125"/>
            <a:r>
              <a:rPr lang="tr-TR" dirty="0"/>
              <a:t>a. Öğrencilerin sesin farklı ortamlardaki yayılma hızlarını karşılaştırmaları sağlanır.</a:t>
            </a:r>
          </a:p>
          <a:p>
            <a:pPr marL="573088" indent="-573088"/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387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Görüşelim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760296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5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048154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1048154"/>
            <a:ext cx="7077463" cy="5328592"/>
          </a:xfrm>
          <a:prstGeom prst="rect">
            <a:avLst/>
          </a:prstGeom>
        </p:spPr>
      </p:pic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048154"/>
            <a:ext cx="7136510" cy="53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4216" y="342368"/>
            <a:ext cx="3312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Dalga</a:t>
            </a:r>
            <a:r>
              <a:rPr lang="en-US" sz="2800" b="1" dirty="0"/>
              <a:t>lar: </a:t>
            </a:r>
            <a:r>
              <a:rPr lang="en-US" sz="2800" b="1" dirty="0" err="1"/>
              <a:t>Hangisi</a:t>
            </a:r>
            <a:r>
              <a:rPr lang="en-US" sz="2800" b="1" dirty="0"/>
              <a:t>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4765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0" name="Picture 4" descr="Image result for fish under the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577137"/>
            <a:ext cx="5904657" cy="52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8320" y="297554"/>
            <a:ext cx="6342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Deniz Canlıları Dalgalardan Nasıl Etkileniyor?</a:t>
            </a:r>
          </a:p>
        </p:txBody>
      </p:sp>
    </p:spTree>
    <p:extLst>
      <p:ext uri="{BB962C8B-B14F-4D97-AF65-F5344CB8AC3E}">
        <p14:creationId xmlns:p14="http://schemas.microsoft.com/office/powerpoint/2010/main" val="35787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lga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3" y="1789114"/>
            <a:ext cx="8051222" cy="45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173" y="559164"/>
            <a:ext cx="315651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00B05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Yansıması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Yayılma Hızı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Su Dalgalarının Farklı Ortamdan Geçerken Davranışı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Dalgalar: Hangisi?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Deniz Canlıları Dalgalardan Nasıl Etkileniyor?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Dalgalar, Niye Sürekli Karaya Doğru Hareket Eder?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Tusunami Dalgaları: Nerede Daha Hızlıdır? Nerede Genliği Daha Büyüktür?</a:t>
            </a:r>
          </a:p>
          <a:p>
            <a:pPr marL="285750" indent="-285750">
              <a:buFont typeface="Arial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Bugün Neler Öğrendik?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C000"/>
                </a:solidFill>
              </a:rPr>
              <a:t>Önümüzdeki Hafta Neler Öğreneceğiz?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75803" y="332656"/>
            <a:ext cx="6900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Dalgalar, Niye Sürekli Karaya Doğru Hareket Eder?</a:t>
            </a:r>
          </a:p>
        </p:txBody>
      </p:sp>
    </p:spTree>
    <p:extLst>
      <p:ext uri="{BB962C8B-B14F-4D97-AF65-F5344CB8AC3E}">
        <p14:creationId xmlns:p14="http://schemas.microsoft.com/office/powerpoint/2010/main" val="41882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29514</TotalTime>
  <Words>4899</Words>
  <Application>Microsoft Office PowerPoint</Application>
  <PresentationFormat>Widescreen</PresentationFormat>
  <Paragraphs>817</Paragraphs>
  <Slides>63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SimSun</vt:lpstr>
      <vt:lpstr>Arial</vt:lpstr>
      <vt:lpstr>Bookman Old Style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10. SINIF: 3. ÜNİTE:  3.2. Su Dalgası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1023</cp:revision>
  <cp:lastPrinted>2017-02-10T21:37:55Z</cp:lastPrinted>
  <dcterms:created xsi:type="dcterms:W3CDTF">2016-04-01T12:40:28Z</dcterms:created>
  <dcterms:modified xsi:type="dcterms:W3CDTF">2018-02-10T22:06:39Z</dcterms:modified>
</cp:coreProperties>
</file>