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53" r:id="rId1"/>
  </p:sldMasterIdLst>
  <p:notesMasterIdLst>
    <p:notesMasterId r:id="rId39"/>
  </p:notesMasterIdLst>
  <p:sldIdLst>
    <p:sldId id="256" r:id="rId2"/>
    <p:sldId id="378" r:id="rId3"/>
    <p:sldId id="323" r:id="rId4"/>
    <p:sldId id="415" r:id="rId5"/>
    <p:sldId id="426" r:id="rId6"/>
    <p:sldId id="465" r:id="rId7"/>
    <p:sldId id="374" r:id="rId8"/>
    <p:sldId id="420" r:id="rId9"/>
    <p:sldId id="454" r:id="rId10"/>
    <p:sldId id="428" r:id="rId11"/>
    <p:sldId id="418" r:id="rId12"/>
    <p:sldId id="419" r:id="rId13"/>
    <p:sldId id="469" r:id="rId14"/>
    <p:sldId id="470" r:id="rId15"/>
    <p:sldId id="452" r:id="rId16"/>
    <p:sldId id="421" r:id="rId17"/>
    <p:sldId id="457" r:id="rId18"/>
    <p:sldId id="458" r:id="rId19"/>
    <p:sldId id="459" r:id="rId20"/>
    <p:sldId id="460" r:id="rId21"/>
    <p:sldId id="427" r:id="rId22"/>
    <p:sldId id="461" r:id="rId23"/>
    <p:sldId id="468" r:id="rId24"/>
    <p:sldId id="462" r:id="rId25"/>
    <p:sldId id="436" r:id="rId26"/>
    <p:sldId id="450" r:id="rId27"/>
    <p:sldId id="447" r:id="rId28"/>
    <p:sldId id="446" r:id="rId29"/>
    <p:sldId id="445" r:id="rId30"/>
    <p:sldId id="442" r:id="rId31"/>
    <p:sldId id="441" r:id="rId32"/>
    <p:sldId id="451" r:id="rId33"/>
    <p:sldId id="413" r:id="rId34"/>
    <p:sldId id="466" r:id="rId35"/>
    <p:sldId id="414" r:id="rId36"/>
    <p:sldId id="380" r:id="rId37"/>
    <p:sldId id="327" r:id="rId3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tin Özlü" initials="MÖ" lastIdx="1" clrIdx="0">
    <p:extLst>
      <p:ext uri="{19B8F6BF-5375-455C-9EA6-DF929625EA0E}">
        <p15:presenceInfo xmlns:p15="http://schemas.microsoft.com/office/powerpoint/2012/main" userId="aa591527d363b8e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1"/>
    <a:srgbClr val="FFFFE7"/>
    <a:srgbClr val="FFFF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84" autoAdjust="0"/>
    <p:restoredTop sz="80893" autoAdjust="0"/>
  </p:normalViewPr>
  <p:slideViewPr>
    <p:cSldViewPr snapToGrid="0">
      <p:cViewPr varScale="1">
        <p:scale>
          <a:sx n="72" d="100"/>
          <a:sy n="72" d="100"/>
        </p:scale>
        <p:origin x="72" y="3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76F4EF-171A-4C71-9A9B-475D227FEFE2}" type="datetimeFigureOut">
              <a:rPr lang="tr-TR" smtClean="0"/>
              <a:t>8.11.2019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F8F580-E4BB-4254-8E42-27FBE8475810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7314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noProof="0" dirty="0" smtClean="0"/>
              <a:t>Kazanımların önemini vurgulayalım. Niye paylaşmaya değer görüyoruz.</a:t>
            </a:r>
            <a:br>
              <a:rPr lang="tr-TR" noProof="0" dirty="0" smtClean="0"/>
            </a:br>
            <a:endParaRPr lang="tr-TR" noProof="0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8F580-E4BB-4254-8E42-27FBE8475810}" type="slidenum">
              <a:rPr lang="tr-TR" smtClean="0"/>
              <a:t>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659227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466718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Mıknatıs-demir tozu demosunu çoğu öğrenci ortaokulda görüyor.</a:t>
            </a:r>
            <a:r>
              <a:rPr lang="tr-TR" baseline="0" dirty="0" smtClean="0"/>
              <a:t> Hatırlatmak amacıyla bu slayttaki fotoğraflar yeterli olacaktır.</a:t>
            </a:r>
            <a:r>
              <a:rPr lang="en-US" baseline="0" dirty="0" smtClean="0"/>
              <a:t>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05782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72020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40169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05782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59333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830152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İki</a:t>
            </a:r>
            <a:r>
              <a:rPr lang="tr-TR" baseline="0" dirty="0" smtClean="0"/>
              <a:t> mıknatıs arasındaki manyetik alan, mıknatısların birbirlerini itmesini veya çekmesini sağlar.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18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23217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tr-TR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tr-TR" dirty="0" smtClean="0"/>
                  <a:t>Bu kuvvetlerin</a:t>
                </a:r>
                <a:r>
                  <a:rPr lang="tr-TR" baseline="0" dirty="0" smtClean="0"/>
                  <a:t> büyüklükleri birbirine eşit, yönleri birbirine zıttır. (Etki-tepki kuvvetleri)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tr-TR" dirty="0" smtClean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i="0" smtClean="0">
                    <a:latin typeface="Cambria Math" panose="02040503050406030204" pitchFamily="18" charset="0"/>
                  </a:rPr>
                  <a:t>(</a:t>
                </a:r>
                <a:r>
                  <a:rPr lang="tr-TR" sz="1200" i="0">
                    <a:latin typeface="Cambria Math" panose="02040503050406030204" pitchFamily="18" charset="0"/>
                  </a:rPr>
                  <a:t>𝐹</a:t>
                </a:r>
                <a:r>
                  <a:rPr lang="en-US" sz="1200" i="0">
                    <a:latin typeface="Cambria Math" panose="02040503050406030204" pitchFamily="18" charset="0"/>
                  </a:rPr>
                  <a:t>_</a:t>
                </a:r>
                <a:r>
                  <a:rPr lang="tr-TR" sz="1200" i="0">
                    <a:latin typeface="Cambria Math" panose="02040503050406030204" pitchFamily="18" charset="0"/>
                  </a:rPr>
                  <a:t>1 </a:t>
                </a:r>
                <a:r>
                  <a:rPr lang="en-US" sz="1200" i="0" smtClean="0">
                    <a:latin typeface="Cambria Math" panose="02040503050406030204" pitchFamily="18" charset="0"/>
                  </a:rPr>
                  <a:t>) ⃗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=−</a:t>
                </a:r>
                <a:r>
                  <a:rPr lang="en-US" sz="1200" i="0" smtClean="0">
                    <a:latin typeface="Cambria Math" panose="02040503050406030204" pitchFamily="18" charset="0"/>
                  </a:rPr>
                  <a:t>(</a:t>
                </a:r>
                <a:r>
                  <a:rPr lang="tr-TR" sz="1200" i="0">
                    <a:latin typeface="Cambria Math" panose="02040503050406030204" pitchFamily="18" charset="0"/>
                  </a:rPr>
                  <a:t>𝐹</a:t>
                </a:r>
                <a:r>
                  <a:rPr lang="en-US" sz="1200" i="0">
                    <a:latin typeface="Cambria Math" panose="02040503050406030204" pitchFamily="18" charset="0"/>
                  </a:rPr>
                  <a:t>_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2</a:t>
                </a:r>
                <a:r>
                  <a:rPr lang="tr-TR" sz="1200" b="0" i="0">
                    <a:latin typeface="Cambria Math" panose="02040503050406030204" pitchFamily="18" charset="0"/>
                  </a:rPr>
                  <a:t> </a:t>
                </a:r>
                <a:r>
                  <a:rPr lang="en-US" sz="1200" b="0" i="0" smtClean="0">
                    <a:latin typeface="Cambria Math" panose="02040503050406030204" pitchFamily="18" charset="0"/>
                  </a:rPr>
                  <a:t>) ⃗</a:t>
                </a:r>
                <a:r>
                  <a:rPr lang="tr-TR" sz="1200" baseline="0" dirty="0" smtClean="0"/>
                  <a:t>      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|</a:t>
                </a:r>
                <a:r>
                  <a:rPr lang="en-US" sz="1200" i="0" smtClean="0">
                    <a:latin typeface="Cambria Math" panose="02040503050406030204" pitchFamily="18" charset="0"/>
                  </a:rPr>
                  <a:t>(</a:t>
                </a:r>
                <a:r>
                  <a:rPr lang="tr-TR" sz="1200" i="0">
                    <a:latin typeface="Cambria Math" panose="02040503050406030204" pitchFamily="18" charset="0"/>
                  </a:rPr>
                  <a:t>𝐹</a:t>
                </a:r>
                <a:r>
                  <a:rPr lang="en-US" sz="1200" i="0">
                    <a:latin typeface="Cambria Math" panose="02040503050406030204" pitchFamily="18" charset="0"/>
                  </a:rPr>
                  <a:t>_</a:t>
                </a:r>
                <a:r>
                  <a:rPr lang="tr-TR" sz="1200" i="0">
                    <a:latin typeface="Cambria Math" panose="02040503050406030204" pitchFamily="18" charset="0"/>
                  </a:rPr>
                  <a:t>1 </a:t>
                </a:r>
                <a:r>
                  <a:rPr lang="en-US" sz="1200" i="0" smtClean="0">
                    <a:latin typeface="Cambria Math" panose="02040503050406030204" pitchFamily="18" charset="0"/>
                  </a:rPr>
                  <a:t>) ⃗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|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=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|</a:t>
                </a:r>
                <a:r>
                  <a:rPr lang="en-US" sz="1200" i="0" smtClean="0">
                    <a:latin typeface="Cambria Math" panose="02040503050406030204" pitchFamily="18" charset="0"/>
                  </a:rPr>
                  <a:t>(</a:t>
                </a:r>
                <a:r>
                  <a:rPr lang="tr-TR" sz="1200" i="0">
                    <a:latin typeface="Cambria Math" panose="02040503050406030204" pitchFamily="18" charset="0"/>
                  </a:rPr>
                  <a:t>𝐹</a:t>
                </a:r>
                <a:r>
                  <a:rPr lang="en-US" sz="1200" i="0">
                    <a:latin typeface="Cambria Math" panose="02040503050406030204" pitchFamily="18" charset="0"/>
                  </a:rPr>
                  <a:t>_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2 </a:t>
                </a:r>
                <a:r>
                  <a:rPr lang="en-US" sz="1200" b="0" i="0" smtClean="0">
                    <a:latin typeface="Cambria Math" panose="02040503050406030204" pitchFamily="18" charset="0"/>
                  </a:rPr>
                  <a:t>) ⃗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|</a:t>
                </a:r>
                <a:r>
                  <a:rPr lang="tr-TR" sz="1200" baseline="0" dirty="0" smtClean="0"/>
                  <a:t>       yazalım mı? (Vektörleri daha görmediler.)</a:t>
                </a:r>
                <a:endParaRPr lang="en-US" sz="1200" dirty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sz="1200" dirty="0"/>
              </a:p>
              <a:p>
                <a:endParaRPr lang="tr-TR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19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4111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tr-TR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tr-TR" dirty="0" smtClean="0"/>
                  <a:t>Bu kuvvetlerin</a:t>
                </a:r>
                <a:r>
                  <a:rPr lang="tr-TR" baseline="0" dirty="0" smtClean="0"/>
                  <a:t> büyüklükleri birbirine eşit, yönleri birbirine zıttır. (Etki-tepki kuvvetleri)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tr-TR" dirty="0" smtClean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i="0" smtClean="0">
                    <a:latin typeface="Cambria Math" panose="02040503050406030204" pitchFamily="18" charset="0"/>
                  </a:rPr>
                  <a:t>(</a:t>
                </a:r>
                <a:r>
                  <a:rPr lang="tr-TR" sz="1200" i="0">
                    <a:latin typeface="Cambria Math" panose="02040503050406030204" pitchFamily="18" charset="0"/>
                  </a:rPr>
                  <a:t>𝐹</a:t>
                </a:r>
                <a:r>
                  <a:rPr lang="en-US" sz="1200" i="0">
                    <a:latin typeface="Cambria Math" panose="02040503050406030204" pitchFamily="18" charset="0"/>
                  </a:rPr>
                  <a:t>_</a:t>
                </a:r>
                <a:r>
                  <a:rPr lang="tr-TR" sz="1200" i="0">
                    <a:latin typeface="Cambria Math" panose="02040503050406030204" pitchFamily="18" charset="0"/>
                  </a:rPr>
                  <a:t>1 </a:t>
                </a:r>
                <a:r>
                  <a:rPr lang="en-US" sz="1200" i="0" smtClean="0">
                    <a:latin typeface="Cambria Math" panose="02040503050406030204" pitchFamily="18" charset="0"/>
                  </a:rPr>
                  <a:t>) ⃗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=−</a:t>
                </a:r>
                <a:r>
                  <a:rPr lang="en-US" sz="1200" i="0" smtClean="0">
                    <a:latin typeface="Cambria Math" panose="02040503050406030204" pitchFamily="18" charset="0"/>
                  </a:rPr>
                  <a:t>(</a:t>
                </a:r>
                <a:r>
                  <a:rPr lang="tr-TR" sz="1200" i="0">
                    <a:latin typeface="Cambria Math" panose="02040503050406030204" pitchFamily="18" charset="0"/>
                  </a:rPr>
                  <a:t>𝐹</a:t>
                </a:r>
                <a:r>
                  <a:rPr lang="en-US" sz="1200" i="0">
                    <a:latin typeface="Cambria Math" panose="02040503050406030204" pitchFamily="18" charset="0"/>
                  </a:rPr>
                  <a:t>_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2</a:t>
                </a:r>
                <a:r>
                  <a:rPr lang="tr-TR" sz="1200" b="0" i="0">
                    <a:latin typeface="Cambria Math" panose="02040503050406030204" pitchFamily="18" charset="0"/>
                  </a:rPr>
                  <a:t> </a:t>
                </a:r>
                <a:r>
                  <a:rPr lang="en-US" sz="1200" b="0" i="0" smtClean="0">
                    <a:latin typeface="Cambria Math" panose="02040503050406030204" pitchFamily="18" charset="0"/>
                  </a:rPr>
                  <a:t>) ⃗</a:t>
                </a:r>
                <a:r>
                  <a:rPr lang="tr-TR" sz="1200" baseline="0" dirty="0" smtClean="0"/>
                  <a:t>      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|</a:t>
                </a:r>
                <a:r>
                  <a:rPr lang="en-US" sz="1200" i="0" smtClean="0">
                    <a:latin typeface="Cambria Math" panose="02040503050406030204" pitchFamily="18" charset="0"/>
                  </a:rPr>
                  <a:t>(</a:t>
                </a:r>
                <a:r>
                  <a:rPr lang="tr-TR" sz="1200" i="0">
                    <a:latin typeface="Cambria Math" panose="02040503050406030204" pitchFamily="18" charset="0"/>
                  </a:rPr>
                  <a:t>𝐹</a:t>
                </a:r>
                <a:r>
                  <a:rPr lang="en-US" sz="1200" i="0">
                    <a:latin typeface="Cambria Math" panose="02040503050406030204" pitchFamily="18" charset="0"/>
                  </a:rPr>
                  <a:t>_</a:t>
                </a:r>
                <a:r>
                  <a:rPr lang="tr-TR" sz="1200" i="0">
                    <a:latin typeface="Cambria Math" panose="02040503050406030204" pitchFamily="18" charset="0"/>
                  </a:rPr>
                  <a:t>1 </a:t>
                </a:r>
                <a:r>
                  <a:rPr lang="en-US" sz="1200" i="0" smtClean="0">
                    <a:latin typeface="Cambria Math" panose="02040503050406030204" pitchFamily="18" charset="0"/>
                  </a:rPr>
                  <a:t>) ⃗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|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=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|</a:t>
                </a:r>
                <a:r>
                  <a:rPr lang="en-US" sz="1200" i="0" smtClean="0">
                    <a:latin typeface="Cambria Math" panose="02040503050406030204" pitchFamily="18" charset="0"/>
                  </a:rPr>
                  <a:t>(</a:t>
                </a:r>
                <a:r>
                  <a:rPr lang="tr-TR" sz="1200" i="0">
                    <a:latin typeface="Cambria Math" panose="02040503050406030204" pitchFamily="18" charset="0"/>
                  </a:rPr>
                  <a:t>𝐹</a:t>
                </a:r>
                <a:r>
                  <a:rPr lang="en-US" sz="1200" i="0">
                    <a:latin typeface="Cambria Math" panose="02040503050406030204" pitchFamily="18" charset="0"/>
                  </a:rPr>
                  <a:t>_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2 </a:t>
                </a:r>
                <a:r>
                  <a:rPr lang="en-US" sz="1200" b="0" i="0" smtClean="0">
                    <a:latin typeface="Cambria Math" panose="02040503050406030204" pitchFamily="18" charset="0"/>
                  </a:rPr>
                  <a:t>) ⃗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|</a:t>
                </a:r>
                <a:r>
                  <a:rPr lang="tr-TR" sz="1200" baseline="0" dirty="0" smtClean="0"/>
                  <a:t>       yazalım mı? (Vektörleri daha görmediler.)</a:t>
                </a:r>
                <a:endParaRPr lang="en-US" sz="1200" dirty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sz="1200" dirty="0"/>
              </a:p>
              <a:p>
                <a:endParaRPr lang="tr-TR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20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06105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noProof="0" dirty="0" smtClean="0"/>
              <a:t>İzlence</a:t>
            </a:r>
            <a:endParaRPr lang="tr-T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541106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tr-TR" dirty="0" smtClean="0"/>
                  <a:t>Bu kuvvetlerin</a:t>
                </a:r>
                <a:r>
                  <a:rPr lang="tr-TR" baseline="0" dirty="0" smtClean="0"/>
                  <a:t> büyüklükleri birbirine eşit, yönleri birbirine zıttır. (Etki-tepki kuvvetleri)</a:t>
                </a:r>
                <a:endParaRPr lang="tr-TR" dirty="0" smtClean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12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1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12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tr-TR" sz="1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tr-TR" sz="1200" b="0" i="0" smtClean="0">
                        <a:latin typeface="Cambria Math" panose="02040503050406030204" pitchFamily="18" charset="0"/>
                      </a:rPr>
                      <m:t>=−</m:t>
                    </m:r>
                    <m:acc>
                      <m:accPr>
                        <m:chr m:val="⃗"/>
                        <m:ctrlPr>
                          <a:rPr lang="en-US" sz="12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1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12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tr-TR" sz="1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tr-TR" sz="1200" baseline="0" dirty="0" smtClean="0"/>
                  <a:t>     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tr-TR" sz="1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sz="12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sz="1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1200" i="1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tr-TR" sz="1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acc>
                      </m:e>
                    </m:d>
                    <m:r>
                      <a:rPr lang="tr-TR" sz="12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tr-TR" sz="1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sz="12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sz="1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1200" i="1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tr-TR" sz="1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acc>
                      </m:e>
                    </m:d>
                  </m:oMath>
                </a14:m>
                <a:endParaRPr lang="en-US" sz="1200" dirty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tr-TR" dirty="0" smtClean="0"/>
                  <a:t>Bu kuvvetlerin</a:t>
                </a:r>
                <a:r>
                  <a:rPr lang="tr-TR" baseline="0" dirty="0" smtClean="0"/>
                  <a:t> büyüklükleri birbirine eşit, yönleri birbirine zıttır. (Etki-tepki kuvvetleri)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tr-TR" dirty="0" smtClean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i="0" smtClean="0">
                    <a:latin typeface="Cambria Math" panose="02040503050406030204" pitchFamily="18" charset="0"/>
                  </a:rPr>
                  <a:t>(</a:t>
                </a:r>
                <a:r>
                  <a:rPr lang="tr-TR" sz="1200" i="0">
                    <a:latin typeface="Cambria Math" panose="02040503050406030204" pitchFamily="18" charset="0"/>
                  </a:rPr>
                  <a:t>𝐹</a:t>
                </a:r>
                <a:r>
                  <a:rPr lang="en-US" sz="1200" i="0">
                    <a:latin typeface="Cambria Math" panose="02040503050406030204" pitchFamily="18" charset="0"/>
                  </a:rPr>
                  <a:t>_</a:t>
                </a:r>
                <a:r>
                  <a:rPr lang="tr-TR" sz="1200" i="0">
                    <a:latin typeface="Cambria Math" panose="02040503050406030204" pitchFamily="18" charset="0"/>
                  </a:rPr>
                  <a:t>1 </a:t>
                </a:r>
                <a:r>
                  <a:rPr lang="en-US" sz="1200" i="0" smtClean="0">
                    <a:latin typeface="Cambria Math" panose="02040503050406030204" pitchFamily="18" charset="0"/>
                  </a:rPr>
                  <a:t>) ⃗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=−</a:t>
                </a:r>
                <a:r>
                  <a:rPr lang="en-US" sz="1200" i="0" smtClean="0">
                    <a:latin typeface="Cambria Math" panose="02040503050406030204" pitchFamily="18" charset="0"/>
                  </a:rPr>
                  <a:t>(</a:t>
                </a:r>
                <a:r>
                  <a:rPr lang="tr-TR" sz="1200" i="0">
                    <a:latin typeface="Cambria Math" panose="02040503050406030204" pitchFamily="18" charset="0"/>
                  </a:rPr>
                  <a:t>𝐹</a:t>
                </a:r>
                <a:r>
                  <a:rPr lang="en-US" sz="1200" i="0">
                    <a:latin typeface="Cambria Math" panose="02040503050406030204" pitchFamily="18" charset="0"/>
                  </a:rPr>
                  <a:t>_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2</a:t>
                </a:r>
                <a:r>
                  <a:rPr lang="tr-TR" sz="1200" b="0" i="0">
                    <a:latin typeface="Cambria Math" panose="02040503050406030204" pitchFamily="18" charset="0"/>
                  </a:rPr>
                  <a:t> </a:t>
                </a:r>
                <a:r>
                  <a:rPr lang="en-US" sz="1200" b="0" i="0" smtClean="0">
                    <a:latin typeface="Cambria Math" panose="02040503050406030204" pitchFamily="18" charset="0"/>
                  </a:rPr>
                  <a:t>) ⃗</a:t>
                </a:r>
                <a:r>
                  <a:rPr lang="tr-TR" sz="1200" baseline="0" dirty="0" smtClean="0"/>
                  <a:t>      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|</a:t>
                </a:r>
                <a:r>
                  <a:rPr lang="en-US" sz="1200" i="0" smtClean="0">
                    <a:latin typeface="Cambria Math" panose="02040503050406030204" pitchFamily="18" charset="0"/>
                  </a:rPr>
                  <a:t>(</a:t>
                </a:r>
                <a:r>
                  <a:rPr lang="tr-TR" sz="1200" i="0">
                    <a:latin typeface="Cambria Math" panose="02040503050406030204" pitchFamily="18" charset="0"/>
                  </a:rPr>
                  <a:t>𝐹</a:t>
                </a:r>
                <a:r>
                  <a:rPr lang="en-US" sz="1200" i="0">
                    <a:latin typeface="Cambria Math" panose="02040503050406030204" pitchFamily="18" charset="0"/>
                  </a:rPr>
                  <a:t>_</a:t>
                </a:r>
                <a:r>
                  <a:rPr lang="tr-TR" sz="1200" i="0">
                    <a:latin typeface="Cambria Math" panose="02040503050406030204" pitchFamily="18" charset="0"/>
                  </a:rPr>
                  <a:t>1 </a:t>
                </a:r>
                <a:r>
                  <a:rPr lang="en-US" sz="1200" i="0" smtClean="0">
                    <a:latin typeface="Cambria Math" panose="02040503050406030204" pitchFamily="18" charset="0"/>
                  </a:rPr>
                  <a:t>) ⃗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|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=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|</a:t>
                </a:r>
                <a:r>
                  <a:rPr lang="en-US" sz="1200" i="0" smtClean="0">
                    <a:latin typeface="Cambria Math" panose="02040503050406030204" pitchFamily="18" charset="0"/>
                  </a:rPr>
                  <a:t>(</a:t>
                </a:r>
                <a:r>
                  <a:rPr lang="tr-TR" sz="1200" i="0">
                    <a:latin typeface="Cambria Math" panose="02040503050406030204" pitchFamily="18" charset="0"/>
                  </a:rPr>
                  <a:t>𝐹</a:t>
                </a:r>
                <a:r>
                  <a:rPr lang="en-US" sz="1200" i="0">
                    <a:latin typeface="Cambria Math" panose="02040503050406030204" pitchFamily="18" charset="0"/>
                  </a:rPr>
                  <a:t>_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2 </a:t>
                </a:r>
                <a:r>
                  <a:rPr lang="en-US" sz="1200" b="0" i="0" smtClean="0">
                    <a:latin typeface="Cambria Math" panose="02040503050406030204" pitchFamily="18" charset="0"/>
                  </a:rPr>
                  <a:t>) ⃗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|</a:t>
                </a:r>
                <a:r>
                  <a:rPr lang="tr-TR" sz="1200" baseline="0" dirty="0" smtClean="0"/>
                  <a:t>       yazalım mı? (Vektörleri daha görmediler.)</a:t>
                </a:r>
                <a:endParaRPr lang="en-US" sz="1200" dirty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sz="1200" dirty="0"/>
              </a:p>
              <a:p>
                <a:endParaRPr lang="tr-TR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05586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tr-TR" sz="1200" baseline="0" dirty="0" smtClean="0"/>
                  <a:t>Manyetik kuvvet formülü ile kütle çekim ve elektriksel kuvvet formüllerinin benzerlikleri konuşulabilir.</a:t>
                </a:r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tr-TR" dirty="0" smtClean="0"/>
                  <a:t>Bu kuvvetlerin</a:t>
                </a:r>
                <a:r>
                  <a:rPr lang="tr-TR" baseline="0" dirty="0" smtClean="0"/>
                  <a:t> büyüklükleri birbirine eşit, yönleri birbirine zıttır. (Etki-tepki kuvvetleri)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tr-TR" dirty="0" smtClean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i="0" smtClean="0">
                    <a:latin typeface="Cambria Math" panose="02040503050406030204" pitchFamily="18" charset="0"/>
                  </a:rPr>
                  <a:t>(</a:t>
                </a:r>
                <a:r>
                  <a:rPr lang="tr-TR" sz="1200" i="0">
                    <a:latin typeface="Cambria Math" panose="02040503050406030204" pitchFamily="18" charset="0"/>
                  </a:rPr>
                  <a:t>𝐹</a:t>
                </a:r>
                <a:r>
                  <a:rPr lang="en-US" sz="1200" i="0">
                    <a:latin typeface="Cambria Math" panose="02040503050406030204" pitchFamily="18" charset="0"/>
                  </a:rPr>
                  <a:t>_</a:t>
                </a:r>
                <a:r>
                  <a:rPr lang="tr-TR" sz="1200" i="0">
                    <a:latin typeface="Cambria Math" panose="02040503050406030204" pitchFamily="18" charset="0"/>
                  </a:rPr>
                  <a:t>1 </a:t>
                </a:r>
                <a:r>
                  <a:rPr lang="en-US" sz="1200" i="0" smtClean="0">
                    <a:latin typeface="Cambria Math" panose="02040503050406030204" pitchFamily="18" charset="0"/>
                  </a:rPr>
                  <a:t>) ⃗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=−</a:t>
                </a:r>
                <a:r>
                  <a:rPr lang="en-US" sz="1200" i="0" smtClean="0">
                    <a:latin typeface="Cambria Math" panose="02040503050406030204" pitchFamily="18" charset="0"/>
                  </a:rPr>
                  <a:t>(</a:t>
                </a:r>
                <a:r>
                  <a:rPr lang="tr-TR" sz="1200" i="0">
                    <a:latin typeface="Cambria Math" panose="02040503050406030204" pitchFamily="18" charset="0"/>
                  </a:rPr>
                  <a:t>𝐹</a:t>
                </a:r>
                <a:r>
                  <a:rPr lang="en-US" sz="1200" i="0">
                    <a:latin typeface="Cambria Math" panose="02040503050406030204" pitchFamily="18" charset="0"/>
                  </a:rPr>
                  <a:t>_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2</a:t>
                </a:r>
                <a:r>
                  <a:rPr lang="tr-TR" sz="1200" b="0" i="0">
                    <a:latin typeface="Cambria Math" panose="02040503050406030204" pitchFamily="18" charset="0"/>
                  </a:rPr>
                  <a:t> </a:t>
                </a:r>
                <a:r>
                  <a:rPr lang="en-US" sz="1200" b="0" i="0" smtClean="0">
                    <a:latin typeface="Cambria Math" panose="02040503050406030204" pitchFamily="18" charset="0"/>
                  </a:rPr>
                  <a:t>) ⃗</a:t>
                </a:r>
                <a:r>
                  <a:rPr lang="tr-TR" sz="1200" baseline="0" dirty="0" smtClean="0"/>
                  <a:t>      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|</a:t>
                </a:r>
                <a:r>
                  <a:rPr lang="en-US" sz="1200" i="0" smtClean="0">
                    <a:latin typeface="Cambria Math" panose="02040503050406030204" pitchFamily="18" charset="0"/>
                  </a:rPr>
                  <a:t>(</a:t>
                </a:r>
                <a:r>
                  <a:rPr lang="tr-TR" sz="1200" i="0">
                    <a:latin typeface="Cambria Math" panose="02040503050406030204" pitchFamily="18" charset="0"/>
                  </a:rPr>
                  <a:t>𝐹</a:t>
                </a:r>
                <a:r>
                  <a:rPr lang="en-US" sz="1200" i="0">
                    <a:latin typeface="Cambria Math" panose="02040503050406030204" pitchFamily="18" charset="0"/>
                  </a:rPr>
                  <a:t>_</a:t>
                </a:r>
                <a:r>
                  <a:rPr lang="tr-TR" sz="1200" i="0">
                    <a:latin typeface="Cambria Math" panose="02040503050406030204" pitchFamily="18" charset="0"/>
                  </a:rPr>
                  <a:t>1 </a:t>
                </a:r>
                <a:r>
                  <a:rPr lang="en-US" sz="1200" i="0" smtClean="0">
                    <a:latin typeface="Cambria Math" panose="02040503050406030204" pitchFamily="18" charset="0"/>
                  </a:rPr>
                  <a:t>) ⃗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|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=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|</a:t>
                </a:r>
                <a:r>
                  <a:rPr lang="en-US" sz="1200" i="0" smtClean="0">
                    <a:latin typeface="Cambria Math" panose="02040503050406030204" pitchFamily="18" charset="0"/>
                  </a:rPr>
                  <a:t>(</a:t>
                </a:r>
                <a:r>
                  <a:rPr lang="tr-TR" sz="1200" i="0">
                    <a:latin typeface="Cambria Math" panose="02040503050406030204" pitchFamily="18" charset="0"/>
                  </a:rPr>
                  <a:t>𝐹</a:t>
                </a:r>
                <a:r>
                  <a:rPr lang="en-US" sz="1200" i="0">
                    <a:latin typeface="Cambria Math" panose="02040503050406030204" pitchFamily="18" charset="0"/>
                  </a:rPr>
                  <a:t>_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2 </a:t>
                </a:r>
                <a:r>
                  <a:rPr lang="en-US" sz="1200" b="0" i="0" smtClean="0">
                    <a:latin typeface="Cambria Math" panose="02040503050406030204" pitchFamily="18" charset="0"/>
                  </a:rPr>
                  <a:t>) ⃗</a:t>
                </a:r>
                <a:r>
                  <a:rPr lang="tr-TR" sz="1200" b="0" i="0" smtClean="0">
                    <a:latin typeface="Cambria Math" panose="02040503050406030204" pitchFamily="18" charset="0"/>
                  </a:rPr>
                  <a:t>|</a:t>
                </a:r>
                <a:r>
                  <a:rPr lang="tr-TR" sz="1200" baseline="0" dirty="0" smtClean="0"/>
                  <a:t>       yazalım mı? (Vektörleri daha görmediler.)</a:t>
                </a:r>
                <a:endParaRPr lang="en-US" sz="1200" dirty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sz="1200" dirty="0"/>
              </a:p>
              <a:p>
                <a:endParaRPr lang="tr-TR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05586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58857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Video yu seyrettirelim.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97180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73241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>
              <a:latin typeface="+mn-lt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8F580-E4BB-4254-8E42-27FBE8475810}" type="slidenum">
              <a:rPr lang="tr-TR" smtClean="0"/>
              <a:t>26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919317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>
              <a:latin typeface="+mn-lt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8F580-E4BB-4254-8E42-27FBE8475810}" type="slidenum">
              <a:rPr lang="tr-TR" smtClean="0"/>
              <a:t>27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51468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>
              <a:latin typeface="+mn-lt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8F580-E4BB-4254-8E42-27FBE8475810}" type="slidenum">
              <a:rPr lang="tr-TR" smtClean="0"/>
              <a:t>28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326087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>
              <a:latin typeface="+mn-lt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8F580-E4BB-4254-8E42-27FBE8475810}" type="slidenum">
              <a:rPr lang="tr-TR" smtClean="0"/>
              <a:t>29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983284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 Yer Tutucusu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sz="1200" dirty="0">
                  <a:latin typeface="+mn-lt"/>
                </a:endParaRPr>
              </a:p>
            </p:txBody>
          </p:sp>
        </mc:Choice>
        <mc:Fallback xmlns="">
          <p:sp>
            <p:nvSpPr>
              <p:cNvPr id="3" name="Not Yer Tutucusu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tr-TR" sz="1200" b="0" i="0" smtClean="0">
                    <a:latin typeface="+mn-lt"/>
                  </a:rPr>
                  <a:t>𝑇</a:t>
                </a:r>
                <a:r>
                  <a:rPr lang="tr-TR" sz="1200" b="0" i="0" smtClean="0">
                    <a:latin typeface="+mn-lt"/>
                  </a:rPr>
                  <a:t>_𝑦</a:t>
                </a:r>
                <a:r>
                  <a:rPr lang="tr-TR" sz="1200" dirty="0" smtClean="0">
                    <a:latin typeface="+mn-lt"/>
                  </a:rPr>
                  <a:t> gerilmesini</a:t>
                </a:r>
                <a:r>
                  <a:rPr lang="tr-TR" sz="1200" baseline="0" dirty="0" smtClean="0">
                    <a:latin typeface="+mn-lt"/>
                  </a:rPr>
                  <a:t> yapabilirler ama</a:t>
                </a:r>
                <a:r>
                  <a:rPr lang="tr-TR" sz="1200" dirty="0" smtClean="0">
                    <a:latin typeface="+mn-lt"/>
                  </a:rPr>
                  <a:t> </a:t>
                </a:r>
                <a:r>
                  <a:rPr lang="tr-TR" sz="1200" b="0" i="0" smtClean="0">
                    <a:latin typeface="+mn-lt"/>
                  </a:rPr>
                  <a:t>𝑇_𝑋</a:t>
                </a:r>
                <a:r>
                  <a:rPr lang="tr-TR" sz="1200" dirty="0" smtClean="0">
                    <a:latin typeface="+mn-lt"/>
                  </a:rPr>
                  <a:t> gerilmesini</a:t>
                </a:r>
                <a:r>
                  <a:rPr lang="tr-TR" sz="1200" baseline="0" dirty="0" smtClean="0">
                    <a:latin typeface="+mn-lt"/>
                  </a:rPr>
                  <a:t> yapabilirler mi emin değilim.</a:t>
                </a:r>
                <a:endParaRPr lang="en-US" sz="1200" dirty="0">
                  <a:latin typeface="+mn-lt"/>
                </a:endParaRPr>
              </a:p>
            </p:txBody>
          </p:sp>
        </mc:Fallback>
      </mc:AlternateContent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8F580-E4BB-4254-8E42-27FBE8475810}" type="slidenum">
              <a:rPr lang="tr-TR" smtClean="0"/>
              <a:t>30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38882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8F580-E4BB-4254-8E42-27FBE8475810}" type="slidenum">
              <a:rPr lang="tr-TR" smtClean="0"/>
              <a:t>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5532871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>
              <a:latin typeface="+mn-lt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8F580-E4BB-4254-8E42-27FBE8475810}" type="slidenum">
              <a:rPr lang="tr-TR" smtClean="0"/>
              <a:t>32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9193177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noProof="0" dirty="0" smtClean="0"/>
              <a:t>Kazanımların önemini vurgulayalım. Niye paylaşmaya değer görüyoruz.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8F580-E4BB-4254-8E42-27FBE8475810}" type="slidenum">
              <a:rPr lang="tr-TR" smtClean="0"/>
              <a:t>35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6610560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noProof="0" dirty="0" smtClean="0"/>
              <a:t>Kazanımların önemini vurgulayalım. Niye paylaşmaya değer görüyoruz.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8F580-E4BB-4254-8E42-27FBE8475810}" type="slidenum">
              <a:rPr lang="tr-TR" smtClean="0"/>
              <a:t>36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115503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76342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9718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5802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Öğrencilerin</a:t>
            </a:r>
            <a:r>
              <a:rPr lang="tr-TR" baseline="0" dirty="0" smtClean="0"/>
              <a:t> ilgisini çekebilmek adına m</a:t>
            </a:r>
            <a:r>
              <a:rPr lang="tr-TR" dirty="0" smtClean="0"/>
              <a:t>ıknatısın tarihçesinden bahsedilebilir.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833005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r>
              <a:rPr lang="tr-TR" sz="1200" dirty="0" smtClean="0">
                <a:latin typeface="Bookman Old Style" panose="02050604050505020204" pitchFamily="18" charset="0"/>
              </a:rPr>
              <a:t>Tek kutuplu mıknatısın elde edilemeyeceği öğrencilere hatırlatılır.</a:t>
            </a:r>
          </a:p>
          <a:p>
            <a:pPr marL="0" indent="0">
              <a:buFont typeface="Arial" pitchFamily="34" charset="0"/>
              <a:buNone/>
            </a:pPr>
            <a:endParaRPr lang="tr-TR" sz="1200" dirty="0" smtClean="0">
              <a:latin typeface="Bookman Old Style" panose="02050604050505020204" pitchFamily="18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tr-TR" sz="1200" dirty="0" smtClean="0">
                <a:latin typeface="Bookman Old Style" panose="02050604050505020204" pitchFamily="18" charset="0"/>
              </a:rPr>
              <a:t>Hoparlörlerde, elektrik ölçüm aletlerinde, elektrik motorlarında, manyetik</a:t>
            </a:r>
            <a:r>
              <a:rPr lang="tr-TR" sz="1200" baseline="0" dirty="0" smtClean="0">
                <a:latin typeface="Bookman Old Style" panose="02050604050505020204" pitchFamily="18" charset="0"/>
              </a:rPr>
              <a:t> başlıklı tornavidalarda, manyetik bıçaklıklarda ve buzdolabının kapılarında (kapının kapanmasına yardımcı olmak için) </a:t>
            </a:r>
            <a:r>
              <a:rPr lang="tr-TR" sz="1200" dirty="0" smtClean="0">
                <a:latin typeface="Bookman Old Style" panose="02050604050505020204" pitchFamily="18" charset="0"/>
              </a:rPr>
              <a:t>mıknatıslardan faydalanılır.</a:t>
            </a:r>
            <a:endParaRPr lang="tr-TR" sz="1400" dirty="0" smtClean="0">
              <a:latin typeface="Bookman Old Style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8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861242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aseline="0" dirty="0" smtClean="0"/>
              <a:t>Atom etrafında dönen elektronların oluşturduğu manyetik alan(cık)lar, maddeyi oluşturan atomların mini mıknatıslar (mıknatıscıklar) gibi davranmasına sebep olur. </a:t>
            </a:r>
          </a:p>
          <a:p>
            <a:r>
              <a:rPr lang="tr-TR" baseline="0" dirty="0" smtClean="0"/>
              <a:t>Bu mıknatıscıkların kutuplanması farklı yönlerde ise madde manyetik özellik göstermezken; mıknatıscıkların kutuplanması aynı yönde olan maddeler ise manyetik özellik gösterirler.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9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31150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Eğer çubuk</a:t>
            </a:r>
            <a:r>
              <a:rPr lang="tr-TR" baseline="0" dirty="0" smtClean="0"/>
              <a:t> mıknatıs manyetik özelliğini kaybetmişse, pusula ibresinin hareketi tam olarak gözlenemiyor. </a:t>
            </a:r>
          </a:p>
          <a:p>
            <a:endParaRPr lang="tr-TR" baseline="0" dirty="0" smtClean="0"/>
          </a:p>
          <a:p>
            <a:r>
              <a:rPr lang="tr-TR" baseline="0" dirty="0" smtClean="0"/>
              <a:t>PhET Simülasyon:</a:t>
            </a:r>
          </a:p>
          <a:p>
            <a:r>
              <a:rPr lang="tr-TR" dirty="0" smtClean="0"/>
              <a:t>https://phet.colorado.edu/tr/simulation/magnets-and-electromagnets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10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63001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7E0D914D-B099-4142-A885-11F276715148}" type="datetimeFigureOut">
              <a:rPr lang="en-US" smtClean="0"/>
              <a:t>08-Nov-19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74801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08-Nov-19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72091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E0D914D-B099-4142-A885-11F276715148}" type="datetimeFigureOut">
              <a:rPr lang="en-US" smtClean="0"/>
              <a:t>08-Nov-19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089823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E0D914D-B099-4142-A885-11F276715148}" type="datetimeFigureOut">
              <a:rPr lang="en-US" smtClean="0"/>
              <a:t>08-Nov-19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34439470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E0D914D-B099-4142-A885-11F276715148}" type="datetimeFigureOut">
              <a:rPr lang="en-US" smtClean="0"/>
              <a:t>08-Nov-19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874590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08-Nov-19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512103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08-Nov-19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868575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08-Nov-19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206480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E0D914D-B099-4142-A885-11F276715148}" type="datetimeFigureOut">
              <a:rPr lang="en-US" smtClean="0"/>
              <a:t>08-Nov-19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11559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08-Nov-19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971199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E0D914D-B099-4142-A885-11F276715148}" type="datetimeFigureOut">
              <a:rPr lang="en-US" smtClean="0"/>
              <a:t>08-Nov-19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49687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08-Nov-19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5706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08-Nov-19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36051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08-Nov-19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8930229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08-Nov-19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364312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08-Nov-19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58276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08-Nov-19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19381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0D914D-B099-4142-A885-11F276715148}" type="datetimeFigureOut">
              <a:rPr lang="en-US" smtClean="0"/>
              <a:t>08-Nov-19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615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3955" r:id="rId2"/>
    <p:sldLayoutId id="2147483956" r:id="rId3"/>
    <p:sldLayoutId id="2147483957" r:id="rId4"/>
    <p:sldLayoutId id="2147483958" r:id="rId5"/>
    <p:sldLayoutId id="2147483959" r:id="rId6"/>
    <p:sldLayoutId id="2147483960" r:id="rId7"/>
    <p:sldLayoutId id="2147483961" r:id="rId8"/>
    <p:sldLayoutId id="2147483962" r:id="rId9"/>
    <p:sldLayoutId id="2147483963" r:id="rId10"/>
    <p:sldLayoutId id="2147483964" r:id="rId11"/>
    <p:sldLayoutId id="2147483965" r:id="rId12"/>
    <p:sldLayoutId id="2147483966" r:id="rId13"/>
    <p:sldLayoutId id="2147483967" r:id="rId14"/>
    <p:sldLayoutId id="2147483968" r:id="rId15"/>
    <p:sldLayoutId id="2147483969" r:id="rId16"/>
    <p:sldLayoutId id="2147483970" r:id="rId17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het.colorado.edu/tr/simulation/magnets-and-electromagnets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0.png"/><Relationship Id="rId3" Type="http://schemas.openxmlformats.org/officeDocument/2006/relationships/image" Target="../media/image54.png"/><Relationship Id="rId7" Type="http://schemas.openxmlformats.org/officeDocument/2006/relationships/image" Target="../media/image410.png"/><Relationship Id="rId12" Type="http://schemas.openxmlformats.org/officeDocument/2006/relationships/image" Target="../media/image45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0.png"/><Relationship Id="rId11" Type="http://schemas.openxmlformats.org/officeDocument/2006/relationships/image" Target="../media/image431.png"/><Relationship Id="rId5" Type="http://schemas.openxmlformats.org/officeDocument/2006/relationships/image" Target="../media/image390.png"/><Relationship Id="rId10" Type="http://schemas.openxmlformats.org/officeDocument/2006/relationships/image" Target="../media/image480.png"/><Relationship Id="rId4" Type="http://schemas.openxmlformats.org/officeDocument/2006/relationships/image" Target="../media/image53.png"/><Relationship Id="rId9" Type="http://schemas.openxmlformats.org/officeDocument/2006/relationships/image" Target="../media/image43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0.png"/><Relationship Id="rId13" Type="http://schemas.openxmlformats.org/officeDocument/2006/relationships/image" Target="../media/image590.png"/><Relationship Id="rId18" Type="http://schemas.openxmlformats.org/officeDocument/2006/relationships/image" Target="../media/image64.png"/><Relationship Id="rId3" Type="http://schemas.openxmlformats.org/officeDocument/2006/relationships/image" Target="../media/image55.png"/><Relationship Id="rId7" Type="http://schemas.openxmlformats.org/officeDocument/2006/relationships/image" Target="../media/image530.png"/><Relationship Id="rId12" Type="http://schemas.openxmlformats.org/officeDocument/2006/relationships/image" Target="../media/image580.png"/><Relationship Id="rId17" Type="http://schemas.openxmlformats.org/officeDocument/2006/relationships/image" Target="../media/image63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0.png"/><Relationship Id="rId11" Type="http://schemas.openxmlformats.org/officeDocument/2006/relationships/image" Target="../media/image570.png"/><Relationship Id="rId5" Type="http://schemas.openxmlformats.org/officeDocument/2006/relationships/image" Target="../media/image57.png"/><Relationship Id="rId15" Type="http://schemas.openxmlformats.org/officeDocument/2006/relationships/image" Target="../media/image61.png"/><Relationship Id="rId10" Type="http://schemas.openxmlformats.org/officeDocument/2006/relationships/image" Target="../media/image560.png"/><Relationship Id="rId19" Type="http://schemas.openxmlformats.org/officeDocument/2006/relationships/image" Target="../media/image65.png"/><Relationship Id="rId4" Type="http://schemas.openxmlformats.org/officeDocument/2006/relationships/image" Target="../media/image56.png"/><Relationship Id="rId9" Type="http://schemas.openxmlformats.org/officeDocument/2006/relationships/image" Target="../media/image58.png"/><Relationship Id="rId14" Type="http://schemas.openxmlformats.org/officeDocument/2006/relationships/image" Target="../media/image6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Vfz3hLx4Tk" TargetMode="External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mVfz3hLx4Tk" TargetMode="External"/><Relationship Id="rId13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41.jp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7.png"/><Relationship Id="rId5" Type="http://schemas.openxmlformats.org/officeDocument/2006/relationships/image" Target="../media/image68.png"/><Relationship Id="rId15" Type="http://schemas.openxmlformats.org/officeDocument/2006/relationships/image" Target="../media/image43.png"/><Relationship Id="rId10" Type="http://schemas.openxmlformats.org/officeDocument/2006/relationships/image" Target="../media/image46.png"/><Relationship Id="rId4" Type="http://schemas.openxmlformats.org/officeDocument/2006/relationships/image" Target="../media/image36.png"/><Relationship Id="rId9" Type="http://schemas.openxmlformats.org/officeDocument/2006/relationships/image" Target="../media/image66.png"/><Relationship Id="rId1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gif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jp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gif"/><Relationship Id="rId4" Type="http://schemas.openxmlformats.org/officeDocument/2006/relationships/image" Target="../media/image23.png"/><Relationship Id="rId9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09860" y="810577"/>
            <a:ext cx="11842229" cy="2578308"/>
          </a:xfrm>
        </p:spPr>
        <p:txBody>
          <a:bodyPr>
            <a:normAutofit/>
          </a:bodyPr>
          <a:lstStyle/>
          <a:p>
            <a:pPr algn="ctr"/>
            <a:r>
              <a:rPr lang="tr-TR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10. SINIF </a:t>
            </a:r>
            <a:br>
              <a:rPr lang="tr-TR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tr-T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tr-T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tr-TR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. ÜNİTE:</a:t>
            </a:r>
            <a:r>
              <a:rPr lang="tr-T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ELEKTRİK VE MANYETİZMA</a:t>
            </a:r>
            <a:endParaRPr lang="tr-TR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6235489" y="6439965"/>
            <a:ext cx="5816600" cy="418035"/>
          </a:xfrm>
        </p:spPr>
        <p:txBody>
          <a:bodyPr>
            <a:noAutofit/>
          </a:bodyPr>
          <a:lstStyle/>
          <a:p>
            <a:r>
              <a:rPr lang="en-US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Hazırlayan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Metin ÖZLÜ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en-US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Düzenleyen</a:t>
            </a:r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Belkıs Garip</a:t>
            </a: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263078" y="3525106"/>
            <a:ext cx="5735792" cy="637209"/>
          </a:xfrm>
          <a:prstGeom prst="rect">
            <a:avLst/>
          </a:prstGeom>
        </p:spPr>
        <p:txBody>
          <a:bodyPr vert="horz" anchor="b">
            <a:normAutofit fontScale="975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tr-TR" sz="3600" b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MIKNATIS VE MANYETİK ALAN</a:t>
            </a:r>
          </a:p>
        </p:txBody>
      </p:sp>
    </p:spTree>
    <p:extLst>
      <p:ext uri="{BB962C8B-B14F-4D97-AF65-F5344CB8AC3E}">
        <p14:creationId xmlns:p14="http://schemas.microsoft.com/office/powerpoint/2010/main" val="2938363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84579" y="1705627"/>
            <a:ext cx="805676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Mıknatıs – Pusula Demo Gösterimi</a:t>
            </a:r>
          </a:p>
          <a:p>
            <a:pPr marL="342900" indent="-342900">
              <a:buFont typeface="Arial" pitchFamily="34" charset="0"/>
              <a:buChar char="•"/>
            </a:pPr>
            <a:endParaRPr lang="tr-T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tr-TR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PhET Simülasyon</a:t>
            </a:r>
            <a:endParaRPr lang="tr-T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3"/>
          <p:cNvSpPr txBox="1"/>
          <p:nvPr/>
        </p:nvSpPr>
        <p:spPr>
          <a:xfrm>
            <a:off x="3384579" y="778163"/>
            <a:ext cx="7574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Manyetik Alan</a:t>
            </a:r>
            <a:endParaRPr lang="tr-TR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0033" y="3314335"/>
            <a:ext cx="4231071" cy="262970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6510" y="3693364"/>
            <a:ext cx="2132565" cy="187164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6770" y="3693364"/>
            <a:ext cx="1600200" cy="1876425"/>
          </a:xfrm>
          <a:prstGeom prst="rect">
            <a:avLst/>
          </a:prstGeom>
        </p:spPr>
      </p:pic>
      <p:sp>
        <p:nvSpPr>
          <p:cNvPr id="9" name="TextBox 19"/>
          <p:cNvSpPr txBox="1"/>
          <p:nvPr/>
        </p:nvSpPr>
        <p:spPr>
          <a:xfrm>
            <a:off x="5875" y="656302"/>
            <a:ext cx="2900111" cy="620169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öğrendik?</a:t>
            </a:r>
            <a:endParaRPr lang="en-US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Mıknatısların manyetik özellikleri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Manyetik alan çizgileri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Mıknatıslar arasındaki itme ve çekme kuvveti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62963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384579" y="1705627"/>
                <a:ext cx="8056761" cy="26608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itchFamily="34" charset="0"/>
                  <a:buChar char="•"/>
                </a:pPr>
                <a:r>
                  <a:rPr lang="tr-TR" sz="20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Manyetik özellik gösteren maddelerin çevrelerinde oluşturdukları etki alanına </a:t>
                </a:r>
                <a:r>
                  <a:rPr lang="tr-TR" sz="2000" b="1" dirty="0" smtClean="0">
                    <a:solidFill>
                      <a:srgbClr val="C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manyetik alan </a:t>
                </a:r>
                <a:r>
                  <a:rPr lang="tr-TR" sz="20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denir.</a:t>
                </a:r>
              </a:p>
              <a:p>
                <a:endParaRPr lang="tr-TR" sz="2000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42900" indent="-342900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tr-TR" sz="2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tr-TR" sz="20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ile gösterilir.</a:t>
                </a:r>
              </a:p>
              <a:p>
                <a:endParaRPr lang="tr-TR" sz="2000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42900" indent="-342900">
                  <a:buFont typeface="Arial" pitchFamily="34" charset="0"/>
                  <a:buChar char="•"/>
                </a:pPr>
                <a:r>
                  <a:rPr lang="tr-TR" sz="20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Vektörel ve türetilmiş bir büyüklüktür.</a:t>
                </a:r>
              </a:p>
              <a:p>
                <a:endParaRPr lang="tr-TR" sz="2000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42900" indent="-342900">
                  <a:buFont typeface="Arial" pitchFamily="34" charset="0"/>
                  <a:buChar char="•"/>
                </a:pPr>
                <a:r>
                  <a:rPr lang="tr-TR" sz="20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Birimi </a:t>
                </a:r>
                <a:r>
                  <a:rPr lang="tr-TR" sz="2000" i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Tesla (T)</a:t>
                </a:r>
                <a:r>
                  <a:rPr lang="tr-TR" sz="20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dır.</a:t>
                </a:r>
                <a:endParaRPr lang="tr-T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4579" y="1705627"/>
                <a:ext cx="8056761" cy="2660857"/>
              </a:xfrm>
              <a:prstGeom prst="rect">
                <a:avLst/>
              </a:prstGeom>
              <a:blipFill>
                <a:blip r:embed="rId3"/>
                <a:stretch>
                  <a:fillRect l="-681" t="-1376" b="-6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3"/>
          <p:cNvSpPr txBox="1"/>
          <p:nvPr/>
        </p:nvSpPr>
        <p:spPr>
          <a:xfrm>
            <a:off x="3384579" y="751520"/>
            <a:ext cx="7574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Manyetik Alan</a:t>
            </a:r>
            <a:endParaRPr lang="tr-TR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074" name="Picture 2" descr="İlgili resi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6774" y="3911600"/>
            <a:ext cx="3276600" cy="218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19"/>
          <p:cNvSpPr txBox="1"/>
          <p:nvPr/>
        </p:nvSpPr>
        <p:spPr>
          <a:xfrm>
            <a:off x="5875" y="656302"/>
            <a:ext cx="2900111" cy="620169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öğrendik?</a:t>
            </a:r>
            <a:endParaRPr lang="en-US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Mıknatısların manyetik özellikleri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Manyetik alan çizgileri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Mıknatıslar arasındaki itme ve çekme kuvveti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06270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3"/>
          <p:cNvSpPr txBox="1"/>
          <p:nvPr/>
        </p:nvSpPr>
        <p:spPr>
          <a:xfrm>
            <a:off x="3384579" y="751520"/>
            <a:ext cx="7574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Manyetik Alan</a:t>
            </a:r>
            <a:endParaRPr lang="tr-TR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066676" y="6352329"/>
            <a:ext cx="4210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Çubuk Mıknatıs - Demir Tozu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4579" y="1385430"/>
            <a:ext cx="3210664" cy="241794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8508" y="1475656"/>
            <a:ext cx="2905284" cy="2350570"/>
          </a:xfrm>
          <a:prstGeom prst="rect">
            <a:avLst/>
          </a:prstGeom>
        </p:spPr>
      </p:pic>
      <p:sp>
        <p:nvSpPr>
          <p:cNvPr id="8" name="TextBox 19"/>
          <p:cNvSpPr txBox="1"/>
          <p:nvPr/>
        </p:nvSpPr>
        <p:spPr>
          <a:xfrm>
            <a:off x="5875" y="656302"/>
            <a:ext cx="2900111" cy="620169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öğrendik?</a:t>
            </a:r>
            <a:endParaRPr lang="en-US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Mıknatısların manyetik özellikleri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Manyetik alan çizgileri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Mıknatıslar arasındaki itme ve çekme kuvveti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9911" y="3929707"/>
            <a:ext cx="3375785" cy="242262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587409" y="4446010"/>
            <a:ext cx="3074505" cy="147732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Bazı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görsel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çizimler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bizi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yanıltmasın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!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Manyetik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alan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üç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boyutludur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7046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3"/>
          <p:cNvSpPr txBox="1"/>
          <p:nvPr/>
        </p:nvSpPr>
        <p:spPr>
          <a:xfrm>
            <a:off x="3384579" y="751520"/>
            <a:ext cx="7574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Manyetik Alan Çizgileri</a:t>
            </a:r>
            <a:endParaRPr lang="tr-TR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3384579" y="1583322"/>
            <a:ext cx="503055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Manyetik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alan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çizgileri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manyetik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alanın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yönünü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büyüklüğünü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göstermek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için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kullanılan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ılır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tr-T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Mıknatısın </a:t>
            </a:r>
            <a:r>
              <a:rPr lang="tr-TR" sz="2000" b="1" dirty="0">
                <a:latin typeface="Calibri" panose="020F0502020204030204" pitchFamily="34" charset="0"/>
                <a:cs typeface="Calibri" panose="020F0502020204030204" pitchFamily="34" charset="0"/>
              </a:rPr>
              <a:t>dışında 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N kutbundan S </a:t>
            </a: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kutbuna,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tr-TR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ıknatısın</a:t>
            </a:r>
            <a:r>
              <a:rPr lang="tr-T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b="1" dirty="0">
                <a:latin typeface="Calibri" panose="020F0502020204030204" pitchFamily="34" charset="0"/>
                <a:cs typeface="Calibri" panose="020F0502020204030204" pitchFamily="34" charset="0"/>
              </a:rPr>
              <a:t>içinde 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ise S kutbundan N kutbuna doğru olacak şekilde modellenmiştir.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Manyetik alan çizgileri, birbirine </a:t>
            </a:r>
            <a:r>
              <a:rPr lang="tr-TR" sz="2000" b="1" dirty="0">
                <a:latin typeface="Calibri" panose="020F0502020204030204" pitchFamily="34" charset="0"/>
                <a:cs typeface="Calibri" panose="020F0502020204030204" pitchFamily="34" charset="0"/>
              </a:rPr>
              <a:t>yakın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olduğu zaman manyetik alanının </a:t>
            </a:r>
            <a:r>
              <a:rPr lang="tr-TR" sz="2000" b="1" dirty="0">
                <a:latin typeface="Calibri" panose="020F0502020204030204" pitchFamily="34" charset="0"/>
                <a:cs typeface="Calibri" panose="020F0502020204030204" pitchFamily="34" charset="0"/>
              </a:rPr>
              <a:t>büyüdüğünün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tr-TR" sz="2000" b="1" dirty="0">
                <a:latin typeface="Calibri" panose="020F0502020204030204" pitchFamily="34" charset="0"/>
                <a:cs typeface="Calibri" panose="020F0502020204030204" pitchFamily="34" charset="0"/>
              </a:rPr>
              <a:t>uzak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olduğu zaman </a:t>
            </a:r>
            <a:r>
              <a:rPr lang="tr-TR" sz="2000" b="1" dirty="0">
                <a:latin typeface="Calibri" panose="020F0502020204030204" pitchFamily="34" charset="0"/>
                <a:cs typeface="Calibri" panose="020F0502020204030204" pitchFamily="34" charset="0"/>
              </a:rPr>
              <a:t>küçüldüğünün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göstergesidir</a:t>
            </a: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773" y="1583322"/>
            <a:ext cx="3201449" cy="2438872"/>
          </a:xfrm>
          <a:prstGeom prst="rect">
            <a:avLst/>
          </a:prstGeom>
        </p:spPr>
      </p:pic>
      <p:sp>
        <p:nvSpPr>
          <p:cNvPr id="6" name="TextBox 19"/>
          <p:cNvSpPr txBox="1"/>
          <p:nvPr/>
        </p:nvSpPr>
        <p:spPr>
          <a:xfrm>
            <a:off x="5875" y="656302"/>
            <a:ext cx="2900111" cy="620169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öğrendik?</a:t>
            </a:r>
            <a:endParaRPr lang="en-US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Mıknatısların manyetik özellikleri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Manyetik alan çizgileri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Mıknatıslar arasındaki itme ve çekme kuvveti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230820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3"/>
          <p:cNvSpPr txBox="1"/>
          <p:nvPr/>
        </p:nvSpPr>
        <p:spPr>
          <a:xfrm>
            <a:off x="3384579" y="751520"/>
            <a:ext cx="7574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Manyetik Alan Çizgileri</a:t>
            </a:r>
            <a:endParaRPr lang="tr-TR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3384579" y="1616140"/>
            <a:ext cx="4937786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Manyetik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alan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çizgileri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kapalı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eğriler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şeklindedir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bu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nedenle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bir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başlangıç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bitiş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noktaları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yoktur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Manyetik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alan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çizgilerini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iki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boyutlu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çizsek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manyetik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alan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üç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boyutludur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Manyetik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alan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çizgileri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arasında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kalan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boşluklarda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manyetik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alan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vardır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! </a:t>
            </a:r>
          </a:p>
          <a:p>
            <a:pPr marL="342900" indent="-34290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tr-T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19"/>
          <p:cNvSpPr txBox="1"/>
          <p:nvPr/>
        </p:nvSpPr>
        <p:spPr>
          <a:xfrm>
            <a:off x="5875" y="656302"/>
            <a:ext cx="2900111" cy="620169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öğrendik?</a:t>
            </a:r>
            <a:endParaRPr lang="en-US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Mıknatısların manyetik özellikleri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Manyetik alan çizgileri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Mıknatıslar arasındaki itme ve çekme kuvveti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</a:p>
        </p:txBody>
      </p:sp>
      <p:pic>
        <p:nvPicPr>
          <p:cNvPr id="7" name="Resi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8756" y="1583322"/>
            <a:ext cx="3201449" cy="2438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526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3"/>
          <p:cNvSpPr txBox="1"/>
          <p:nvPr/>
        </p:nvSpPr>
        <p:spPr>
          <a:xfrm>
            <a:off x="3384579" y="751520"/>
            <a:ext cx="7574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Manyetik Alan Çizgileri</a:t>
            </a:r>
            <a:endParaRPr lang="tr-TR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613" y="1433347"/>
            <a:ext cx="2987609" cy="3931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4353722" y="5629037"/>
            <a:ext cx="32506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U Mıknatıs - Demir Tozu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19"/>
          <p:cNvSpPr txBox="1"/>
          <p:nvPr/>
        </p:nvSpPr>
        <p:spPr>
          <a:xfrm>
            <a:off x="5875" y="656302"/>
            <a:ext cx="2900111" cy="620169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öğrendik?</a:t>
            </a:r>
            <a:endParaRPr lang="en-US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Mıknatısların manyetik özellikleri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çizgileri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Mıknatıslar arasındaki itme ve çekme kuvveti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</a:p>
        </p:txBody>
      </p:sp>
      <p:sp>
        <p:nvSpPr>
          <p:cNvPr id="9" name="Metin kutusu 4"/>
          <p:cNvSpPr txBox="1"/>
          <p:nvPr/>
        </p:nvSpPr>
        <p:spPr>
          <a:xfrm>
            <a:off x="7871792" y="5629037"/>
            <a:ext cx="3995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U Mıknatıs –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Manyetik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Alan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Çizgileri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8951" y="1013130"/>
            <a:ext cx="3438525" cy="452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47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84578" y="4904865"/>
            <a:ext cx="83677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Manyetik özellik gösteren maddelerin bu özelliklerinden dolayı birbirlerine uyguladıkları itme ya da çekme kuvvetine </a:t>
            </a:r>
            <a:r>
              <a:rPr lang="tr-TR" sz="20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kuvvet </a:t>
            </a: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denir.</a:t>
            </a:r>
            <a:endParaRPr lang="tr-T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3"/>
          <p:cNvSpPr txBox="1"/>
          <p:nvPr/>
        </p:nvSpPr>
        <p:spPr>
          <a:xfrm>
            <a:off x="3384578" y="751520"/>
            <a:ext cx="80567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Mıknatıslar Arasındaki İtme ve Çekme Kuvveti</a:t>
            </a:r>
            <a:endParaRPr lang="tr-TR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5866" y="1705627"/>
            <a:ext cx="3095625" cy="2984092"/>
          </a:xfrm>
          <a:prstGeom prst="rect">
            <a:avLst/>
          </a:prstGeom>
        </p:spPr>
      </p:pic>
      <p:sp>
        <p:nvSpPr>
          <p:cNvPr id="7" name="TextBox 19"/>
          <p:cNvSpPr txBox="1"/>
          <p:nvPr/>
        </p:nvSpPr>
        <p:spPr>
          <a:xfrm>
            <a:off x="5875" y="656302"/>
            <a:ext cx="2900111" cy="620169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öğrendik?</a:t>
            </a:r>
            <a:endParaRPr lang="en-US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Mıknatısların manyetik özellikleri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çizgileri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 arasındaki itme ve çekme kuvveti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42367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700" y="2075026"/>
            <a:ext cx="8912184" cy="367804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71023" y="609442"/>
            <a:ext cx="80567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Mıknatıslar Arasındaki İtme ve Çekme Kuvveti</a:t>
            </a:r>
            <a:endParaRPr lang="tr-TR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19"/>
          <p:cNvSpPr txBox="1"/>
          <p:nvPr/>
        </p:nvSpPr>
        <p:spPr>
          <a:xfrm>
            <a:off x="5875" y="656302"/>
            <a:ext cx="2900111" cy="620169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öğrendik?</a:t>
            </a:r>
            <a:endParaRPr lang="en-US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Mıknatısların manyetik özellikleri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çizgileri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 arasındaki itme ve çekme kuvveti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86703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996" y="4022784"/>
            <a:ext cx="4400550" cy="257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997" y="1274740"/>
            <a:ext cx="4400550" cy="2605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Düz Ok Bağlayıcısı 5"/>
          <p:cNvCxnSpPr/>
          <p:nvPr/>
        </p:nvCxnSpPr>
        <p:spPr>
          <a:xfrm>
            <a:off x="5887195" y="2113932"/>
            <a:ext cx="764498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 flipH="1">
            <a:off x="6934906" y="2108547"/>
            <a:ext cx="764498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Düz Ok Bağlayıcısı 7"/>
          <p:cNvCxnSpPr/>
          <p:nvPr/>
        </p:nvCxnSpPr>
        <p:spPr>
          <a:xfrm>
            <a:off x="7171731" y="4836885"/>
            <a:ext cx="764498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Düz Ok Bağlayıcısı 8"/>
          <p:cNvCxnSpPr/>
          <p:nvPr/>
        </p:nvCxnSpPr>
        <p:spPr>
          <a:xfrm flipH="1">
            <a:off x="5654239" y="4836885"/>
            <a:ext cx="764498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TextBox 3"/>
          <p:cNvSpPr txBox="1"/>
          <p:nvPr/>
        </p:nvSpPr>
        <p:spPr>
          <a:xfrm>
            <a:off x="3671023" y="609442"/>
            <a:ext cx="80567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Mıknatıslar Arasındaki İtme ve Çekme Kuvveti</a:t>
            </a:r>
            <a:endParaRPr lang="tr-TR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9"/>
          <p:cNvSpPr txBox="1"/>
          <p:nvPr/>
        </p:nvSpPr>
        <p:spPr>
          <a:xfrm>
            <a:off x="5875" y="656302"/>
            <a:ext cx="2900111" cy="620169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öğrendik?</a:t>
            </a:r>
            <a:endParaRPr lang="en-US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Mıknatısların manyetik özellikleri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çizgileri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 arasındaki itme ve çekme kuvveti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641784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8433" y="1228573"/>
            <a:ext cx="1761797" cy="176179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384578" y="1684054"/>
            <a:ext cx="8367711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2 adet neodyum mıknatıs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2 adet karbon mıknatıs</a:t>
            </a:r>
          </a:p>
          <a:p>
            <a:endParaRPr lang="tr-T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Önce iki neodyum mıknatısı alıp aralarındaki uzaklığı artırıp azaltalım. </a:t>
            </a:r>
          </a:p>
          <a:p>
            <a:endParaRPr lang="tr-T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Mıknatıslar arasındaki itme ve çekme kuvvetinin büyüklüğü nasıl değişti?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Sonra iki adet karbon mıknatısı alıp aralarındaki uzaklığı artırıp azaltalım.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Neodyum mıknatıslar ile karbon mıknatıslar arasındaki itme ve çekme kuvvetlerinin büyüklüklerini karşılaştıralım.</a:t>
            </a:r>
            <a:endParaRPr lang="tr-T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dirty="0" smtClean="0">
              <a:latin typeface="Bookman Old Style" panose="02050604050505020204" pitchFamily="18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4312" y="1443695"/>
            <a:ext cx="2765301" cy="1434826"/>
          </a:xfrm>
          <a:prstGeom prst="rect">
            <a:avLst/>
          </a:prstGeom>
        </p:spPr>
      </p:pic>
      <p:sp>
        <p:nvSpPr>
          <p:cNvPr id="7" name="TextBox 3"/>
          <p:cNvSpPr txBox="1"/>
          <p:nvPr/>
        </p:nvSpPr>
        <p:spPr>
          <a:xfrm>
            <a:off x="3671023" y="609442"/>
            <a:ext cx="80567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Mıknatıslar Arasındaki İtme ve Çekme Kuvveti</a:t>
            </a:r>
            <a:endParaRPr lang="tr-TR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9"/>
          <p:cNvSpPr txBox="1"/>
          <p:nvPr/>
        </p:nvSpPr>
        <p:spPr>
          <a:xfrm>
            <a:off x="5875" y="656302"/>
            <a:ext cx="2900111" cy="620169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öğrendik?</a:t>
            </a:r>
            <a:endParaRPr lang="en-US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Mıknatısların manyetik özellikleri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çizgileri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 arasındaki itme ve çekme kuvveti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691226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7210" y="1447402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Ne Öğreneceğiz: KAZANIMLAR</a:t>
            </a:r>
            <a:endParaRPr lang="tr-TR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97210" y="2358538"/>
            <a:ext cx="10945216" cy="315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925" indent="-288925">
              <a:spcBef>
                <a:spcPts val="1200"/>
              </a:spcBef>
              <a:spcAft>
                <a:spcPts val="600"/>
              </a:spcAft>
            </a:pPr>
            <a:r>
              <a:rPr lang="tr-TR" sz="2000" b="1" dirty="0">
                <a:latin typeface="Calibri" panose="020F0502020204030204" pitchFamily="34" charset="0"/>
                <a:cs typeface="Calibri" panose="020F0502020204030204" pitchFamily="34" charset="0"/>
              </a:rPr>
              <a:t>10.1.3. MIKNATIS VE MANYETİK ALAN </a:t>
            </a:r>
            <a:endParaRPr lang="tr-T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8925" indent="-288925">
              <a:spcBef>
                <a:spcPts val="1200"/>
              </a:spcBef>
              <a:spcAft>
                <a:spcPts val="600"/>
              </a:spcAft>
            </a:pPr>
            <a:r>
              <a:rPr lang="tr-TR" sz="2000" b="1" dirty="0">
                <a:latin typeface="Calibri" panose="020F0502020204030204" pitchFamily="34" charset="0"/>
                <a:cs typeface="Calibri" panose="020F0502020204030204" pitchFamily="34" charset="0"/>
              </a:rPr>
              <a:t>10.1.3.1. Mıknatısların oluşturduğu manyetik alanı ve özelliklerini açıklar. </a:t>
            </a:r>
            <a:endParaRPr lang="tr-T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8925" indent="-288925">
              <a:spcBef>
                <a:spcPts val="1200"/>
              </a:spcBef>
              <a:spcAft>
                <a:spcPts val="600"/>
              </a:spcAft>
            </a:pPr>
            <a:r>
              <a:rPr lang="tr-TR" sz="2000" i="1" dirty="0">
                <a:latin typeface="Calibri" panose="020F0502020204030204" pitchFamily="34" charset="0"/>
                <a:cs typeface="Calibri" panose="020F0502020204030204" pitchFamily="34" charset="0"/>
              </a:rPr>
              <a:t>a) Öğrencilerin deneyler yaparak veya simülasyonlar kullanarak manyetik alanı incelemeleri sağlanır. </a:t>
            </a:r>
            <a:endParaRPr lang="tr-T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8925" indent="-288925">
              <a:spcBef>
                <a:spcPts val="1200"/>
              </a:spcBef>
              <a:spcAft>
                <a:spcPts val="600"/>
              </a:spcAft>
            </a:pPr>
            <a:r>
              <a:rPr lang="tr-TR" sz="2000" i="1" dirty="0">
                <a:latin typeface="Calibri" panose="020F0502020204030204" pitchFamily="34" charset="0"/>
                <a:cs typeface="Calibri" panose="020F0502020204030204" pitchFamily="34" charset="0"/>
              </a:rPr>
              <a:t>b) Mıknatısların manyetik alanının manyetik alan çizgileri ile temsil edildiği vurgulanır. </a:t>
            </a:r>
            <a:endParaRPr lang="tr-T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8925" indent="-288925">
              <a:spcBef>
                <a:spcPts val="1200"/>
              </a:spcBef>
              <a:spcAft>
                <a:spcPts val="600"/>
              </a:spcAft>
            </a:pPr>
            <a:r>
              <a:rPr lang="tr-TR" sz="2000" i="1" dirty="0">
                <a:latin typeface="Calibri" panose="020F0502020204030204" pitchFamily="34" charset="0"/>
                <a:cs typeface="Calibri" panose="020F0502020204030204" pitchFamily="34" charset="0"/>
              </a:rPr>
              <a:t>c) Mıknatısların itme-çekme kuvvetleri ile ilgili matematiksel hesaplamalara girilmez. </a:t>
            </a:r>
            <a:endParaRPr lang="tr-T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8925" indent="-288925">
              <a:spcBef>
                <a:spcPts val="1200"/>
              </a:spcBef>
              <a:spcAft>
                <a:spcPts val="600"/>
              </a:spcAft>
            </a:pP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207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364" y="2783882"/>
            <a:ext cx="2361293" cy="236129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515547" y="1132662"/>
            <a:ext cx="836771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2 adet çubuk mıknatıs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Bir önceki deneyi, çubuk </a:t>
            </a:r>
            <a:b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mıknatıslarla da deneyelim.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4 adet halka mıknatıs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1 adet tahta çubuk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Önce bir adet halka mıknatısı</a:t>
            </a:r>
            <a:b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yandaki şekilde gösterildiği gibi </a:t>
            </a:r>
            <a:b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tahta çubuğa geçirelim ve üzerine </a:t>
            </a:r>
            <a:b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başka bir halka mıknatısı birbirini </a:t>
            </a:r>
            <a:b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itecek şekilde koyalım.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Altta takılı olan halka mıknatıs sayısını artırarak </a:t>
            </a:r>
            <a:b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deneyi tekrarlayalım.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Altta takılı olan mıknatıs sayısı arttıkça, ne değişti? Neden?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2414" y="1148717"/>
            <a:ext cx="2835580" cy="2037141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55969" y="1228572"/>
            <a:ext cx="2087632" cy="4555769"/>
          </a:xfrm>
          <a:prstGeom prst="rect">
            <a:avLst/>
          </a:prstGeom>
        </p:spPr>
      </p:pic>
      <p:sp>
        <p:nvSpPr>
          <p:cNvPr id="7" name="TextBox 3"/>
          <p:cNvSpPr txBox="1"/>
          <p:nvPr/>
        </p:nvSpPr>
        <p:spPr>
          <a:xfrm>
            <a:off x="3671023" y="609442"/>
            <a:ext cx="80567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Mıknatıslar Arasındaki İtme ve Çekme Kuvveti</a:t>
            </a:r>
            <a:endParaRPr lang="tr-TR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19"/>
          <p:cNvSpPr txBox="1"/>
          <p:nvPr/>
        </p:nvSpPr>
        <p:spPr>
          <a:xfrm>
            <a:off x="5875" y="656302"/>
            <a:ext cx="2900111" cy="620169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öğrendik?</a:t>
            </a:r>
            <a:endParaRPr lang="en-US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Mıknatısların manyetik özellikleri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çizgileri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 arasındaki itme ve çekme kuvveti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518127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384578" y="3764579"/>
                <a:ext cx="8367711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0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Mıknatıslar arasındaki itme ve çekme kuvvetinin büyüklüğü;</a:t>
                </a:r>
                <a:br>
                  <a:rPr lang="tr-TR" sz="20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endParaRPr lang="tr-TR" sz="2000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42900" indent="-342900">
                  <a:buFont typeface="Arial" pitchFamily="34" charset="0"/>
                  <a:buChar char="•"/>
                </a:pPr>
                <a:r>
                  <a:rPr lang="tr-TR" sz="20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Mıknatısların kutup şiddetlerinin çarpımı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.</m:t>
                    </m:r>
                    <m:sSub>
                      <m:sSubPr>
                        <m:ctrlPr>
                          <a:rPr lang="tr-TR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tr-TR" sz="20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) ile doğru,</a:t>
                </a:r>
              </a:p>
              <a:p>
                <a:pPr marL="342900" indent="-342900">
                  <a:buFont typeface="Arial" pitchFamily="34" charset="0"/>
                  <a:buChar char="•"/>
                </a:pPr>
                <a:r>
                  <a:rPr lang="tr-TR" sz="20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Mıknatıslar arasındaki uzaklığın karesi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p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tr-TR" sz="20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) ile ters orantılıdır.</a:t>
                </a:r>
              </a:p>
              <a:p>
                <a:pPr marL="342900" indent="-342900">
                  <a:buFont typeface="Arial" pitchFamily="34" charset="0"/>
                  <a:buChar char="•"/>
                </a:pPr>
                <a:r>
                  <a:rPr lang="tr-TR" sz="20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Mıknatısların bulunduğu ortamın manyetik alan katsayısına (K) da bağlıdır.</a:t>
                </a:r>
                <a:endParaRPr lang="tr-T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4578" y="3764579"/>
                <a:ext cx="8367711" cy="1631216"/>
              </a:xfrm>
              <a:prstGeom prst="rect">
                <a:avLst/>
              </a:prstGeom>
              <a:blipFill>
                <a:blip r:embed="rId3"/>
                <a:stretch>
                  <a:fillRect l="-728" t="-2247" b="-59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069" y="2192107"/>
            <a:ext cx="2828925" cy="59055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9216" y="2192107"/>
            <a:ext cx="2828925" cy="590550"/>
          </a:xfrm>
          <a:prstGeom prst="rect">
            <a:avLst/>
          </a:prstGeom>
        </p:spPr>
      </p:pic>
      <p:cxnSp>
        <p:nvCxnSpPr>
          <p:cNvPr id="9" name="Düz Ok Bağlayıcısı 8"/>
          <p:cNvCxnSpPr/>
          <p:nvPr/>
        </p:nvCxnSpPr>
        <p:spPr>
          <a:xfrm>
            <a:off x="6535712" y="2493186"/>
            <a:ext cx="76449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/>
          <p:nvPr/>
        </p:nvCxnSpPr>
        <p:spPr>
          <a:xfrm flipH="1">
            <a:off x="7583423" y="2487801"/>
            <a:ext cx="76449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Dikdörtgen 12"/>
              <p:cNvSpPr/>
              <p:nvPr/>
            </p:nvSpPr>
            <p:spPr>
              <a:xfrm>
                <a:off x="6742023" y="1703769"/>
                <a:ext cx="622286" cy="5064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Dikdörtgen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2023" y="1703769"/>
                <a:ext cx="622286" cy="50642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Dikdörtgen 13"/>
              <p:cNvSpPr/>
              <p:nvPr/>
            </p:nvSpPr>
            <p:spPr>
              <a:xfrm>
                <a:off x="7596930" y="1703769"/>
                <a:ext cx="622286" cy="5064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Dikdörtgen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6930" y="1703769"/>
                <a:ext cx="622286" cy="50642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Sağ Ayraç 14"/>
          <p:cNvSpPr/>
          <p:nvPr/>
        </p:nvSpPr>
        <p:spPr>
          <a:xfrm rot="5400000">
            <a:off x="7165493" y="1413581"/>
            <a:ext cx="479686" cy="3027622"/>
          </a:xfrm>
          <a:prstGeom prst="rightBrac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Dikdörtgen 15"/>
              <p:cNvSpPr/>
              <p:nvPr/>
            </p:nvSpPr>
            <p:spPr>
              <a:xfrm>
                <a:off x="7153816" y="3162439"/>
                <a:ext cx="518283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dirty="0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6" name="Dikdörtgen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3816" y="3162439"/>
                <a:ext cx="518283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Dikdörtgen 16"/>
              <p:cNvSpPr/>
              <p:nvPr/>
            </p:nvSpPr>
            <p:spPr>
              <a:xfrm>
                <a:off x="5014501" y="1911523"/>
                <a:ext cx="58310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7" name="Dikdörtgen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4501" y="1911523"/>
                <a:ext cx="583108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Dikdörtgen 17"/>
              <p:cNvSpPr/>
              <p:nvPr/>
            </p:nvSpPr>
            <p:spPr>
              <a:xfrm>
                <a:off x="9386050" y="1884596"/>
                <a:ext cx="58907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8" name="Dikdörtgen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6050" y="1884596"/>
                <a:ext cx="589071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Metin kutusu 18"/>
              <p:cNvSpPr txBox="1"/>
              <p:nvPr/>
            </p:nvSpPr>
            <p:spPr>
              <a:xfrm>
                <a:off x="5056465" y="5504722"/>
                <a:ext cx="2239139" cy="8066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.</m:t>
                      </m:r>
                      <m:f>
                        <m:f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9" name="Metin kutusu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6465" y="5504722"/>
                <a:ext cx="2239139" cy="8066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/>
              <p:cNvSpPr/>
              <p:nvPr/>
            </p:nvSpPr>
            <p:spPr>
              <a:xfrm>
                <a:off x="10156244" y="5874160"/>
                <a:ext cx="1285095" cy="4374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tr-TR" sz="2000">
                          <a:latin typeface="Cambria Math" panose="02040503050406030204" pitchFamily="18" charset="0"/>
                        </a:rPr>
                        <m:t>=−</m:t>
                      </m:r>
                      <m:acc>
                        <m:accPr>
                          <m:chr m:val="⃗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tr-TR" sz="2000" dirty="0"/>
              </a:p>
            </p:txBody>
          </p:sp>
        </mc:Choice>
        <mc:Fallback xmlns="">
          <p:sp>
            <p:nvSpPr>
              <p:cNvPr id="3" name="Dikdörtgen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6244" y="5874160"/>
                <a:ext cx="1285095" cy="43749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/>
              <p:cNvSpPr/>
              <p:nvPr/>
            </p:nvSpPr>
            <p:spPr>
              <a:xfrm>
                <a:off x="8260837" y="5874160"/>
                <a:ext cx="1419748" cy="4374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000">
                          <a:latin typeface="Cambria Math" panose="02040503050406030204" pitchFamily="18" charset="0"/>
                        </a:rPr>
                        <m:t>|</m:t>
                      </m:r>
                      <m:acc>
                        <m:accPr>
                          <m:chr m:val="⃗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tr-TR" sz="2000" i="1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tr-TR" sz="20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000" i="1">
                          <a:latin typeface="Cambria Math" panose="02040503050406030204" pitchFamily="18" charset="0"/>
                        </a:rPr>
                        <m:t>|</m:t>
                      </m:r>
                      <m:acc>
                        <m:accPr>
                          <m:chr m:val="⃗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  <m:r>
                        <a:rPr lang="tr-TR" sz="2000" i="1">
                          <a:latin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tr-TR" sz="2000" dirty="0"/>
              </a:p>
            </p:txBody>
          </p:sp>
        </mc:Choice>
        <mc:Fallback xmlns="">
          <p:sp>
            <p:nvSpPr>
              <p:cNvPr id="5" name="Dikdörtgen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0837" y="5874160"/>
                <a:ext cx="1419748" cy="437492"/>
              </a:xfrm>
              <a:prstGeom prst="rect">
                <a:avLst/>
              </a:prstGeom>
              <a:blipFill rotWithShape="1">
                <a:blip r:embed="rId12"/>
                <a:stretch>
                  <a:fillRect b="-1126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Dikdörtgen 5"/>
          <p:cNvSpPr/>
          <p:nvPr/>
        </p:nvSpPr>
        <p:spPr>
          <a:xfrm>
            <a:off x="8445713" y="5504828"/>
            <a:ext cx="27895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Etki-Tepki Kuvvetleri</a:t>
            </a:r>
            <a:endParaRPr lang="en-US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0" name="TextBox 3"/>
          <p:cNvSpPr txBox="1"/>
          <p:nvPr/>
        </p:nvSpPr>
        <p:spPr>
          <a:xfrm>
            <a:off x="3671023" y="609442"/>
            <a:ext cx="80567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Mıknatıslar Arasındaki İtme ve Çekme Kuvveti</a:t>
            </a:r>
            <a:endParaRPr lang="tr-TR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19"/>
          <p:cNvSpPr txBox="1"/>
          <p:nvPr/>
        </p:nvSpPr>
        <p:spPr>
          <a:xfrm>
            <a:off x="5875" y="656302"/>
            <a:ext cx="2900111" cy="620169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öğrendik?</a:t>
            </a:r>
            <a:endParaRPr lang="en-US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Mıknatısların manyetik özellikleri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çizgileri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 arasındaki itme ve çekme kuvveti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270568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" grpId="0"/>
      <p:bldP spid="5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Resim 5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677" y="3405254"/>
            <a:ext cx="625061" cy="625061"/>
          </a:xfrm>
          <a:prstGeom prst="rect">
            <a:avLst/>
          </a:prstGeom>
        </p:spPr>
      </p:pic>
      <p:pic>
        <p:nvPicPr>
          <p:cNvPr id="54" name="Resim 5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905" y="3414588"/>
            <a:ext cx="625061" cy="625061"/>
          </a:xfrm>
          <a:prstGeom prst="rect">
            <a:avLst/>
          </a:prstGeom>
        </p:spPr>
      </p:pic>
      <p:pic>
        <p:nvPicPr>
          <p:cNvPr id="53" name="Resim 5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421" y="5110396"/>
            <a:ext cx="719029" cy="700335"/>
          </a:xfrm>
          <a:prstGeom prst="rect">
            <a:avLst/>
          </a:prstGeom>
        </p:spPr>
      </p:pic>
      <p:pic>
        <p:nvPicPr>
          <p:cNvPr id="50" name="Resim 4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872" y="4937700"/>
            <a:ext cx="927607" cy="92420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Metin kutusu 18"/>
              <p:cNvSpPr txBox="1"/>
              <p:nvPr/>
            </p:nvSpPr>
            <p:spPr>
              <a:xfrm>
                <a:off x="9013514" y="1817366"/>
                <a:ext cx="1913921" cy="6914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f>
                        <m:f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.</m:t>
                          </m:r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9" name="Metin kutusu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3514" y="1817366"/>
                <a:ext cx="1913921" cy="69140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Metin kutusu 19"/>
              <p:cNvSpPr txBox="1"/>
              <p:nvPr/>
            </p:nvSpPr>
            <p:spPr>
              <a:xfrm>
                <a:off x="9013514" y="3358529"/>
                <a:ext cx="1700402" cy="6324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400" b="0" i="1" smtClean="0">
                          <a:latin typeface="Cambria Math"/>
                        </a:rPr>
                        <m:t>𝑘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f>
                        <m:f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0" i="1" smtClean="0">
                                  <a:latin typeface="Cambria Math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.</m:t>
                          </m:r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0" i="1" smtClean="0">
                                  <a:latin typeface="Cambria Math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0" name="Metin kutusu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3514" y="3358529"/>
                <a:ext cx="1700402" cy="63248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Metin kutusu 20"/>
              <p:cNvSpPr txBox="1"/>
              <p:nvPr/>
            </p:nvSpPr>
            <p:spPr>
              <a:xfrm>
                <a:off x="9000242" y="5151908"/>
                <a:ext cx="1926938" cy="6324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400" b="0" i="1" smtClean="0">
                          <a:latin typeface="Cambria Math"/>
                        </a:rPr>
                        <m:t>𝐺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f>
                        <m:f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.</m:t>
                          </m:r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1" name="Metin kutusu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0242" y="5151908"/>
                <a:ext cx="1926938" cy="63248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Resim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84578" y="1625370"/>
            <a:ext cx="4781550" cy="1190625"/>
          </a:xfrm>
          <a:prstGeom prst="rect">
            <a:avLst/>
          </a:prstGeom>
        </p:spPr>
      </p:pic>
      <p:sp>
        <p:nvSpPr>
          <p:cNvPr id="23" name="Sağ Ayraç 22"/>
          <p:cNvSpPr/>
          <p:nvPr/>
        </p:nvSpPr>
        <p:spPr>
          <a:xfrm rot="5400000">
            <a:off x="5554485" y="3220443"/>
            <a:ext cx="286778" cy="2092669"/>
          </a:xfrm>
          <a:prstGeom prst="rightBrac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Dikdörtgen 23"/>
              <p:cNvSpPr/>
              <p:nvPr/>
            </p:nvSpPr>
            <p:spPr>
              <a:xfrm>
                <a:off x="5486932" y="4439195"/>
                <a:ext cx="39876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0" i="1" dirty="0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Dikdörtgen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932" y="4439195"/>
                <a:ext cx="398763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Düz Bağlayıcı 9"/>
          <p:cNvCxnSpPr>
            <a:endCxn id="23" idx="2"/>
          </p:cNvCxnSpPr>
          <p:nvPr/>
        </p:nvCxnSpPr>
        <p:spPr>
          <a:xfrm>
            <a:off x="4651539" y="3727509"/>
            <a:ext cx="1" cy="395880"/>
          </a:xfrm>
          <a:prstGeom prst="line">
            <a:avLst/>
          </a:prstGeom>
          <a:ln w="2857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8" name="Düz Bağlayıcı 27"/>
          <p:cNvCxnSpPr/>
          <p:nvPr/>
        </p:nvCxnSpPr>
        <p:spPr>
          <a:xfrm>
            <a:off x="6744208" y="3727509"/>
            <a:ext cx="1" cy="395880"/>
          </a:xfrm>
          <a:prstGeom prst="line">
            <a:avLst/>
          </a:prstGeom>
          <a:ln w="2857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9" name="Düz Ok Bağlayıcısı 28"/>
          <p:cNvCxnSpPr/>
          <p:nvPr/>
        </p:nvCxnSpPr>
        <p:spPr>
          <a:xfrm flipV="1">
            <a:off x="4953739" y="3722289"/>
            <a:ext cx="684894" cy="1232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" name="Düz Ok Bağlayıcısı 29"/>
          <p:cNvCxnSpPr/>
          <p:nvPr/>
        </p:nvCxnSpPr>
        <p:spPr>
          <a:xfrm flipH="1" flipV="1">
            <a:off x="5806717" y="3726695"/>
            <a:ext cx="635793" cy="5385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Dikdörtgen 30"/>
              <p:cNvSpPr/>
              <p:nvPr/>
            </p:nvSpPr>
            <p:spPr>
              <a:xfrm>
                <a:off x="4956918" y="3203689"/>
                <a:ext cx="622286" cy="4029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1" name="Dikdörtgen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6918" y="3203689"/>
                <a:ext cx="622286" cy="4029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Dikdörtgen 31"/>
              <p:cNvSpPr/>
              <p:nvPr/>
            </p:nvSpPr>
            <p:spPr>
              <a:xfrm>
                <a:off x="5811825" y="3203689"/>
                <a:ext cx="622286" cy="4029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Dikdörtgen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1825" y="3203689"/>
                <a:ext cx="622286" cy="40293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Dikdörtgen 34"/>
              <p:cNvSpPr/>
              <p:nvPr/>
            </p:nvSpPr>
            <p:spPr>
              <a:xfrm>
                <a:off x="3969482" y="3289425"/>
                <a:ext cx="51296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5" name="Dikdörtgen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9482" y="3289425"/>
                <a:ext cx="512961" cy="400110"/>
              </a:xfrm>
              <a:prstGeom prst="rect">
                <a:avLst/>
              </a:prstGeom>
              <a:blipFill>
                <a:blip r:embed="rId13"/>
                <a:stretch>
                  <a:fillRect b="-46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Dikdörtgen 35"/>
              <p:cNvSpPr/>
              <p:nvPr/>
            </p:nvSpPr>
            <p:spPr>
              <a:xfrm>
                <a:off x="6923642" y="3289425"/>
                <a:ext cx="51892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6" name="Dikdörtgen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3642" y="3289425"/>
                <a:ext cx="518924" cy="400110"/>
              </a:xfrm>
              <a:prstGeom prst="rect">
                <a:avLst/>
              </a:prstGeom>
              <a:blipFill>
                <a:blip r:embed="rId14"/>
                <a:stretch>
                  <a:fillRect b="-46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Sağ Ayraç 38"/>
          <p:cNvSpPr/>
          <p:nvPr/>
        </p:nvSpPr>
        <p:spPr>
          <a:xfrm rot="5400000">
            <a:off x="5541213" y="4967196"/>
            <a:ext cx="286778" cy="2092669"/>
          </a:xfrm>
          <a:prstGeom prst="rightBrac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Dikdörtgen 39"/>
              <p:cNvSpPr/>
              <p:nvPr/>
            </p:nvSpPr>
            <p:spPr>
              <a:xfrm>
                <a:off x="5473660" y="6185948"/>
                <a:ext cx="39876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0" i="1" dirty="0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0" name="Dikdörtgen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3660" y="6185948"/>
                <a:ext cx="398763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Düz Bağlayıcı 40"/>
          <p:cNvCxnSpPr>
            <a:endCxn id="39" idx="2"/>
          </p:cNvCxnSpPr>
          <p:nvPr/>
        </p:nvCxnSpPr>
        <p:spPr>
          <a:xfrm>
            <a:off x="4638267" y="5474262"/>
            <a:ext cx="1" cy="395880"/>
          </a:xfrm>
          <a:prstGeom prst="line">
            <a:avLst/>
          </a:prstGeom>
          <a:ln w="28575" cap="flat" cmpd="sng" algn="ctr">
            <a:solidFill>
              <a:srgbClr val="FFFF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2" name="Düz Bağlayıcı 41"/>
          <p:cNvCxnSpPr/>
          <p:nvPr/>
        </p:nvCxnSpPr>
        <p:spPr>
          <a:xfrm>
            <a:off x="6730936" y="5474262"/>
            <a:ext cx="1" cy="395880"/>
          </a:xfrm>
          <a:prstGeom prst="line">
            <a:avLst/>
          </a:prstGeom>
          <a:ln w="28575" cap="flat" cmpd="sng" algn="ctr">
            <a:solidFill>
              <a:srgbClr val="FFFF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3" name="Düz Ok Bağlayıcısı 42"/>
          <p:cNvCxnSpPr/>
          <p:nvPr/>
        </p:nvCxnSpPr>
        <p:spPr>
          <a:xfrm>
            <a:off x="5090459" y="5454636"/>
            <a:ext cx="488000" cy="191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Dikdörtgen 44"/>
              <p:cNvSpPr/>
              <p:nvPr/>
            </p:nvSpPr>
            <p:spPr>
              <a:xfrm>
                <a:off x="4943646" y="4950442"/>
                <a:ext cx="622286" cy="4029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5" name="Dikdörtgen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646" y="4950442"/>
                <a:ext cx="622286" cy="402931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Dikdörtgen 45"/>
              <p:cNvSpPr/>
              <p:nvPr/>
            </p:nvSpPr>
            <p:spPr>
              <a:xfrm>
                <a:off x="5918324" y="4954192"/>
                <a:ext cx="622286" cy="4029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6" name="Dikdörtgen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8324" y="4954192"/>
                <a:ext cx="622286" cy="402931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Dikdörtgen 46"/>
              <p:cNvSpPr/>
              <p:nvPr/>
            </p:nvSpPr>
            <p:spPr>
              <a:xfrm>
                <a:off x="3634451" y="4958880"/>
                <a:ext cx="61574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7" name="Dikdörtgen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4451" y="4958880"/>
                <a:ext cx="615746" cy="40011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Dikdörtgen 47"/>
              <p:cNvSpPr/>
              <p:nvPr/>
            </p:nvSpPr>
            <p:spPr>
              <a:xfrm>
                <a:off x="6941150" y="4910341"/>
                <a:ext cx="62170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8" name="Dikdörtgen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1150" y="4910341"/>
                <a:ext cx="621709" cy="40011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Düz Ok Bağlayıcısı 51"/>
          <p:cNvCxnSpPr/>
          <p:nvPr/>
        </p:nvCxnSpPr>
        <p:spPr>
          <a:xfrm flipH="1">
            <a:off x="5928464" y="5454636"/>
            <a:ext cx="488000" cy="191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6" name="Dikdörtgen 55"/>
          <p:cNvSpPr/>
          <p:nvPr/>
        </p:nvSpPr>
        <p:spPr>
          <a:xfrm>
            <a:off x="8913925" y="1364772"/>
            <a:ext cx="19834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Kuvvet</a:t>
            </a:r>
            <a:endParaRPr lang="en-US" sz="20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7" name="Dikdörtgen 56"/>
          <p:cNvSpPr/>
          <p:nvPr/>
        </p:nvSpPr>
        <p:spPr>
          <a:xfrm>
            <a:off x="8867727" y="2961368"/>
            <a:ext cx="20758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Elektriksel Kuvvet</a:t>
            </a:r>
            <a:endParaRPr lang="en-US" sz="20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Dikdörtgen 57"/>
          <p:cNvSpPr/>
          <p:nvPr/>
        </p:nvSpPr>
        <p:spPr>
          <a:xfrm>
            <a:off x="8867727" y="4741064"/>
            <a:ext cx="23153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Kütle Çekim Kuvveti</a:t>
            </a:r>
            <a:endParaRPr lang="en-US" sz="20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"/>
          <p:cNvSpPr txBox="1"/>
          <p:nvPr/>
        </p:nvSpPr>
        <p:spPr>
          <a:xfrm>
            <a:off x="3671023" y="609442"/>
            <a:ext cx="80567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Mıknatıslar Arasındaki İtme ve Çekme Kuvveti</a:t>
            </a:r>
            <a:endParaRPr lang="tr-TR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TextBox 19"/>
          <p:cNvSpPr txBox="1"/>
          <p:nvPr/>
        </p:nvSpPr>
        <p:spPr>
          <a:xfrm>
            <a:off x="5875" y="656302"/>
            <a:ext cx="2900111" cy="620169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öğrendik?</a:t>
            </a:r>
            <a:endParaRPr lang="en-US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Mıknatısların manyetik özellikleri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çizgileri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 arasındaki itme ve çekme kuvveti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77241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3"/>
          <p:cNvSpPr txBox="1"/>
          <p:nvPr/>
        </p:nvSpPr>
        <p:spPr>
          <a:xfrm>
            <a:off x="3384578" y="751520"/>
            <a:ext cx="8743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</a:t>
            </a:r>
            <a:r>
              <a:rPr lang="tr-TR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endParaRPr lang="tr-TR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19"/>
          <p:cNvSpPr txBox="1"/>
          <p:nvPr/>
        </p:nvSpPr>
        <p:spPr>
          <a:xfrm>
            <a:off x="5875" y="656302"/>
            <a:ext cx="2900111" cy="620169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öğrendik?</a:t>
            </a:r>
            <a:endParaRPr lang="en-US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Mıknatısların manyetik özellikleri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çizgileri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 arasındaki itme ve çekme kuvveti</a:t>
            </a:r>
            <a:endParaRPr lang="en-US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4356100" y="2413534"/>
            <a:ext cx="3619360" cy="369711"/>
            <a:chOff x="3384578" y="3315185"/>
            <a:chExt cx="3619360" cy="369711"/>
          </a:xfrm>
        </p:grpSpPr>
        <p:sp>
          <p:nvSpPr>
            <p:cNvPr id="22" name="Rectangle 21"/>
            <p:cNvSpPr/>
            <p:nvPr/>
          </p:nvSpPr>
          <p:spPr>
            <a:xfrm>
              <a:off x="5444520" y="3315185"/>
              <a:ext cx="1559418" cy="368300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Rectangle 1"/>
            <p:cNvSpPr/>
            <p:nvPr/>
          </p:nvSpPr>
          <p:spPr>
            <a:xfrm>
              <a:off x="3384578" y="3316596"/>
              <a:ext cx="1559418" cy="368300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Arrow Connector 12"/>
            <p:cNvCxnSpPr>
              <a:stCxn id="2" idx="3"/>
            </p:cNvCxnSpPr>
            <p:nvPr/>
          </p:nvCxnSpPr>
          <p:spPr>
            <a:xfrm>
              <a:off x="4943996" y="3500746"/>
              <a:ext cx="3429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4013200" y="3315185"/>
              <a:ext cx="6477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chemeClr val="accent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</a:t>
              </a:r>
              <a:endParaRPr lang="en-US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051210" y="3315185"/>
              <a:ext cx="6477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accent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4527550" y="4333904"/>
            <a:ext cx="1559418" cy="2369388"/>
            <a:chOff x="3373191" y="4394990"/>
            <a:chExt cx="1559418" cy="2369388"/>
          </a:xfrm>
        </p:grpSpPr>
        <p:sp>
          <p:nvSpPr>
            <p:cNvPr id="25" name="Rectangle 24"/>
            <p:cNvSpPr/>
            <p:nvPr/>
          </p:nvSpPr>
          <p:spPr>
            <a:xfrm rot="5400000">
              <a:off x="3373191" y="5800519"/>
              <a:ext cx="1559418" cy="368300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373191" y="4394990"/>
              <a:ext cx="1559418" cy="368300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Arrow Connector 14"/>
            <p:cNvCxnSpPr/>
            <p:nvPr/>
          </p:nvCxnSpPr>
          <p:spPr>
            <a:xfrm>
              <a:off x="4152900" y="4780015"/>
              <a:ext cx="0" cy="25983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3994234" y="4430127"/>
              <a:ext cx="6477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chemeClr val="accent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</a:t>
              </a:r>
              <a:endParaRPr lang="en-US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008247" y="5800003"/>
              <a:ext cx="6477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chemeClr val="accent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</a:t>
              </a:r>
              <a:endParaRPr lang="en-US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20" name="Resi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719" y="4561124"/>
            <a:ext cx="2352080" cy="174487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3080767" y="1719444"/>
            <a:ext cx="8693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İkisini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uç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uca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yaklaştırırsak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hangisi demir hangisi mıknatıs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ayırt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edemeyiz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004172" y="3010465"/>
            <a:ext cx="89549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A’nın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orta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kısmını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B’nin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uç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kısmına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yaklaştırdığımızda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A demir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ise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güçlü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bir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çekim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olacaktır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uç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uca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yaklaştırdığımızdaki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gibi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). A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eğer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mıknatıs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ise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zayıf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bir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çekim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olacaktır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Çünkü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mıknatısın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kutuplarında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manyetik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alan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ortasına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kısmına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göre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daha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büyüktür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7582" y="359471"/>
            <a:ext cx="1307318" cy="1307318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291677">
            <a:off x="10398041" y="365050"/>
            <a:ext cx="1307318" cy="1307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324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3"/>
          <p:cNvSpPr txBox="1"/>
          <p:nvPr/>
        </p:nvSpPr>
        <p:spPr>
          <a:xfrm>
            <a:off x="3384578" y="751520"/>
            <a:ext cx="87439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>
                <a:latin typeface="Bookman Old Style" pitchFamily="18" charset="0"/>
              </a:rPr>
              <a:t>Mağazalarda elbiselere takılan güvenlik </a:t>
            </a:r>
            <a:r>
              <a:rPr lang="tr-TR" sz="2800" dirty="0" smtClean="0">
                <a:latin typeface="Bookman Old Style" pitchFamily="18" charset="0"/>
              </a:rPr>
              <a:t>alarmları, kasiyerler tarafından nasıl çıkarılıyor? 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pic>
        <p:nvPicPr>
          <p:cNvPr id="1026" name="Picture 2" descr="İlgili resim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678" y="2314574"/>
            <a:ext cx="2628922" cy="2732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hlinkClick r:id="rId3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979" y="2076027"/>
            <a:ext cx="4353569" cy="225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Resim 1">
            <a:hlinkClick r:id="rId3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94881" y="4572000"/>
            <a:ext cx="2237778" cy="1823789"/>
          </a:xfrm>
          <a:prstGeom prst="rect">
            <a:avLst/>
          </a:prstGeom>
        </p:spPr>
      </p:pic>
      <p:pic>
        <p:nvPicPr>
          <p:cNvPr id="3" name="Resim 2">
            <a:hlinkClick r:id="rId3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87826" y="4572000"/>
            <a:ext cx="2335831" cy="1823789"/>
          </a:xfrm>
          <a:prstGeom prst="rect">
            <a:avLst/>
          </a:prstGeom>
        </p:spPr>
      </p:pic>
      <p:sp>
        <p:nvSpPr>
          <p:cNvPr id="7" name="TextBox 19"/>
          <p:cNvSpPr txBox="1"/>
          <p:nvPr/>
        </p:nvSpPr>
        <p:spPr>
          <a:xfrm>
            <a:off x="5875" y="656302"/>
            <a:ext cx="2900111" cy="620169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öğrendik?</a:t>
            </a:r>
            <a:endParaRPr lang="en-US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Mıknatısların manyetik özellikleri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çizgileri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 arasındaki itme ve çekme kuvveti</a:t>
            </a:r>
            <a:endParaRPr lang="en-US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852225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3"/>
          <p:cNvSpPr txBox="1"/>
          <p:nvPr/>
        </p:nvSpPr>
        <p:spPr>
          <a:xfrm>
            <a:off x="4246848" y="444165"/>
            <a:ext cx="7574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Günün Özeti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7846" y="1174377"/>
            <a:ext cx="1237476" cy="108606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2601" y="1119104"/>
            <a:ext cx="926190" cy="108606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Dikdörtgen 1"/>
              <p:cNvSpPr/>
              <p:nvPr/>
            </p:nvSpPr>
            <p:spPr>
              <a:xfrm>
                <a:off x="5953217" y="1395079"/>
                <a:ext cx="594842" cy="6446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tr-TR" sz="32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32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acc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" name="Dikdörtgen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3217" y="1395079"/>
                <a:ext cx="594842" cy="64466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Dikdörtgen 5"/>
          <p:cNvSpPr/>
          <p:nvPr/>
        </p:nvSpPr>
        <p:spPr>
          <a:xfrm>
            <a:off x="6603800" y="1532652"/>
            <a:ext cx="14302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i="1" dirty="0">
                <a:latin typeface="Bookman Old Style" pitchFamily="18" charset="0"/>
              </a:rPr>
              <a:t>Tesla (T)</a:t>
            </a:r>
            <a:endParaRPr lang="en-US" sz="2400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27846" y="2732912"/>
            <a:ext cx="1991842" cy="1500053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357" y="2744925"/>
            <a:ext cx="1937543" cy="1476025"/>
          </a:xfrm>
          <a:prstGeom prst="rect">
            <a:avLst/>
          </a:prstGeom>
        </p:spPr>
      </p:pic>
      <p:sp>
        <p:nvSpPr>
          <p:cNvPr id="17" name="TextBox 19"/>
          <p:cNvSpPr txBox="1"/>
          <p:nvPr/>
        </p:nvSpPr>
        <p:spPr>
          <a:xfrm>
            <a:off x="5875" y="656302"/>
            <a:ext cx="2900111" cy="620169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öğrendik?</a:t>
            </a:r>
            <a:endParaRPr lang="en-US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Mıknatısların manyetik özellikleri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çizgileri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 arasındaki itme ve çekme kuvveti</a:t>
            </a:r>
            <a:endParaRPr lang="en-US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</a:p>
        </p:txBody>
      </p:sp>
      <p:pic>
        <p:nvPicPr>
          <p:cNvPr id="18" name="Resim 2">
            <a:hlinkClick r:id="rId8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10319" y="5320120"/>
            <a:ext cx="1514830" cy="1182761"/>
          </a:xfrm>
          <a:prstGeom prst="rect">
            <a:avLst/>
          </a:prstGeom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488" y="3839853"/>
            <a:ext cx="2721574" cy="1281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9103" y="2260445"/>
            <a:ext cx="2749543" cy="1444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0505" y="4926618"/>
            <a:ext cx="3044192" cy="1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906477" y="858111"/>
            <a:ext cx="1879868" cy="134908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823080" y="5195563"/>
            <a:ext cx="1307318" cy="130731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1291677">
            <a:off x="10553539" y="5201142"/>
            <a:ext cx="1307318" cy="130731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5"/>
          <a:srcRect l="8204" t="4280" r="12729" b="11819"/>
          <a:stretch/>
        </p:blipFill>
        <p:spPr>
          <a:xfrm>
            <a:off x="7480569" y="2566383"/>
            <a:ext cx="1236767" cy="172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22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/>
          <p:cNvSpPr txBox="1"/>
          <p:nvPr/>
        </p:nvSpPr>
        <p:spPr>
          <a:xfrm>
            <a:off x="5077325" y="358213"/>
            <a:ext cx="6729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299" y="826736"/>
            <a:ext cx="4603816" cy="5860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val 10"/>
          <p:cNvSpPr/>
          <p:nvPr/>
        </p:nvSpPr>
        <p:spPr>
          <a:xfrm>
            <a:off x="4172959" y="5212304"/>
            <a:ext cx="474405" cy="487134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TextBox 3"/>
          <p:cNvSpPr txBox="1"/>
          <p:nvPr/>
        </p:nvSpPr>
        <p:spPr>
          <a:xfrm>
            <a:off x="7959436" y="6079725"/>
            <a:ext cx="172003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Bookman Old Style" panose="02050604050505020204" pitchFamily="18" charset="0"/>
              </a:rPr>
              <a:t>(ÖSS 1998)</a:t>
            </a:r>
            <a:endParaRPr lang="tr-TR" sz="2000" b="1" dirty="0">
              <a:latin typeface="Bookman Old Style" panose="02050604050505020204" pitchFamily="18" charset="0"/>
            </a:endParaRPr>
          </a:p>
        </p:txBody>
      </p:sp>
      <p:sp>
        <p:nvSpPr>
          <p:cNvPr id="6" name="TextBox 19"/>
          <p:cNvSpPr txBox="1"/>
          <p:nvPr/>
        </p:nvSpPr>
        <p:spPr>
          <a:xfrm>
            <a:off x="5875" y="656302"/>
            <a:ext cx="2900111" cy="620169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öğrendik?</a:t>
            </a:r>
            <a:endParaRPr lang="en-US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Mıknatısların manyetik özellikleri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çizgileri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 arasındaki itme ve çekme kuvveti</a:t>
            </a:r>
            <a:endParaRPr lang="en-US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297062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8664" y="881433"/>
            <a:ext cx="3950405" cy="5973523"/>
          </a:xfrm>
          <a:prstGeom prst="rect">
            <a:avLst/>
          </a:prstGeom>
        </p:spPr>
      </p:pic>
      <p:sp>
        <p:nvSpPr>
          <p:cNvPr id="7" name="TextBox 3"/>
          <p:cNvSpPr txBox="1"/>
          <p:nvPr/>
        </p:nvSpPr>
        <p:spPr>
          <a:xfrm>
            <a:off x="10471963" y="6342153"/>
            <a:ext cx="17200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Bookman Old Style" panose="02050604050505020204" pitchFamily="18" charset="0"/>
              </a:rPr>
              <a:t>(ÖSS 2000)</a:t>
            </a:r>
            <a:endParaRPr lang="tr-TR" sz="2000" b="1" dirty="0">
              <a:latin typeface="Bookman Old Style" panose="02050604050505020204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6610797" y="6370866"/>
            <a:ext cx="474405" cy="487134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TextBox 3"/>
          <p:cNvSpPr txBox="1"/>
          <p:nvPr/>
        </p:nvSpPr>
        <p:spPr>
          <a:xfrm>
            <a:off x="5077325" y="358213"/>
            <a:ext cx="6729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19"/>
          <p:cNvSpPr txBox="1"/>
          <p:nvPr/>
        </p:nvSpPr>
        <p:spPr>
          <a:xfrm>
            <a:off x="5875" y="656302"/>
            <a:ext cx="2900111" cy="620169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öğrendik?</a:t>
            </a:r>
            <a:endParaRPr lang="en-US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Mıknatısların manyetik özellikleri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çizgileri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 arasındaki itme ve çekme kuvveti</a:t>
            </a:r>
            <a:endParaRPr lang="en-US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924922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7325" y="825363"/>
            <a:ext cx="4482434" cy="5863576"/>
          </a:xfrm>
          <a:prstGeom prst="rect">
            <a:avLst/>
          </a:prstGeom>
        </p:spPr>
      </p:pic>
      <p:sp>
        <p:nvSpPr>
          <p:cNvPr id="7" name="TextBox 3"/>
          <p:cNvSpPr txBox="1"/>
          <p:nvPr/>
        </p:nvSpPr>
        <p:spPr>
          <a:xfrm>
            <a:off x="10438910" y="6457890"/>
            <a:ext cx="26239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Bookman Old Style" panose="02050604050505020204" pitchFamily="18" charset="0"/>
              </a:rPr>
              <a:t>(ÖSS 2002)</a:t>
            </a:r>
            <a:endParaRPr lang="tr-TR" sz="2000" b="1" dirty="0">
              <a:latin typeface="Bookman Old Style" panose="02050604050505020204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5077325" y="5352455"/>
            <a:ext cx="474405" cy="487134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TextBox 3"/>
          <p:cNvSpPr txBox="1"/>
          <p:nvPr/>
        </p:nvSpPr>
        <p:spPr>
          <a:xfrm>
            <a:off x="5077325" y="358213"/>
            <a:ext cx="6729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19"/>
          <p:cNvSpPr txBox="1"/>
          <p:nvPr/>
        </p:nvSpPr>
        <p:spPr>
          <a:xfrm>
            <a:off x="5875" y="656302"/>
            <a:ext cx="2900111" cy="620169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öğrendik?</a:t>
            </a:r>
            <a:endParaRPr lang="en-US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Mıknatısların manyetik özellikleri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çizgileri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 arasındaki itme ve çekme kuvveti</a:t>
            </a:r>
            <a:endParaRPr lang="en-US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547515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6583" y="781878"/>
            <a:ext cx="4003981" cy="6076122"/>
          </a:xfrm>
          <a:prstGeom prst="rect">
            <a:avLst/>
          </a:prstGeom>
        </p:spPr>
      </p:pic>
      <p:sp>
        <p:nvSpPr>
          <p:cNvPr id="7" name="TextBox 3"/>
          <p:cNvSpPr txBox="1"/>
          <p:nvPr/>
        </p:nvSpPr>
        <p:spPr>
          <a:xfrm>
            <a:off x="9568073" y="6301519"/>
            <a:ext cx="26239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Bookman Old Style" panose="02050604050505020204" pitchFamily="18" charset="0"/>
              </a:rPr>
              <a:t>(ÖSS 2004)</a:t>
            </a:r>
            <a:endParaRPr lang="tr-TR" sz="2000" b="1" dirty="0">
              <a:latin typeface="Bookman Old Style" panose="02050604050505020204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602920" y="6301519"/>
            <a:ext cx="474405" cy="487134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TextBox 3"/>
          <p:cNvSpPr txBox="1"/>
          <p:nvPr/>
        </p:nvSpPr>
        <p:spPr>
          <a:xfrm>
            <a:off x="5077325" y="358213"/>
            <a:ext cx="6729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19"/>
          <p:cNvSpPr txBox="1"/>
          <p:nvPr/>
        </p:nvSpPr>
        <p:spPr>
          <a:xfrm>
            <a:off x="5875" y="656302"/>
            <a:ext cx="2900111" cy="620169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öğrendik?</a:t>
            </a:r>
            <a:endParaRPr lang="en-US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Mıknatısların manyetik özellikleri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çizgileri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 arasındaki itme ve çekme kuvveti</a:t>
            </a:r>
            <a:endParaRPr lang="en-US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72617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83454" y="1124687"/>
            <a:ext cx="51437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Bugün Neler Öğreneceğiz?</a:t>
            </a:r>
            <a:endParaRPr lang="tr-TR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83454" y="1898814"/>
            <a:ext cx="7560840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öğrendik?</a:t>
            </a:r>
            <a:endParaRPr lang="en-US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Mıknatıslar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Mıknatısların manyetik özellikleri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Manyetik alan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Manyetik alan çizgileri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Mıknatıslar arasındaki itme ve çekme kuvveti</a:t>
            </a:r>
            <a:endParaRPr lang="en-US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5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8732" y="165717"/>
            <a:ext cx="3914855" cy="6599972"/>
          </a:xfrm>
          <a:prstGeom prst="rect">
            <a:avLst/>
          </a:prstGeom>
        </p:spPr>
      </p:pic>
      <p:sp>
        <p:nvSpPr>
          <p:cNvPr id="7" name="TextBox 3"/>
          <p:cNvSpPr txBox="1"/>
          <p:nvPr/>
        </p:nvSpPr>
        <p:spPr>
          <a:xfrm>
            <a:off x="9568073" y="6301519"/>
            <a:ext cx="26239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Bookman Old Style" panose="02050604050505020204" pitchFamily="18" charset="0"/>
              </a:rPr>
              <a:t>(ÖSS 2006 Fen-1)</a:t>
            </a:r>
            <a:endParaRPr lang="tr-TR" sz="2000" b="1" dirty="0">
              <a:latin typeface="Bookman Old Style" panose="02050604050505020204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6982395" y="6370866"/>
            <a:ext cx="474405" cy="487134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TextBox 3"/>
          <p:cNvSpPr txBox="1"/>
          <p:nvPr/>
        </p:nvSpPr>
        <p:spPr>
          <a:xfrm>
            <a:off x="5077325" y="358213"/>
            <a:ext cx="6729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19"/>
          <p:cNvSpPr txBox="1"/>
          <p:nvPr/>
        </p:nvSpPr>
        <p:spPr>
          <a:xfrm>
            <a:off x="5875" y="656302"/>
            <a:ext cx="2900111" cy="620169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öğrendik?</a:t>
            </a:r>
            <a:endParaRPr lang="en-US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Mıknatısların manyetik özellikleri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çizgileri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 arasındaki itme ve çekme kuvveti</a:t>
            </a:r>
            <a:endParaRPr lang="en-US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404521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/>
          <p:cNvSpPr txBox="1"/>
          <p:nvPr/>
        </p:nvSpPr>
        <p:spPr>
          <a:xfrm>
            <a:off x="9568073" y="6390222"/>
            <a:ext cx="26239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Bookman Old Style" panose="02050604050505020204" pitchFamily="18" charset="0"/>
              </a:rPr>
              <a:t>(ÖSS 2008 Fen-1)</a:t>
            </a:r>
            <a:endParaRPr lang="tr-TR" sz="2000" b="1" dirty="0">
              <a:latin typeface="Bookman Old Style" panose="02050604050505020204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1957" y="1164869"/>
            <a:ext cx="5224688" cy="5265908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6772097" y="5851983"/>
            <a:ext cx="474405" cy="487134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TextBox 3"/>
          <p:cNvSpPr txBox="1"/>
          <p:nvPr/>
        </p:nvSpPr>
        <p:spPr>
          <a:xfrm>
            <a:off x="5077325" y="358213"/>
            <a:ext cx="6729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19"/>
          <p:cNvSpPr txBox="1"/>
          <p:nvPr/>
        </p:nvSpPr>
        <p:spPr>
          <a:xfrm>
            <a:off x="5875" y="656302"/>
            <a:ext cx="2900111" cy="620169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öğrendik?</a:t>
            </a:r>
            <a:endParaRPr lang="en-US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Mıknatısların manyetik özellikleri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çizgileri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 arasındaki itme ve çekme kuvveti</a:t>
            </a:r>
            <a:endParaRPr lang="en-US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364533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/>
          <p:cNvSpPr txBox="1"/>
          <p:nvPr/>
        </p:nvSpPr>
        <p:spPr>
          <a:xfrm>
            <a:off x="10020017" y="6142098"/>
            <a:ext cx="17200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Bookman Old Style" panose="02050604050505020204" pitchFamily="18" charset="0"/>
              </a:rPr>
              <a:t>(YGS 2012)</a:t>
            </a:r>
            <a:endParaRPr lang="tr-TR" sz="2000" b="1" dirty="0">
              <a:latin typeface="Bookman Old Style" panose="020506040505050202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54941" t="26658" r="26115" b="27615"/>
          <a:stretch/>
        </p:blipFill>
        <p:spPr>
          <a:xfrm>
            <a:off x="4896783" y="1195528"/>
            <a:ext cx="5123234" cy="494657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7611353" y="5457891"/>
            <a:ext cx="474405" cy="487134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TextBox 3"/>
          <p:cNvSpPr txBox="1"/>
          <p:nvPr/>
        </p:nvSpPr>
        <p:spPr>
          <a:xfrm>
            <a:off x="5077325" y="358213"/>
            <a:ext cx="6729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19"/>
          <p:cNvSpPr txBox="1"/>
          <p:nvPr/>
        </p:nvSpPr>
        <p:spPr>
          <a:xfrm>
            <a:off x="5875" y="656302"/>
            <a:ext cx="2900111" cy="620169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öğrendik?</a:t>
            </a:r>
            <a:endParaRPr lang="en-US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Mıknatısların manyetik özellikleri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çizgileri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 arasındaki itme ve çekme kuvveti</a:t>
            </a:r>
            <a:endParaRPr lang="en-US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939734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321" y="1217106"/>
            <a:ext cx="3982195" cy="5640894"/>
          </a:xfrm>
          <a:prstGeom prst="rect">
            <a:avLst/>
          </a:prstGeom>
        </p:spPr>
      </p:pic>
      <p:sp>
        <p:nvSpPr>
          <p:cNvPr id="7" name="TextBox 3"/>
          <p:cNvSpPr txBox="1"/>
          <p:nvPr/>
        </p:nvSpPr>
        <p:spPr>
          <a:xfrm>
            <a:off x="10180062" y="6139062"/>
            <a:ext cx="1749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Bookman Old Style" panose="02050604050505020204" pitchFamily="18" charset="0"/>
              </a:rPr>
              <a:t>(YGS 2013)</a:t>
            </a:r>
            <a:endParaRPr lang="tr-TR" sz="2000" b="1" dirty="0">
              <a:latin typeface="Bookman Old Style" panose="02050604050505020204" pitchFamily="18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2534" y="1217106"/>
            <a:ext cx="4407494" cy="3447738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8752094" y="4268791"/>
            <a:ext cx="474405" cy="487134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8" name="TextBox 3"/>
          <p:cNvSpPr txBox="1"/>
          <p:nvPr/>
        </p:nvSpPr>
        <p:spPr>
          <a:xfrm>
            <a:off x="5077325" y="358213"/>
            <a:ext cx="6729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19"/>
          <p:cNvSpPr txBox="1"/>
          <p:nvPr/>
        </p:nvSpPr>
        <p:spPr>
          <a:xfrm>
            <a:off x="5875" y="656302"/>
            <a:ext cx="2900111" cy="620169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öğrendik?</a:t>
            </a:r>
            <a:endParaRPr lang="en-US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Mıknatısların manyetik özellikleri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çizgileri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 arasındaki itme ve çekme kuvveti</a:t>
            </a:r>
            <a:endParaRPr lang="en-US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94976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/>
          <p:cNvSpPr txBox="1"/>
          <p:nvPr/>
        </p:nvSpPr>
        <p:spPr>
          <a:xfrm>
            <a:off x="10192094" y="6160706"/>
            <a:ext cx="1749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Bookman Old Style" panose="02050604050505020204" pitchFamily="18" charset="0"/>
              </a:rPr>
              <a:t>(</a:t>
            </a:r>
            <a:r>
              <a:rPr lang="en-US" sz="2000" b="1" dirty="0" smtClean="0">
                <a:latin typeface="Bookman Old Style" panose="02050604050505020204" pitchFamily="18" charset="0"/>
              </a:rPr>
              <a:t>YGS </a:t>
            </a:r>
            <a:r>
              <a:rPr lang="tr-TR" sz="2000" b="1" dirty="0" smtClean="0">
                <a:latin typeface="Bookman Old Style" panose="02050604050505020204" pitchFamily="18" charset="0"/>
              </a:rPr>
              <a:t>201</a:t>
            </a:r>
            <a:r>
              <a:rPr lang="en-US" sz="2000" b="1" dirty="0">
                <a:latin typeface="Bookman Old Style" panose="02050604050505020204" pitchFamily="18" charset="0"/>
              </a:rPr>
              <a:t>5</a:t>
            </a:r>
            <a:r>
              <a:rPr lang="tr-TR" sz="2000" b="1" dirty="0" smtClean="0">
                <a:latin typeface="Bookman Old Style" panose="02050604050505020204" pitchFamily="18" charset="0"/>
              </a:rPr>
              <a:t>)</a:t>
            </a:r>
            <a:endParaRPr lang="tr-TR" sz="2000" b="1" dirty="0">
              <a:latin typeface="Bookman Old Style" panose="0205060405050502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75669" t="23483" r="9274" b="19535"/>
          <a:stretch/>
        </p:blipFill>
        <p:spPr>
          <a:xfrm>
            <a:off x="6175254" y="829520"/>
            <a:ext cx="3982452" cy="602848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8776158" y="5673572"/>
            <a:ext cx="474405" cy="487134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TextBox 3"/>
          <p:cNvSpPr txBox="1"/>
          <p:nvPr/>
        </p:nvSpPr>
        <p:spPr>
          <a:xfrm>
            <a:off x="5077325" y="358213"/>
            <a:ext cx="6729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19"/>
          <p:cNvSpPr txBox="1"/>
          <p:nvPr/>
        </p:nvSpPr>
        <p:spPr>
          <a:xfrm>
            <a:off x="5875" y="656302"/>
            <a:ext cx="2900111" cy="620169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öğrendik?</a:t>
            </a:r>
            <a:endParaRPr lang="en-US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Mıknatısların manyetik özellikleri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çizgileri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 arasındaki itme ve çekme kuvveti</a:t>
            </a:r>
            <a:endParaRPr lang="en-US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319891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7210" y="1447402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Bugün</a:t>
            </a:r>
            <a:r>
              <a:rPr lang="en-US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neler öğrendik?</a:t>
            </a:r>
            <a:endParaRPr lang="tr-TR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97210" y="2358538"/>
            <a:ext cx="10945216" cy="315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925" indent="-288925">
              <a:spcBef>
                <a:spcPts val="1200"/>
              </a:spcBef>
              <a:spcAft>
                <a:spcPts val="600"/>
              </a:spcAft>
            </a:pPr>
            <a:r>
              <a:rPr lang="tr-TR" sz="2000" b="1" dirty="0">
                <a:latin typeface="Calibri" panose="020F0502020204030204" pitchFamily="34" charset="0"/>
                <a:cs typeface="Calibri" panose="020F0502020204030204" pitchFamily="34" charset="0"/>
              </a:rPr>
              <a:t>10.1.3. MIKNATIS VE MANYETİK ALAN </a:t>
            </a:r>
            <a:endParaRPr lang="tr-T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8925" indent="-288925">
              <a:spcBef>
                <a:spcPts val="1200"/>
              </a:spcBef>
              <a:spcAft>
                <a:spcPts val="600"/>
              </a:spcAft>
            </a:pPr>
            <a:r>
              <a:rPr lang="tr-TR" sz="2000" b="1" dirty="0">
                <a:latin typeface="Calibri" panose="020F0502020204030204" pitchFamily="34" charset="0"/>
                <a:cs typeface="Calibri" panose="020F0502020204030204" pitchFamily="34" charset="0"/>
              </a:rPr>
              <a:t>10.1.3.1. Mıknatısların oluşturduğu manyetik alanı ve özelliklerini açıklar. </a:t>
            </a:r>
            <a:endParaRPr lang="tr-T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spcBef>
                <a:spcPts val="1200"/>
              </a:spcBef>
              <a:spcAft>
                <a:spcPts val="600"/>
              </a:spcAft>
            </a:pPr>
            <a:r>
              <a:rPr lang="tr-TR" sz="2000" i="1" dirty="0">
                <a:latin typeface="Calibri" panose="020F0502020204030204" pitchFamily="34" charset="0"/>
                <a:cs typeface="Calibri" panose="020F0502020204030204" pitchFamily="34" charset="0"/>
              </a:rPr>
              <a:t>a) Öğrencilerin deneyler yaparak veya simülasyonlar kullanarak manyetik alanı incelemeleri sağlanır. </a:t>
            </a:r>
            <a:endParaRPr lang="tr-T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spcBef>
                <a:spcPts val="1200"/>
              </a:spcBef>
              <a:spcAft>
                <a:spcPts val="600"/>
              </a:spcAft>
            </a:pPr>
            <a:r>
              <a:rPr lang="tr-TR" sz="2000" i="1" dirty="0">
                <a:latin typeface="Calibri" panose="020F0502020204030204" pitchFamily="34" charset="0"/>
                <a:cs typeface="Calibri" panose="020F0502020204030204" pitchFamily="34" charset="0"/>
              </a:rPr>
              <a:t>b) Mıknatısların manyetik alanının manyetik alan çizgileri ile temsil edildiği vurgulanır. </a:t>
            </a:r>
            <a:endParaRPr lang="tr-T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spcBef>
                <a:spcPts val="1200"/>
              </a:spcBef>
              <a:spcAft>
                <a:spcPts val="600"/>
              </a:spcAft>
            </a:pPr>
            <a:r>
              <a:rPr lang="tr-TR" sz="2000" i="1" dirty="0">
                <a:latin typeface="Calibri" panose="020F0502020204030204" pitchFamily="34" charset="0"/>
                <a:cs typeface="Calibri" panose="020F0502020204030204" pitchFamily="34" charset="0"/>
              </a:rPr>
              <a:t>c) Mıknatısların itme-çekme kuvvetleri ile ilgili matematiksel hesaplamalara girilmez. </a:t>
            </a:r>
            <a:endParaRPr lang="tr-T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8925" indent="-288925">
              <a:spcBef>
                <a:spcPts val="1200"/>
              </a:spcBef>
              <a:spcAft>
                <a:spcPts val="600"/>
              </a:spcAft>
            </a:pP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720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7210" y="1303024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Önümüzdeki hafta neler öğreneceğiz?</a:t>
            </a:r>
            <a:endParaRPr lang="tr-TR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97210" y="1958590"/>
            <a:ext cx="1136468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74725" indent="-974725"/>
            <a:r>
              <a:rPr lang="tr-TR" sz="2000" b="1" dirty="0">
                <a:latin typeface="Calibri" panose="020F0502020204030204" pitchFamily="34" charset="0"/>
                <a:cs typeface="Calibri" panose="020F0502020204030204" pitchFamily="34" charset="0"/>
              </a:rPr>
              <a:t>10.1.4.1. Üzerinden akım geçen düz bir iletken telin oluşturduğu manyetik alanı etkileyen değişkenleri analiz eder. 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spcBef>
                <a:spcPts val="1200"/>
              </a:spcBef>
            </a:pPr>
            <a:r>
              <a:rPr lang="tr-TR" sz="2000" i="1" dirty="0">
                <a:latin typeface="Calibri" panose="020F0502020204030204" pitchFamily="34" charset="0"/>
                <a:cs typeface="Calibri" panose="020F0502020204030204" pitchFamily="34" charset="0"/>
              </a:rPr>
              <a:t>a) Öğrencilerin deneyler yaparak veya simülasyonlar kullanarak manyetik alanı etkileyen değişkenleri belirlemeleri sağlanır. </a:t>
            </a:r>
            <a:endParaRPr lang="en-US" sz="2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spcBef>
                <a:spcPts val="1200"/>
              </a:spcBef>
            </a:pPr>
            <a:r>
              <a:rPr lang="tr-TR" sz="2000" i="1" dirty="0">
                <a:latin typeface="Calibri" panose="020F0502020204030204" pitchFamily="34" charset="0"/>
                <a:cs typeface="Calibri" panose="020F0502020204030204" pitchFamily="34" charset="0"/>
              </a:rPr>
              <a:t>b) Sağ el kuralı verilir. Manyetik alanın yönü ve şiddeti ile ilgili matematiksel hesaplamalara girilmez. </a:t>
            </a:r>
            <a:endParaRPr lang="en-US" sz="2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spcBef>
                <a:spcPts val="1200"/>
              </a:spcBef>
            </a:pPr>
            <a:r>
              <a:rPr lang="tr-TR" sz="2000" i="1" dirty="0">
                <a:latin typeface="Calibri" panose="020F0502020204030204" pitchFamily="34" charset="0"/>
                <a:cs typeface="Calibri" panose="020F0502020204030204" pitchFamily="34" charset="0"/>
              </a:rPr>
              <a:t>c) Yüksek gerilim hatlarının geçtiği alanlarda oluşan manyetik alanın canlılar üzerindeki etkilerine değinilir. </a:t>
            </a:r>
            <a:endParaRPr lang="en-US" sz="2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spcBef>
                <a:spcPts val="1200"/>
              </a:spcBef>
            </a:pPr>
            <a:r>
              <a:rPr lang="tr-TR" sz="2000" i="1" dirty="0">
                <a:latin typeface="Calibri" panose="020F0502020204030204" pitchFamily="34" charset="0"/>
                <a:cs typeface="Calibri" panose="020F0502020204030204" pitchFamily="34" charset="0"/>
              </a:rPr>
              <a:t>ç) Elektromıknatıs tanıtılarak kullanım alanlarına örnekler verilir. </a:t>
            </a:r>
            <a:endParaRPr lang="en-US" sz="2000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spcBef>
                <a:spcPts val="1200"/>
              </a:spcBef>
            </a:pPr>
            <a:endParaRPr lang="en-US" sz="1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/>
            <a:r>
              <a:rPr lang="tr-TR" sz="2000" b="1" dirty="0">
                <a:latin typeface="Calibri" panose="020F0502020204030204" pitchFamily="34" charset="0"/>
                <a:cs typeface="Calibri" panose="020F0502020204030204" pitchFamily="34" charset="0"/>
              </a:rPr>
              <a:t>10.1.4.2. Dünya’nın manyetik alanının sonuçlarını açıklar. 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spcBef>
                <a:spcPts val="1200"/>
              </a:spcBef>
            </a:pPr>
            <a:r>
              <a:rPr lang="tr-TR" sz="2000" i="1" dirty="0">
                <a:latin typeface="Calibri" panose="020F0502020204030204" pitchFamily="34" charset="0"/>
                <a:cs typeface="Calibri" panose="020F0502020204030204" pitchFamily="34" charset="0"/>
              </a:rPr>
              <a:t>a) Öğrencilerin pusula ile yön bulmaları sağlanır. </a:t>
            </a:r>
            <a:endParaRPr lang="en-US" sz="2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spcBef>
                <a:spcPts val="1200"/>
              </a:spcBef>
            </a:pPr>
            <a:r>
              <a:rPr lang="tr-TR" sz="2000" i="1" dirty="0">
                <a:latin typeface="Calibri" panose="020F0502020204030204" pitchFamily="34" charset="0"/>
                <a:cs typeface="Calibri" panose="020F0502020204030204" pitchFamily="34" charset="0"/>
              </a:rPr>
              <a:t>b) Arılar, göçmen kuşlar, bazı büyükbaş hayvanlar gibi canlıların yerin manyetik alanından yararlanarak yön buldukları belirtilir.</a:t>
            </a:r>
          </a:p>
        </p:txBody>
      </p:sp>
    </p:spTree>
    <p:extLst>
      <p:ext uri="{BB962C8B-B14F-4D97-AF65-F5344CB8AC3E}">
        <p14:creationId xmlns:p14="http://schemas.microsoft.com/office/powerpoint/2010/main" val="264231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654" y="1357298"/>
            <a:ext cx="9717024" cy="14206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 smtClean="0">
                <a:latin typeface="Bookman Old Style" panose="02050604050505020204" pitchFamily="18" charset="0"/>
              </a:rPr>
              <a:t>Önümüzdeki Hafta Görüşürüz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0704" y="2985348"/>
            <a:ext cx="9717024" cy="1420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sz="4800" dirty="0" smtClean="0">
                <a:latin typeface="Bookman Old Style" panose="02050604050505020204" pitchFamily="18" charset="0"/>
              </a:rPr>
              <a:t>Düzenli Çalışalım ve </a:t>
            </a:r>
            <a:r>
              <a:rPr lang="tr-TR" sz="48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07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3"/>
          <p:cNvSpPr txBox="1"/>
          <p:nvPr/>
        </p:nvSpPr>
        <p:spPr>
          <a:xfrm>
            <a:off x="3354108" y="751520"/>
            <a:ext cx="69103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Geçen </a:t>
            </a:r>
            <a:r>
              <a:rPr lang="en-US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tr-TR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afta </a:t>
            </a:r>
            <a:r>
              <a:rPr lang="en-US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tr-TR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eler </a:t>
            </a:r>
            <a:r>
              <a:rPr lang="en-US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ö</a:t>
            </a:r>
            <a:r>
              <a:rPr lang="tr-TR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ğrendik?</a:t>
            </a:r>
            <a:endParaRPr lang="tr-TR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9"/>
          <p:cNvSpPr txBox="1"/>
          <p:nvPr/>
        </p:nvSpPr>
        <p:spPr>
          <a:xfrm>
            <a:off x="5875" y="656302"/>
            <a:ext cx="2900111" cy="620169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öğrendik?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Mıknatıslar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Mıknatısların manyetik özellikleri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Manyetik alan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Manyetik alan çizgileri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Mıknatıslar arasındaki itme ve çekme kuvveti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</a:p>
        </p:txBody>
      </p:sp>
      <p:pic>
        <p:nvPicPr>
          <p:cNvPr id="16" name="Resim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3072181" y="1264293"/>
            <a:ext cx="2558556" cy="1229572"/>
          </a:xfrm>
          <a:prstGeom prst="rect">
            <a:avLst/>
          </a:prstGeom>
        </p:spPr>
      </p:pic>
      <p:pic>
        <p:nvPicPr>
          <p:cNvPr id="17" name="Picture 2" descr="İlgili resi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2807" y="1488999"/>
            <a:ext cx="1717625" cy="961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çim biçme makinası ile ilgili görsel sonuc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9420" y="1488999"/>
            <a:ext cx="1821281" cy="1019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İlgili resi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3183" y="1547961"/>
            <a:ext cx="1621082" cy="1010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güçlü otomobiller ile ilgili görsel sonucu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4441" y="2808265"/>
            <a:ext cx="1953685" cy="1091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güçlü otomobiller ile ilgili görsel sonucu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453" y="2797797"/>
            <a:ext cx="1958730" cy="1101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İçerik Yer Tutucusu 3"/>
          <p:cNvPicPr>
            <a:picLocks noGrp="1" noChangeAspect="1"/>
          </p:cNvPicPr>
          <p:nvPr>
            <p:ph idx="1"/>
          </p:nvPr>
        </p:nvPicPr>
        <p:blipFill>
          <a:blip r:embed="rId9"/>
          <a:stretch>
            <a:fillRect/>
          </a:stretch>
        </p:blipFill>
        <p:spPr>
          <a:xfrm>
            <a:off x="3232015" y="2811096"/>
            <a:ext cx="2218196" cy="1703614"/>
          </a:xfrm>
          <a:prstGeom prst="rect">
            <a:avLst/>
          </a:prstGeom>
        </p:spPr>
      </p:pic>
      <p:pic>
        <p:nvPicPr>
          <p:cNvPr id="23" name="Picture 2" descr="elektrik faturası ile ilgili görsel sonucu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2115" y="2811096"/>
            <a:ext cx="1210695" cy="1613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 descr="fişin prizden çekilmesi ile ilgili görsel sonucu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3908" y="5448371"/>
            <a:ext cx="2037338" cy="1304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Resim 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69002" y="5394934"/>
            <a:ext cx="2430901" cy="1406714"/>
          </a:xfrm>
          <a:prstGeom prst="rect">
            <a:avLst/>
          </a:prstGeom>
        </p:spPr>
      </p:pic>
      <p:pic>
        <p:nvPicPr>
          <p:cNvPr id="26" name="Picture 2" descr="elektrik çarpması ile ilgili görsel sonucu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2532" y="5394934"/>
            <a:ext cx="1008112" cy="1411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İlgili resi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4108" y="5448371"/>
            <a:ext cx="1410521" cy="1255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https://encrypted-tbn0.gstatic.com/images?q=tbn:ANd9GcQctqVJFsJUKiL-szhC7QOGhclK1y3mWzjNaYJCtj06_lahPPe3GkbQvYKj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410" y="4149426"/>
            <a:ext cx="2410849" cy="1228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İlgili resim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054" y="4149425"/>
            <a:ext cx="1628845" cy="1228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789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3"/>
          <p:cNvSpPr txBox="1"/>
          <p:nvPr/>
        </p:nvSpPr>
        <p:spPr>
          <a:xfrm>
            <a:off x="3384578" y="751520"/>
            <a:ext cx="8743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</a:t>
            </a:r>
            <a:r>
              <a:rPr lang="tr-TR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endParaRPr lang="tr-TR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84578" y="1774842"/>
            <a:ext cx="80370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Elimizde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dış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görünüşleri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aynı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olan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bir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demir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bir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mıknatıs var.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Başka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hiç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bir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malzeme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kullanmadan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hangisinin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demir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hangisinin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mıknatıs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olduğu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nasıl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anlayabiliriz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19"/>
          <p:cNvSpPr txBox="1"/>
          <p:nvPr/>
        </p:nvSpPr>
        <p:spPr>
          <a:xfrm>
            <a:off x="5875" y="656302"/>
            <a:ext cx="2900111" cy="620169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öğrendik?</a:t>
            </a:r>
            <a:endParaRPr lang="en-US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Mıknatıslar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Mıknatısların manyetik özellikleri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Manyetik alan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Manyetik alan çizgileri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Mıknatıslar arasındaki itme ve çekme kuvveti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5198" y="3502221"/>
            <a:ext cx="2319131" cy="231913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527297">
            <a:off x="7788942" y="3502220"/>
            <a:ext cx="2319131" cy="231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254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3"/>
          <p:cNvSpPr txBox="1"/>
          <p:nvPr/>
        </p:nvSpPr>
        <p:spPr>
          <a:xfrm>
            <a:off x="3384578" y="751520"/>
            <a:ext cx="87439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latin typeface="Calibri" panose="020F0502020204030204" pitchFamily="34" charset="0"/>
                <a:cs typeface="Calibri" panose="020F0502020204030204" pitchFamily="34" charset="0"/>
              </a:rPr>
              <a:t>Mağazalarda </a:t>
            </a:r>
            <a:r>
              <a:rPr lang="tr-TR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elbiselere takılan güvenlik alarmları, kasiyerler tarafından nasıl çıkarılıyor? </a:t>
            </a:r>
            <a:endParaRPr lang="tr-TR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İ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678" y="2314574"/>
            <a:ext cx="2628922" cy="2732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979" y="2076027"/>
            <a:ext cx="4353569" cy="225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mağaza kıyafet alarmı ile ilgili görsel sonuc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600" y="4756302"/>
            <a:ext cx="5086328" cy="149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19"/>
          <p:cNvSpPr txBox="1"/>
          <p:nvPr/>
        </p:nvSpPr>
        <p:spPr>
          <a:xfrm>
            <a:off x="5875" y="656302"/>
            <a:ext cx="2900111" cy="620169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öğrendik?</a:t>
            </a:r>
            <a:endParaRPr lang="en-US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Mıknatıslar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Mıknatısların manyetik özellikleri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Manyetik alan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Manyetik alan çizgileri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Mıknatıslar arasındaki itme ve çekme kuvveti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263329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5186" y="3670994"/>
            <a:ext cx="5843671" cy="249547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384579" y="1357798"/>
            <a:ext cx="857757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M.Ö. 2500, Magnezia (</a:t>
            </a: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Manisa)</a:t>
            </a:r>
            <a:b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             doğal mıknatıslar (manyetit taşı)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M.Ö. 1300, Çin – Pusula</a:t>
            </a:r>
          </a:p>
          <a:p>
            <a:pPr marL="342900" indent="-342900">
              <a:buFont typeface="Arial" pitchFamily="34" charset="0"/>
              <a:buChar char="•"/>
            </a:pPr>
            <a:endParaRPr lang="tr-TR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Demir, nikel, kobalt ve bu maddelerin bulundukları alaşımları çeken maddelere </a:t>
            </a:r>
            <a:r>
              <a:rPr lang="tr-TR" sz="20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</a:t>
            </a: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denir. </a:t>
            </a:r>
          </a:p>
          <a:p>
            <a:pPr marL="342900" indent="-342900">
              <a:buFont typeface="Arial" pitchFamily="34" charset="0"/>
              <a:buChar char="•"/>
            </a:pPr>
            <a:endParaRPr lang="tr-T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Kuzey (North) kutbu: 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Güney (South) kutbu: S</a:t>
            </a:r>
          </a:p>
          <a:p>
            <a:pPr marL="342900" indent="-342900">
              <a:buFont typeface="Arial" pitchFamily="34" charset="0"/>
              <a:buChar char="•"/>
            </a:pPr>
            <a:endParaRPr lang="tr-TR" sz="2000" dirty="0">
              <a:latin typeface="Bookman Old Style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tr-TR" sz="2000" dirty="0">
              <a:latin typeface="Bookman Old Style" pitchFamily="18" charset="0"/>
            </a:endParaRPr>
          </a:p>
        </p:txBody>
      </p:sp>
      <p:sp>
        <p:nvSpPr>
          <p:cNvPr id="11" name="TextBox 3"/>
          <p:cNvSpPr txBox="1"/>
          <p:nvPr/>
        </p:nvSpPr>
        <p:spPr>
          <a:xfrm>
            <a:off x="3384579" y="751520"/>
            <a:ext cx="7574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Mıknatıslar</a:t>
            </a:r>
            <a:endParaRPr lang="tr-TR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19"/>
          <p:cNvSpPr txBox="1"/>
          <p:nvPr/>
        </p:nvSpPr>
        <p:spPr>
          <a:xfrm>
            <a:off x="5875" y="656302"/>
            <a:ext cx="2900111" cy="620169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öğrendik?</a:t>
            </a:r>
            <a:endParaRPr lang="en-US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Mıknatısların manyetik özellikleri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Manyetik alan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Manyetik alan çizgileri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Mıknatıslar arasındaki itme ve çekme kuvveti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973616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84579" y="1391072"/>
            <a:ext cx="62091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Bir çubuk mıknatısı ikiye bölersek ne olur?</a:t>
            </a:r>
            <a:endParaRPr lang="tr-T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tr-TR" sz="2000" dirty="0" smtClean="0">
              <a:latin typeface="Bookman Old Style" panose="02050604050505020204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tr-TR" sz="2000" dirty="0" smtClean="0">
              <a:latin typeface="Bookman Old Style" panose="02050604050505020204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259" y="2323476"/>
            <a:ext cx="2184825" cy="191955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0098" y="2182151"/>
            <a:ext cx="2079463" cy="2274129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714" y="2252814"/>
            <a:ext cx="2132169" cy="2060881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327" y="474913"/>
            <a:ext cx="1883086" cy="1848563"/>
          </a:xfrm>
          <a:prstGeom prst="rect">
            <a:avLst/>
          </a:prstGeom>
        </p:spPr>
      </p:pic>
      <p:pic>
        <p:nvPicPr>
          <p:cNvPr id="2050" name="Picture 2" descr="manyetikli bıçaklık ile ilgili görsel sonucu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098" y="4622799"/>
            <a:ext cx="2079463" cy="2079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259" y="4622798"/>
            <a:ext cx="2025656" cy="20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 descr="İlgili resim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6714" y="4622798"/>
            <a:ext cx="2132169" cy="2079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3"/>
          <p:cNvSpPr txBox="1"/>
          <p:nvPr/>
        </p:nvSpPr>
        <p:spPr>
          <a:xfrm>
            <a:off x="3384579" y="751520"/>
            <a:ext cx="7574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Mıknatıslar</a:t>
            </a:r>
            <a:endParaRPr lang="tr-TR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9"/>
          <p:cNvSpPr txBox="1"/>
          <p:nvPr/>
        </p:nvSpPr>
        <p:spPr>
          <a:xfrm>
            <a:off x="5875" y="656302"/>
            <a:ext cx="2900111" cy="620169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öğrendik?</a:t>
            </a:r>
            <a:endParaRPr lang="en-US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Mıknatısların manyetik özellikleri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Manyetik alan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Manyetik alan çizgileri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Mıknatıslar arasındaki itme ve çekme kuvveti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4221675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3"/>
          <p:cNvSpPr txBox="1"/>
          <p:nvPr/>
        </p:nvSpPr>
        <p:spPr>
          <a:xfrm>
            <a:off x="3384579" y="751520"/>
            <a:ext cx="7574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Mıknatısların Manyetik Özellikleri</a:t>
            </a:r>
            <a:endParaRPr lang="tr-TR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92154" y="2495525"/>
            <a:ext cx="2590063" cy="1488713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8804" y="3239883"/>
            <a:ext cx="2014925" cy="1184199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5018" y="3239882"/>
            <a:ext cx="1993311" cy="1184199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805" y="1378232"/>
            <a:ext cx="2014924" cy="1615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4752" y="1378233"/>
            <a:ext cx="2033577" cy="161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263552" y="4752251"/>
            <a:ext cx="804542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Mıknatıscıkların 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kutuplanması farklı yönlerde </a:t>
            </a: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olan maddeler 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manyetik özellik göstermezken; </a:t>
            </a:r>
            <a:endParaRPr lang="tr-TR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tr-TR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ıknatıscıkların 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kutuplanması aynı yönde olan maddeler ise manyetik özellik gösterirler. </a:t>
            </a:r>
          </a:p>
        </p:txBody>
      </p:sp>
      <p:sp>
        <p:nvSpPr>
          <p:cNvPr id="13" name="TextBox 19"/>
          <p:cNvSpPr txBox="1"/>
          <p:nvPr/>
        </p:nvSpPr>
        <p:spPr>
          <a:xfrm>
            <a:off x="5875" y="656302"/>
            <a:ext cx="2900111" cy="620169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öğrendik?</a:t>
            </a:r>
            <a:endParaRPr lang="en-US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Mıknatısların manyetik özellikleri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Manyetik alan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Manyetik alan çizgileri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Mıknatıslar arasındaki itme ve çekme kuvveti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Hangisi demir, hangisi mıknatıs?</a:t>
            </a: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Mağazalarda elbiselere takılan güvenlik alarmları 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285744" indent="-28574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735537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7408</TotalTime>
  <Words>2497</Words>
  <Application>Microsoft Office PowerPoint</Application>
  <PresentationFormat>Widescreen</PresentationFormat>
  <Paragraphs>601</Paragraphs>
  <Slides>37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5" baseType="lpstr">
      <vt:lpstr>Arial</vt:lpstr>
      <vt:lpstr>Bookman Old Style</vt:lpstr>
      <vt:lpstr>Calibri</vt:lpstr>
      <vt:lpstr>Cambria Math</vt:lpstr>
      <vt:lpstr>Century Gothic</vt:lpstr>
      <vt:lpstr>Times New Roman</vt:lpstr>
      <vt:lpstr>Wingdings</vt:lpstr>
      <vt:lpstr>Vapor Trail</vt:lpstr>
      <vt:lpstr>10. SINIF   1. ÜNİTE: ELEKTRİK VE MANYETİZMA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OptimusPrime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9. SINIF – FİZİK  FİZİK BİLİMİNE GİRİŞ</dc:title>
  <dc:creator>Metin Özlü</dc:creator>
  <cp:lastModifiedBy>Author</cp:lastModifiedBy>
  <cp:revision>577</cp:revision>
  <dcterms:created xsi:type="dcterms:W3CDTF">2013-09-15T13:36:09Z</dcterms:created>
  <dcterms:modified xsi:type="dcterms:W3CDTF">2019-11-08T15:09:40Z</dcterms:modified>
</cp:coreProperties>
</file>