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33"/>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4660"/>
  </p:normalViewPr>
  <p:slideViewPr>
    <p:cSldViewPr snapToGrid="0">
      <p:cViewPr varScale="1">
        <p:scale>
          <a:sx n="73" d="100"/>
          <a:sy n="73" d="100"/>
        </p:scale>
        <p:origin x="78"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4BA75A-D999-4838-8B49-646E712C9561}" type="datetimeFigureOut">
              <a:rPr lang="tr-TR" smtClean="0"/>
              <a:t>23.10.2017</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34F5A-2AC9-49A3-80F0-06D5C80DFA31}" type="slidenum">
              <a:rPr lang="tr-TR" smtClean="0"/>
              <a:t>‹#›</a:t>
            </a:fld>
            <a:endParaRPr lang="tr-TR"/>
          </a:p>
        </p:txBody>
      </p:sp>
    </p:spTree>
    <p:extLst>
      <p:ext uri="{BB962C8B-B14F-4D97-AF65-F5344CB8AC3E}">
        <p14:creationId xmlns:p14="http://schemas.microsoft.com/office/powerpoint/2010/main" val="1041784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dirty="0" smtClean="0"/>
              <a:t>https://pixabay.com/en/hands-raised-hands-volunteering-1234037/</a:t>
            </a:r>
          </a:p>
          <a:p>
            <a:endParaRPr lang="tr-TR" dirty="0"/>
          </a:p>
        </p:txBody>
      </p:sp>
      <p:sp>
        <p:nvSpPr>
          <p:cNvPr id="4" name="Slide Number Placeholder 3"/>
          <p:cNvSpPr>
            <a:spLocks noGrp="1"/>
          </p:cNvSpPr>
          <p:nvPr>
            <p:ph type="sldNum" sz="quarter" idx="10"/>
          </p:nvPr>
        </p:nvSpPr>
        <p:spPr/>
        <p:txBody>
          <a:bodyPr/>
          <a:lstStyle/>
          <a:p>
            <a:fld id="{F5734F5A-2AC9-49A3-80F0-06D5C80DFA31}" type="slidenum">
              <a:rPr lang="tr-TR" smtClean="0"/>
              <a:t>30</a:t>
            </a:fld>
            <a:endParaRPr lang="tr-TR"/>
          </a:p>
        </p:txBody>
      </p:sp>
    </p:spTree>
    <p:extLst>
      <p:ext uri="{BB962C8B-B14F-4D97-AF65-F5344CB8AC3E}">
        <p14:creationId xmlns:p14="http://schemas.microsoft.com/office/powerpoint/2010/main" val="163360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smtClean="0"/>
              <a:t>https://pixabay.com/en/boy-beach-sand-sunset-tropical-2100121/</a:t>
            </a:r>
          </a:p>
        </p:txBody>
      </p:sp>
      <p:sp>
        <p:nvSpPr>
          <p:cNvPr id="4" name="Slide Number Placeholder 3"/>
          <p:cNvSpPr>
            <a:spLocks noGrp="1"/>
          </p:cNvSpPr>
          <p:nvPr>
            <p:ph type="sldNum" sz="quarter" idx="10"/>
          </p:nvPr>
        </p:nvSpPr>
        <p:spPr/>
        <p:txBody>
          <a:bodyPr/>
          <a:lstStyle/>
          <a:p>
            <a:fld id="{F5734F5A-2AC9-49A3-80F0-06D5C80DFA31}" type="slidenum">
              <a:rPr lang="tr-TR" smtClean="0"/>
              <a:t>31</a:t>
            </a:fld>
            <a:endParaRPr lang="tr-TR"/>
          </a:p>
        </p:txBody>
      </p:sp>
    </p:spTree>
    <p:extLst>
      <p:ext uri="{BB962C8B-B14F-4D97-AF65-F5344CB8AC3E}">
        <p14:creationId xmlns:p14="http://schemas.microsoft.com/office/powerpoint/2010/main" val="3949466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39170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740740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4535500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0084770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0122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39722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853857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507094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61763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8624D31-43A5-475A-80CF-332C9F6DCF35}" type="datetimeFigureOut">
              <a:rPr lang="en-US" smtClean="0"/>
              <a:t>10/23/2017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981432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157469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10/23/2017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2642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err="1"/>
              <a:t>İnsan</a:t>
            </a:r>
            <a:r>
              <a:rPr lang="en-US" sz="6000" dirty="0"/>
              <a:t> </a:t>
            </a:r>
            <a:r>
              <a:rPr lang="en-US" sz="6000" dirty="0" err="1"/>
              <a:t>Bilgisayar</a:t>
            </a:r>
            <a:r>
              <a:rPr lang="en-US" sz="6000" dirty="0"/>
              <a:t> </a:t>
            </a:r>
            <a:r>
              <a:rPr lang="en-US" sz="6000" dirty="0" err="1" smtClean="0"/>
              <a:t>Etkileşimi</a:t>
            </a:r>
            <a:r>
              <a:rPr lang="tr-TR" sz="6000" dirty="0" smtClean="0"/>
              <a:t/>
            </a:r>
            <a:br>
              <a:rPr lang="tr-TR" sz="6000" dirty="0" smtClean="0"/>
            </a:br>
            <a:r>
              <a:rPr lang="tr-TR" sz="4000" dirty="0" smtClean="0"/>
              <a:t>İBE ve Etik</a:t>
            </a:r>
            <a:endParaRPr lang="en-US" sz="4000" dirty="0"/>
          </a:p>
        </p:txBody>
      </p:sp>
      <p:sp>
        <p:nvSpPr>
          <p:cNvPr id="3" name="Subtitle 2"/>
          <p:cNvSpPr>
            <a:spLocks noGrp="1"/>
          </p:cNvSpPr>
          <p:nvPr>
            <p:ph type="subTitle" idx="1"/>
          </p:nvPr>
        </p:nvSpPr>
        <p:spPr/>
        <p:txBody>
          <a:bodyPr/>
          <a:lstStyle/>
          <a:p>
            <a:r>
              <a:rPr lang="en-US" dirty="0"/>
              <a:t>Prof. Dr. </a:t>
            </a:r>
            <a:r>
              <a:rPr lang="en-US" dirty="0" err="1"/>
              <a:t>Kürşat</a:t>
            </a:r>
            <a:r>
              <a:rPr lang="en-US" dirty="0"/>
              <a:t> </a:t>
            </a:r>
            <a:r>
              <a:rPr lang="en-US" dirty="0" err="1"/>
              <a:t>Çağıltay</a:t>
            </a:r>
            <a:r>
              <a:rPr lang="en-US" dirty="0"/>
              <a:t/>
            </a:r>
            <a:br>
              <a:rPr lang="en-US" dirty="0"/>
            </a:br>
            <a:r>
              <a:rPr lang="en-US" dirty="0"/>
              <a:t>ODTÜ</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3194" y="5350583"/>
            <a:ext cx="2163114" cy="757090"/>
          </a:xfrm>
          <a:prstGeom prst="rect">
            <a:avLst/>
          </a:prstGeom>
        </p:spPr>
      </p:pic>
    </p:spTree>
    <p:extLst>
      <p:ext uri="{BB962C8B-B14F-4D97-AF65-F5344CB8AC3E}">
        <p14:creationId xmlns:p14="http://schemas.microsoft.com/office/powerpoint/2010/main" val="2929381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tr-TR" dirty="0"/>
              <a:t>Yasal mı</a:t>
            </a:r>
            <a:r>
              <a:rPr lang="en-US" altLang="tr-TR" dirty="0"/>
              <a:t> Et</a:t>
            </a:r>
            <a:r>
              <a:rPr lang="tr-TR" altLang="tr-TR" dirty="0" err="1"/>
              <a:t>ik</a:t>
            </a:r>
            <a:r>
              <a:rPr lang="tr-TR" altLang="tr-TR" dirty="0"/>
              <a:t> mi?</a:t>
            </a:r>
            <a:endParaRPr lang="tr-TR" dirty="0"/>
          </a:p>
        </p:txBody>
      </p:sp>
      <p:grpSp>
        <p:nvGrpSpPr>
          <p:cNvPr id="3" name="Group 26"/>
          <p:cNvGrpSpPr>
            <a:grpSpLocks/>
          </p:cNvGrpSpPr>
          <p:nvPr/>
        </p:nvGrpSpPr>
        <p:grpSpPr bwMode="auto">
          <a:xfrm>
            <a:off x="1779588" y="1887415"/>
            <a:ext cx="7593012" cy="4114800"/>
            <a:chOff x="689" y="1248"/>
            <a:chExt cx="4783" cy="2592"/>
          </a:xfrm>
        </p:grpSpPr>
        <p:sp>
          <p:nvSpPr>
            <p:cNvPr id="4" name="Rectangle 3"/>
            <p:cNvSpPr>
              <a:spLocks noChangeArrowheads="1"/>
            </p:cNvSpPr>
            <p:nvPr/>
          </p:nvSpPr>
          <p:spPr bwMode="auto">
            <a:xfrm>
              <a:off x="1584" y="1632"/>
              <a:ext cx="3888" cy="22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tr-TR" altLang="tr-TR" sz="2400">
                <a:cs typeface="Arial" panose="020B0604020202020204" pitchFamily="34" charset="0"/>
              </a:endParaRPr>
            </a:p>
          </p:txBody>
        </p:sp>
        <p:sp>
          <p:nvSpPr>
            <p:cNvPr id="5" name="Line 4"/>
            <p:cNvSpPr>
              <a:spLocks noChangeShapeType="1"/>
            </p:cNvSpPr>
            <p:nvPr/>
          </p:nvSpPr>
          <p:spPr bwMode="auto">
            <a:xfrm>
              <a:off x="1584" y="2736"/>
              <a:ext cx="3888"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latin typeface="Arial" panose="020B0604020202020204" pitchFamily="34" charset="0"/>
                <a:cs typeface="Arial" panose="020B0604020202020204" pitchFamily="34" charset="0"/>
              </a:endParaRPr>
            </a:p>
          </p:txBody>
        </p:sp>
        <p:sp>
          <p:nvSpPr>
            <p:cNvPr id="6" name="Line 5"/>
            <p:cNvSpPr>
              <a:spLocks noChangeShapeType="1"/>
            </p:cNvSpPr>
            <p:nvPr/>
          </p:nvSpPr>
          <p:spPr bwMode="auto">
            <a:xfrm>
              <a:off x="3552" y="1632"/>
              <a:ext cx="0" cy="220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latin typeface="Arial" panose="020B0604020202020204" pitchFamily="34" charset="0"/>
                <a:cs typeface="Arial" panose="020B0604020202020204" pitchFamily="34" charset="0"/>
              </a:endParaRPr>
            </a:p>
          </p:txBody>
        </p:sp>
        <p:sp>
          <p:nvSpPr>
            <p:cNvPr id="7" name="Text Box 6"/>
            <p:cNvSpPr txBox="1">
              <a:spLocks noChangeArrowheads="1"/>
            </p:cNvSpPr>
            <p:nvPr/>
          </p:nvSpPr>
          <p:spPr bwMode="auto">
            <a:xfrm>
              <a:off x="854" y="1989"/>
              <a:ext cx="5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tr-TR" altLang="tr-TR" sz="2400">
                  <a:cs typeface="Arial" panose="020B0604020202020204" pitchFamily="34" charset="0"/>
                </a:rPr>
                <a:t>Yasal</a:t>
              </a:r>
              <a:endParaRPr lang="en-US" altLang="tr-TR" sz="2400">
                <a:cs typeface="Arial" panose="020B0604020202020204" pitchFamily="34" charset="0"/>
              </a:endParaRPr>
            </a:p>
          </p:txBody>
        </p:sp>
        <p:sp>
          <p:nvSpPr>
            <p:cNvPr id="8" name="Text Box 7"/>
            <p:cNvSpPr txBox="1">
              <a:spLocks noChangeArrowheads="1"/>
            </p:cNvSpPr>
            <p:nvPr/>
          </p:nvSpPr>
          <p:spPr bwMode="auto">
            <a:xfrm>
              <a:off x="689" y="3079"/>
              <a:ext cx="85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tr-TR" altLang="tr-TR" sz="2400">
                  <a:cs typeface="Arial" panose="020B0604020202020204" pitchFamily="34" charset="0"/>
                </a:rPr>
                <a:t>Yasadışı</a:t>
              </a:r>
              <a:endParaRPr lang="en-US" altLang="tr-TR" sz="2400">
                <a:cs typeface="Arial" panose="020B0604020202020204" pitchFamily="34" charset="0"/>
              </a:endParaRPr>
            </a:p>
          </p:txBody>
        </p:sp>
        <p:sp>
          <p:nvSpPr>
            <p:cNvPr id="9" name="Text Box 8"/>
            <p:cNvSpPr txBox="1">
              <a:spLocks noChangeArrowheads="1"/>
            </p:cNvSpPr>
            <p:nvPr/>
          </p:nvSpPr>
          <p:spPr bwMode="auto">
            <a:xfrm>
              <a:off x="2112" y="1296"/>
              <a:ext cx="43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tr-TR" sz="2400">
                  <a:cs typeface="Arial" panose="020B0604020202020204" pitchFamily="34" charset="0"/>
                </a:rPr>
                <a:t>Et</a:t>
              </a:r>
              <a:r>
                <a:rPr lang="tr-TR" altLang="tr-TR" sz="2400">
                  <a:cs typeface="Arial" panose="020B0604020202020204" pitchFamily="34" charset="0"/>
                </a:rPr>
                <a:t>ik</a:t>
              </a:r>
              <a:endParaRPr lang="en-US" altLang="tr-TR" sz="2400">
                <a:cs typeface="Arial" panose="020B0604020202020204" pitchFamily="34" charset="0"/>
              </a:endParaRPr>
            </a:p>
          </p:txBody>
        </p:sp>
        <p:sp>
          <p:nvSpPr>
            <p:cNvPr id="10" name="Text Box 9"/>
            <p:cNvSpPr txBox="1">
              <a:spLocks noChangeArrowheads="1"/>
            </p:cNvSpPr>
            <p:nvPr/>
          </p:nvSpPr>
          <p:spPr bwMode="auto">
            <a:xfrm>
              <a:off x="4032" y="1248"/>
              <a:ext cx="93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tr-TR" altLang="tr-TR" sz="2400">
                  <a:cs typeface="Arial" panose="020B0604020202020204" pitchFamily="34" charset="0"/>
                </a:rPr>
                <a:t>Etik Değil</a:t>
              </a:r>
              <a:endParaRPr lang="en-US" altLang="tr-TR" sz="2400">
                <a:cs typeface="Arial" panose="020B0604020202020204" pitchFamily="34" charset="0"/>
              </a:endParaRPr>
            </a:p>
          </p:txBody>
        </p:sp>
        <p:grpSp>
          <p:nvGrpSpPr>
            <p:cNvPr id="11" name="Group 10"/>
            <p:cNvGrpSpPr>
              <a:grpSpLocks/>
            </p:cNvGrpSpPr>
            <p:nvPr/>
          </p:nvGrpSpPr>
          <p:grpSpPr bwMode="auto">
            <a:xfrm>
              <a:off x="2208" y="1805"/>
              <a:ext cx="480" cy="661"/>
              <a:chOff x="1536" y="1949"/>
              <a:chExt cx="480" cy="661"/>
            </a:xfrm>
          </p:grpSpPr>
          <p:sp>
            <p:nvSpPr>
              <p:cNvPr id="20" name="Rectangle 12"/>
              <p:cNvSpPr>
                <a:spLocks noChangeArrowheads="1"/>
              </p:cNvSpPr>
              <p:nvPr/>
            </p:nvSpPr>
            <p:spPr bwMode="auto">
              <a:xfrm>
                <a:off x="1944" y="2104"/>
                <a:ext cx="72" cy="4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tr-TR" altLang="tr-TR" sz="2400">
                  <a:cs typeface="Arial" panose="020B0604020202020204" pitchFamily="34" charset="0"/>
                </a:endParaRPr>
              </a:p>
            </p:txBody>
          </p:sp>
          <p:sp>
            <p:nvSpPr>
              <p:cNvPr id="21" name="Rectangle 13"/>
              <p:cNvSpPr>
                <a:spLocks noChangeArrowheads="1"/>
              </p:cNvSpPr>
              <p:nvPr/>
            </p:nvSpPr>
            <p:spPr bwMode="auto">
              <a:xfrm>
                <a:off x="1546" y="2322"/>
                <a:ext cx="4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tr-TR" altLang="tr-TR" sz="2400">
                  <a:cs typeface="Arial" panose="020B0604020202020204" pitchFamily="34" charset="0"/>
                </a:endParaRPr>
              </a:p>
            </p:txBody>
          </p:sp>
          <p:sp>
            <p:nvSpPr>
              <p:cNvPr id="22" name="Rectangle 14"/>
              <p:cNvSpPr>
                <a:spLocks noChangeArrowheads="1"/>
              </p:cNvSpPr>
              <p:nvPr/>
            </p:nvSpPr>
            <p:spPr bwMode="auto">
              <a:xfrm>
                <a:off x="1536" y="2496"/>
                <a:ext cx="480"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tr-TR" altLang="tr-TR" sz="2400">
                  <a:cs typeface="Arial" panose="020B0604020202020204" pitchFamily="34" charset="0"/>
                </a:endParaRPr>
              </a:p>
            </p:txBody>
          </p:sp>
          <p:sp>
            <p:nvSpPr>
              <p:cNvPr id="23" name="Rectangle 16"/>
              <p:cNvSpPr>
                <a:spLocks noChangeArrowheads="1"/>
              </p:cNvSpPr>
              <p:nvPr/>
            </p:nvSpPr>
            <p:spPr bwMode="auto">
              <a:xfrm>
                <a:off x="1554" y="1949"/>
                <a:ext cx="4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tr-TR" altLang="tr-TR" sz="2400">
                  <a:cs typeface="Arial" panose="020B0604020202020204" pitchFamily="34" charset="0"/>
                </a:endParaRPr>
              </a:p>
            </p:txBody>
          </p:sp>
        </p:grpSp>
        <p:grpSp>
          <p:nvGrpSpPr>
            <p:cNvPr id="12" name="Group 17"/>
            <p:cNvGrpSpPr>
              <a:grpSpLocks/>
            </p:cNvGrpSpPr>
            <p:nvPr/>
          </p:nvGrpSpPr>
          <p:grpSpPr bwMode="auto">
            <a:xfrm>
              <a:off x="4176" y="2928"/>
              <a:ext cx="596" cy="661"/>
              <a:chOff x="1420" y="1949"/>
              <a:chExt cx="596" cy="661"/>
            </a:xfrm>
          </p:grpSpPr>
          <p:sp>
            <p:nvSpPr>
              <p:cNvPr id="15" name="Rectangle 19"/>
              <p:cNvSpPr>
                <a:spLocks noChangeArrowheads="1"/>
              </p:cNvSpPr>
              <p:nvPr/>
            </p:nvSpPr>
            <p:spPr bwMode="auto">
              <a:xfrm>
                <a:off x="1944" y="2104"/>
                <a:ext cx="72" cy="4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tr-TR" altLang="tr-TR" sz="2400">
                  <a:cs typeface="Arial" panose="020B0604020202020204" pitchFamily="34" charset="0"/>
                </a:endParaRPr>
              </a:p>
            </p:txBody>
          </p:sp>
          <p:sp>
            <p:nvSpPr>
              <p:cNvPr id="16" name="Rectangle 20"/>
              <p:cNvSpPr>
                <a:spLocks noChangeArrowheads="1"/>
              </p:cNvSpPr>
              <p:nvPr/>
            </p:nvSpPr>
            <p:spPr bwMode="auto">
              <a:xfrm>
                <a:off x="1546" y="2322"/>
                <a:ext cx="4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tr-TR" altLang="tr-TR" sz="2400">
                  <a:cs typeface="Arial" panose="020B0604020202020204" pitchFamily="34" charset="0"/>
                </a:endParaRPr>
              </a:p>
            </p:txBody>
          </p:sp>
          <p:sp>
            <p:nvSpPr>
              <p:cNvPr id="17" name="Rectangle 21"/>
              <p:cNvSpPr>
                <a:spLocks noChangeArrowheads="1"/>
              </p:cNvSpPr>
              <p:nvPr/>
            </p:nvSpPr>
            <p:spPr bwMode="auto">
              <a:xfrm>
                <a:off x="1536" y="2496"/>
                <a:ext cx="480"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tr-TR" altLang="tr-TR" sz="2400">
                  <a:cs typeface="Arial" panose="020B0604020202020204" pitchFamily="34" charset="0"/>
                </a:endParaRPr>
              </a:p>
            </p:txBody>
          </p:sp>
          <p:sp>
            <p:nvSpPr>
              <p:cNvPr id="18" name="Rectangle 22"/>
              <p:cNvSpPr>
                <a:spLocks noChangeArrowheads="1"/>
              </p:cNvSpPr>
              <p:nvPr/>
            </p:nvSpPr>
            <p:spPr bwMode="auto">
              <a:xfrm>
                <a:off x="1420" y="2038"/>
                <a:ext cx="480"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tr-TR" altLang="tr-TR" sz="2400">
                  <a:cs typeface="Arial" panose="020B0604020202020204" pitchFamily="34" charset="0"/>
                </a:endParaRPr>
              </a:p>
            </p:txBody>
          </p:sp>
          <p:sp>
            <p:nvSpPr>
              <p:cNvPr id="19" name="Rectangle 23"/>
              <p:cNvSpPr>
                <a:spLocks noChangeArrowheads="1"/>
              </p:cNvSpPr>
              <p:nvPr/>
            </p:nvSpPr>
            <p:spPr bwMode="auto">
              <a:xfrm>
                <a:off x="1554" y="1949"/>
                <a:ext cx="4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tr-TR" altLang="tr-TR" sz="2400">
                  <a:cs typeface="Arial" panose="020B0604020202020204" pitchFamily="34" charset="0"/>
                </a:endParaRPr>
              </a:p>
            </p:txBody>
          </p:sp>
        </p:grpSp>
        <p:sp>
          <p:nvSpPr>
            <p:cNvPr id="13" name="Text Box 24"/>
            <p:cNvSpPr txBox="1">
              <a:spLocks noChangeArrowheads="1"/>
            </p:cNvSpPr>
            <p:nvPr/>
          </p:nvSpPr>
          <p:spPr bwMode="auto">
            <a:xfrm>
              <a:off x="4358" y="1892"/>
              <a:ext cx="27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tr-TR" sz="3600">
                  <a:cs typeface="Arial" panose="020B0604020202020204" pitchFamily="34" charset="0"/>
                </a:rPr>
                <a:t>?</a:t>
              </a:r>
            </a:p>
          </p:txBody>
        </p:sp>
        <p:sp>
          <p:nvSpPr>
            <p:cNvPr id="14" name="Text Box 25"/>
            <p:cNvSpPr txBox="1">
              <a:spLocks noChangeArrowheads="1"/>
            </p:cNvSpPr>
            <p:nvPr/>
          </p:nvSpPr>
          <p:spPr bwMode="auto">
            <a:xfrm>
              <a:off x="2304" y="2975"/>
              <a:ext cx="27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tr-TR" sz="3600">
                  <a:cs typeface="Arial" panose="020B0604020202020204" pitchFamily="34" charset="0"/>
                </a:rPr>
                <a:t>?</a:t>
              </a:r>
            </a:p>
          </p:txBody>
        </p:sp>
      </p:grpSp>
      <p:sp>
        <p:nvSpPr>
          <p:cNvPr id="24" name="Multiply 23"/>
          <p:cNvSpPr/>
          <p:nvPr/>
        </p:nvSpPr>
        <p:spPr bwMode="auto">
          <a:xfrm>
            <a:off x="4057650" y="2785940"/>
            <a:ext cx="1143000" cy="1155700"/>
          </a:xfrm>
          <a:prstGeom prst="mathMultiply">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defRPr/>
            </a:pPr>
            <a:endParaRPr lang="tr-TR">
              <a:latin typeface="Arial" panose="020B0604020202020204" pitchFamily="34" charset="0"/>
              <a:cs typeface="Arial" panose="020B0604020202020204" pitchFamily="34" charset="0"/>
            </a:endParaRPr>
          </a:p>
        </p:txBody>
      </p:sp>
      <p:sp>
        <p:nvSpPr>
          <p:cNvPr id="25" name="Multiply 24"/>
          <p:cNvSpPr/>
          <p:nvPr/>
        </p:nvSpPr>
        <p:spPr bwMode="auto">
          <a:xfrm>
            <a:off x="7245350" y="4487740"/>
            <a:ext cx="1143000" cy="1155700"/>
          </a:xfrm>
          <a:prstGeom prst="mathMultiply">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defRPr/>
            </a:pPr>
            <a:endParaRPr lang="tr-T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0420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Örnek Durumlar</a:t>
            </a:r>
          </a:p>
        </p:txBody>
      </p:sp>
    </p:spTree>
    <p:extLst>
      <p:ext uri="{BB962C8B-B14F-4D97-AF65-F5344CB8AC3E}">
        <p14:creationId xmlns:p14="http://schemas.microsoft.com/office/powerpoint/2010/main" val="2930320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800" dirty="0" err="1">
                <a:latin typeface="Arial" panose="020B0604020202020204" pitchFamily="34" charset="0"/>
                <a:cs typeface="Arial" panose="020B0604020202020204" pitchFamily="34" charset="0"/>
              </a:rPr>
              <a:t>Smyth</a:t>
            </a:r>
            <a:r>
              <a:rPr lang="tr-TR" sz="2800" dirty="0">
                <a:latin typeface="Arial" panose="020B0604020202020204" pitchFamily="34" charset="0"/>
                <a:cs typeface="Arial" panose="020B0604020202020204" pitchFamily="34" charset="0"/>
              </a:rPr>
              <a:t> ve </a:t>
            </a:r>
            <a:r>
              <a:rPr lang="tr-TR" sz="2800" dirty="0" err="1">
                <a:latin typeface="Arial" panose="020B0604020202020204" pitchFamily="34" charset="0"/>
                <a:cs typeface="Arial" panose="020B0604020202020204" pitchFamily="34" charset="0"/>
              </a:rPr>
              <a:t>Pillsbury</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Co</a:t>
            </a:r>
            <a:r>
              <a:rPr lang="tr-TR" sz="2800" dirty="0">
                <a:latin typeface="Arial" panose="020B0604020202020204" pitchFamily="34" charset="0"/>
                <a:cs typeface="Arial" panose="020B0604020202020204" pitchFamily="34" charset="0"/>
              </a:rPr>
              <a:t>. 1994'te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Şirket politikası: E-posta gizlidir, ele geçirilen e-postaya göre kimse görevden alınmaz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Özel e-posta: evden bilgisayardan işyerindeki bir amirinize gönderilir </a:t>
            </a:r>
          </a:p>
          <a:p>
            <a:pPr marL="733933" lvl="1"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Arkadan vuran bu adamları öldürmeli (yöneticisi)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Daha sonra şirket yöneticileri tarafından okundu. </a:t>
            </a:r>
            <a:r>
              <a:rPr lang="tr-TR" sz="2800" dirty="0" err="1">
                <a:latin typeface="Arial" panose="020B0604020202020204" pitchFamily="34" charset="0"/>
                <a:cs typeface="Arial" panose="020B0604020202020204" pitchFamily="34" charset="0"/>
              </a:rPr>
              <a:t>Smyth</a:t>
            </a:r>
            <a:r>
              <a:rPr lang="tr-TR" sz="2800" dirty="0">
                <a:latin typeface="Arial" panose="020B0604020202020204" pitchFamily="34" charset="0"/>
                <a:cs typeface="Arial" panose="020B0604020202020204" pitchFamily="34" charset="0"/>
              </a:rPr>
              <a:t> kovuldu (Sebep: uygunsuz ve profesyonel olmayan yorumlar)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Yasal? Etik? </a:t>
            </a:r>
          </a:p>
        </p:txBody>
      </p:sp>
      <p:sp>
        <p:nvSpPr>
          <p:cNvPr id="2" name="Title 1"/>
          <p:cNvSpPr>
            <a:spLocks noGrp="1"/>
          </p:cNvSpPr>
          <p:nvPr>
            <p:ph type="title"/>
          </p:nvPr>
        </p:nvSpPr>
        <p:spPr/>
        <p:txBody>
          <a:bodyPr/>
          <a:lstStyle/>
          <a:p>
            <a:r>
              <a:rPr lang="tr-TR" altLang="tr-TR" dirty="0" smtClean="0"/>
              <a:t>Elektronik Takip</a:t>
            </a:r>
            <a:endParaRPr lang="en-US" dirty="0"/>
          </a:p>
        </p:txBody>
      </p:sp>
    </p:spTree>
    <p:extLst>
      <p:ext uri="{BB962C8B-B14F-4D97-AF65-F5344CB8AC3E}">
        <p14:creationId xmlns:p14="http://schemas.microsoft.com/office/powerpoint/2010/main" val="3537505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Aft>
                <a:spcPts val="600"/>
              </a:spcAft>
              <a:buClr>
                <a:schemeClr val="accent2"/>
              </a:buClr>
              <a:buNone/>
            </a:pPr>
            <a:r>
              <a:rPr lang="tr-TR" sz="2800" dirty="0" err="1" smtClean="0">
                <a:latin typeface="Arial" panose="020B0604020202020204" pitchFamily="34" charset="0"/>
                <a:cs typeface="Arial" panose="020B0604020202020204" pitchFamily="34" charset="0"/>
              </a:rPr>
              <a:t>Bourke</a:t>
            </a:r>
            <a:r>
              <a:rPr lang="tr-TR" sz="2800" dirty="0" smtClean="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ve Nissan Motor </a:t>
            </a:r>
            <a:r>
              <a:rPr lang="tr-TR" sz="2800" dirty="0" err="1">
                <a:latin typeface="Arial" panose="020B0604020202020204" pitchFamily="34" charset="0"/>
                <a:cs typeface="Arial" panose="020B0604020202020204" pitchFamily="34" charset="0"/>
              </a:rPr>
              <a:t>Corp</a:t>
            </a:r>
            <a:r>
              <a:rPr lang="tr-TR" sz="2800" dirty="0">
                <a:latin typeface="Arial" panose="020B0604020202020204" pitchFamily="34" charset="0"/>
                <a:cs typeface="Arial" panose="020B0604020202020204" pitchFamily="34" charset="0"/>
              </a:rPr>
              <a:t>.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İki yazılım uzmanı, amirlerinin cinsel ifadeleri içeren kişisel e-posta yazışmalarını okumasından sonra işten ayrılmak zorunda bırakıldı. </a:t>
            </a:r>
          </a:p>
          <a:p>
            <a:pPr marL="441325" indent="-441325">
              <a:spcAft>
                <a:spcPts val="600"/>
              </a:spcAft>
              <a:buClr>
                <a:schemeClr val="accent2"/>
              </a:buClr>
              <a:buFont typeface="Arial" panose="020B0604020202020204" pitchFamily="34" charset="0"/>
              <a:buChar char="•"/>
            </a:pPr>
            <a:endParaRPr lang="tr-TR" sz="2800" dirty="0">
              <a:latin typeface="Arial" panose="020B0604020202020204" pitchFamily="34" charset="0"/>
              <a:cs typeface="Arial" panose="020B0604020202020204" pitchFamily="34" charset="0"/>
            </a:endParaRPr>
          </a:p>
          <a:p>
            <a:pPr marL="0" indent="0">
              <a:spcAft>
                <a:spcPts val="600"/>
              </a:spcAft>
              <a:buClr>
                <a:schemeClr val="accent2"/>
              </a:buClr>
              <a:buNone/>
            </a:pPr>
            <a:r>
              <a:rPr lang="tr-TR" sz="2800" dirty="0">
                <a:latin typeface="Arial" panose="020B0604020202020204" pitchFamily="34" charset="0"/>
                <a:cs typeface="Arial" panose="020B0604020202020204" pitchFamily="34" charset="0"/>
              </a:rPr>
              <a:t>İkisi arasında denge: </a:t>
            </a:r>
          </a:p>
          <a:p>
            <a:pPr marL="441325" indent="-441325">
              <a:spcAft>
                <a:spcPts val="600"/>
              </a:spcAft>
              <a:buClr>
                <a:schemeClr val="accent2"/>
              </a:buClr>
              <a:buFont typeface="Arial" panose="020B0604020202020204" pitchFamily="34" charset="0"/>
              <a:buChar char="•"/>
            </a:pPr>
            <a:r>
              <a:rPr lang="tr-TR" sz="2800" dirty="0" smtClean="0">
                <a:latin typeface="Arial" panose="020B0604020202020204" pitchFamily="34" charset="0"/>
                <a:cs typeface="Arial" panose="020B0604020202020204" pitchFamily="34" charset="0"/>
              </a:rPr>
              <a:t>İşverenin </a:t>
            </a:r>
            <a:r>
              <a:rPr lang="tr-TR" sz="2800" dirty="0">
                <a:latin typeface="Arial" panose="020B0604020202020204" pitchFamily="34" charset="0"/>
                <a:cs typeface="Arial" panose="020B0604020202020204" pitchFamily="34" charset="0"/>
              </a:rPr>
              <a:t>mülk hakları </a:t>
            </a:r>
          </a:p>
          <a:p>
            <a:pPr marL="441325" indent="-441325">
              <a:spcAft>
                <a:spcPts val="600"/>
              </a:spcAft>
              <a:buClr>
                <a:schemeClr val="accent2"/>
              </a:buClr>
              <a:buFont typeface="Arial" panose="020B0604020202020204" pitchFamily="34" charset="0"/>
              <a:buChar char="•"/>
            </a:pPr>
            <a:r>
              <a:rPr lang="tr-TR" sz="2800" dirty="0" smtClean="0">
                <a:latin typeface="Arial" panose="020B0604020202020204" pitchFamily="34" charset="0"/>
                <a:cs typeface="Arial" panose="020B0604020202020204" pitchFamily="34" charset="0"/>
              </a:rPr>
              <a:t>Çalışanın </a:t>
            </a:r>
            <a:r>
              <a:rPr lang="tr-TR" sz="2800" dirty="0">
                <a:latin typeface="Arial" panose="020B0604020202020204" pitchFamily="34" charset="0"/>
                <a:cs typeface="Arial" panose="020B0604020202020204" pitchFamily="34" charset="0"/>
              </a:rPr>
              <a:t>makul gizlilik beklentisi</a:t>
            </a:r>
          </a:p>
        </p:txBody>
      </p:sp>
      <p:sp>
        <p:nvSpPr>
          <p:cNvPr id="2" name="Title 1"/>
          <p:cNvSpPr>
            <a:spLocks noGrp="1"/>
          </p:cNvSpPr>
          <p:nvPr>
            <p:ph type="title"/>
          </p:nvPr>
        </p:nvSpPr>
        <p:spPr/>
        <p:txBody>
          <a:bodyPr/>
          <a:lstStyle/>
          <a:p>
            <a:r>
              <a:rPr lang="tr-TR" altLang="tr-TR" dirty="0"/>
              <a:t>Organizasyonda e-posta Mahremiyeti</a:t>
            </a:r>
            <a:endParaRPr lang="en-US"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8460" y="3514725"/>
            <a:ext cx="2412359" cy="2412359"/>
          </a:xfrm>
          <a:prstGeom prst="rect">
            <a:avLst/>
          </a:prstGeom>
        </p:spPr>
      </p:pic>
    </p:spTree>
    <p:extLst>
      <p:ext uri="{BB962C8B-B14F-4D97-AF65-F5344CB8AC3E}">
        <p14:creationId xmlns:p14="http://schemas.microsoft.com/office/powerpoint/2010/main" val="226019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1"/>
            <a:ext cx="10058401" cy="4443591"/>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İşyerinde arkadaşlarınıza e-posta mesajları gönderiyor musunuz?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a:t>
            </a:r>
            <a:r>
              <a:rPr lang="tr-TR" sz="2800" dirty="0">
                <a:solidFill>
                  <a:schemeClr val="tx1"/>
                </a:solidFill>
                <a:latin typeface="Arial" panose="020B0604020202020204" pitchFamily="34" charset="0"/>
                <a:cs typeface="Arial" panose="020B0604020202020204" pitchFamily="34" charset="0"/>
              </a:rPr>
              <a:t>İşçinin şirket bilgisayarını, mesai saatleri içinde, kişisel mailinde kullandığı, bir haberi, işyerinde çalışan bir çok arkadaşının mailine gönderdiği anlaşılmaktadır. İşçinin bu davranışı, şirketin iç işleyişi ile ilgili düzenlenmiş kurala aykırı olduğu gibi, işçinin; mesai saatleri içinde, kişisel ihtiyaçlarında, işyeri bilgisayarını kullanarak, iş görme yükümlülüğünü yeterince yerine getirmediği, bu davranışının da işyerinde olumsuzluklara neden olduğu anlaşılmaktadır. Bu nedenle, iş sözleşmesinin feshi olayının geçerli nedene dayandığına..." </a:t>
            </a:r>
            <a:r>
              <a:rPr lang="tr-TR" sz="2800" dirty="0">
                <a:latin typeface="Arial" panose="020B0604020202020204" pitchFamily="34" charset="0"/>
                <a:cs typeface="Arial" panose="020B0604020202020204" pitchFamily="34" charset="0"/>
              </a:rPr>
              <a:t>oybirliğiyle karar verilmiş (Yargıtay 9.Hukuk Dairesi’nin, 5.2.2007 Tarih ve E.2006/30107, K.2007/2011 sayılı kararı). </a:t>
            </a:r>
          </a:p>
        </p:txBody>
      </p:sp>
      <p:sp>
        <p:nvSpPr>
          <p:cNvPr id="2" name="Title 1"/>
          <p:cNvSpPr>
            <a:spLocks noGrp="1"/>
          </p:cNvSpPr>
          <p:nvPr>
            <p:ph type="title"/>
          </p:nvPr>
        </p:nvSpPr>
        <p:spPr/>
        <p:txBody>
          <a:bodyPr/>
          <a:lstStyle/>
          <a:p>
            <a:r>
              <a:rPr lang="tr-TR" altLang="tr-TR" dirty="0"/>
              <a:t>Türkiye’de durum nedir?</a:t>
            </a:r>
            <a:endParaRPr lang="en-US" dirty="0"/>
          </a:p>
        </p:txBody>
      </p:sp>
    </p:spTree>
    <p:extLst>
      <p:ext uri="{BB962C8B-B14F-4D97-AF65-F5344CB8AC3E}">
        <p14:creationId xmlns:p14="http://schemas.microsoft.com/office/powerpoint/2010/main" val="4025465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altLang="tr-TR" dirty="0"/>
              <a:t>Yapay Zeka (1) </a:t>
            </a:r>
            <a:br>
              <a:rPr lang="pl-PL" altLang="tr-TR" dirty="0"/>
            </a:br>
            <a:r>
              <a:rPr lang="pl-PL" altLang="tr-TR" sz="3600" dirty="0"/>
              <a:t>http://abcguides.com/abcsoftware/eliza_js.htm</a:t>
            </a:r>
            <a:endParaRPr lang="en-US" sz="3600" dirty="0"/>
          </a:p>
        </p:txBody>
      </p:sp>
      <p:graphicFrame>
        <p:nvGraphicFramePr>
          <p:cNvPr id="4" name="Group 4"/>
          <p:cNvGraphicFramePr>
            <a:graphicFrameLocks noGrp="1"/>
          </p:cNvGraphicFramePr>
          <p:nvPr>
            <p:extLst>
              <p:ext uri="{D42A27DB-BD31-4B8C-83A1-F6EECF244321}">
                <p14:modId xmlns:p14="http://schemas.microsoft.com/office/powerpoint/2010/main" val="2069210641"/>
              </p:ext>
            </p:extLst>
          </p:nvPr>
        </p:nvGraphicFramePr>
        <p:xfrm>
          <a:off x="720968" y="1899137"/>
          <a:ext cx="10568354" cy="4276114"/>
        </p:xfrm>
        <a:graphic>
          <a:graphicData uri="http://schemas.openxmlformats.org/drawingml/2006/table">
            <a:tbl>
              <a:tblPr/>
              <a:tblGrid>
                <a:gridCol w="5284177">
                  <a:extLst>
                    <a:ext uri="{9D8B030D-6E8A-4147-A177-3AD203B41FA5}">
                      <a16:colId xmlns:a16="http://schemas.microsoft.com/office/drawing/2014/main" xmlns="" val="20000"/>
                    </a:ext>
                  </a:extLst>
                </a:gridCol>
                <a:gridCol w="5284177">
                  <a:extLst>
                    <a:ext uri="{9D8B030D-6E8A-4147-A177-3AD203B41FA5}">
                      <a16:colId xmlns:a16="http://schemas.microsoft.com/office/drawing/2014/main" xmlns="" val="20001"/>
                    </a:ext>
                  </a:extLst>
                </a:gridCol>
              </a:tblGrid>
              <a:tr h="46798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tr-TR" altLang="zh-TW" sz="1800" b="1"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anose="020B0604020202020204" pitchFamily="34" charset="0"/>
                        </a:rPr>
                        <a:t>İnsan</a:t>
                      </a:r>
                      <a:r>
                        <a:rPr kumimoji="0" lang="en-US" altLang="zh-TW" sz="1800" b="1"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anose="020B0604020202020204" pitchFamily="34" charset="0"/>
                        </a:rPr>
                        <a:t> </a:t>
                      </a:r>
                      <a:endParaRPr kumimoji="0" lang="en-US" sz="1800" b="1" i="0" u="none" strike="noStrike" cap="none" normalizeH="0" baseline="0" dirty="0" smtClean="0">
                        <a:ln>
                          <a:noFill/>
                        </a:ln>
                        <a:solidFill>
                          <a:schemeClr val="tx1">
                            <a:lumMod val="75000"/>
                            <a:lumOff val="25000"/>
                          </a:schemeClr>
                        </a:solidFill>
                        <a:effectLst/>
                        <a:latin typeface="Arial"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altLang="zh-TW" sz="1800" b="1"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anose="020B0604020202020204" pitchFamily="34" charset="0"/>
                        </a:rPr>
                        <a:t>ELIZA </a:t>
                      </a:r>
                      <a:endParaRPr kumimoji="0" lang="en-US" sz="1800" b="1" i="0" u="none" strike="noStrike" cap="none" normalizeH="0" baseline="0" dirty="0" smtClean="0">
                        <a:ln>
                          <a:noFill/>
                        </a:ln>
                        <a:solidFill>
                          <a:schemeClr val="tx1">
                            <a:lumMod val="75000"/>
                            <a:lumOff val="25000"/>
                          </a:schemeClr>
                        </a:solidFill>
                        <a:effectLst/>
                        <a:latin typeface="Arial"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xmlns="" val="10000"/>
                  </a:ext>
                </a:extLst>
              </a:tr>
              <a:tr h="61506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tr-TR" altLang="zh-TW"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rPr>
                        <a:t>Erkekler hep birbirlerine benziyorlar</a:t>
                      </a:r>
                      <a:r>
                        <a:rPr kumimoji="0" lang="en-US" altLang="zh-TW"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rPr>
                        <a:t>.</a:t>
                      </a:r>
                      <a:endParaRPr kumimoji="0" lang="en-US"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tr-TR" altLang="zh-TW"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rPr>
                        <a:t>Hangi yönden?</a:t>
                      </a:r>
                      <a:endParaRPr kumimoji="0" lang="en-US"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1"/>
                  </a:ext>
                </a:extLst>
              </a:tr>
              <a:tr h="65430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lang="tr-TR" sz="1800" dirty="0" smtClean="0">
                          <a:solidFill>
                            <a:schemeClr val="tx1">
                              <a:lumMod val="75000"/>
                              <a:lumOff val="25000"/>
                            </a:schemeClr>
                          </a:solidFill>
                          <a:latin typeface="Arial" panose="020B0604020202020204" pitchFamily="34" charset="0"/>
                          <a:cs typeface="Arial" panose="020B0604020202020204" pitchFamily="34" charset="0"/>
                        </a:rPr>
                        <a:t>Hep bir şeyler hakkında dolandırıcılık yapıyorlar.</a:t>
                      </a:r>
                      <a:endParaRPr kumimoji="0" lang="en-US"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lang="tr-TR" sz="1800" b="0" i="0" kern="1200" dirty="0" smtClean="0">
                          <a:solidFill>
                            <a:schemeClr val="tx1">
                              <a:lumMod val="75000"/>
                              <a:lumOff val="25000"/>
                            </a:schemeClr>
                          </a:solidFill>
                          <a:effectLst/>
                          <a:latin typeface="Arial" panose="020B0604020202020204" pitchFamily="34" charset="0"/>
                          <a:ea typeface="+mn-ea"/>
                          <a:cs typeface="Arial" panose="020B0604020202020204" pitchFamily="34" charset="0"/>
                        </a:rPr>
                        <a:t>Belirli bir örnek düşünüyor musunuz?</a:t>
                      </a:r>
                      <a:endParaRPr kumimoji="0" lang="en-US"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2"/>
                  </a:ext>
                </a:extLst>
              </a:tr>
              <a:tr h="61506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lang="tr-TR" sz="1800" dirty="0" smtClean="0">
                          <a:solidFill>
                            <a:schemeClr val="tx1">
                              <a:lumMod val="75000"/>
                              <a:lumOff val="25000"/>
                            </a:schemeClr>
                          </a:solidFill>
                          <a:latin typeface="Arial" panose="020B0604020202020204" pitchFamily="34" charset="0"/>
                          <a:cs typeface="Arial" panose="020B0604020202020204" pitchFamily="34" charset="0"/>
                        </a:rPr>
                        <a:t>Erkek arkadaşım beni buraya getirdi.</a:t>
                      </a:r>
                      <a:endParaRPr kumimoji="0" lang="en-US" altLang="zh-TW"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lang="tr-TR" sz="1800" dirty="0" smtClean="0">
                          <a:solidFill>
                            <a:schemeClr val="tx1">
                              <a:lumMod val="75000"/>
                              <a:lumOff val="25000"/>
                            </a:schemeClr>
                          </a:solidFill>
                          <a:latin typeface="Arial" panose="020B0604020202020204" pitchFamily="34" charset="0"/>
                          <a:cs typeface="Arial" panose="020B0604020202020204" pitchFamily="34" charset="0"/>
                        </a:rPr>
                        <a:t>Erkek arkadaşın seni buraya getirdi.</a:t>
                      </a:r>
                      <a:endParaRPr kumimoji="0" lang="en-US"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3"/>
                  </a:ext>
                </a:extLst>
              </a:tr>
              <a:tr h="65430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tr-TR"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rPr>
                        <a:t>Benim çoğunlukla depresyonda olduğumu söylüyor.</a:t>
                      </a:r>
                      <a:endParaRPr kumimoji="0" lang="en-US"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lang="tr-TR" sz="1800" dirty="0" smtClean="0">
                          <a:solidFill>
                            <a:schemeClr val="tx1">
                              <a:lumMod val="75000"/>
                              <a:lumOff val="25000"/>
                            </a:schemeClr>
                          </a:solidFill>
                          <a:latin typeface="Arial" panose="020B0604020202020204" pitchFamily="34" charset="0"/>
                          <a:cs typeface="Arial" panose="020B0604020202020204" pitchFamily="34" charset="0"/>
                        </a:rPr>
                        <a:t>Depresyonda olduğunuzu duyduğum için özüldüm.</a:t>
                      </a:r>
                      <a:endParaRPr kumimoji="0" lang="en-US"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4"/>
                  </a:ext>
                </a:extLst>
              </a:tr>
              <a:tr h="65430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tr-TR" altLang="zh-TW"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rPr>
                        <a:t>Bu doğru, ben mutlu değilim</a:t>
                      </a:r>
                      <a:endParaRPr kumimoji="0" lang="en-US" altLang="zh-TW"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defRPr/>
                      </a:pPr>
                      <a:r>
                        <a:rPr kumimoji="0" lang="en-US" altLang="zh-TW" sz="1800" b="0" i="0" u="none" strike="noStrike" cap="none" normalizeH="0" baseline="0" dirty="0" err="1" smtClean="0">
                          <a:ln>
                            <a:noFill/>
                          </a:ln>
                          <a:solidFill>
                            <a:schemeClr val="tx1">
                              <a:lumMod val="75000"/>
                              <a:lumOff val="25000"/>
                            </a:schemeClr>
                          </a:solidFill>
                          <a:effectLst/>
                          <a:latin typeface="Arial" pitchFamily="34" charset="0"/>
                          <a:ea typeface="新細明體" pitchFamily="18" charset="-120"/>
                          <a:cs typeface="Arial" pitchFamily="34" charset="0"/>
                        </a:rPr>
                        <a:t>Buraya</a:t>
                      </a:r>
                      <a:r>
                        <a:rPr kumimoji="0" lang="en-US" altLang="zh-TW"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rPr>
                        <a:t> </a:t>
                      </a:r>
                      <a:r>
                        <a:rPr kumimoji="0" lang="en-US" altLang="zh-TW" sz="1800" b="0" i="0" u="none" strike="noStrike" cap="none" normalizeH="0" baseline="0" dirty="0" err="1" smtClean="0">
                          <a:ln>
                            <a:noFill/>
                          </a:ln>
                          <a:solidFill>
                            <a:schemeClr val="tx1">
                              <a:lumMod val="75000"/>
                              <a:lumOff val="25000"/>
                            </a:schemeClr>
                          </a:solidFill>
                          <a:effectLst/>
                          <a:latin typeface="Arial" pitchFamily="34" charset="0"/>
                          <a:ea typeface="新細明體" pitchFamily="18" charset="-120"/>
                          <a:cs typeface="Arial" pitchFamily="34" charset="0"/>
                        </a:rPr>
                        <a:t>gelmenin</a:t>
                      </a:r>
                      <a:r>
                        <a:rPr kumimoji="0" lang="en-US" altLang="zh-TW"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rPr>
                        <a:t> </a:t>
                      </a:r>
                      <a:r>
                        <a:rPr kumimoji="0" lang="en-US" altLang="zh-TW" sz="1800" b="0" i="0" u="none" strike="noStrike" cap="none" normalizeH="0" baseline="0" dirty="0" err="1" smtClean="0">
                          <a:ln>
                            <a:noFill/>
                          </a:ln>
                          <a:solidFill>
                            <a:schemeClr val="tx1">
                              <a:lumMod val="75000"/>
                              <a:lumOff val="25000"/>
                            </a:schemeClr>
                          </a:solidFill>
                          <a:effectLst/>
                          <a:latin typeface="Arial" pitchFamily="34" charset="0"/>
                          <a:ea typeface="新細明體" pitchFamily="18" charset="-120"/>
                          <a:cs typeface="Arial" pitchFamily="34" charset="0"/>
                        </a:rPr>
                        <a:t>mutsuzluğunu</a:t>
                      </a:r>
                      <a:r>
                        <a:rPr kumimoji="0" lang="en-US" altLang="zh-TW"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rPr>
                        <a:t> </a:t>
                      </a:r>
                      <a:r>
                        <a:rPr kumimoji="0" lang="en-US" altLang="zh-TW" sz="1800" b="0" i="0" u="none" strike="noStrike" cap="none" normalizeH="0" baseline="0" dirty="0" err="1" smtClean="0">
                          <a:ln>
                            <a:noFill/>
                          </a:ln>
                          <a:solidFill>
                            <a:schemeClr val="tx1">
                              <a:lumMod val="75000"/>
                              <a:lumOff val="25000"/>
                            </a:schemeClr>
                          </a:solidFill>
                          <a:effectLst/>
                          <a:latin typeface="Arial" pitchFamily="34" charset="0"/>
                          <a:ea typeface="新細明體" pitchFamily="18" charset="-120"/>
                          <a:cs typeface="Arial" pitchFamily="34" charset="0"/>
                        </a:rPr>
                        <a:t>azaltacağını</a:t>
                      </a:r>
                      <a:r>
                        <a:rPr kumimoji="0" lang="en-US" altLang="zh-TW"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rPr>
                        <a:t> </a:t>
                      </a:r>
                      <a:r>
                        <a:rPr kumimoji="0" lang="en-US" altLang="zh-TW" sz="1800" b="0" i="0" u="none" strike="noStrike" cap="none" normalizeH="0" baseline="0" dirty="0" err="1" smtClean="0">
                          <a:ln>
                            <a:noFill/>
                          </a:ln>
                          <a:solidFill>
                            <a:schemeClr val="tx1">
                              <a:lumMod val="75000"/>
                              <a:lumOff val="25000"/>
                            </a:schemeClr>
                          </a:solidFill>
                          <a:effectLst/>
                          <a:latin typeface="Arial" pitchFamily="34" charset="0"/>
                          <a:ea typeface="新細明體" pitchFamily="18" charset="-120"/>
                          <a:cs typeface="Arial" pitchFamily="34" charset="0"/>
                        </a:rPr>
                        <a:t>düşünüyor</a:t>
                      </a:r>
                      <a:r>
                        <a:rPr kumimoji="0" lang="en-US" altLang="zh-TW"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rPr>
                        <a:t> </a:t>
                      </a:r>
                      <a:r>
                        <a:rPr kumimoji="0" lang="en-US" altLang="zh-TW" sz="1800" b="0" i="0" u="none" strike="noStrike" cap="none" normalizeH="0" baseline="0" dirty="0" err="1" smtClean="0">
                          <a:ln>
                            <a:noFill/>
                          </a:ln>
                          <a:solidFill>
                            <a:schemeClr val="tx1">
                              <a:lumMod val="75000"/>
                              <a:lumOff val="25000"/>
                            </a:schemeClr>
                          </a:solidFill>
                          <a:effectLst/>
                          <a:latin typeface="Arial" pitchFamily="34" charset="0"/>
                          <a:ea typeface="新細明體" pitchFamily="18" charset="-120"/>
                          <a:cs typeface="Arial" pitchFamily="34" charset="0"/>
                        </a:rPr>
                        <a:t>musun</a:t>
                      </a:r>
                      <a:r>
                        <a:rPr kumimoji="0" lang="en-US" altLang="zh-TW"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rPr>
                        <a:t>? </a:t>
                      </a:r>
                      <a:endParaRPr kumimoji="0" lang="en-US"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5"/>
                  </a:ext>
                </a:extLst>
              </a:tr>
              <a:tr h="61506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lang="tr-TR" sz="1800" b="0" i="0" kern="1200" dirty="0" smtClean="0">
                          <a:solidFill>
                            <a:schemeClr val="tx1">
                              <a:lumMod val="75000"/>
                              <a:lumOff val="25000"/>
                            </a:schemeClr>
                          </a:solidFill>
                          <a:effectLst/>
                          <a:latin typeface="Arial" panose="020B0604020202020204" pitchFamily="34" charset="0"/>
                          <a:ea typeface="+mn-ea"/>
                          <a:cs typeface="Arial" panose="020B0604020202020204" pitchFamily="34" charset="0"/>
                        </a:rPr>
                        <a:t>Biraz yardıma ihtiyacım var, pek emin görünüyor.</a:t>
                      </a:r>
                      <a:endParaRPr kumimoji="0" lang="en-US" sz="1800" b="0" i="0" u="none" strike="noStrike" cap="none" normalizeH="0" baseline="0" dirty="0" smtClean="0">
                        <a:ln>
                          <a:noFill/>
                        </a:ln>
                        <a:solidFill>
                          <a:schemeClr val="tx1">
                            <a:lumMod val="75000"/>
                            <a:lumOff val="25000"/>
                          </a:schemeClr>
                        </a:solidFill>
                        <a:effectLst/>
                        <a:latin typeface="Arial"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lang="tr-TR" sz="1800" dirty="0" smtClean="0">
                          <a:solidFill>
                            <a:schemeClr val="tx1">
                              <a:lumMod val="75000"/>
                              <a:lumOff val="25000"/>
                            </a:schemeClr>
                          </a:solidFill>
                          <a:latin typeface="Arial" panose="020B0604020202020204" pitchFamily="34" charset="0"/>
                          <a:cs typeface="Arial" panose="020B0604020202020204" pitchFamily="34" charset="0"/>
                        </a:rPr>
                        <a:t>Yardımınız olursa ne demek istiyorsunuz?</a:t>
                      </a:r>
                      <a:endParaRPr kumimoji="0" lang="en-US" sz="1800" b="0" i="0" u="none" strike="noStrike" cap="none" normalizeH="0" baseline="0" dirty="0" smtClean="0">
                        <a:ln>
                          <a:noFill/>
                        </a:ln>
                        <a:solidFill>
                          <a:schemeClr val="tx1">
                            <a:lumMod val="75000"/>
                            <a:lumOff val="25000"/>
                          </a:schemeClr>
                        </a:solidFill>
                        <a:effectLst/>
                        <a:latin typeface="Arial"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22591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altLang="tr-TR" dirty="0"/>
              <a:t>Yapay Zeka </a:t>
            </a:r>
            <a:r>
              <a:rPr lang="pl-PL" altLang="tr-TR" dirty="0" smtClean="0"/>
              <a:t>(</a:t>
            </a:r>
            <a:r>
              <a:rPr lang="tr-TR" altLang="tr-TR" dirty="0" smtClean="0"/>
              <a:t>2</a:t>
            </a:r>
            <a:r>
              <a:rPr lang="pl-PL" altLang="tr-TR" dirty="0" smtClean="0"/>
              <a:t>)</a:t>
            </a:r>
            <a:endParaRPr lang="en-US" sz="3600" dirty="0"/>
          </a:p>
        </p:txBody>
      </p:sp>
      <p:graphicFrame>
        <p:nvGraphicFramePr>
          <p:cNvPr id="4" name="Group 4"/>
          <p:cNvGraphicFramePr>
            <a:graphicFrameLocks noGrp="1"/>
          </p:cNvGraphicFramePr>
          <p:nvPr>
            <p:extLst>
              <p:ext uri="{D42A27DB-BD31-4B8C-83A1-F6EECF244321}">
                <p14:modId xmlns:p14="http://schemas.microsoft.com/office/powerpoint/2010/main" val="1594114966"/>
              </p:ext>
            </p:extLst>
          </p:nvPr>
        </p:nvGraphicFramePr>
        <p:xfrm>
          <a:off x="720968" y="1899137"/>
          <a:ext cx="10568354" cy="4276114"/>
        </p:xfrm>
        <a:graphic>
          <a:graphicData uri="http://schemas.openxmlformats.org/drawingml/2006/table">
            <a:tbl>
              <a:tblPr/>
              <a:tblGrid>
                <a:gridCol w="5284177">
                  <a:extLst>
                    <a:ext uri="{9D8B030D-6E8A-4147-A177-3AD203B41FA5}">
                      <a16:colId xmlns:a16="http://schemas.microsoft.com/office/drawing/2014/main" xmlns="" val="20000"/>
                    </a:ext>
                  </a:extLst>
                </a:gridCol>
                <a:gridCol w="5284177">
                  <a:extLst>
                    <a:ext uri="{9D8B030D-6E8A-4147-A177-3AD203B41FA5}">
                      <a16:colId xmlns:a16="http://schemas.microsoft.com/office/drawing/2014/main" xmlns="" val="20001"/>
                    </a:ext>
                  </a:extLst>
                </a:gridCol>
              </a:tblGrid>
              <a:tr h="46798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tr-TR" altLang="zh-TW" sz="1800" b="1"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anose="020B0604020202020204" pitchFamily="34" charset="0"/>
                        </a:rPr>
                        <a:t>İnsan</a:t>
                      </a:r>
                      <a:r>
                        <a:rPr kumimoji="0" lang="en-US" altLang="zh-TW" sz="1800" b="1"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anose="020B0604020202020204" pitchFamily="34" charset="0"/>
                        </a:rPr>
                        <a:t> </a:t>
                      </a:r>
                      <a:endParaRPr kumimoji="0" lang="en-US" sz="1800" b="1" i="0" u="none" strike="noStrike" cap="none" normalizeH="0" baseline="0" dirty="0" smtClean="0">
                        <a:ln>
                          <a:noFill/>
                        </a:ln>
                        <a:solidFill>
                          <a:schemeClr val="tx1">
                            <a:lumMod val="75000"/>
                            <a:lumOff val="25000"/>
                          </a:schemeClr>
                        </a:solidFill>
                        <a:effectLst/>
                        <a:latin typeface="Arial"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altLang="zh-TW" sz="1800" b="1"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anose="020B0604020202020204" pitchFamily="34" charset="0"/>
                        </a:rPr>
                        <a:t>ELIZA </a:t>
                      </a:r>
                      <a:endParaRPr kumimoji="0" lang="en-US" sz="1800" b="1" i="0" u="none" strike="noStrike" cap="none" normalizeH="0" baseline="0" dirty="0" smtClean="0">
                        <a:ln>
                          <a:noFill/>
                        </a:ln>
                        <a:solidFill>
                          <a:schemeClr val="tx1">
                            <a:lumMod val="75000"/>
                            <a:lumOff val="25000"/>
                          </a:schemeClr>
                        </a:solidFill>
                        <a:effectLst/>
                        <a:latin typeface="Arial"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xmlns="" val="10000"/>
                  </a:ext>
                </a:extLst>
              </a:tr>
              <a:tr h="61506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lang="tr-TR" sz="1800" b="0" i="0" kern="1200" dirty="0" smtClean="0">
                          <a:solidFill>
                            <a:schemeClr val="tx1">
                              <a:lumMod val="75000"/>
                              <a:lumOff val="25000"/>
                            </a:schemeClr>
                          </a:solidFill>
                          <a:effectLst/>
                          <a:latin typeface="Arial" panose="020B0604020202020204" pitchFamily="34" charset="0"/>
                          <a:ea typeface="+mn-ea"/>
                          <a:cs typeface="Arial" panose="020B0604020202020204" pitchFamily="34" charset="0"/>
                        </a:rPr>
                        <a:t>Belki de annemle öğrenmeyi öğrenebilirim.</a:t>
                      </a:r>
                      <a:endParaRPr kumimoji="0" lang="en-US" altLang="zh-TW"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lang="tr-TR" sz="1800" dirty="0" smtClean="0">
                          <a:solidFill>
                            <a:schemeClr val="tx1">
                              <a:lumMod val="75000"/>
                              <a:lumOff val="25000"/>
                            </a:schemeClr>
                          </a:solidFill>
                          <a:latin typeface="Arial" panose="020B0604020202020204" pitchFamily="34" charset="0"/>
                          <a:cs typeface="Arial" panose="020B0604020202020204" pitchFamily="34" charset="0"/>
                        </a:rPr>
                        <a:t>Bana ailen hakkında daha fazla bilgi ver</a:t>
                      </a:r>
                      <a:endParaRPr kumimoji="0" lang="en-US"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1"/>
                  </a:ext>
                </a:extLst>
              </a:tr>
              <a:tr h="65430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lang="tr-TR" sz="1800" dirty="0" smtClean="0">
                          <a:solidFill>
                            <a:schemeClr val="tx1">
                              <a:lumMod val="75000"/>
                              <a:lumOff val="25000"/>
                            </a:schemeClr>
                          </a:solidFill>
                          <a:latin typeface="Arial" panose="020B0604020202020204" pitchFamily="34" charset="0"/>
                          <a:cs typeface="Arial" panose="020B0604020202020204" pitchFamily="34" charset="0"/>
                        </a:rPr>
                        <a:t>Annem bana bakıyor</a:t>
                      </a:r>
                      <a:r>
                        <a:rPr kumimoji="0" lang="en-US" altLang="zh-TW"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tr-TR"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rPr>
                        <a:t>Başka kim size bakıyor?</a:t>
                      </a:r>
                      <a:endParaRPr kumimoji="0" lang="en-US"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2"/>
                  </a:ext>
                </a:extLst>
              </a:tr>
              <a:tr h="61506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tr-TR" altLang="zh-TW"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rPr>
                        <a:t>Babam</a:t>
                      </a:r>
                      <a:endParaRPr kumimoji="0" lang="en-US" altLang="zh-TW"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tr-TR" altLang="zh-TW"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rPr>
                        <a:t>Babanız</a:t>
                      </a:r>
                      <a:endParaRPr kumimoji="0" lang="en-US"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3"/>
                  </a:ext>
                </a:extLst>
              </a:tr>
              <a:tr h="65430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defRPr/>
                      </a:pPr>
                      <a:r>
                        <a:rPr kumimoji="0" lang="en-US" altLang="zh-TW" sz="1800" b="0" i="0" u="none" strike="noStrike" cap="none" normalizeH="0" baseline="0" dirty="0" err="1" smtClean="0">
                          <a:ln>
                            <a:noFill/>
                          </a:ln>
                          <a:solidFill>
                            <a:schemeClr val="tx1">
                              <a:lumMod val="75000"/>
                              <a:lumOff val="25000"/>
                            </a:schemeClr>
                          </a:solidFill>
                          <a:effectLst/>
                          <a:latin typeface="Arial" pitchFamily="34" charset="0"/>
                          <a:ea typeface="新細明體" pitchFamily="18" charset="-120"/>
                          <a:cs typeface="Arial" pitchFamily="34" charset="0"/>
                        </a:rPr>
                        <a:t>Bazı</a:t>
                      </a:r>
                      <a:r>
                        <a:rPr kumimoji="0" lang="en-US" altLang="zh-TW"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rPr>
                        <a:t> </a:t>
                      </a:r>
                      <a:r>
                        <a:rPr kumimoji="0" lang="en-US" altLang="zh-TW" sz="1800" b="0" i="0" u="none" strike="noStrike" cap="none" normalizeH="0" baseline="0" dirty="0" err="1" smtClean="0">
                          <a:ln>
                            <a:noFill/>
                          </a:ln>
                          <a:solidFill>
                            <a:schemeClr val="tx1">
                              <a:lumMod val="75000"/>
                              <a:lumOff val="25000"/>
                            </a:schemeClr>
                          </a:solidFill>
                          <a:effectLst/>
                          <a:latin typeface="Arial" pitchFamily="34" charset="0"/>
                          <a:ea typeface="新細明體" pitchFamily="18" charset="-120"/>
                          <a:cs typeface="Arial" pitchFamily="34" charset="0"/>
                        </a:rPr>
                        <a:t>yönlerden</a:t>
                      </a:r>
                      <a:r>
                        <a:rPr kumimoji="0" lang="en-US" altLang="zh-TW"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rPr>
                        <a:t> </a:t>
                      </a:r>
                      <a:r>
                        <a:rPr kumimoji="0" lang="en-US" altLang="zh-TW" sz="1800" b="0" i="0" u="none" strike="noStrike" cap="none" normalizeH="0" baseline="0" dirty="0" err="1" smtClean="0">
                          <a:ln>
                            <a:noFill/>
                          </a:ln>
                          <a:solidFill>
                            <a:schemeClr val="tx1">
                              <a:lumMod val="75000"/>
                              <a:lumOff val="25000"/>
                            </a:schemeClr>
                          </a:solidFill>
                          <a:effectLst/>
                          <a:latin typeface="Arial" pitchFamily="34" charset="0"/>
                          <a:ea typeface="新細明體" pitchFamily="18" charset="-120"/>
                          <a:cs typeface="Arial" pitchFamily="34" charset="0"/>
                        </a:rPr>
                        <a:t>babama</a:t>
                      </a:r>
                      <a:r>
                        <a:rPr kumimoji="0" lang="en-US" altLang="zh-TW"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rPr>
                        <a:t> </a:t>
                      </a:r>
                      <a:r>
                        <a:rPr kumimoji="0" lang="en-US" altLang="zh-TW" sz="1800" b="0" i="0" u="none" strike="noStrike" cap="none" normalizeH="0" baseline="0" dirty="0" err="1" smtClean="0">
                          <a:ln>
                            <a:noFill/>
                          </a:ln>
                          <a:solidFill>
                            <a:schemeClr val="tx1">
                              <a:lumMod val="75000"/>
                              <a:lumOff val="25000"/>
                            </a:schemeClr>
                          </a:solidFill>
                          <a:effectLst/>
                          <a:latin typeface="Arial" pitchFamily="34" charset="0"/>
                          <a:ea typeface="新細明體" pitchFamily="18" charset="-120"/>
                          <a:cs typeface="Arial" pitchFamily="34" charset="0"/>
                        </a:rPr>
                        <a:t>benziyorsun</a:t>
                      </a:r>
                      <a:r>
                        <a:rPr kumimoji="0" lang="tr-TR" altLang="zh-TW"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rPr>
                        <a:t>.</a:t>
                      </a:r>
                      <a:endParaRPr kumimoji="0" lang="en-US" altLang="zh-TW"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lang="tr-TR" sz="1800" b="0" i="0" kern="1200" dirty="0" smtClean="0">
                          <a:solidFill>
                            <a:schemeClr val="tx1">
                              <a:lumMod val="75000"/>
                              <a:lumOff val="25000"/>
                            </a:schemeClr>
                          </a:solidFill>
                          <a:effectLst/>
                          <a:latin typeface="Arial" panose="020B0604020202020204" pitchFamily="34" charset="0"/>
                          <a:ea typeface="+mn-ea"/>
                          <a:cs typeface="Arial" panose="020B0604020202020204" pitchFamily="34" charset="0"/>
                        </a:rPr>
                        <a:t>Ne benzerliğini görüyorsun?</a:t>
                      </a:r>
                      <a:endParaRPr kumimoji="0" lang="en-US"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4"/>
                  </a:ext>
                </a:extLst>
              </a:tr>
              <a:tr h="65430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lang="tr-TR" sz="1800" dirty="0" smtClean="0">
                          <a:solidFill>
                            <a:schemeClr val="tx1">
                              <a:lumMod val="75000"/>
                              <a:lumOff val="25000"/>
                            </a:schemeClr>
                          </a:solidFill>
                          <a:latin typeface="Arial" panose="020B0604020202020204" pitchFamily="34" charset="0"/>
                          <a:cs typeface="Arial" panose="020B0604020202020204" pitchFamily="34" charset="0"/>
                        </a:rPr>
                        <a:t>Çok agresif değilsin ama sanırım seni fark etmemi istemiyorsun.</a:t>
                      </a:r>
                      <a:endParaRPr kumimoji="0" lang="en-US" altLang="zh-TW"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lang="tr-TR" sz="1800" dirty="0" smtClean="0">
                          <a:solidFill>
                            <a:schemeClr val="tx1">
                              <a:lumMod val="75000"/>
                              <a:lumOff val="25000"/>
                            </a:schemeClr>
                          </a:solidFill>
                          <a:latin typeface="Arial" panose="020B0604020202020204" pitchFamily="34" charset="0"/>
                          <a:cs typeface="Arial" panose="020B0604020202020204" pitchFamily="34" charset="0"/>
                        </a:rPr>
                        <a:t>Çok agresif olmadığımı düşündüren şey nedir?</a:t>
                      </a:r>
                      <a:endParaRPr kumimoji="0" lang="en-US"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5"/>
                  </a:ext>
                </a:extLst>
              </a:tr>
              <a:tr h="61506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lang="tr-TR" sz="1800" dirty="0" smtClean="0">
                          <a:solidFill>
                            <a:schemeClr val="tx1">
                              <a:lumMod val="75000"/>
                              <a:lumOff val="25000"/>
                            </a:schemeClr>
                          </a:solidFill>
                          <a:latin typeface="Arial" panose="020B0604020202020204" pitchFamily="34" charset="0"/>
                          <a:cs typeface="Arial" panose="020B0604020202020204" pitchFamily="34" charset="0"/>
                        </a:rPr>
                        <a:t>Benimle tartışmıyorsun.</a:t>
                      </a:r>
                      <a:endParaRPr kumimoji="0" lang="en-US"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lang="tr-TR" sz="1800" dirty="0" smtClean="0">
                          <a:solidFill>
                            <a:schemeClr val="tx1">
                              <a:lumMod val="75000"/>
                              <a:lumOff val="25000"/>
                            </a:schemeClr>
                          </a:solidFill>
                          <a:latin typeface="Arial" panose="020B0604020202020204" pitchFamily="34" charset="0"/>
                          <a:cs typeface="Arial" panose="020B0604020202020204" pitchFamily="34" charset="0"/>
                        </a:rPr>
                        <a:t>Neden seninle tartışmadığımı düşünüyorsun?</a:t>
                      </a:r>
                      <a:endParaRPr kumimoji="0" lang="en-US" sz="1800" b="0"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47385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altLang="tr-TR" dirty="0"/>
              <a:t>Yapay Zeka </a:t>
            </a:r>
            <a:r>
              <a:rPr lang="pl-PL" altLang="tr-TR" dirty="0" smtClean="0"/>
              <a:t>(</a:t>
            </a:r>
            <a:r>
              <a:rPr lang="tr-TR" altLang="tr-TR" dirty="0"/>
              <a:t>3</a:t>
            </a:r>
            <a:r>
              <a:rPr lang="pl-PL" altLang="tr-TR" dirty="0" smtClean="0"/>
              <a:t>)</a:t>
            </a:r>
            <a:endParaRPr lang="en-US" sz="3600" dirty="0"/>
          </a:p>
        </p:txBody>
      </p:sp>
      <p:graphicFrame>
        <p:nvGraphicFramePr>
          <p:cNvPr id="4" name="Group 4"/>
          <p:cNvGraphicFramePr>
            <a:graphicFrameLocks noGrp="1"/>
          </p:cNvGraphicFramePr>
          <p:nvPr>
            <p:extLst>
              <p:ext uri="{D42A27DB-BD31-4B8C-83A1-F6EECF244321}">
                <p14:modId xmlns:p14="http://schemas.microsoft.com/office/powerpoint/2010/main" val="2793259774"/>
              </p:ext>
            </p:extLst>
          </p:nvPr>
        </p:nvGraphicFramePr>
        <p:xfrm>
          <a:off x="720968" y="1899137"/>
          <a:ext cx="10568354" cy="2402409"/>
        </p:xfrm>
        <a:graphic>
          <a:graphicData uri="http://schemas.openxmlformats.org/drawingml/2006/table">
            <a:tbl>
              <a:tblPr/>
              <a:tblGrid>
                <a:gridCol w="5284177">
                  <a:extLst>
                    <a:ext uri="{9D8B030D-6E8A-4147-A177-3AD203B41FA5}">
                      <a16:colId xmlns:a16="http://schemas.microsoft.com/office/drawing/2014/main" xmlns="" val="20000"/>
                    </a:ext>
                  </a:extLst>
                </a:gridCol>
                <a:gridCol w="5284177">
                  <a:extLst>
                    <a:ext uri="{9D8B030D-6E8A-4147-A177-3AD203B41FA5}">
                      <a16:colId xmlns:a16="http://schemas.microsoft.com/office/drawing/2014/main" xmlns="" val="20001"/>
                    </a:ext>
                  </a:extLst>
                </a:gridCol>
              </a:tblGrid>
              <a:tr h="46798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tr-TR" altLang="zh-TW" sz="1800" b="1"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anose="020B0604020202020204" pitchFamily="34" charset="0"/>
                        </a:rPr>
                        <a:t>İnsan</a:t>
                      </a:r>
                      <a:r>
                        <a:rPr kumimoji="0" lang="en-US" altLang="zh-TW" sz="1800" b="1"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anose="020B0604020202020204" pitchFamily="34" charset="0"/>
                        </a:rPr>
                        <a:t> </a:t>
                      </a:r>
                      <a:endParaRPr kumimoji="0" lang="en-US" sz="1800" b="1" i="0" u="none" strike="noStrike" cap="none" normalizeH="0" baseline="0" dirty="0" smtClean="0">
                        <a:ln>
                          <a:noFill/>
                        </a:ln>
                        <a:solidFill>
                          <a:schemeClr val="tx1">
                            <a:lumMod val="75000"/>
                            <a:lumOff val="25000"/>
                          </a:schemeClr>
                        </a:solidFill>
                        <a:effectLst/>
                        <a:latin typeface="Arial"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altLang="zh-TW" sz="1800" b="1" i="0" u="none" strike="noStrike" cap="none" normalizeH="0" baseline="0" dirty="0" smtClean="0">
                          <a:ln>
                            <a:noFill/>
                          </a:ln>
                          <a:solidFill>
                            <a:schemeClr val="tx1">
                              <a:lumMod val="75000"/>
                              <a:lumOff val="25000"/>
                            </a:schemeClr>
                          </a:solidFill>
                          <a:effectLst/>
                          <a:latin typeface="Arial" pitchFamily="34" charset="0"/>
                          <a:ea typeface="新細明體" pitchFamily="18" charset="-120"/>
                          <a:cs typeface="Arial" panose="020B0604020202020204" pitchFamily="34" charset="0"/>
                        </a:rPr>
                        <a:t>ELIZA </a:t>
                      </a:r>
                      <a:endParaRPr kumimoji="0" lang="en-US" sz="1800" b="1" i="0" u="none" strike="noStrike" cap="none" normalizeH="0" baseline="0" dirty="0" smtClean="0">
                        <a:ln>
                          <a:noFill/>
                        </a:ln>
                        <a:solidFill>
                          <a:schemeClr val="tx1">
                            <a:lumMod val="75000"/>
                            <a:lumOff val="25000"/>
                          </a:schemeClr>
                        </a:solidFill>
                        <a:effectLst/>
                        <a:latin typeface="Arial"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xmlns="" val="10000"/>
                  </a:ext>
                </a:extLst>
              </a:tr>
              <a:tr h="61506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lang="tr-TR" sz="1800" kern="1200" dirty="0" smtClean="0">
                          <a:solidFill>
                            <a:schemeClr val="tx1">
                              <a:lumMod val="75000"/>
                              <a:lumOff val="25000"/>
                            </a:schemeClr>
                          </a:solidFill>
                          <a:latin typeface="Arial" panose="020B0604020202020204" pitchFamily="34" charset="0"/>
                          <a:ea typeface="+mn-ea"/>
                          <a:cs typeface="Arial" panose="020B0604020202020204" pitchFamily="34" charset="0"/>
                        </a:rPr>
                        <a:t>Benden korkuyorsun</a:t>
                      </a:r>
                      <a:endParaRPr lang="en-US" altLang="zh-TW" sz="1800" kern="1200" dirty="0" smtClean="0">
                        <a:solidFill>
                          <a:schemeClr val="tx1">
                            <a:lumMod val="75000"/>
                            <a:lumOff val="25000"/>
                          </a:schemeClr>
                        </a:solidFill>
                        <a:latin typeface="Arial" panose="020B0604020202020204" pitchFamily="34" charset="0"/>
                        <a:ea typeface="+mn-ea"/>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lang="tr-TR" sz="1800" kern="1200" dirty="0" smtClean="0">
                          <a:solidFill>
                            <a:schemeClr val="tx1">
                              <a:lumMod val="75000"/>
                              <a:lumOff val="25000"/>
                            </a:schemeClr>
                          </a:solidFill>
                          <a:latin typeface="Arial" panose="020B0604020202020204" pitchFamily="34" charset="0"/>
                          <a:ea typeface="+mn-ea"/>
                          <a:cs typeface="Arial" panose="020B0604020202020204" pitchFamily="34" charset="0"/>
                        </a:rPr>
                        <a:t>Senden korktuğumu düşünmek, seni mutlu ediyor mu?</a:t>
                      </a:r>
                      <a:endParaRPr lang="en-US" sz="1800" kern="1200" dirty="0" smtClean="0">
                        <a:solidFill>
                          <a:schemeClr val="tx1">
                            <a:lumMod val="75000"/>
                            <a:lumOff val="25000"/>
                          </a:schemeClr>
                        </a:solidFill>
                        <a:latin typeface="Arial" panose="020B0604020202020204" pitchFamily="34" charset="0"/>
                        <a:ea typeface="+mn-ea"/>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1"/>
                  </a:ext>
                </a:extLst>
              </a:tr>
              <a:tr h="65430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lang="tr-TR" sz="1800" kern="1200" dirty="0" smtClean="0">
                          <a:solidFill>
                            <a:schemeClr val="tx1">
                              <a:lumMod val="75000"/>
                              <a:lumOff val="25000"/>
                            </a:schemeClr>
                          </a:solidFill>
                          <a:latin typeface="Arial" panose="020B0604020202020204" pitchFamily="34" charset="0"/>
                          <a:ea typeface="+mn-ea"/>
                          <a:cs typeface="Arial" panose="020B0604020202020204" pitchFamily="34" charset="0"/>
                        </a:rPr>
                        <a:t>Babam herkesten korkuyor</a:t>
                      </a:r>
                      <a:r>
                        <a:rPr lang="en-US" altLang="zh-TW" sz="1800" kern="1200" dirty="0" smtClean="0">
                          <a:solidFill>
                            <a:schemeClr val="tx1">
                              <a:lumMod val="75000"/>
                              <a:lumOff val="25000"/>
                            </a:schemeClr>
                          </a:solidFill>
                          <a:latin typeface="Arial" panose="020B0604020202020204" pitchFamily="34" charset="0"/>
                          <a:ea typeface="+mn-ea"/>
                          <a:cs typeface="Arial" panose="020B0604020202020204" pitchFamily="34" charset="0"/>
                        </a:rPr>
                        <a: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lang="tr-TR" sz="1800" kern="1200" dirty="0" smtClean="0">
                          <a:solidFill>
                            <a:schemeClr val="tx1">
                              <a:lumMod val="75000"/>
                              <a:lumOff val="25000"/>
                            </a:schemeClr>
                          </a:solidFill>
                          <a:latin typeface="Arial" panose="020B0604020202020204" pitchFamily="34" charset="0"/>
                          <a:ea typeface="+mn-ea"/>
                          <a:cs typeface="Arial" panose="020B0604020202020204" pitchFamily="34" charset="0"/>
                        </a:rPr>
                        <a:t>Babanı düşündüğünde başka ne hatırlatıyorsun?</a:t>
                      </a:r>
                      <a:endParaRPr lang="en-US" sz="1800" kern="1200" dirty="0" smtClean="0">
                        <a:solidFill>
                          <a:schemeClr val="tx1">
                            <a:lumMod val="75000"/>
                            <a:lumOff val="25000"/>
                          </a:schemeClr>
                        </a:solidFill>
                        <a:latin typeface="Arial" panose="020B0604020202020204" pitchFamily="34" charset="0"/>
                        <a:ea typeface="+mn-ea"/>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2"/>
                  </a:ext>
                </a:extLst>
              </a:tr>
              <a:tr h="61506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lang="tr-TR" sz="1800" kern="1200" dirty="0" smtClean="0">
                          <a:solidFill>
                            <a:schemeClr val="tx1">
                              <a:lumMod val="75000"/>
                              <a:lumOff val="25000"/>
                            </a:schemeClr>
                          </a:solidFill>
                          <a:latin typeface="Arial" panose="020B0604020202020204" pitchFamily="34" charset="0"/>
                          <a:ea typeface="+mn-ea"/>
                          <a:cs typeface="Arial" panose="020B0604020202020204" pitchFamily="34" charset="0"/>
                        </a:rPr>
                        <a:t>Kabadayılar</a:t>
                      </a:r>
                      <a:endParaRPr lang="en-US" altLang="zh-TW" sz="1800" kern="1200" dirty="0" smtClean="0">
                        <a:solidFill>
                          <a:schemeClr val="tx1">
                            <a:lumMod val="75000"/>
                            <a:lumOff val="25000"/>
                          </a:schemeClr>
                        </a:solidFill>
                        <a:latin typeface="Arial" panose="020B0604020202020204" pitchFamily="34" charset="0"/>
                        <a:ea typeface="+mn-ea"/>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lang="tr-TR" sz="1800" kern="1200" dirty="0" smtClean="0">
                          <a:solidFill>
                            <a:schemeClr val="tx1">
                              <a:lumMod val="75000"/>
                              <a:lumOff val="25000"/>
                            </a:schemeClr>
                          </a:solidFill>
                          <a:latin typeface="Arial" panose="020B0604020202020204" pitchFamily="34" charset="0"/>
                          <a:ea typeface="+mn-ea"/>
                          <a:cs typeface="Arial" panose="020B0604020202020204" pitchFamily="34" charset="0"/>
                        </a:rPr>
                        <a:t>Bunun erkek arkadaşın seni buraya getirmesi ile bir ilgisi var mı?</a:t>
                      </a:r>
                      <a:endParaRPr lang="en-US" sz="1800" kern="1200" dirty="0" smtClean="0">
                        <a:solidFill>
                          <a:schemeClr val="tx1">
                            <a:lumMod val="75000"/>
                            <a:lumOff val="25000"/>
                          </a:schemeClr>
                        </a:solidFill>
                        <a:latin typeface="Arial" panose="020B0604020202020204" pitchFamily="34" charset="0"/>
                        <a:ea typeface="+mn-ea"/>
                        <a:cs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3"/>
                  </a:ext>
                </a:extLst>
              </a:tr>
            </a:tbl>
          </a:graphicData>
        </a:graphic>
      </p:graphicFrame>
      <p:sp>
        <p:nvSpPr>
          <p:cNvPr id="3" name="Rectangle 2"/>
          <p:cNvSpPr/>
          <p:nvPr/>
        </p:nvSpPr>
        <p:spPr>
          <a:xfrm>
            <a:off x="4844089" y="4879704"/>
            <a:ext cx="2322111" cy="369332"/>
          </a:xfrm>
          <a:prstGeom prst="rect">
            <a:avLst/>
          </a:prstGeom>
        </p:spPr>
        <p:txBody>
          <a:bodyPr wrap="none">
            <a:spAutoFit/>
          </a:bodyPr>
          <a:lstStyle/>
          <a:p>
            <a:pPr lvl="0" algn="ctr" defTabSz="914400" fontAlgn="base">
              <a:spcBef>
                <a:spcPct val="20000"/>
              </a:spcBef>
              <a:spcAft>
                <a:spcPct val="0"/>
              </a:spcAft>
              <a:buClr>
                <a:schemeClr val="accent1"/>
              </a:buClr>
              <a:buSzPct val="80000"/>
            </a:pPr>
            <a:r>
              <a:rPr lang="en-US" altLang="zh-TW" dirty="0" err="1">
                <a:solidFill>
                  <a:schemeClr val="tx1">
                    <a:lumMod val="75000"/>
                    <a:lumOff val="25000"/>
                  </a:schemeClr>
                </a:solidFill>
                <a:latin typeface="Arial" pitchFamily="34" charset="0"/>
                <a:ea typeface="新細明體" pitchFamily="18" charset="-120"/>
              </a:rPr>
              <a:t>Weizenbaum</a:t>
            </a:r>
            <a:r>
              <a:rPr lang="en-US" altLang="zh-TW" dirty="0">
                <a:solidFill>
                  <a:schemeClr val="tx1">
                    <a:lumMod val="75000"/>
                    <a:lumOff val="25000"/>
                  </a:schemeClr>
                </a:solidFill>
                <a:latin typeface="Arial" pitchFamily="34" charset="0"/>
                <a:ea typeface="新細明體" pitchFamily="18" charset="-120"/>
              </a:rPr>
              <a:t> (1984) </a:t>
            </a:r>
            <a:endParaRPr lang="en-US" dirty="0">
              <a:solidFill>
                <a:schemeClr val="tx1">
                  <a:lumMod val="75000"/>
                  <a:lumOff val="25000"/>
                </a:schemeClr>
              </a:solidFill>
              <a:latin typeface="Arial" pitchFamily="34" charset="0"/>
            </a:endParaRPr>
          </a:p>
        </p:txBody>
      </p:sp>
    </p:spTree>
    <p:extLst>
      <p:ext uri="{BB962C8B-B14F-4D97-AF65-F5344CB8AC3E}">
        <p14:creationId xmlns:p14="http://schemas.microsoft.com/office/powerpoint/2010/main" val="218727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1"/>
            <a:ext cx="10058401" cy="444359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Aft>
                <a:spcPts val="600"/>
              </a:spcAft>
              <a:buClr>
                <a:schemeClr val="accent2"/>
              </a:buClr>
              <a:buNone/>
            </a:pPr>
            <a:r>
              <a:rPr lang="tr-TR" sz="2800" dirty="0">
                <a:latin typeface="Arial" panose="020B0604020202020204" pitchFamily="34" charset="0"/>
                <a:cs typeface="Arial" panose="020B0604020202020204" pitchFamily="34" charset="0"/>
              </a:rPr>
              <a:t>Üç olası sorun: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İşe yaramaz;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Durumu daha da kötüleştirir;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Çalışıp çalışmamasına bakılmaksızın, bir makineden bu tür yardımı almak insanca değil. (</a:t>
            </a:r>
            <a:r>
              <a:rPr lang="tr-TR" sz="2800" dirty="0" err="1">
                <a:latin typeface="Arial" panose="020B0604020202020204" pitchFamily="34" charset="0"/>
                <a:cs typeface="Arial" panose="020B0604020202020204" pitchFamily="34" charset="0"/>
              </a:rPr>
              <a:t>Weckert</a:t>
            </a:r>
            <a:r>
              <a:rPr lang="tr-TR" sz="2800" dirty="0">
                <a:latin typeface="Arial" panose="020B0604020202020204" pitchFamily="34" charset="0"/>
                <a:cs typeface="Arial" panose="020B0604020202020204" pitchFamily="34" charset="0"/>
              </a:rPr>
              <a:t> ve </a:t>
            </a:r>
            <a:r>
              <a:rPr lang="tr-TR" sz="2800" dirty="0" err="1">
                <a:latin typeface="Arial" panose="020B0604020202020204" pitchFamily="34" charset="0"/>
                <a:cs typeface="Arial" panose="020B0604020202020204" pitchFamily="34" charset="0"/>
              </a:rPr>
              <a:t>Adeney</a:t>
            </a:r>
            <a:r>
              <a:rPr lang="tr-TR" sz="2800" dirty="0">
                <a:latin typeface="Arial" panose="020B0604020202020204" pitchFamily="34" charset="0"/>
                <a:cs typeface="Arial" panose="020B0604020202020204" pitchFamily="34" charset="0"/>
              </a:rPr>
              <a:t>, 1997) </a:t>
            </a:r>
          </a:p>
          <a:p>
            <a:pPr marL="0" indent="0">
              <a:spcAft>
                <a:spcPts val="600"/>
              </a:spcAft>
              <a:buClr>
                <a:schemeClr val="accent2"/>
              </a:buClr>
              <a:buNone/>
            </a:pPr>
            <a:r>
              <a:rPr lang="tr-TR" sz="2800" dirty="0">
                <a:latin typeface="Arial" panose="020B0604020202020204" pitchFamily="34" charset="0"/>
                <a:cs typeface="Arial" panose="020B0604020202020204" pitchFamily="34" charset="0"/>
              </a:rPr>
              <a:t>Soru: </a:t>
            </a:r>
          </a:p>
          <a:p>
            <a:pPr marL="0" indent="0">
              <a:spcAft>
                <a:spcPts val="600"/>
              </a:spcAft>
              <a:buClr>
                <a:schemeClr val="accent2"/>
              </a:buClr>
              <a:buNone/>
            </a:pPr>
            <a:r>
              <a:rPr lang="tr-TR" sz="2800" dirty="0">
                <a:latin typeface="Arial" panose="020B0604020202020204" pitchFamily="34" charset="0"/>
                <a:cs typeface="Arial" panose="020B0604020202020204" pitchFamily="34" charset="0"/>
              </a:rPr>
              <a:t>Nasıl ve neden bir makinadan psikoterapi almak insani değildir? </a:t>
            </a:r>
          </a:p>
        </p:txBody>
      </p:sp>
      <p:sp>
        <p:nvSpPr>
          <p:cNvPr id="2" name="Title 1"/>
          <p:cNvSpPr>
            <a:spLocks noGrp="1"/>
          </p:cNvSpPr>
          <p:nvPr>
            <p:ph type="title"/>
          </p:nvPr>
        </p:nvSpPr>
        <p:spPr/>
        <p:txBody>
          <a:bodyPr/>
          <a:lstStyle/>
          <a:p>
            <a:r>
              <a:rPr lang="tr-TR" altLang="tr-TR" dirty="0" smtClean="0"/>
              <a:t>Yapay Zeka</a:t>
            </a:r>
            <a:endParaRPr lang="en-US"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760" y="1938909"/>
            <a:ext cx="3901440" cy="1505712"/>
          </a:xfrm>
          <a:prstGeom prst="rect">
            <a:avLst/>
          </a:prstGeom>
        </p:spPr>
      </p:pic>
    </p:spTree>
    <p:extLst>
      <p:ext uri="{BB962C8B-B14F-4D97-AF65-F5344CB8AC3E}">
        <p14:creationId xmlns:p14="http://schemas.microsoft.com/office/powerpoint/2010/main" val="555790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1"/>
            <a:ext cx="10058401" cy="4443591"/>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Okulun saygın dekanının okul lojmanında bulunan ve üniversiteye ait bir bilgisayarda  Pornografik görüntüler keşfedildi (Harvard mülkündeki konut)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Bulunan pornografinin hiçbiri yasadışı değildi.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Dekan istifaya zorlandı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Yasal? Etik? Evini ve bilgisayarı Harvard'a ait olduğu için hayatının tümü okulu ait mi?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Bir BT uzmanı olarak, bir kişinin bilgisayarını güncellerken onun dosyalarının içeriğini kontrol etme haklarınız var mı</a:t>
            </a:r>
            <a:r>
              <a:rPr lang="tr-TR" sz="2800" dirty="0" smtClean="0">
                <a:latin typeface="Arial" panose="020B0604020202020204" pitchFamily="34" charset="0"/>
                <a:cs typeface="Arial" panose="020B0604020202020204" pitchFamily="34" charset="0"/>
              </a:rPr>
              <a:t>?</a:t>
            </a:r>
            <a:endParaRPr lang="tr-TR"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altLang="tr-TR" dirty="0"/>
              <a:t>Thiemann</a:t>
            </a:r>
            <a:r>
              <a:rPr lang="tr-TR" altLang="tr-TR" dirty="0"/>
              <a:t> ve</a:t>
            </a:r>
            <a:r>
              <a:rPr lang="en-US" altLang="tr-TR" dirty="0"/>
              <a:t> Harvard </a:t>
            </a:r>
            <a:r>
              <a:rPr lang="tr-TR" altLang="tr-TR" dirty="0"/>
              <a:t>İlahiyat</a:t>
            </a:r>
            <a:r>
              <a:rPr lang="en-US" altLang="tr-TR" dirty="0"/>
              <a:t>, 1998</a:t>
            </a:r>
            <a:endParaRPr lang="en-US" dirty="0"/>
          </a:p>
        </p:txBody>
      </p:sp>
      <p:pic>
        <p:nvPicPr>
          <p:cNvPr id="4" name="Picture 4" descr="Professor Ronald Thieman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1665" y="366666"/>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753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IBE açısından etik konuları nedir</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Kullanıcı ve tasarımcı açıları</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Etik kuralları rehberi</a:t>
            </a:r>
          </a:p>
        </p:txBody>
      </p:sp>
      <p:sp>
        <p:nvSpPr>
          <p:cNvPr id="2" name="Title 1"/>
          <p:cNvSpPr>
            <a:spLocks noGrp="1"/>
          </p:cNvSpPr>
          <p:nvPr>
            <p:ph type="title"/>
          </p:nvPr>
        </p:nvSpPr>
        <p:spPr/>
        <p:txBody>
          <a:bodyPr/>
          <a:lstStyle/>
          <a:p>
            <a:r>
              <a:rPr lang="en-US" dirty="0" err="1"/>
              <a:t>Dersin</a:t>
            </a:r>
            <a:r>
              <a:rPr lang="en-US" dirty="0"/>
              <a:t> </a:t>
            </a:r>
            <a:r>
              <a:rPr lang="en-US" dirty="0" err="1"/>
              <a:t>Amaçları</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7180" y="2390137"/>
            <a:ext cx="3238500" cy="3238500"/>
          </a:xfrm>
          <a:prstGeom prst="rect">
            <a:avLst/>
          </a:prstGeom>
        </p:spPr>
      </p:pic>
    </p:spTree>
    <p:extLst>
      <p:ext uri="{BB962C8B-B14F-4D97-AF65-F5344CB8AC3E}">
        <p14:creationId xmlns:p14="http://schemas.microsoft.com/office/powerpoint/2010/main" val="3797931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1"/>
            <a:ext cx="10058401" cy="444359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Therac-25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Haziran 1985 ile Ocak 1987 arasında 6 olayda aşırı doz kullanımı nedeniyle gerçekleşti (5 ölü).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Tıbbi hızlandırıcıların 35 yıllık tarihinde en kötü radyasyon kazaları dizisi olarak nitelendirildi.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Bu sistem için programlama yapan tek kişi vardı ve tüm testleri büyük oranda o yapmıştı. </a:t>
            </a:r>
          </a:p>
        </p:txBody>
      </p:sp>
      <p:sp>
        <p:nvSpPr>
          <p:cNvPr id="2" name="Title 1"/>
          <p:cNvSpPr>
            <a:spLocks noGrp="1"/>
          </p:cNvSpPr>
          <p:nvPr>
            <p:ph type="title"/>
          </p:nvPr>
        </p:nvSpPr>
        <p:spPr/>
        <p:txBody>
          <a:bodyPr/>
          <a:lstStyle/>
          <a:p>
            <a:r>
              <a:rPr lang="tr-TR" altLang="tr-TR" dirty="0"/>
              <a:t>Sağlık Bilişiminden bir Olay</a:t>
            </a:r>
            <a:endParaRPr lang="en-US" dirty="0"/>
          </a:p>
        </p:txBody>
      </p:sp>
      <p:sp>
        <p:nvSpPr>
          <p:cNvPr id="6" name="Text Box 4"/>
          <p:cNvSpPr txBox="1">
            <a:spLocks noChangeArrowheads="1"/>
          </p:cNvSpPr>
          <p:nvPr/>
        </p:nvSpPr>
        <p:spPr bwMode="auto">
          <a:xfrm>
            <a:off x="2668710" y="5486400"/>
            <a:ext cx="64135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tr-TR" altLang="tr-TR" sz="2400" dirty="0">
                <a:latin typeface="Times New Roman" panose="02020603050405020304" pitchFamily="18" charset="0"/>
              </a:rPr>
              <a:t>Kaynak: </a:t>
            </a:r>
            <a:r>
              <a:rPr lang="en-US" altLang="tr-TR" sz="2400" dirty="0">
                <a:latin typeface="Times New Roman" panose="02020603050405020304" pitchFamily="18" charset="0"/>
              </a:rPr>
              <a:t>http://sunnyday.mit.edu/papers/therac.pdf</a:t>
            </a:r>
          </a:p>
        </p:txBody>
      </p:sp>
    </p:spTree>
    <p:extLst>
      <p:ext uri="{BB962C8B-B14F-4D97-AF65-F5344CB8AC3E}">
        <p14:creationId xmlns:p14="http://schemas.microsoft.com/office/powerpoint/2010/main" val="3416548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ac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531" y="1349131"/>
            <a:ext cx="525780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ttp://www.ironiacorp.com/apps/wiki/testing/images/testing/6/60/Radiation_bu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047" y="1454641"/>
            <a:ext cx="505142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841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1"/>
            <a:ext cx="10058401" cy="4443591"/>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Başta, operatörün tedavi masasına bilgi girmesi ve daha sonra kontrol odasındaki bir konsola tekrar girmesi gerekmektedir.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Operatörler şikayet etti; Koruma kaldırıldı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Hata kodları ekranda </a:t>
            </a:r>
            <a:r>
              <a:rPr lang="tr-TR" sz="2800" dirty="0" smtClean="0">
                <a:latin typeface="Arial" panose="020B0604020202020204" pitchFamily="34" charset="0"/>
                <a:cs typeface="Arial" panose="020B0604020202020204" pitchFamily="34" charset="0"/>
              </a:rPr>
              <a:t>hiç bir </a:t>
            </a:r>
            <a:r>
              <a:rPr lang="tr-TR" sz="2800" dirty="0">
                <a:latin typeface="Arial" panose="020B0604020202020204" pitchFamily="34" charset="0"/>
                <a:cs typeface="Arial" panose="020B0604020202020204" pitchFamily="34" charset="0"/>
              </a:rPr>
              <a:t>İngilizce açıklaması olmadan bildirilmiştir.</a:t>
            </a:r>
          </a:p>
          <a:p>
            <a:pPr marL="733933" lvl="1"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Örnek: "Doz girişi 2" nedeniyle «Hata 54" bildirildi. Bir teknisyen, "giriş 2, verilen dozun çok yüksek veya çok düşük olduğu anlamına gelir bilmiyorum! "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Kritik olmayan hata sonrası "Arıza Duraklatma" operatörü "P" ye basarak yok sayabilir </a:t>
            </a:r>
          </a:p>
          <a:p>
            <a:pPr marL="733933" lvl="1"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Operatörlerin hatalara duyarlı olmamasına neden olur </a:t>
            </a:r>
          </a:p>
        </p:txBody>
      </p:sp>
      <p:sp>
        <p:nvSpPr>
          <p:cNvPr id="2" name="Title 1"/>
          <p:cNvSpPr>
            <a:spLocks noGrp="1"/>
          </p:cNvSpPr>
          <p:nvPr>
            <p:ph type="title"/>
          </p:nvPr>
        </p:nvSpPr>
        <p:spPr/>
        <p:txBody>
          <a:bodyPr/>
          <a:lstStyle/>
          <a:p>
            <a:r>
              <a:rPr lang="en-US" altLang="tr-TR" dirty="0"/>
              <a:t>Operator </a:t>
            </a:r>
            <a:r>
              <a:rPr lang="tr-TR" altLang="tr-TR" dirty="0" err="1"/>
              <a:t>Arayüzü</a:t>
            </a:r>
            <a:endParaRPr lang="en-US" dirty="0"/>
          </a:p>
        </p:txBody>
      </p:sp>
    </p:spTree>
    <p:extLst>
      <p:ext uri="{BB962C8B-B14F-4D97-AF65-F5344CB8AC3E}">
        <p14:creationId xmlns:p14="http://schemas.microsoft.com/office/powerpoint/2010/main" val="3592371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1"/>
            <a:ext cx="10058401" cy="444359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(FDA) Frank Houston, "Yaşam kritik sistemler için önemli miktarda yazılım, özellikle tıbbi cihaz endüstrisinde küçük firmalardan, sistem güvenliği veya yazılım mühendisliği ilkelerine direnç gösteren ya da bilmeyen firmalardan geliyor"</a:t>
            </a:r>
          </a:p>
        </p:txBody>
      </p:sp>
      <p:sp>
        <p:nvSpPr>
          <p:cNvPr id="2" name="Title 1"/>
          <p:cNvSpPr>
            <a:spLocks noGrp="1"/>
          </p:cNvSpPr>
          <p:nvPr>
            <p:ph type="title"/>
          </p:nvPr>
        </p:nvSpPr>
        <p:spPr/>
        <p:txBody>
          <a:bodyPr/>
          <a:lstStyle/>
          <a:p>
            <a:r>
              <a:rPr lang="en-US" altLang="tr-TR" dirty="0"/>
              <a:t>Therac-25 case</a:t>
            </a:r>
            <a:endParaRPr lang="en-US" dirty="0"/>
          </a:p>
        </p:txBody>
      </p:sp>
      <p:sp>
        <p:nvSpPr>
          <p:cNvPr id="4" name="Text Box 4"/>
          <p:cNvSpPr txBox="1">
            <a:spLocks noChangeArrowheads="1"/>
          </p:cNvSpPr>
          <p:nvPr/>
        </p:nvSpPr>
        <p:spPr bwMode="auto">
          <a:xfrm>
            <a:off x="3197541" y="4570657"/>
            <a:ext cx="585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tr-TR" altLang="tr-TR" sz="2400" i="1" dirty="0"/>
              <a:t>IEEE </a:t>
            </a:r>
            <a:r>
              <a:rPr lang="tr-TR" altLang="tr-TR" sz="2400" i="1" dirty="0" err="1"/>
              <a:t>Computer</a:t>
            </a:r>
            <a:r>
              <a:rPr lang="tr-TR" altLang="tr-TR" sz="2400" dirty="0"/>
              <a:t>, </a:t>
            </a:r>
            <a:r>
              <a:rPr lang="tr-TR" altLang="tr-TR" sz="2400" dirty="0" err="1"/>
              <a:t>Vol</a:t>
            </a:r>
            <a:r>
              <a:rPr lang="tr-TR" altLang="tr-TR" sz="2400" dirty="0"/>
              <a:t>. 26, No. 7, </a:t>
            </a:r>
            <a:r>
              <a:rPr lang="tr-TR" altLang="tr-TR" sz="2400" dirty="0" err="1"/>
              <a:t>pp</a:t>
            </a:r>
            <a:r>
              <a:rPr lang="tr-TR" altLang="tr-TR" sz="2400" dirty="0"/>
              <a:t>. 18-41 </a:t>
            </a:r>
          </a:p>
        </p:txBody>
      </p:sp>
    </p:spTree>
    <p:extLst>
      <p:ext uri="{BB962C8B-B14F-4D97-AF65-F5344CB8AC3E}">
        <p14:creationId xmlns:p14="http://schemas.microsoft.com/office/powerpoint/2010/main" val="1527138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1"/>
            <a:ext cx="10058401" cy="444359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Yazılım Mühendisleri</a:t>
            </a:r>
          </a:p>
          <a:p>
            <a:pPr marL="733933" lvl="1" indent="-441325">
              <a:spcAft>
                <a:spcPts val="600"/>
              </a:spcAft>
              <a:buClr>
                <a:schemeClr val="accent2"/>
              </a:buClr>
              <a:buFont typeface="Arial" panose="020B0604020202020204" pitchFamily="34" charset="0"/>
              <a:buChar char="•"/>
            </a:pPr>
            <a:r>
              <a:rPr lang="tr-TR" sz="2600" dirty="0" err="1">
                <a:latin typeface="Arial" panose="020B0604020202020204" pitchFamily="34" charset="0"/>
                <a:cs typeface="Arial" panose="020B0604020202020204" pitchFamily="34" charset="0"/>
              </a:rPr>
              <a:t>Arayüz</a:t>
            </a:r>
            <a:r>
              <a:rPr lang="tr-TR" sz="2600" dirty="0">
                <a:latin typeface="Arial" panose="020B0604020202020204" pitchFamily="34" charset="0"/>
                <a:cs typeface="Arial" panose="020B0604020202020204" pitchFamily="34" charset="0"/>
              </a:rPr>
              <a:t> tasarım eğitimi almalı</a:t>
            </a:r>
          </a:p>
          <a:p>
            <a:pPr marL="733933" lvl="1" indent="-441325">
              <a:spcAft>
                <a:spcPts val="600"/>
              </a:spcAft>
              <a:buClr>
                <a:schemeClr val="accent2"/>
              </a:buClr>
              <a:buFont typeface="Arial" panose="020B0604020202020204" pitchFamily="34" charset="0"/>
              <a:buChar char="•"/>
            </a:pPr>
            <a:r>
              <a:rPr lang="tr-TR" sz="2600" dirty="0" smtClean="0">
                <a:latin typeface="Arial" panose="020B0604020202020204" pitchFamily="34" charset="0"/>
                <a:cs typeface="Arial" panose="020B0604020202020204" pitchFamily="34" charset="0"/>
              </a:rPr>
              <a:t>İnsan </a:t>
            </a:r>
            <a:r>
              <a:rPr lang="tr-TR" sz="2600" dirty="0">
                <a:latin typeface="Arial" panose="020B0604020202020204" pitchFamily="34" charset="0"/>
                <a:cs typeface="Arial" panose="020B0604020202020204" pitchFamily="34" charset="0"/>
              </a:rPr>
              <a:t>Faktörü mühendislerinden destek almalı</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Güvenlik ve kullanıcı dostu </a:t>
            </a:r>
            <a:r>
              <a:rPr lang="tr-TR" sz="2800" dirty="0" err="1">
                <a:latin typeface="Arial" panose="020B0604020202020204" pitchFamily="34" charset="0"/>
                <a:cs typeface="Arial" panose="020B0604020202020204" pitchFamily="34" charset="0"/>
              </a:rPr>
              <a:t>arayüz</a:t>
            </a:r>
            <a:r>
              <a:rPr lang="tr-TR" sz="2800" dirty="0">
                <a:latin typeface="Arial" panose="020B0604020202020204" pitchFamily="34" charset="0"/>
                <a:cs typeface="Arial" panose="020B0604020202020204" pitchFamily="34" charset="0"/>
              </a:rPr>
              <a:t> tasarımı arasındaki denge gözetilmeli </a:t>
            </a:r>
          </a:p>
        </p:txBody>
      </p:sp>
      <p:sp>
        <p:nvSpPr>
          <p:cNvPr id="2" name="Title 1"/>
          <p:cNvSpPr>
            <a:spLocks noGrp="1"/>
          </p:cNvSpPr>
          <p:nvPr>
            <p:ph type="title"/>
          </p:nvPr>
        </p:nvSpPr>
        <p:spPr/>
        <p:txBody>
          <a:bodyPr/>
          <a:lstStyle/>
          <a:p>
            <a:r>
              <a:rPr lang="tr-TR" altLang="tr-TR" dirty="0"/>
              <a:t>Alınan Dersler</a:t>
            </a:r>
            <a:endParaRPr lang="en-US" dirty="0"/>
          </a:p>
        </p:txBody>
      </p:sp>
    </p:spTree>
    <p:extLst>
      <p:ext uri="{BB962C8B-B14F-4D97-AF65-F5344CB8AC3E}">
        <p14:creationId xmlns:p14="http://schemas.microsoft.com/office/powerpoint/2010/main" val="903196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1"/>
            <a:ext cx="10058401" cy="4443591"/>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Büyük bir inşaat firması, bir köprü inşasında kullanılan betonun kalitesini düşürmekle suçlanıyor.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Bahane: Beklenmedik güçlükler gecikmeye neden olmuş ve para kaybetmemek için daha düşük kaliteli beton kullanmak zorunda kalmışlardır.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Hayatlar tehlikede! Birçok canı tehlikeye attılar, yasaları çiğnediler ve profesyonel mühendislik standartlarını ihlal ettiler.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Para cezası verilecek, lisanslarını kaybedilecek ve muhtemelen bazıları hapishaneye gidecek. </a:t>
            </a:r>
          </a:p>
        </p:txBody>
      </p:sp>
      <p:sp>
        <p:nvSpPr>
          <p:cNvPr id="2" name="Title 1"/>
          <p:cNvSpPr>
            <a:spLocks noGrp="1"/>
          </p:cNvSpPr>
          <p:nvPr>
            <p:ph type="title"/>
          </p:nvPr>
        </p:nvSpPr>
        <p:spPr/>
        <p:txBody>
          <a:bodyPr/>
          <a:lstStyle/>
          <a:p>
            <a:r>
              <a:rPr lang="tr-TR" altLang="tr-TR" dirty="0" smtClean="0"/>
              <a:t>Durum - 1</a:t>
            </a:r>
            <a:endParaRPr lang="en-US" dirty="0"/>
          </a:p>
        </p:txBody>
      </p:sp>
    </p:spTree>
    <p:extLst>
      <p:ext uri="{BB962C8B-B14F-4D97-AF65-F5344CB8AC3E}">
        <p14:creationId xmlns:p14="http://schemas.microsoft.com/office/powerpoint/2010/main" val="1255743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1"/>
            <a:ext cx="10058401" cy="444359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800" dirty="0" smtClean="0">
                <a:latin typeface="Arial" panose="020B0604020202020204" pitchFamily="34" charset="0"/>
                <a:cs typeface="Arial" panose="020B0604020202020204" pitchFamily="34" charset="0"/>
              </a:rPr>
              <a:t>Büyük bir bilgisayar şirketi Geliştirme sırasında beklenmeyen bazı programlama sorunları ile karşılaştıklarından test standartlarını düşürdüler ve tüm sistem testlerini yapmadılar. </a:t>
            </a:r>
          </a:p>
          <a:p>
            <a:pPr marL="441325" indent="-441325">
              <a:spcAft>
                <a:spcPts val="600"/>
              </a:spcAft>
              <a:buClr>
                <a:schemeClr val="accent2"/>
              </a:buClr>
              <a:buFont typeface="Arial" panose="020B0604020202020204" pitchFamily="34" charset="0"/>
              <a:buChar char="•"/>
            </a:pPr>
            <a:r>
              <a:rPr lang="tr-TR" sz="2800" dirty="0" smtClean="0">
                <a:latin typeface="Arial" panose="020B0604020202020204" pitchFamily="34" charset="0"/>
                <a:cs typeface="Arial" panose="020B0604020202020204" pitchFamily="34" charset="0"/>
              </a:rPr>
              <a:t>Bu şekilde projeyi zamanında tamamlayıp para kaybetmediler. </a:t>
            </a:r>
          </a:p>
          <a:p>
            <a:pPr marL="441325" indent="-441325">
              <a:spcAft>
                <a:spcPts val="600"/>
              </a:spcAft>
              <a:buClr>
                <a:schemeClr val="accent2"/>
              </a:buClr>
              <a:buFont typeface="Arial" panose="020B0604020202020204" pitchFamily="34" charset="0"/>
              <a:buChar char="•"/>
            </a:pPr>
            <a:r>
              <a:rPr lang="tr-TR" sz="2800" dirty="0" smtClean="0">
                <a:latin typeface="Arial" panose="020B0604020202020204" pitchFamily="34" charset="0"/>
                <a:cs typeface="Arial" panose="020B0604020202020204" pitchFamily="34" charset="0"/>
              </a:rPr>
              <a:t>Burada hayat tehlikede! Bir çok hayatı tehlikeye attılar ve ... Kötü programlar üretmeye devam edecekler!</a:t>
            </a:r>
            <a:endParaRPr lang="tr-TR"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tr-TR" altLang="tr-TR" dirty="0" smtClean="0"/>
              <a:t>Durum - 2</a:t>
            </a:r>
            <a:endParaRPr lang="en-US" dirty="0"/>
          </a:p>
        </p:txBody>
      </p:sp>
    </p:spTree>
    <p:extLst>
      <p:ext uri="{BB962C8B-B14F-4D97-AF65-F5344CB8AC3E}">
        <p14:creationId xmlns:p14="http://schemas.microsoft.com/office/powerpoint/2010/main" val="2040657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1"/>
            <a:ext cx="10058401" cy="444359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Diğer meslekler: Hatalar </a:t>
            </a:r>
          </a:p>
          <a:p>
            <a:pPr marL="441325" indent="-441325">
              <a:spcAft>
                <a:spcPts val="600"/>
              </a:spcAft>
              <a:buClr>
                <a:schemeClr val="accent2"/>
              </a:buClr>
              <a:buFont typeface="Arial" panose="020B0604020202020204" pitchFamily="34" charset="0"/>
              <a:buChar char="•"/>
            </a:pPr>
            <a:endParaRPr lang="tr-TR" sz="2800" dirty="0">
              <a:latin typeface="Arial" panose="020B0604020202020204" pitchFamily="34" charset="0"/>
              <a:cs typeface="Arial" panose="020B0604020202020204" pitchFamily="34" charset="0"/>
            </a:endParaRP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Ancak, Bilgi Sistemlerinde: </a:t>
            </a:r>
            <a:r>
              <a:rPr lang="tr-TR" sz="2800" dirty="0" err="1">
                <a:latin typeface="Arial" panose="020B0604020202020204" pitchFamily="34" charset="0"/>
                <a:cs typeface="Arial" panose="020B0604020202020204" pitchFamily="34" charset="0"/>
              </a:rPr>
              <a:t>Bug</a:t>
            </a:r>
            <a:endParaRPr lang="tr-TR"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endParaRPr lang="en-US"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770" y="2446020"/>
            <a:ext cx="4331910" cy="2471737"/>
          </a:xfrm>
          <a:prstGeom prst="rect">
            <a:avLst/>
          </a:prstGeom>
        </p:spPr>
      </p:pic>
    </p:spTree>
    <p:extLst>
      <p:ext uri="{BB962C8B-B14F-4D97-AF65-F5344CB8AC3E}">
        <p14:creationId xmlns:p14="http://schemas.microsoft.com/office/powerpoint/2010/main" val="1983938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1"/>
            <a:ext cx="10058401" cy="444359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Doktorların ve psikologların işlerinde etik eğitimi ayrılmaz bir parça olduğu halde, BT uzmanları hiç etik eğitimi </a:t>
            </a:r>
            <a:r>
              <a:rPr lang="tr-TR" sz="2800" dirty="0" smtClean="0">
                <a:latin typeface="Arial" panose="020B0604020202020204" pitchFamily="34" charset="0"/>
                <a:cs typeface="Arial" panose="020B0604020202020204" pitchFamily="34" charset="0"/>
              </a:rPr>
              <a:t>almıyor. </a:t>
            </a:r>
            <a:endParaRPr lang="tr-TR" sz="2800" dirty="0">
              <a:latin typeface="Arial" panose="020B0604020202020204" pitchFamily="34" charset="0"/>
              <a:cs typeface="Arial" panose="020B0604020202020204" pitchFamily="34" charset="0"/>
            </a:endParaRPr>
          </a:p>
          <a:p>
            <a:pPr marL="0" indent="0">
              <a:spcAft>
                <a:spcPts val="600"/>
              </a:spcAft>
              <a:buClr>
                <a:schemeClr val="accent2"/>
              </a:buClr>
              <a:buNone/>
            </a:pPr>
            <a:r>
              <a:rPr lang="tr-TR" sz="2800" dirty="0" smtClean="0">
                <a:latin typeface="Arial" panose="020B0604020202020204" pitchFamily="34" charset="0"/>
                <a:cs typeface="Arial" panose="020B0604020202020204" pitchFamily="34" charset="0"/>
              </a:rPr>
              <a:t>CIO </a:t>
            </a:r>
            <a:r>
              <a:rPr lang="tr-TR" sz="2800" dirty="0">
                <a:latin typeface="Arial" panose="020B0604020202020204" pitchFamily="34" charset="0"/>
                <a:cs typeface="Arial" panose="020B0604020202020204" pitchFamily="34" charset="0"/>
              </a:rPr>
              <a:t>magazine (</a:t>
            </a:r>
            <a:r>
              <a:rPr lang="tr-TR" sz="2800" dirty="0" err="1">
                <a:latin typeface="Arial" panose="020B0604020202020204" pitchFamily="34" charset="0"/>
                <a:cs typeface="Arial" panose="020B0604020202020204" pitchFamily="34" charset="0"/>
              </a:rPr>
              <a:t>July</a:t>
            </a:r>
            <a:r>
              <a:rPr lang="tr-TR" sz="2800" dirty="0">
                <a:latin typeface="Arial" panose="020B0604020202020204" pitchFamily="34" charset="0"/>
                <a:cs typeface="Arial" panose="020B0604020202020204" pitchFamily="34" charset="0"/>
              </a:rPr>
              <a:t> 15, 2000)</a:t>
            </a:r>
          </a:p>
        </p:txBody>
      </p:sp>
      <p:sp>
        <p:nvSpPr>
          <p:cNvPr id="2" name="Title 1"/>
          <p:cNvSpPr>
            <a:spLocks noGrp="1"/>
          </p:cNvSpPr>
          <p:nvPr>
            <p:ph type="title"/>
          </p:nvPr>
        </p:nvSpPr>
        <p:spPr/>
        <p:txBody>
          <a:bodyPr/>
          <a:lstStyle/>
          <a:p>
            <a:r>
              <a:rPr lang="tr-TR" altLang="tr-TR" dirty="0"/>
              <a:t>Etik Eğitimi</a:t>
            </a:r>
            <a:endParaRPr lang="en-US" dirty="0"/>
          </a:p>
        </p:txBody>
      </p:sp>
    </p:spTree>
    <p:extLst>
      <p:ext uri="{BB962C8B-B14F-4D97-AF65-F5344CB8AC3E}">
        <p14:creationId xmlns:p14="http://schemas.microsoft.com/office/powerpoint/2010/main" val="2908424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1"/>
            <a:ext cx="10058401" cy="444359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Mesleki çalışmaların yürütülmesinde etik karar alma için bir temel oluşturmayı amaçlayan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Genel ahlak kuralları.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Belirli Mesleki Sorumluluklar.</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Örgütsel Liderlik Zorunlulukları. </a:t>
            </a:r>
          </a:p>
        </p:txBody>
      </p:sp>
      <p:sp>
        <p:nvSpPr>
          <p:cNvPr id="2" name="Title 1"/>
          <p:cNvSpPr>
            <a:spLocks noGrp="1"/>
          </p:cNvSpPr>
          <p:nvPr>
            <p:ph type="title"/>
          </p:nvPr>
        </p:nvSpPr>
        <p:spPr/>
        <p:txBody>
          <a:bodyPr/>
          <a:lstStyle/>
          <a:p>
            <a:r>
              <a:rPr lang="en-US" altLang="tr-TR" dirty="0"/>
              <a:t>ACM – Et</a:t>
            </a:r>
            <a:r>
              <a:rPr lang="tr-TR" altLang="tr-TR" dirty="0" err="1"/>
              <a:t>ik</a:t>
            </a:r>
            <a:r>
              <a:rPr lang="tr-TR" altLang="tr-TR" dirty="0"/>
              <a:t> Kuralları</a:t>
            </a:r>
            <a:endParaRPr lang="en-US" dirty="0"/>
          </a:p>
        </p:txBody>
      </p:sp>
      <p:sp>
        <p:nvSpPr>
          <p:cNvPr id="4" name="Text Box 4"/>
          <p:cNvSpPr txBox="1">
            <a:spLocks noChangeArrowheads="1"/>
          </p:cNvSpPr>
          <p:nvPr/>
        </p:nvSpPr>
        <p:spPr bwMode="auto">
          <a:xfrm>
            <a:off x="2250831" y="4865321"/>
            <a:ext cx="68580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tr-TR" sz="2400" dirty="0">
                <a:solidFill>
                  <a:schemeClr val="tx2"/>
                </a:solidFill>
                <a:latin typeface="Tahoma" panose="020B0604030504040204" pitchFamily="34" charset="0"/>
              </a:rPr>
              <a:t>http://www.acm.org/constitution/code.html</a:t>
            </a:r>
          </a:p>
          <a:p>
            <a:pPr eaLnBrk="1" hangingPunct="1">
              <a:spcBef>
                <a:spcPct val="0"/>
              </a:spcBef>
              <a:buClrTx/>
              <a:buSzTx/>
              <a:buFontTx/>
              <a:buNone/>
            </a:pPr>
            <a:r>
              <a:rPr lang="en-US" altLang="tr-TR" sz="2400" dirty="0">
                <a:solidFill>
                  <a:schemeClr val="tx2"/>
                </a:solidFill>
                <a:latin typeface="Tahoma" panose="020B0604030504040204" pitchFamily="34" charset="0"/>
              </a:rPr>
              <a:t>ACM- (Association for Computing Machinery</a:t>
            </a:r>
            <a:r>
              <a:rPr lang="en-US" altLang="tr-TR" sz="1800" dirty="0">
                <a:solidFill>
                  <a:schemeClr val="tx2"/>
                </a:solidFill>
                <a:latin typeface="Tahoma" panose="020B0604030504040204" pitchFamily="34" charset="0"/>
              </a:rPr>
              <a:t>)</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8414" y="2403601"/>
            <a:ext cx="2877266" cy="2395087"/>
          </a:xfrm>
          <a:prstGeom prst="rect">
            <a:avLst/>
          </a:prstGeom>
        </p:spPr>
      </p:pic>
    </p:spTree>
    <p:extLst>
      <p:ext uri="{BB962C8B-B14F-4D97-AF65-F5344CB8AC3E}">
        <p14:creationId xmlns:p14="http://schemas.microsoft.com/office/powerpoint/2010/main" val="3662255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1129" y="2848708"/>
            <a:ext cx="2994551" cy="2901462"/>
          </a:xfrm>
          <a:prstGeom prst="rect">
            <a:avLst/>
          </a:prstGeom>
        </p:spPr>
      </p:pic>
      <p:sp>
        <p:nvSpPr>
          <p:cNvPr id="5" name="Content Placeholder 2"/>
          <p:cNvSpPr>
            <a:spLocks noGrp="1"/>
          </p:cNvSpPr>
          <p:nvPr/>
        </p:nvSpPr>
        <p:spPr>
          <a:xfrm>
            <a:off x="1097279" y="1851702"/>
            <a:ext cx="8802859"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Tasarımcılar: Geliştirdiğiniz yazılımlarda etik boyutu hiç düşündünüz mü?</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Kullanıcılar: Kullandığınız ürünlerde etik açıdan sorunlar var mı?</a:t>
            </a:r>
          </a:p>
        </p:txBody>
      </p:sp>
      <p:sp>
        <p:nvSpPr>
          <p:cNvPr id="2" name="Title 1"/>
          <p:cNvSpPr>
            <a:spLocks noGrp="1"/>
          </p:cNvSpPr>
          <p:nvPr>
            <p:ph type="title"/>
          </p:nvPr>
        </p:nvSpPr>
        <p:spPr/>
        <p:txBody>
          <a:bodyPr/>
          <a:lstStyle/>
          <a:p>
            <a:r>
              <a:rPr lang="tr-TR" dirty="0"/>
              <a:t>Etkinlikler</a:t>
            </a:r>
            <a:endParaRPr lang="en-US" dirty="0"/>
          </a:p>
        </p:txBody>
      </p:sp>
    </p:spTree>
    <p:extLst>
      <p:ext uri="{BB962C8B-B14F-4D97-AF65-F5344CB8AC3E}">
        <p14:creationId xmlns:p14="http://schemas.microsoft.com/office/powerpoint/2010/main" val="4972283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4"/>
            <a:ext cx="10561321" cy="449634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lnSpc>
                <a:spcPct val="110000"/>
              </a:lnSpc>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Bu bölümde konuştuğumuz konular kapsamında tasarımcılar için İBE ile ilgili olmazsa olmaz 5 tane etik kural öneriniz</a:t>
            </a:r>
          </a:p>
        </p:txBody>
      </p:sp>
      <p:sp>
        <p:nvSpPr>
          <p:cNvPr id="2" name="Title 1"/>
          <p:cNvSpPr>
            <a:spLocks noGrp="1"/>
          </p:cNvSpPr>
          <p:nvPr>
            <p:ph type="title"/>
          </p:nvPr>
        </p:nvSpPr>
        <p:spPr>
          <a:xfrm>
            <a:off x="1097279" y="286603"/>
            <a:ext cx="10807505" cy="1450757"/>
          </a:xfrm>
        </p:spPr>
        <p:txBody>
          <a:bodyPr/>
          <a:lstStyle/>
          <a:p>
            <a:r>
              <a:rPr lang="tr-TR" dirty="0"/>
              <a:t>Bölüm sonu etkinliği</a:t>
            </a:r>
            <a:endParaRPr lang="en-US" dirty="0"/>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6233" y="2878016"/>
            <a:ext cx="4443412"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2435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Bundan sonrası sizin elinizde</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Daha işin başındasınız, yolunuz açık olsun.... </a:t>
            </a:r>
          </a:p>
        </p:txBody>
      </p:sp>
      <p:sp>
        <p:nvSpPr>
          <p:cNvPr id="2" name="Title 1"/>
          <p:cNvSpPr>
            <a:spLocks noGrp="1"/>
          </p:cNvSpPr>
          <p:nvPr>
            <p:ph type="title"/>
          </p:nvPr>
        </p:nvSpPr>
        <p:spPr/>
        <p:txBody>
          <a:bodyPr vert="horz" lIns="91440" tIns="45720" rIns="91440" bIns="45720" rtlCol="0" anchor="b">
            <a:normAutofit/>
          </a:bodyPr>
          <a:lstStyle/>
          <a:p>
            <a:r>
              <a:rPr lang="tr-TR" dirty="0"/>
              <a:t>Gelecek </a:t>
            </a:r>
            <a:r>
              <a:rPr lang="tr-TR" dirty="0" smtClean="0"/>
              <a:t>Ders </a:t>
            </a:r>
            <a:endParaRPr lang="en-US" dirty="0"/>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0895" y="2928614"/>
            <a:ext cx="5029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635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"Etik" - Yunanca "</a:t>
            </a:r>
            <a:r>
              <a:rPr lang="tr-TR" sz="2800" dirty="0" err="1">
                <a:latin typeface="Arial" panose="020B0604020202020204" pitchFamily="34" charset="0"/>
                <a:cs typeface="Arial" panose="020B0604020202020204" pitchFamily="34" charset="0"/>
              </a:rPr>
              <a:t>ethos</a:t>
            </a:r>
            <a:r>
              <a:rPr lang="tr-TR" sz="2800" dirty="0">
                <a:latin typeface="Arial" panose="020B0604020202020204" pitchFamily="34" charset="0"/>
                <a:cs typeface="Arial" panose="020B0604020202020204" pitchFamily="34" charset="0"/>
              </a:rPr>
              <a:t>" kelimesinden türetilmiştir. Bir kişinin hayata yönelimini ifade eder.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Etik, karar vermemiz veya davranışımız için temel olarak kullandığımız standartlar, değerler ve ahlak ilkelerini kapsar</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Etik doğru ve yanlış ile </a:t>
            </a:r>
            <a:r>
              <a:rPr lang="tr-TR" sz="2800" dirty="0" smtClean="0">
                <a:latin typeface="Arial" panose="020B0604020202020204" pitchFamily="34" charset="0"/>
                <a:cs typeface="Arial" panose="020B0604020202020204" pitchFamily="34" charset="0"/>
              </a:rPr>
              <a:t>ilgilidir</a:t>
            </a:r>
            <a:endParaRPr lang="tr-TR"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tr-TR" dirty="0" smtClean="0"/>
              <a:t>Etik ne demektir?</a:t>
            </a:r>
            <a:endParaRPr lang="en-US" dirty="0"/>
          </a:p>
        </p:txBody>
      </p:sp>
    </p:spTree>
    <p:extLst>
      <p:ext uri="{BB962C8B-B14F-4D97-AF65-F5344CB8AC3E}">
        <p14:creationId xmlns:p14="http://schemas.microsoft.com/office/powerpoint/2010/main" val="1396003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de-DE" sz="2800" dirty="0" err="1">
                <a:latin typeface="Arial" panose="020B0604020202020204" pitchFamily="34" charset="0"/>
                <a:cs typeface="Arial" panose="020B0604020202020204" pitchFamily="34" charset="0"/>
              </a:rPr>
              <a:t>Etik</a:t>
            </a:r>
            <a:r>
              <a:rPr lang="de-DE" sz="2800" dirty="0">
                <a:latin typeface="Arial" panose="020B0604020202020204" pitchFamily="34" charset="0"/>
                <a:cs typeface="Arial" panose="020B0604020202020204" pitchFamily="34" charset="0"/>
              </a:rPr>
              <a:t> </a:t>
            </a:r>
            <a:r>
              <a:rPr lang="de-DE" sz="2800" dirty="0" err="1">
                <a:latin typeface="Arial" panose="020B0604020202020204" pitchFamily="34" charset="0"/>
                <a:cs typeface="Arial" panose="020B0604020202020204" pitchFamily="34" charset="0"/>
              </a:rPr>
              <a:t>konusu</a:t>
            </a:r>
            <a:r>
              <a:rPr lang="de-DE" sz="2800" dirty="0">
                <a:latin typeface="Arial" panose="020B0604020202020204" pitchFamily="34" charset="0"/>
                <a:cs typeface="Arial" panose="020B0604020202020204" pitchFamily="34" charset="0"/>
              </a:rPr>
              <a:t> </a:t>
            </a:r>
            <a:r>
              <a:rPr lang="de-DE" sz="2800" dirty="0" err="1">
                <a:latin typeface="Arial" panose="020B0604020202020204" pitchFamily="34" charset="0"/>
                <a:cs typeface="Arial" panose="020B0604020202020204" pitchFamily="34" charset="0"/>
              </a:rPr>
              <a:t>birisine</a:t>
            </a:r>
            <a:r>
              <a:rPr lang="de-DE" sz="2800" dirty="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öğret</a:t>
            </a:r>
            <a:r>
              <a:rPr lang="tr-TR" sz="2800" dirty="0" smtClean="0">
                <a:latin typeface="Arial" panose="020B0604020202020204" pitchFamily="34" charset="0"/>
                <a:cs typeface="Arial" panose="020B0604020202020204" pitchFamily="34" charset="0"/>
              </a:rPr>
              <a:t>ile</a:t>
            </a:r>
            <a:r>
              <a:rPr lang="de-DE" sz="2800" dirty="0" err="1" smtClean="0">
                <a:latin typeface="Arial" panose="020B0604020202020204" pitchFamily="34" charset="0"/>
                <a:cs typeface="Arial" panose="020B0604020202020204" pitchFamily="34" charset="0"/>
              </a:rPr>
              <a:t>bilir</a:t>
            </a:r>
            <a:r>
              <a:rPr lang="de-DE" sz="2800" dirty="0" smtClean="0">
                <a:latin typeface="Arial" panose="020B0604020202020204" pitchFamily="34" charset="0"/>
                <a:cs typeface="Arial" panose="020B0604020202020204" pitchFamily="34" charset="0"/>
              </a:rPr>
              <a:t> </a:t>
            </a:r>
            <a:r>
              <a:rPr lang="de-DE" sz="2800" dirty="0">
                <a:latin typeface="Arial" panose="020B0604020202020204" pitchFamily="34" charset="0"/>
                <a:cs typeface="Arial" panose="020B0604020202020204" pitchFamily="34" charset="0"/>
              </a:rPr>
              <a:t>mi?</a:t>
            </a:r>
          </a:p>
        </p:txBody>
      </p:sp>
      <p:sp>
        <p:nvSpPr>
          <p:cNvPr id="2" name="Title 1"/>
          <p:cNvSpPr>
            <a:spLocks noGrp="1"/>
          </p:cNvSpPr>
          <p:nvPr>
            <p:ph type="title"/>
          </p:nvPr>
        </p:nvSpPr>
        <p:spPr/>
        <p:txBody>
          <a:bodyPr/>
          <a:lstStyle/>
          <a:p>
            <a:r>
              <a:rPr lang="tr-TR" dirty="0" smtClean="0"/>
              <a:t>Soru</a:t>
            </a:r>
            <a:endParaRPr lang="en-US"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587" y="2488882"/>
            <a:ext cx="3285173" cy="3285173"/>
          </a:xfrm>
          <a:prstGeom prst="rect">
            <a:avLst/>
          </a:prstGeom>
        </p:spPr>
      </p:pic>
    </p:spTree>
    <p:extLst>
      <p:ext uri="{BB962C8B-B14F-4D97-AF65-F5344CB8AC3E}">
        <p14:creationId xmlns:p14="http://schemas.microsoft.com/office/powerpoint/2010/main" val="305916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Aft>
                <a:spcPts val="600"/>
              </a:spcAft>
              <a:buClr>
                <a:schemeClr val="accent2"/>
              </a:buClr>
              <a:buNone/>
            </a:pPr>
            <a:r>
              <a:rPr lang="tr-TR" sz="2800" dirty="0">
                <a:latin typeface="Arial" panose="020B0604020202020204" pitchFamily="34" charset="0"/>
                <a:cs typeface="Arial" panose="020B0604020202020204" pitchFamily="34" charset="0"/>
              </a:rPr>
              <a:t>Bilgi Sistemleri etiği üç temel unsurdan oluşur.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Teknik etik – Geliştirme sürecinin her aşamasında teknik açıdan yetkin bir iş yapmak,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Mesleki etik - teknik kararları yönlendiren bir dizi ahlaki değer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Sosyal etik - Çevre içindeki bireyin, bireylerin, grupların ve organizasyonların etkileşimi</a:t>
            </a:r>
          </a:p>
        </p:txBody>
      </p:sp>
      <p:sp>
        <p:nvSpPr>
          <p:cNvPr id="2" name="Title 1"/>
          <p:cNvSpPr>
            <a:spLocks noGrp="1"/>
          </p:cNvSpPr>
          <p:nvPr>
            <p:ph type="title"/>
          </p:nvPr>
        </p:nvSpPr>
        <p:spPr/>
        <p:txBody>
          <a:bodyPr/>
          <a:lstStyle/>
          <a:p>
            <a:r>
              <a:rPr lang="tr-TR" altLang="tr-TR" dirty="0"/>
              <a:t>Bilgi Sistemleri (BS) ve Etik</a:t>
            </a:r>
            <a:endParaRPr lang="en-US" dirty="0"/>
          </a:p>
        </p:txBody>
      </p:sp>
    </p:spTree>
    <p:extLst>
      <p:ext uri="{BB962C8B-B14F-4D97-AF65-F5344CB8AC3E}">
        <p14:creationId xmlns:p14="http://schemas.microsoft.com/office/powerpoint/2010/main" val="3030001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Fayda (</a:t>
            </a:r>
            <a:r>
              <a:rPr lang="tr-TR" sz="2800" dirty="0" err="1">
                <a:latin typeface="Arial" panose="020B0604020202020204" pitchFamily="34" charset="0"/>
                <a:cs typeface="Arial" panose="020B0604020202020204" pitchFamily="34" charset="0"/>
              </a:rPr>
              <a:t>Utilitarian</a:t>
            </a:r>
            <a:r>
              <a:rPr lang="tr-TR" sz="2800" dirty="0">
                <a:latin typeface="Arial" panose="020B0604020202020204" pitchFamily="34" charset="0"/>
                <a:cs typeface="Arial" panose="020B0604020202020204" pitchFamily="34" charset="0"/>
              </a:rPr>
              <a:t>) kuramı (sonuç teorisi) </a:t>
            </a:r>
          </a:p>
          <a:p>
            <a:pPr marL="733933" lvl="1"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Sosyal bir maliyet/fayda analizi yaparak hareket edin</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Deontoloji Teorisi (Evrenselci etik teori) </a:t>
            </a:r>
          </a:p>
          <a:p>
            <a:pPr marL="733933" lvl="1"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Ayni evrensel ilkeleri aynen izleyin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Sözleşmeli Kuramlar (Sadece Toplum Teorileri) </a:t>
            </a:r>
          </a:p>
          <a:p>
            <a:pPr marL="733933" lvl="1" indent="-441325">
              <a:spcAft>
                <a:spcPts val="600"/>
              </a:spcAft>
              <a:buClr>
                <a:schemeClr val="accent2"/>
              </a:buClr>
              <a:buFont typeface="Arial" panose="020B0604020202020204" pitchFamily="34" charset="0"/>
              <a:buChar char="•"/>
            </a:pPr>
            <a:r>
              <a:rPr lang="tr-TR" sz="2600" dirty="0">
                <a:latin typeface="Arial" panose="020B0604020202020204" pitchFamily="34" charset="0"/>
                <a:cs typeface="Arial" panose="020B0604020202020204" pitchFamily="34" charset="0"/>
              </a:rPr>
              <a:t>Kişisel düzenlemeler yerine toplumsal düzenlemeleri izleyin</a:t>
            </a:r>
          </a:p>
        </p:txBody>
      </p:sp>
      <p:sp>
        <p:nvSpPr>
          <p:cNvPr id="2" name="Title 1"/>
          <p:cNvSpPr>
            <a:spLocks noGrp="1"/>
          </p:cNvSpPr>
          <p:nvPr>
            <p:ph type="title"/>
          </p:nvPr>
        </p:nvSpPr>
        <p:spPr/>
        <p:txBody>
          <a:bodyPr/>
          <a:lstStyle/>
          <a:p>
            <a:r>
              <a:rPr lang="tr-TR" altLang="tr-TR" dirty="0" smtClean="0"/>
              <a:t>Etik Kuramları</a:t>
            </a:r>
            <a:endParaRPr lang="en-US" dirty="0"/>
          </a:p>
        </p:txBody>
      </p:sp>
    </p:spTree>
    <p:extLst>
      <p:ext uri="{BB962C8B-B14F-4D97-AF65-F5344CB8AC3E}">
        <p14:creationId xmlns:p14="http://schemas.microsoft.com/office/powerpoint/2010/main" val="3742803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Eğitim öncelikleri ile fikri mülkiyet koruması arasındaki çatışma, bir ölçüde, ahlaki bir sorudur - bir toplumun düşüncesine göre ne önemlidir? </a:t>
            </a:r>
            <a:r>
              <a:rPr lang="tr-TR" sz="2800" dirty="0" err="1">
                <a:latin typeface="Arial" panose="020B0604020202020204" pitchFamily="34" charset="0"/>
                <a:cs typeface="Arial" panose="020B0604020202020204" pitchFamily="34" charset="0"/>
              </a:rPr>
              <a:t>LA’da</a:t>
            </a:r>
            <a:r>
              <a:rPr lang="tr-TR" sz="2800" dirty="0">
                <a:latin typeface="Arial" panose="020B0604020202020204" pitchFamily="34" charset="0"/>
                <a:cs typeface="Arial" panose="020B0604020202020204" pitchFamily="34" charset="0"/>
              </a:rPr>
              <a:t> okul, 300.000 USD para cezası (başlangıçta $ 20M)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BSA zaten çocuklara yeterli hizmeti sunamayan  öğretmenlere suç işlediğini söyledi.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"Kamuoyunda BSA kaybetti" LA okul yönetim kurulu üyesi David </a:t>
            </a:r>
            <a:r>
              <a:rPr lang="tr-TR" sz="2800" dirty="0" err="1">
                <a:latin typeface="Arial" panose="020B0604020202020204" pitchFamily="34" charset="0"/>
                <a:cs typeface="Arial" panose="020B0604020202020204" pitchFamily="34" charset="0"/>
              </a:rPr>
              <a:t>Tokofsky</a:t>
            </a:r>
            <a:endParaRPr lang="tr-TR" sz="2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tr-TR" altLang="tr-TR" dirty="0"/>
              <a:t>Etik: Şirket yaptırımı mı? </a:t>
            </a:r>
            <a:endParaRPr lang="en-US" dirty="0"/>
          </a:p>
        </p:txBody>
      </p:sp>
    </p:spTree>
    <p:extLst>
      <p:ext uri="{BB962C8B-B14F-4D97-AF65-F5344CB8AC3E}">
        <p14:creationId xmlns:p14="http://schemas.microsoft.com/office/powerpoint/2010/main" val="748749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97279" y="1851702"/>
            <a:ext cx="10058401" cy="43153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"Telif hakkı yasası evrensel olarak uygulanmalı, bizim bu çocuklara öğretmeye çalıştığımız şey nedir? Onlara hırsızlığı öğretiyor muyuz? Onlara vermemiz gereken mesaj, fikri mülkiyete hakkına saygı duymalıyız" </a:t>
            </a:r>
            <a:r>
              <a:rPr lang="tr-TR" sz="2800" dirty="0" err="1">
                <a:latin typeface="Arial" panose="020B0604020202020204" pitchFamily="34" charset="0"/>
                <a:cs typeface="Arial" panose="020B0604020202020204" pitchFamily="34" charset="0"/>
              </a:rPr>
              <a:t>Jenny</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Blank</a:t>
            </a:r>
            <a:r>
              <a:rPr lang="tr-TR" sz="2800" dirty="0">
                <a:latin typeface="Arial" panose="020B0604020202020204" pitchFamily="34" charset="0"/>
                <a:cs typeface="Arial" panose="020B0604020202020204" pitchFamily="34" charset="0"/>
              </a:rPr>
              <a:t>, BSA - Deontolojik </a:t>
            </a:r>
          </a:p>
          <a:p>
            <a:pPr marL="441325" indent="-441325">
              <a:spcAft>
                <a:spcPts val="600"/>
              </a:spcAft>
              <a:buClr>
                <a:schemeClr val="accent2"/>
              </a:buClr>
              <a:buFont typeface="Arial" panose="020B0604020202020204" pitchFamily="34" charset="0"/>
              <a:buChar char="•"/>
            </a:pPr>
            <a:r>
              <a:rPr lang="tr-TR" sz="2800" dirty="0">
                <a:latin typeface="Arial" panose="020B0604020202020204" pitchFamily="34" charset="0"/>
                <a:cs typeface="Arial" panose="020B0604020202020204" pitchFamily="34" charset="0"/>
              </a:rPr>
              <a:t>«Fakir çocukların bilgisayar kullanması fikri mülkiyetten daha önemli. Bu durum ilaç şirketleri ve Afrika'daki AIDS gibi. Ölmekte olan bir kişinin ilaç firmalarının kazançlarından endişe etmesi beklenir mi?" Lloyd </a:t>
            </a:r>
            <a:r>
              <a:rPr lang="tr-TR" sz="2800" dirty="0" err="1">
                <a:latin typeface="Arial" panose="020B0604020202020204" pitchFamily="34" charset="0"/>
                <a:cs typeface="Arial" panose="020B0604020202020204" pitchFamily="34" charset="0"/>
              </a:rPr>
              <a:t>Kowalski</a:t>
            </a:r>
            <a:r>
              <a:rPr lang="tr-TR" sz="2800" dirty="0">
                <a:latin typeface="Arial" panose="020B0604020202020204" pitchFamily="34" charset="0"/>
                <a:cs typeface="Arial" panose="020B0604020202020204" pitchFamily="34" charset="0"/>
              </a:rPr>
              <a:t>, öğretmen - Faydacı </a:t>
            </a:r>
          </a:p>
        </p:txBody>
      </p:sp>
      <p:sp>
        <p:nvSpPr>
          <p:cNvPr id="2" name="Title 1"/>
          <p:cNvSpPr>
            <a:spLocks noGrp="1"/>
          </p:cNvSpPr>
          <p:nvPr>
            <p:ph type="title"/>
          </p:nvPr>
        </p:nvSpPr>
        <p:spPr/>
        <p:txBody>
          <a:bodyPr/>
          <a:lstStyle/>
          <a:p>
            <a:r>
              <a:rPr lang="tr-TR" altLang="tr-TR" dirty="0"/>
              <a:t>Dijital bölünme mi Etik mi?</a:t>
            </a:r>
            <a:endParaRPr lang="en-US" dirty="0"/>
          </a:p>
        </p:txBody>
      </p:sp>
    </p:spTree>
    <p:extLst>
      <p:ext uri="{BB962C8B-B14F-4D97-AF65-F5344CB8AC3E}">
        <p14:creationId xmlns:p14="http://schemas.microsoft.com/office/powerpoint/2010/main" val="3419202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TotalTime>
  <Words>1323</Words>
  <Application>Microsoft Office PowerPoint</Application>
  <PresentationFormat>Widescreen</PresentationFormat>
  <Paragraphs>164</Paragraphs>
  <Slides>31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新細明體</vt:lpstr>
      <vt:lpstr>Tahoma</vt:lpstr>
      <vt:lpstr>Times New Roman</vt:lpstr>
      <vt:lpstr>Wingdings</vt:lpstr>
      <vt:lpstr>Geçmişe bakış</vt:lpstr>
      <vt:lpstr>İnsan Bilgisayar Etkileşimi İBE ve Etik</vt:lpstr>
      <vt:lpstr>Dersin Amaçları</vt:lpstr>
      <vt:lpstr>Etkinlikler</vt:lpstr>
      <vt:lpstr>Etik ne demektir?</vt:lpstr>
      <vt:lpstr>Soru</vt:lpstr>
      <vt:lpstr>Bilgi Sistemleri (BS) ve Etik</vt:lpstr>
      <vt:lpstr>Etik Kuramları</vt:lpstr>
      <vt:lpstr>Etik: Şirket yaptırımı mı? </vt:lpstr>
      <vt:lpstr>Dijital bölünme mi Etik mi?</vt:lpstr>
      <vt:lpstr>Yasal mı Etik mi?</vt:lpstr>
      <vt:lpstr>Örnek Durumlar</vt:lpstr>
      <vt:lpstr>Elektronik Takip</vt:lpstr>
      <vt:lpstr>Organizasyonda e-posta Mahremiyeti</vt:lpstr>
      <vt:lpstr>Türkiye’de durum nedir?</vt:lpstr>
      <vt:lpstr>Yapay Zeka (1)  http://abcguides.com/abcsoftware/eliza_js.htm</vt:lpstr>
      <vt:lpstr>Yapay Zeka (2)</vt:lpstr>
      <vt:lpstr>Yapay Zeka (3)</vt:lpstr>
      <vt:lpstr>Yapay Zeka</vt:lpstr>
      <vt:lpstr>Thiemann ve Harvard İlahiyat, 1998</vt:lpstr>
      <vt:lpstr>Sağlık Bilişiminden bir Olay</vt:lpstr>
      <vt:lpstr>PowerPoint Presentation</vt:lpstr>
      <vt:lpstr>Operator Arayüzü</vt:lpstr>
      <vt:lpstr>Therac-25 case</vt:lpstr>
      <vt:lpstr>Alınan Dersler</vt:lpstr>
      <vt:lpstr>Durum - 1</vt:lpstr>
      <vt:lpstr>Durum - 2</vt:lpstr>
      <vt:lpstr>PowerPoint Presentation</vt:lpstr>
      <vt:lpstr>Etik Eğitimi</vt:lpstr>
      <vt:lpstr>ACM – Etik Kuralları</vt:lpstr>
      <vt:lpstr>Bölüm sonu etkinliği</vt:lpstr>
      <vt:lpstr>Gelecek Ders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Oznur Toper (Ogretmen Akademisi Vakfi)</dc:creator>
  <cp:lastModifiedBy>Özgür Esen</cp:lastModifiedBy>
  <cp:revision>26</cp:revision>
  <dcterms:created xsi:type="dcterms:W3CDTF">2014-09-12T02:11:56Z</dcterms:created>
  <dcterms:modified xsi:type="dcterms:W3CDTF">2017-10-23T08:37:12Z</dcterms:modified>
</cp:coreProperties>
</file>