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9" r:id="rId4"/>
    <p:sldId id="261" r:id="rId5"/>
    <p:sldId id="262" r:id="rId6"/>
    <p:sldId id="290" r:id="rId7"/>
    <p:sldId id="264" r:id="rId8"/>
    <p:sldId id="291" r:id="rId9"/>
    <p:sldId id="292" r:id="rId10"/>
    <p:sldId id="293" r:id="rId11"/>
    <p:sldId id="270" r:id="rId12"/>
    <p:sldId id="266" r:id="rId13"/>
    <p:sldId id="267" r:id="rId14"/>
    <p:sldId id="310" r:id="rId15"/>
    <p:sldId id="311" r:id="rId16"/>
    <p:sldId id="268" r:id="rId17"/>
    <p:sldId id="294" r:id="rId18"/>
    <p:sldId id="271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8" r:id="rId32"/>
    <p:sldId id="272" r:id="rId33"/>
    <p:sldId id="273" r:id="rId34"/>
    <p:sldId id="277" r:id="rId35"/>
    <p:sldId id="309" r:id="rId36"/>
    <p:sldId id="274" r:id="rId37"/>
    <p:sldId id="276" r:id="rId38"/>
    <p:sldId id="278" r:id="rId39"/>
    <p:sldId id="279" r:id="rId40"/>
    <p:sldId id="280" r:id="rId41"/>
    <p:sldId id="281" r:id="rId42"/>
    <p:sldId id="288" r:id="rId43"/>
    <p:sldId id="289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87396" autoAdjust="0"/>
  </p:normalViewPr>
  <p:slideViewPr>
    <p:cSldViewPr snapToGrid="0">
      <p:cViewPr varScale="1">
        <p:scale>
          <a:sx n="73" d="100"/>
          <a:sy n="73" d="100"/>
        </p:scale>
        <p:origin x="7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5A898-5D6A-45E1-8534-1D80980320B2}" type="datetimeFigureOut">
              <a:rPr lang="tr-TR" smtClean="0"/>
              <a:t>23.10.2017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D6E0B-DBF9-4CB7-81B5-838CEEA3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334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http://www.huffingtonpost.com/jim-t-miller/simplified-cellphones-for_b_7682798.html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816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Görsel çizgi üstüne</a:t>
            </a:r>
            <a:r>
              <a:rPr lang="tr-TR" baseline="0" dirty="0" smtClean="0"/>
              <a:t> gelmeli mi bilemedim?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156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Aslında artık bu tür bireylere zihinsel engelli denmiyor, Özel </a:t>
            </a:r>
            <a:r>
              <a:rPr lang="tr-TR" dirty="0" err="1" smtClean="0"/>
              <a:t>Gereksinimli</a:t>
            </a:r>
            <a:r>
              <a:rPr lang="tr-TR" dirty="0" smtClean="0"/>
              <a:t> deniyor.</a:t>
            </a:r>
          </a:p>
          <a:p>
            <a:r>
              <a:rPr lang="tr-TR" dirty="0" smtClean="0"/>
              <a:t>Genel olarak engelli de denmiyor, Özel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Gereksinimli</a:t>
            </a:r>
            <a:r>
              <a:rPr lang="tr-TR" baseline="0" dirty="0" smtClean="0"/>
              <a:t> tercih ediliyor.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32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latin typeface="Trebuchet MS" panose="020B0603020202020204" pitchFamily="34" charset="0"/>
              </a:rPr>
              <a:t>https://pixabay.com/en/smartphone-hand-photo-montage-faces-1445489//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27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Burada PAS de yıldız var fakat ne olduğu yazmıyor.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723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 </a:t>
            </a:r>
            <a:r>
              <a:rPr lang="tr-TR" dirty="0" err="1" smtClean="0"/>
              <a:t>slaytı</a:t>
            </a:r>
            <a:r>
              <a:rPr lang="tr-TR" dirty="0" smtClean="0"/>
              <a:t> ikiye böldüm ama?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938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Bayanı</a:t>
            </a:r>
            <a:r>
              <a:rPr lang="tr-TR" baseline="0" dirty="0" smtClean="0"/>
              <a:t> kadın olarak değiştirdim.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354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 görseller bu şekilde mi durmalı?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268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139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Bedaşın</a:t>
            </a:r>
            <a:r>
              <a:rPr lang="tr-TR" dirty="0" smtClean="0"/>
              <a:t> sayfa görüntüsü güncel değil ama yenisinde de yandaki metin var, değiştireyim mi bilmedim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027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 görseli güncelledim.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D6E0B-DBF9-4CB7-81B5-838CEEA3E47D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616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ellstyled.com/tools/" TargetMode="External"/><Relationship Id="rId2" Type="http://schemas.openxmlformats.org/officeDocument/2006/relationships/hyperlink" Target="http://www.vischec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ischeck.com/vischeck/vischeckURL.php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İnsan</a:t>
            </a:r>
            <a:r>
              <a:rPr lang="en-US" sz="6000" dirty="0" smtClean="0"/>
              <a:t> </a:t>
            </a:r>
            <a:r>
              <a:rPr lang="en-US" sz="6000" dirty="0" err="1" smtClean="0"/>
              <a:t>Bilgisayar</a:t>
            </a:r>
            <a:r>
              <a:rPr lang="en-US" sz="6000" dirty="0" smtClean="0"/>
              <a:t> </a:t>
            </a:r>
            <a:r>
              <a:rPr lang="en-US" sz="6000" dirty="0" err="1" smtClean="0"/>
              <a:t>Etkileşimi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4400" dirty="0" smtClean="0"/>
              <a:t>Erişilebilirlik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508" y="5466340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Erişilebilirlik</a:t>
            </a:r>
            <a:r>
              <a:rPr lang="tr-TR" dirty="0" smtClean="0"/>
              <a:t> - ABD</a:t>
            </a:r>
            <a:endParaRPr lang="en-US" dirty="0"/>
          </a:p>
        </p:txBody>
      </p:sp>
      <p:pic>
        <p:nvPicPr>
          <p:cNvPr id="3" name="Picture 4" descr="Image result for accessibility parking f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762" y="2631422"/>
            <a:ext cx="3050704" cy="228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accessibility park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8" y="2293965"/>
            <a:ext cx="68580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8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Mayıs 2005’de Web sitesi analiz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edildi.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Sorunlar tespit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edildi.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«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Alışveriş yapamıyorum»</a:t>
            </a: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Ocak 2006,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değişikliği kabul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etmedi.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Görme Engelliler Birliği dava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açtı.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6 Milyon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dolar.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20284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err="1"/>
              <a:t>Target</a:t>
            </a:r>
            <a:r>
              <a:rPr lang="tr-TR" dirty="0"/>
              <a:t> Mağazası Örneği</a:t>
            </a:r>
            <a:endParaRPr lang="en-US" dirty="0"/>
          </a:p>
        </p:txBody>
      </p:sp>
      <p:pic>
        <p:nvPicPr>
          <p:cNvPr id="6" name="Picture 2" descr="Image result for target accessibility laws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2380363"/>
            <a:ext cx="2368191" cy="236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ISO/IEC 40500:2012 standardı / WCAG 2.0 (Web Content Accessibility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- Web İçeriği Erişilebilirlik Kılavuzu)</a:t>
            </a:r>
          </a:p>
          <a:p>
            <a:pPr marL="439738" indent="-43973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WCAG 2.0 61 kriterden oluşmaktadır.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Düzey: A Düzeyi (25 kriter), AA Düzeyi (13 kriter) ve AAA Düzeyi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23 kriter)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A-temel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; AA-tavsiye edilen; AAA-en ideal</a:t>
            </a: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TSE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- Türkçe versiyonu (TSE K 201391512)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WCAG 2.0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Ses ve video öğelerinin alternatifleri (altyazı,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transcript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İçeriklerin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metinsel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alternatifleri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verilmelidir.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Ses öğeleri kullanıcılar tarafından kontrol edilebilir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İşlemler klavye ile erişilebilir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İçerikler mantıksal olarak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sıralanmalıdır.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WCAG – A Seviyesi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13 Madde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Canlı yayın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altyazısı.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Video öğeleri için sesli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açıklamalar.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İnternet sitesi içeriklerine farklı yollarla erişim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sağlanabilmelidir.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İmleç görünür ve ayırt edilebilir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Hukuki ya da mali sonuçları olan işlemlerde kullanıcıların hata yapma oranı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azaltılmalıdır.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WCAG – </a:t>
            </a:r>
            <a:r>
              <a:rPr lang="tr-TR" dirty="0" smtClean="0"/>
              <a:t>AA </a:t>
            </a:r>
            <a:r>
              <a:rPr lang="tr-TR" dirty="0"/>
              <a:t>Seviyesi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2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23 Madde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Sesli içeriklerin işaret dili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çevirisi.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Video öğelerinin detaylı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alternatifleri.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Arka plan sesleri dikkatli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Kullanıcıların acil durumlar dışındaki güncellemeleri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kapatabilmesi.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İnternet sitelerinde bir saniyede 3 kereden fazla yanıp sönen öğeler yer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almamalıdır.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WCAG – </a:t>
            </a:r>
            <a:r>
              <a:rPr lang="tr-TR" dirty="0" smtClean="0"/>
              <a:t>AAA </a:t>
            </a:r>
            <a:r>
              <a:rPr lang="tr-TR" dirty="0"/>
              <a:t>Seviyesi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Metin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Renk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İmaj ve İmaj Haritası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Ses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Çoklu Ortam Öğeleri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Bağlantı Standartları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Erişilebilirlik Faktörleri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5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Form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Veri Tablosu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Çerçeve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Betik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Script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 Plug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Applet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Pencere Kontrolü Standartları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Sayfa Yapısı / İçeriği Standartları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Erişilebilirlik Faktörleri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10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achecker.ca/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checker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index.php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Örnek Kontrol Araçları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535" y="2419569"/>
            <a:ext cx="7018362" cy="379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3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www.cynthiasays.com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Örnek Kontrol Araçları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2"/>
          <a:srcRect b="10386"/>
          <a:stretch/>
        </p:blipFill>
        <p:spPr>
          <a:xfrm>
            <a:off x="3278349" y="2343513"/>
            <a:ext cx="4654487" cy="386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595" y="2197052"/>
            <a:ext cx="3970020" cy="397002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Erişilebilirlik 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Görme, Duyma, Fiziksel ve Zihinsel Engelliler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Uluslararası Standartlar: WCAG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Erişilebilir Bilgi Sistemi Tasarımı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Amaçları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9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www.userlight.com/apps/mwac/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Örnek Kontrol Araçları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875" y="2456512"/>
            <a:ext cx="7083152" cy="382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4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cksource.com/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accessibility-checker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Örnek Kontrol Araçları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16" y="2476105"/>
            <a:ext cx="6434741" cy="369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dynomapper.com/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blog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/27-accessibility-testing/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Daha Fazlası İçin</a:t>
            </a:r>
            <a:endParaRPr lang="en-US" dirty="0"/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684" y="2407519"/>
            <a:ext cx="6935446" cy="38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www.w3.org/WAI/ER/tools/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W3 Kaynakları</a:t>
            </a:r>
            <a:endParaRPr 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917" y="2439085"/>
            <a:ext cx="6295694" cy="377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kamis.gov.tr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TÜBİTAK BİLGEM - Rehber 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/>
          <a:srcRect t="9286" b="4087"/>
          <a:stretch/>
        </p:blipFill>
        <p:spPr>
          <a:xfrm>
            <a:off x="3060757" y="2413418"/>
            <a:ext cx="6131446" cy="382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Sitelerde renk tek belirleyici unsur olarak kullanıldığı takdirde, renkleri ayırt edemeyen kullanıcılar bilgiye erişmekte problem yaşayabilirler.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Erkeklerin %8’i 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kadınların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%1,5’u renklerin ayırt etmekte zorlanmaktadır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kullanıcılar için hazırlanan internet sitelerinin nasıl göründüğü çeşitli araçlar/yazılımlar kullanarak kontrol edilmelidir.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İnternet Sitesi Erişilebilirlik Standartlarına Uyumluluk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59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Renk Körlüğü Simülatörü: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http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://www.etre.com/tools/colourblindsimulator/</a:t>
            </a:r>
          </a:p>
          <a:p>
            <a:pPr marL="0" indent="0">
              <a:buClr>
                <a:schemeClr val="accent2"/>
              </a:buClr>
              <a:buNone/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Örnek Araçlar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97278" y="1101813"/>
            <a:ext cx="10719583" cy="49840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/>
              </a:buClr>
              <a:buNone/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Renk Körlüğü Testleri: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://www.vischeck.com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://wellstyled.com/tools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www.vischeck.com/vischeck/vischeckURL.php</a:t>
            </a:r>
            <a:endParaRPr 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02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Test Araçları</a:t>
            </a:r>
            <a:endParaRPr lang="en-US" dirty="0"/>
          </a:p>
        </p:txBody>
      </p:sp>
      <p:pic>
        <p:nvPicPr>
          <p:cNvPr id="4" name="Picture 2" descr="C:\Users\Hilal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296" y="1939789"/>
            <a:ext cx="3357562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Hilal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62" y="2073011"/>
            <a:ext cx="5284603" cy="378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14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Test Araçları</a:t>
            </a:r>
            <a:endParaRPr lang="en-US" dirty="0"/>
          </a:p>
        </p:txBody>
      </p:sp>
      <p:pic>
        <p:nvPicPr>
          <p:cNvPr id="5" name="Picture 3" descr="C:\Users\Hilal\Desktop\contrast-analyze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6" y="2016065"/>
            <a:ext cx="5757863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Hilal\Desktop\contrast-analyze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816" y="2016065"/>
            <a:ext cx="60007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49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6" t="23438" r="42578" b="35675"/>
          <a:stretch/>
        </p:blipFill>
        <p:spPr bwMode="auto">
          <a:xfrm>
            <a:off x="1307140" y="2135260"/>
            <a:ext cx="4775267" cy="347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Test Araçları</a:t>
            </a: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6" t="63536" r="42578" b="5312"/>
          <a:stretch/>
        </p:blipFill>
        <p:spPr bwMode="auto">
          <a:xfrm>
            <a:off x="5356982" y="2843558"/>
            <a:ext cx="4775267" cy="264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91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Bilgisayarınızı ya da telefonunuzu gözlerinizi kapatarak kullanmaya çalışın, ne kadar ilerleyebildiniz?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Etkinlikler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097279" y="3010150"/>
            <a:ext cx="7329023" cy="27792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Çevrenizdeki </a:t>
            </a: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engelliye ulaşıp bilgisayar ya da cep telefonunu nasıl kullandığını, </a:t>
            </a:r>
            <a: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zorluklarla karşılaştığını </a:t>
            </a:r>
            <a: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sorun. </a:t>
            </a:r>
            <a:endParaRPr lang="tr-TR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 defTabSz="914400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Çok yaşlı bir yakınınızın cep telefonu kullanımını </a:t>
            </a:r>
            <a:r>
              <a:rPr lang="tr-T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izleyin.</a:t>
            </a:r>
            <a:endParaRPr lang="tr-TR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988" y="3432054"/>
            <a:ext cx="3547887" cy="235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6" t="12187" r="42578" b="56942"/>
          <a:stretch/>
        </p:blipFill>
        <p:spPr bwMode="auto">
          <a:xfrm>
            <a:off x="1097280" y="2514725"/>
            <a:ext cx="4680520" cy="256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Test Araçları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6" t="42499" r="42578" b="17500"/>
          <a:stretch/>
        </p:blipFill>
        <p:spPr bwMode="auto">
          <a:xfrm>
            <a:off x="5777800" y="2499226"/>
            <a:ext cx="4680520" cy="332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6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İnternet Sitelerinin Engelli Kullanıcılara Yönelik</a:t>
            </a:r>
            <a:r>
              <a:rPr lang="tr-TR" dirty="0"/>
              <a:t> Tasarlanması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5" t="22812" r="28906" b="37811"/>
          <a:stretch>
            <a:fillRect/>
          </a:stretch>
        </p:blipFill>
        <p:spPr bwMode="auto">
          <a:xfrm>
            <a:off x="6417928" y="1851702"/>
            <a:ext cx="5342839" cy="431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/>
        </p:nvSpPr>
        <p:spPr>
          <a:xfrm>
            <a:off x="1097280" y="1851702"/>
            <a:ext cx="5162844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Olumlu Örnek: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Bayındırlık ve İskan Bakanlığının internet sitesinde, bu sitenin görme engellilere uygun hazırlandığı belirtilmekte ve bu konuyla ilgili bir açıklama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245401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14799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Ekran okuma yazılımları ekrandaki yazılı metni görme engelliler için okumaktadır.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Ancak bu kullanıcıların İnternet sitesinde kullanılan resim, çizim ve film gibi nesneleri görme şansı olmadığı için bunların açıklamaları da siteye konulmalıdır.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Tasarımcılar site içerisinde kullanılacak tüm resimler için HTML kodunda “Alt Metin”(Alt–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 formunda metin karşılıklarını mutlaka kullanmalıdır.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Metin Dışındaki Her </a:t>
            </a:r>
            <a:r>
              <a:rPr lang="tr-TR" dirty="0" smtClean="0"/>
              <a:t>Nesne İçin </a:t>
            </a:r>
            <a:r>
              <a:rPr lang="tr-TR" dirty="0"/>
              <a:t>Alt-metin Kullanımı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5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5813186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Form kullanımında veri giriş alanlarına veri girileceğinde veya önemli bilgilerin sunumunda, görme engelli kullanıcılar için alt metin ve sesli açıklama gibi yöntemler kullanılmalıdır.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Metin Dışındaki Her </a:t>
            </a:r>
            <a:r>
              <a:rPr lang="tr-TR" dirty="0" smtClean="0"/>
              <a:t>Nesne İçin </a:t>
            </a:r>
            <a:r>
              <a:rPr lang="tr-TR" dirty="0"/>
              <a:t>Alt-metin Kullanımı</a:t>
            </a:r>
            <a:endParaRPr 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5" t="43391" r="29224" b="21167"/>
          <a:stretch>
            <a:fillRect/>
          </a:stretch>
        </p:blipFill>
        <p:spPr>
          <a:xfrm>
            <a:off x="7053467" y="1983906"/>
            <a:ext cx="4500562" cy="3074987"/>
          </a:xfrm>
          <a:noFill/>
        </p:spPr>
      </p:pic>
    </p:spTree>
    <p:extLst>
      <p:ext uri="{BB962C8B-B14F-4D97-AF65-F5344CB8AC3E}">
        <p14:creationId xmlns:p14="http://schemas.microsoft.com/office/powerpoint/2010/main" val="417943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Çerçeveler, tarayıcı ekranının farklı, ancak birbiri ile ilişkili bilgilerin sunulabilmesi için ayrı parçalara bölünmesi için kullanılır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01168" lvl="1" indent="0">
              <a:buClr>
                <a:schemeClr val="accent2"/>
              </a:buClr>
              <a:buNone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Çerçevelerde Başlık Kullanımı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4" t="22501" r="19141" b="30624"/>
          <a:stretch>
            <a:fillRect/>
          </a:stretch>
        </p:blipFill>
        <p:spPr bwMode="auto">
          <a:xfrm>
            <a:off x="7133437" y="2807825"/>
            <a:ext cx="47148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/>
        </p:nvSpPr>
        <p:spPr>
          <a:xfrm>
            <a:off x="1322348" y="3191006"/>
            <a:ext cx="573246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b="1" dirty="0" smtClean="0">
                <a:cs typeface="Arial" charset="0"/>
              </a:rPr>
              <a:t> Olumlu </a:t>
            </a:r>
            <a:r>
              <a:rPr lang="tr-TR" sz="2600" b="1" dirty="0">
                <a:cs typeface="Arial" charset="0"/>
              </a:rPr>
              <a:t>Örnek: </a:t>
            </a:r>
            <a:r>
              <a:rPr lang="tr-TR" sz="2600" dirty="0">
                <a:cs typeface="Arial" charset="0"/>
              </a:rPr>
              <a:t>Ekranın sol tarafında bulunan çerçeve siteyi menü ve temel bilgiler olarak ikiye ayırmaktadır. Sol menüde verilen bağlantıların gezinim sırasında sabit kaldığı ve orta çerçevede verilen temel bilgilerin değişmekte olduğu görülmektedir.</a:t>
            </a:r>
          </a:p>
          <a:p>
            <a:pPr marL="201168" lvl="1" indent="0">
              <a:buClr>
                <a:schemeClr val="accent2"/>
              </a:buClr>
              <a:buNone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Destek teknolojileri kullanan kullanıcılar için, tekrarlanan bağlantıları okumak zorunda kalmak can sıkıcı ve zaman alıcı olabilir. 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Tekrarlanan bağlantıların kullanılması gereken durumlarda, bu tür bağlantıların atlanabilmesine olanak sağlayabilecek mekanizmalara yer verilmesi gerekmektedir.</a:t>
            </a:r>
          </a:p>
          <a:p>
            <a:pPr marL="201168" lvl="1" indent="0">
              <a:buClr>
                <a:schemeClr val="accent2"/>
              </a:buClr>
              <a:buNone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Gezinim (</a:t>
            </a:r>
            <a:r>
              <a:rPr lang="tr-TR" dirty="0" err="1"/>
              <a:t>Navigasyon</a:t>
            </a:r>
            <a:r>
              <a:rPr lang="tr-TR" dirty="0"/>
              <a:t>) Bağlantıları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9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Engelli Kullanıcılar İçin </a:t>
            </a:r>
            <a:r>
              <a:rPr lang="tr-TR" dirty="0" err="1"/>
              <a:t>Captcha</a:t>
            </a:r>
            <a:r>
              <a:rPr lang="tr-TR" dirty="0"/>
              <a:t> Kullanımı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1097280" y="1851702"/>
            <a:ext cx="6381422" cy="455515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Ekranda rastgele olarak dizilmiş karakterlerin kullanıcı tarafından görüldüğü şekilde klavyeden girilmesi ile kontrol edilmesi </a:t>
            </a:r>
            <a:r>
              <a:rPr lang="tr-TR" sz="3000" dirty="0" err="1">
                <a:latin typeface="Arial" panose="020B0604020202020204" pitchFamily="34" charset="0"/>
                <a:cs typeface="Arial" panose="020B0604020202020204" pitchFamily="34" charset="0"/>
              </a:rPr>
              <a:t>captcha</a:t>
            </a: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 olarak bilinmektedir</a:t>
            </a:r>
            <a:r>
              <a:rPr lang="tr-T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400" b="1" dirty="0">
                <a:cs typeface="Arial" charset="0"/>
              </a:rPr>
              <a:t> </a:t>
            </a:r>
            <a:r>
              <a:rPr lang="tr-TR" sz="2800" dirty="0">
                <a:cs typeface="Arial" charset="0"/>
              </a:rPr>
              <a:t>Tasarımcılar engelli kullanıcıların kayıt işlemi sırasında bu tür uygulamalarla karşılaştıklarında sorun yaşama ihtimallerini göz önünde bulundurmalıdır</a:t>
            </a:r>
            <a:r>
              <a:rPr lang="tr-TR" sz="2800" dirty="0" smtClean="0">
                <a:cs typeface="Arial" charset="0"/>
              </a:rPr>
              <a:t>.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800" b="1" dirty="0" smtClean="0">
                <a:cs typeface="Arial" charset="0"/>
              </a:rPr>
              <a:t>Olumlu Örnek: </a:t>
            </a:r>
            <a:r>
              <a:rPr lang="tr-TR" sz="2800" dirty="0" smtClean="0">
                <a:cs typeface="Arial" charset="0"/>
              </a:rPr>
              <a:t>Engelli kullanıcılara yönelik </a:t>
            </a:r>
            <a:r>
              <a:rPr lang="tr-TR" sz="2800" dirty="0" err="1" smtClean="0">
                <a:cs typeface="Arial" charset="0"/>
              </a:rPr>
              <a:t>chaptcha</a:t>
            </a:r>
            <a:r>
              <a:rPr lang="tr-TR" sz="2800" dirty="0" smtClean="0">
                <a:cs typeface="Arial" charset="0"/>
              </a:rPr>
              <a:t> kullanımına yönelik sesli seçeneklere yer verildiği de görülmektedir.</a:t>
            </a:r>
            <a:endParaRPr lang="tr-TR" sz="2800" dirty="0">
              <a:cs typeface="Arial" charset="0"/>
            </a:endParaRPr>
          </a:p>
          <a:p>
            <a:pPr marL="201168" lvl="1" indent="0">
              <a:buClr>
                <a:schemeClr val="accent2"/>
              </a:buClr>
              <a:buNone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168" lvl="1" indent="0">
              <a:buClr>
                <a:schemeClr val="accent2"/>
              </a:buClr>
              <a:buNone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373" y="1851702"/>
            <a:ext cx="3716503" cy="44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7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ses öğeleri için altyazı seçeneğine yer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verilmelidir.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Sesli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içeriklerin işaret dili çevirisi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öğelerinin detaylı alternatifleri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verilmelidir.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Canlı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olarak yayımlanan ses öğeleri için metin alternatifleri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sunulmalıdır.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İşitme Engelliler</a:t>
            </a:r>
          </a:p>
        </p:txBody>
      </p:sp>
    </p:spTree>
    <p:extLst>
      <p:ext uri="{BB962C8B-B14F-4D97-AF65-F5344CB8AC3E}">
        <p14:creationId xmlns:p14="http://schemas.microsoft.com/office/powerpoint/2010/main" val="19043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725" indent="-5207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Ses ve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Altyazı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790" y="1173993"/>
            <a:ext cx="4618856" cy="48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4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Otizm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Tutarlılık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, net tasarım, metafor kullanmamak, görsel ağırlıklı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Sözel ve Okuma Zorluğu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Basit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ve net yazmak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Dikkat Eksikliği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Hiperaktivite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Bozukluğu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Dikkatini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ana içerikten uzaklaştıran şeylerden kaçınmak ve renk, beyaz boşluk ve basit sunum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Zihinsel Engelliler</a:t>
            </a:r>
          </a:p>
        </p:txBody>
      </p:sp>
    </p:spTree>
    <p:extLst>
      <p:ext uri="{BB962C8B-B14F-4D97-AF65-F5344CB8AC3E}">
        <p14:creationId xmlns:p14="http://schemas.microsoft.com/office/powerpoint/2010/main" val="337229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Herhangi bir ürünün, servisin, hizmetin, teknolojinin ya da ortamın herkes tarafından ulaşılabilir ve kullanılabilir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Herkesin yaşam etkinliklerine katılımını engelleyebilecek etmenlerin ortadan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kaldırılması.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Tavsiye edilen bir tercih değil, yasal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zorunluluk.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Erişilebilirlik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Genel siteler 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İhtiyaçlara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göre ayarlanabilir olmalı</a:t>
            </a: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38" indent="-439738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Çok kullandıkları siteler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Yaşlı </a:t>
            </a: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ihtiyaçlarına uygun tasarım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Yaşlılar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03" y="2654114"/>
            <a:ext cx="6701582" cy="226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80" y="1851702"/>
            <a:ext cx="10058400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Tasarımcıların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sitelerin hedef kitlenin ihtiyaçlarına uygunluğunu test ederek kontrol etmesi gereklidir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Teknik Testler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Uzman Testleri</a:t>
            </a:r>
          </a:p>
          <a:p>
            <a:pPr lvl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tr-TR" sz="2600" dirty="0">
                <a:latin typeface="Arial" panose="020B0604020202020204" pitchFamily="34" charset="0"/>
                <a:cs typeface="Arial" panose="020B0604020202020204" pitchFamily="34" charset="0"/>
              </a:rPr>
              <a:t>Son Kullanıcı Testleri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Erişilebilirlik Testleri</a:t>
            </a:r>
          </a:p>
        </p:txBody>
      </p:sp>
    </p:spTree>
    <p:extLst>
      <p:ext uri="{BB962C8B-B14F-4D97-AF65-F5344CB8AC3E}">
        <p14:creationId xmlns:p14="http://schemas.microsoft.com/office/powerpoint/2010/main" val="14936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İnternet alışveriş sitesini seçin ve KAMİS dokümanı Bölüm-4 de yer alan WCAG standardı açıklamalarına göre bu sitenin A seviyesini ne kadar sağladığını test edin.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Etkinlik</a:t>
            </a:r>
            <a:endParaRPr lang="en-US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457" y="3042914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İnsan Bilgisayar Etkileşiminin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Organizasyonel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Boyutu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Gelecek Ders </a:t>
            </a:r>
            <a:r>
              <a:rPr lang="tr-TR" dirty="0" smtClean="0"/>
              <a:t>- 8 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50" y="2759414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1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TC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. Başbakanlık Devlet Planlama Teşkilatı e-Dönüşüm Türkiye Projesi Birlikte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Çalışılabilirlik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Esasları Rehberi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’ne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göre:</a:t>
            </a: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“Bilgi ve hizmetlerin internet sayfası ve diğer alternatif kanallardan, kullanıcılar için tespit edilen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arayüzlerin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toplumun tüm fertleri tarafından kolay kullanılabilecek ve kullanıcı tarafında gerekli olabilecek ek ticari yazılımları mümkün olan en alt seviyede tutacak şekilde sunumu hedeflenmektedir.”</a:t>
            </a: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Erişilebilirlik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Türkiye Özürlü Araştırması*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göre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Türkiye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nüfusunun %12’si engellidir. 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Yaklaşık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420.000 görme, 3 Milyon işitme engelli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65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ve daha yukarı yaştaki nüfus, toplam nüfusun % 6’sı</a:t>
            </a:r>
          </a:p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Erişilebilirlik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?</a:t>
            </a:r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1097279" y="5861537"/>
            <a:ext cx="9069113" cy="3757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Clr>
                <a:schemeClr val="accent2"/>
              </a:buClr>
              <a:buNone/>
            </a:pPr>
            <a:r>
              <a:rPr lang="tr-TR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Devlet Planlama Teşkilatı Müsteşarlığı ve Devlet İstatistik Enstitüsü Başkanlığı</a:t>
            </a:r>
          </a:p>
        </p:txBody>
      </p:sp>
    </p:spTree>
    <p:extLst>
      <p:ext uri="{BB962C8B-B14F-4D97-AF65-F5344CB8AC3E}">
        <p14:creationId xmlns:p14="http://schemas.microsoft.com/office/powerpoint/2010/main" val="2346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erişebilirlik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için çeşitli kanun ve yönetmeliklerin uygulanmasını zorunlu kılmaktadır.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Bilişim sistemi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tasarımcıları 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kullanıcının bilgiye en üst seviyede ve en rahat şekilde erişebilmesi 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için tasarımlarını </a:t>
            </a: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engelli kullanıcılara uygun 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yapmalı.</a:t>
            </a:r>
            <a:endParaRPr lang="tr-TR" alt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tr-T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Dünyada</a:t>
            </a:r>
            <a:r>
              <a:rPr lang="en-US" dirty="0" smtClean="0"/>
              <a:t> </a:t>
            </a:r>
            <a:r>
              <a:rPr lang="en-US" dirty="0" err="1"/>
              <a:t>Erişilebilirlik</a:t>
            </a:r>
            <a:endParaRPr lang="en-US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4094565"/>
            <a:ext cx="4910820" cy="218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719583" cy="431537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Amerika Birleşik Devletleri,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508 of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Rehabilitation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" internet sitelerinin erişilebilir olmasını zorunlu kılan kanun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İngiltere, 2006 yılında Engelli Hakları Komisyonu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Commission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DRC) ve İngiliz Standartlar Enstitüsü (British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Institution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BSI) engelliler için PAS* 78 standardını hazırlamışlardır.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Erişilebilirlik üzerine olan yaklaşımlar ülkeden ülkeye değişiklik göstermesine rağmen ISO/IEC 40500:2012 uluslararası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standartdır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en-US" dirty="0" err="1"/>
              <a:t>Erişilebilirlik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3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Erişilebilirlik</a:t>
            </a:r>
            <a:r>
              <a:rPr lang="tr-TR" dirty="0" smtClean="0"/>
              <a:t> - Türkiye</a:t>
            </a:r>
            <a:endParaRPr lang="en-US" dirty="0"/>
          </a:p>
        </p:txBody>
      </p:sp>
      <p:pic>
        <p:nvPicPr>
          <p:cNvPr id="4" name="Picture 2" descr="Image result for türkiye engelli p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69" y="2131909"/>
            <a:ext cx="4778896" cy="358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türkiye engelli p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77" y="2589109"/>
            <a:ext cx="528637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1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481</TotalTime>
  <Words>1182</Words>
  <Application>Microsoft Office PowerPoint</Application>
  <PresentationFormat>Widescreen</PresentationFormat>
  <Paragraphs>186</Paragraphs>
  <Slides>43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Trebuchet MS</vt:lpstr>
      <vt:lpstr>Wingdings</vt:lpstr>
      <vt:lpstr>Retrospect</vt:lpstr>
      <vt:lpstr>İnsan Bilgisayar Etkileşimi Erişilebilirlik</vt:lpstr>
      <vt:lpstr>Dersin Amaçları</vt:lpstr>
      <vt:lpstr>Etkinlikler</vt:lpstr>
      <vt:lpstr>Erişilebilirlik</vt:lpstr>
      <vt:lpstr>Erişilebilirlik</vt:lpstr>
      <vt:lpstr>Erişilebilirlik neden önemli?</vt:lpstr>
      <vt:lpstr>Dünyada Erişilebilirlik</vt:lpstr>
      <vt:lpstr>Dünyada Erişilebilirlik</vt:lpstr>
      <vt:lpstr>Erişilebilirlik - Türkiye</vt:lpstr>
      <vt:lpstr>Erişilebilirlik - ABD</vt:lpstr>
      <vt:lpstr>Target Mağazası Örneği</vt:lpstr>
      <vt:lpstr>WCAG 2.0</vt:lpstr>
      <vt:lpstr>WCAG – A Seviyesi</vt:lpstr>
      <vt:lpstr>WCAG – AA Seviyesi</vt:lpstr>
      <vt:lpstr>WCAG – AAA Seviyesi</vt:lpstr>
      <vt:lpstr>Erişilebilirlik Faktörleri</vt:lpstr>
      <vt:lpstr>Erişilebilirlik Faktörleri</vt:lpstr>
      <vt:lpstr>Örnek Kontrol Araçları</vt:lpstr>
      <vt:lpstr>Örnek Kontrol Araçları</vt:lpstr>
      <vt:lpstr>Örnek Kontrol Araçları</vt:lpstr>
      <vt:lpstr>Örnek Kontrol Araçları</vt:lpstr>
      <vt:lpstr>Daha Fazlası İçin</vt:lpstr>
      <vt:lpstr>W3 Kaynakları</vt:lpstr>
      <vt:lpstr>TÜBİTAK BİLGEM - Rehber </vt:lpstr>
      <vt:lpstr>İnternet Sitesi Erişilebilirlik Standartlarına Uyumluluk</vt:lpstr>
      <vt:lpstr>Örnek Araçlar</vt:lpstr>
      <vt:lpstr>Test Araçları</vt:lpstr>
      <vt:lpstr>Test Araçları</vt:lpstr>
      <vt:lpstr>Test Araçları</vt:lpstr>
      <vt:lpstr>Test Araçları</vt:lpstr>
      <vt:lpstr>İnternet Sitelerinin Engelli Kullanıcılara Yönelik Tasarlanması</vt:lpstr>
      <vt:lpstr>Metin Dışındaki Her Nesne İçin Alt-metin Kullanımı</vt:lpstr>
      <vt:lpstr>Metin Dışındaki Her Nesne İçin Alt-metin Kullanımı</vt:lpstr>
      <vt:lpstr>Çerçevelerde Başlık Kullanımı</vt:lpstr>
      <vt:lpstr>Gezinim (Navigasyon) Bağlantıları</vt:lpstr>
      <vt:lpstr>Engelli Kullanıcılar İçin Captcha Kullanımı</vt:lpstr>
      <vt:lpstr>İşitme Engelliler</vt:lpstr>
      <vt:lpstr>Örnek</vt:lpstr>
      <vt:lpstr>Zihinsel Engelliler</vt:lpstr>
      <vt:lpstr>Yaşlılar</vt:lpstr>
      <vt:lpstr>Erişilebilirlik Testleri</vt:lpstr>
      <vt:lpstr>Etkinlik</vt:lpstr>
      <vt:lpstr>Gelecek Ders - 8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Oznur Toper (Ogretmen Akademisi Vakfi)</dc:creator>
  <cp:lastModifiedBy>Özgür Esen</cp:lastModifiedBy>
  <cp:revision>107</cp:revision>
  <dcterms:created xsi:type="dcterms:W3CDTF">2014-09-12T02:11:56Z</dcterms:created>
  <dcterms:modified xsi:type="dcterms:W3CDTF">2017-10-23T08:38:58Z</dcterms:modified>
</cp:coreProperties>
</file>