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44"/>
  </p:notesMasterIdLst>
  <p:handoutMasterIdLst>
    <p:handoutMasterId r:id="rId45"/>
  </p:handoutMasterIdLst>
  <p:sldIdLst>
    <p:sldId id="365" r:id="rId2"/>
    <p:sldId id="675" r:id="rId3"/>
    <p:sldId id="367" r:id="rId4"/>
    <p:sldId id="623" r:id="rId5"/>
    <p:sldId id="762" r:id="rId6"/>
    <p:sldId id="739" r:id="rId7"/>
    <p:sldId id="707" r:id="rId8"/>
    <p:sldId id="754" r:id="rId9"/>
    <p:sldId id="756" r:id="rId10"/>
    <p:sldId id="720" r:id="rId11"/>
    <p:sldId id="728" r:id="rId12"/>
    <p:sldId id="763" r:id="rId13"/>
    <p:sldId id="721" r:id="rId14"/>
    <p:sldId id="753" r:id="rId15"/>
    <p:sldId id="732" r:id="rId16"/>
    <p:sldId id="733" r:id="rId17"/>
    <p:sldId id="735" r:id="rId18"/>
    <p:sldId id="736" r:id="rId19"/>
    <p:sldId id="734" r:id="rId20"/>
    <p:sldId id="758" r:id="rId21"/>
    <p:sldId id="759" r:id="rId22"/>
    <p:sldId id="757" r:id="rId23"/>
    <p:sldId id="760" r:id="rId24"/>
    <p:sldId id="749" r:id="rId25"/>
    <p:sldId id="750" r:id="rId26"/>
    <p:sldId id="747" r:id="rId27"/>
    <p:sldId id="746" r:id="rId28"/>
    <p:sldId id="761" r:id="rId29"/>
    <p:sldId id="704" r:id="rId30"/>
    <p:sldId id="705" r:id="rId31"/>
    <p:sldId id="681" r:id="rId32"/>
    <p:sldId id="701" r:id="rId33"/>
    <p:sldId id="683" r:id="rId34"/>
    <p:sldId id="686" r:id="rId35"/>
    <p:sldId id="687" r:id="rId36"/>
    <p:sldId id="688" r:id="rId37"/>
    <p:sldId id="689" r:id="rId38"/>
    <p:sldId id="690" r:id="rId39"/>
    <p:sldId id="691" r:id="rId40"/>
    <p:sldId id="569" r:id="rId41"/>
    <p:sldId id="559" r:id="rId42"/>
    <p:sldId id="558" r:id="rId43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88262" autoAdjust="0"/>
  </p:normalViewPr>
  <p:slideViewPr>
    <p:cSldViewPr snapToObjects="1">
      <p:cViewPr varScale="1">
        <p:scale>
          <a:sx n="70" d="100"/>
          <a:sy n="70" d="100"/>
        </p:scale>
        <p:origin x="96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gmmateryal.eba.gov.tr/panel/upload/videoTest/fizik/FFIZ10S167/index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waves-intro/latest/waves-intro_en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gmmateryal.eba.gov.tr/panel/upload/videoTest/fizik/FFIZ10S163/index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Çizimlerin doğru tarafı: Derinden sığa doğru giderken dalga b</a:t>
            </a:r>
            <a:r>
              <a:rPr lang="en-US" noProof="0" dirty="0" smtClean="0"/>
              <a:t>o</a:t>
            </a:r>
            <a:r>
              <a:rPr lang="tr-TR" noProof="0" dirty="0" err="1" smtClean="0"/>
              <a:t>yu</a:t>
            </a:r>
            <a:r>
              <a:rPr lang="tr-TR" noProof="0" dirty="0" smtClean="0"/>
              <a:t> azalır ve dalga yavaşlar. </a:t>
            </a:r>
          </a:p>
          <a:p>
            <a:r>
              <a:rPr lang="tr-TR" noProof="0" dirty="0" smtClean="0"/>
              <a:t>Çizimler bir yönden yanlıştır: Derinden sığa doğru giderken enerji korunumundan dolayı dalganın yüksekliği (genliği) artar. Çizimlerde azalır gösterilmiş.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95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65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12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799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bağlantısı</a:t>
            </a:r>
            <a:r>
              <a:rPr lang="en-US" dirty="0" smtClean="0"/>
              <a:t> (</a:t>
            </a:r>
            <a:r>
              <a:rPr lang="en-US" dirty="0" err="1" smtClean="0"/>
              <a:t>görsele</a:t>
            </a:r>
            <a:r>
              <a:rPr lang="en-US" dirty="0" smtClean="0"/>
              <a:t> </a:t>
            </a:r>
            <a:r>
              <a:rPr lang="en-US" dirty="0" err="1" smtClean="0"/>
              <a:t>köprü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eklenmiştir</a:t>
            </a:r>
            <a:r>
              <a:rPr lang="en-US" baseline="0" dirty="0" smtClean="0"/>
              <a:t>):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http://ogmmateryal.eba.gov.tr/panel/upload/videoTest/fizik/FFIZ10S167/index.html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742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Işın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şeklinde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gösterimde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normalle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yaptığı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açıdaki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değişime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değinilecek</a:t>
            </a:r>
            <a:r>
              <a:rPr lang="en-US" baseline="0" noProof="0" dirty="0" smtClean="0"/>
              <a:t>.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19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err="1" smtClean="0"/>
              <a:t>Işın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şeklinde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gösterimde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normalle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yaptığı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açıdaki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değişime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değinilecek</a:t>
            </a:r>
            <a:r>
              <a:rPr lang="en-US" baseline="0" noProof="0" dirty="0" smtClean="0"/>
              <a:t>.</a:t>
            </a:r>
            <a:endParaRPr lang="tr-TR" noProof="0" dirty="0" smtClean="0"/>
          </a:p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33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28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698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57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en-US" dirty="0" smtClean="0"/>
          </a:p>
          <a:p>
            <a:r>
              <a:rPr lang="en-US" dirty="0" err="1" smtClean="0"/>
              <a:t>Venturi</a:t>
            </a:r>
            <a:r>
              <a:rPr lang="en-US" dirty="0" smtClean="0"/>
              <a:t> </a:t>
            </a:r>
            <a:r>
              <a:rPr lang="en-US" dirty="0" err="1" smtClean="0"/>
              <a:t>borusu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Simulasyon</a:t>
            </a:r>
            <a:r>
              <a:rPr lang="en-US" dirty="0" smtClean="0"/>
              <a:t> </a:t>
            </a:r>
            <a:r>
              <a:rPr lang="en-US" dirty="0" err="1" smtClean="0"/>
              <a:t>bağlantısı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https://phet.colorado.edu/sims/html/waves-intro/latest/waves-intro_en.html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61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298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82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Sınıfa</a:t>
            </a:r>
            <a:r>
              <a:rPr lang="en-US" dirty="0" smtClean="0"/>
              <a:t> </a:t>
            </a:r>
            <a:r>
              <a:rPr lang="en-US" dirty="0" err="1" smtClean="0"/>
              <a:t>stroboskop</a:t>
            </a:r>
            <a:r>
              <a:rPr lang="en-US" dirty="0" smtClean="0"/>
              <a:t> </a:t>
            </a:r>
            <a:r>
              <a:rPr lang="en-US" dirty="0" err="1" smtClean="0"/>
              <a:t>götürülerek</a:t>
            </a:r>
            <a:r>
              <a:rPr lang="en-US" dirty="0" smtClean="0"/>
              <a:t> </a:t>
            </a:r>
            <a:r>
              <a:rPr lang="en-US" dirty="0" err="1" smtClean="0"/>
              <a:t>onun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yardımı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açıklanacak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99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Sınıfa</a:t>
            </a:r>
            <a:r>
              <a:rPr lang="en-US" dirty="0" smtClean="0"/>
              <a:t> </a:t>
            </a:r>
            <a:r>
              <a:rPr lang="en-US" dirty="0" err="1" smtClean="0"/>
              <a:t>stroboskop</a:t>
            </a:r>
            <a:r>
              <a:rPr lang="en-US" dirty="0" smtClean="0"/>
              <a:t> </a:t>
            </a:r>
            <a:r>
              <a:rPr lang="en-US" dirty="0" err="1" smtClean="0"/>
              <a:t>götürülerek</a:t>
            </a:r>
            <a:r>
              <a:rPr lang="en-US" dirty="0" smtClean="0"/>
              <a:t> </a:t>
            </a:r>
            <a:r>
              <a:rPr lang="en-US" dirty="0" err="1" smtClean="0"/>
              <a:t>onun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yardımı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açıklanacak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72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bağlantısı</a:t>
            </a:r>
            <a:r>
              <a:rPr lang="en-US" dirty="0" smtClean="0"/>
              <a:t> (</a:t>
            </a:r>
            <a:r>
              <a:rPr lang="en-US" dirty="0" err="1" smtClean="0"/>
              <a:t>görsele</a:t>
            </a:r>
            <a:r>
              <a:rPr lang="en-US" dirty="0" smtClean="0"/>
              <a:t> </a:t>
            </a:r>
            <a:r>
              <a:rPr lang="en-US" dirty="0" err="1" smtClean="0"/>
              <a:t>köprü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eklenmiştir</a:t>
            </a:r>
            <a:r>
              <a:rPr lang="en-US" baseline="0" dirty="0" smtClean="0"/>
              <a:t>):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http://ogmmateryal.eba.gov.tr/panel/upload/videoTest/fizik/FFIZ10S163/index.html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52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11.01.2020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gmmateryal.eba.gov.tr/panel/upload/videoTest/fizik/FFIZ10S163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gmmateryal.eba.gov.tr/panel/upload/videoTest/fizik/FFIZ10S167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9.jpeg"/><Relationship Id="rId7" Type="http://schemas.openxmlformats.org/officeDocument/2006/relationships/image" Target="../media/image36.emf"/><Relationship Id="rId12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5.png"/><Relationship Id="rId5" Type="http://schemas.openxmlformats.org/officeDocument/2006/relationships/image" Target="../media/image43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waves-intro/latest/waves-intro_e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3. ÜNİTE: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3.3. Su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Dalgası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II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45128" y="5806628"/>
            <a:ext cx="3026048" cy="849835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tr-TR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Prof. Dr. Ali Eryılmaz</a:t>
            </a:r>
            <a:endParaRPr lang="en-US" sz="24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Arş. Gör. Belkıs Garip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225" b="12808"/>
          <a:stretch/>
        </p:blipFill>
        <p:spPr>
          <a:xfrm>
            <a:off x="3356969" y="1412776"/>
            <a:ext cx="2814644" cy="244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6080" y="1412776"/>
            <a:ext cx="51125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Stroboskop</a:t>
            </a:r>
            <a:r>
              <a:rPr lang="en-US" dirty="0" smtClean="0"/>
              <a:t>, su </a:t>
            </a:r>
            <a:r>
              <a:rPr lang="en-US" dirty="0" err="1" smtClean="0"/>
              <a:t>dalgasının</a:t>
            </a:r>
            <a:r>
              <a:rPr lang="en-US" dirty="0" smtClean="0"/>
              <a:t> </a:t>
            </a:r>
            <a:r>
              <a:rPr lang="en-US" dirty="0" err="1" smtClean="0"/>
              <a:t>frekansını</a:t>
            </a:r>
            <a:r>
              <a:rPr lang="en-US" dirty="0" smtClean="0"/>
              <a:t> </a:t>
            </a:r>
            <a:r>
              <a:rPr lang="en-US" dirty="0" err="1" smtClean="0"/>
              <a:t>ölçmek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deney</a:t>
            </a:r>
            <a:r>
              <a:rPr lang="en-US" dirty="0" smtClean="0"/>
              <a:t> </a:t>
            </a:r>
            <a:r>
              <a:rPr lang="en-US" dirty="0" err="1" smtClean="0"/>
              <a:t>aletidir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Stroboskop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/>
              <a:t>etrafında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döndürülerek</a:t>
            </a:r>
            <a:r>
              <a:rPr lang="en-US" dirty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/>
              <a:t>yarıkların</a:t>
            </a:r>
            <a:r>
              <a:rPr lang="en-US" dirty="0"/>
              <a:t> </a:t>
            </a:r>
            <a:r>
              <a:rPr lang="en-US" dirty="0" err="1"/>
              <a:t>frekansı</a:t>
            </a:r>
            <a:r>
              <a:rPr lang="en-US" dirty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dalgaların</a:t>
            </a:r>
            <a:r>
              <a:rPr lang="en-US" dirty="0"/>
              <a:t> </a:t>
            </a:r>
            <a:r>
              <a:rPr lang="en-US" dirty="0" err="1"/>
              <a:t>frekansı</a:t>
            </a:r>
            <a:r>
              <a:rPr lang="en-US" dirty="0"/>
              <a:t> </a:t>
            </a:r>
            <a:r>
              <a:rPr lang="en-US" dirty="0" err="1" smtClean="0"/>
              <a:t>eşitlenmeye</a:t>
            </a:r>
            <a:r>
              <a:rPr lang="en-US" dirty="0" smtClean="0"/>
              <a:t> </a:t>
            </a:r>
            <a:r>
              <a:rPr lang="en-US" dirty="0" err="1" smtClean="0"/>
              <a:t>çalışılır</a:t>
            </a:r>
            <a:r>
              <a:rPr lang="en-US" dirty="0"/>
              <a:t>. </a:t>
            </a:r>
            <a:r>
              <a:rPr lang="en-US" dirty="0" err="1"/>
              <a:t>Frekanslar</a:t>
            </a:r>
            <a:r>
              <a:rPr lang="en-US" dirty="0"/>
              <a:t> </a:t>
            </a:r>
            <a:r>
              <a:rPr lang="en-US" b="1" dirty="0" err="1" smtClean="0"/>
              <a:t>eşitlendiğinde</a:t>
            </a:r>
            <a:r>
              <a:rPr lang="en-US" dirty="0" smtClean="0"/>
              <a:t> </a:t>
            </a:r>
            <a:r>
              <a:rPr lang="en-US" dirty="0" err="1" smtClean="0"/>
              <a:t>dalgalar</a:t>
            </a:r>
            <a:r>
              <a:rPr lang="en-US" dirty="0"/>
              <a:t> </a:t>
            </a:r>
            <a:r>
              <a:rPr lang="en-US" dirty="0" err="1" smtClean="0"/>
              <a:t>duruyormuş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algılanır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6080" y="526879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94" y="1145390"/>
            <a:ext cx="3725974" cy="27111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476" y="1066711"/>
            <a:ext cx="44849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Stroboskopta</a:t>
            </a:r>
            <a:r>
              <a:rPr lang="en-US" dirty="0"/>
              <a:t> </a:t>
            </a:r>
            <a:r>
              <a:rPr lang="en-US" dirty="0" err="1" smtClean="0"/>
              <a:t>dalgaları</a:t>
            </a:r>
            <a:r>
              <a:rPr lang="en-US" dirty="0" smtClean="0"/>
              <a:t> </a:t>
            </a:r>
            <a:r>
              <a:rPr lang="en-US" dirty="0" err="1" smtClean="0"/>
              <a:t>duruyormuş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gördüğümüzde</a:t>
            </a:r>
            <a:r>
              <a:rPr lang="en-US" dirty="0" smtClean="0"/>
              <a:t>, </a:t>
            </a:r>
            <a:r>
              <a:rPr lang="en-US" dirty="0"/>
              <a:t>1. </a:t>
            </a:r>
            <a:r>
              <a:rPr lang="en-US" dirty="0" err="1"/>
              <a:t>yarıkta</a:t>
            </a:r>
            <a:r>
              <a:rPr lang="en-US" dirty="0"/>
              <a:t> su </a:t>
            </a:r>
            <a:r>
              <a:rPr lang="en-US" dirty="0" err="1" smtClean="0"/>
              <a:t>dalgasının</a:t>
            </a:r>
            <a:r>
              <a:rPr lang="en-US" dirty="0" smtClean="0"/>
              <a:t> </a:t>
            </a:r>
            <a:r>
              <a:rPr lang="en-US" dirty="0" err="1" smtClean="0"/>
              <a:t>tepe</a:t>
            </a:r>
            <a:r>
              <a:rPr lang="en-US" dirty="0" smtClean="0"/>
              <a:t> </a:t>
            </a:r>
            <a:r>
              <a:rPr lang="en-US" dirty="0" err="1" smtClean="0"/>
              <a:t>noktası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düşünelim</a:t>
            </a:r>
            <a:r>
              <a:rPr lang="en-US" dirty="0" smtClean="0"/>
              <a:t>. 2</a:t>
            </a:r>
            <a:r>
              <a:rPr lang="en-US" dirty="0"/>
              <a:t>. </a:t>
            </a:r>
            <a:r>
              <a:rPr lang="en-US" dirty="0" err="1"/>
              <a:t>yarık</a:t>
            </a:r>
            <a:r>
              <a:rPr lang="en-US" dirty="0"/>
              <a:t> </a:t>
            </a:r>
            <a:r>
              <a:rPr lang="en-US" dirty="0" err="1"/>
              <a:t>tepeye</a:t>
            </a:r>
            <a:r>
              <a:rPr lang="en-US" dirty="0"/>
              <a:t> </a:t>
            </a:r>
            <a:r>
              <a:rPr lang="en-US" dirty="0" err="1"/>
              <a:t>geldiğinde</a:t>
            </a:r>
            <a:r>
              <a:rPr lang="en-US" dirty="0"/>
              <a:t> </a:t>
            </a:r>
            <a:r>
              <a:rPr lang="en-US" dirty="0" smtClean="0"/>
              <a:t> su </a:t>
            </a:r>
            <a:r>
              <a:rPr lang="en-US" dirty="0" err="1" smtClean="0"/>
              <a:t>dalgasının</a:t>
            </a:r>
            <a:r>
              <a:rPr lang="en-US" dirty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tepe</a:t>
            </a:r>
            <a:r>
              <a:rPr lang="en-US" dirty="0" smtClean="0"/>
              <a:t> </a:t>
            </a:r>
            <a:r>
              <a:rPr lang="en-US" dirty="0" err="1" smtClean="0"/>
              <a:t>noktası</a:t>
            </a:r>
            <a:r>
              <a:rPr lang="en-US" dirty="0" smtClean="0"/>
              <a:t> </a:t>
            </a:r>
            <a:r>
              <a:rPr lang="en-US" dirty="0" err="1" smtClean="0"/>
              <a:t>yarığın</a:t>
            </a:r>
            <a:r>
              <a:rPr lang="en-US" dirty="0" smtClean="0"/>
              <a:t> </a:t>
            </a:r>
            <a:r>
              <a:rPr lang="en-US" dirty="0" err="1" smtClean="0"/>
              <a:t>önüne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. </a:t>
            </a:r>
            <a:r>
              <a:rPr lang="en-US" b="1" dirty="0" err="1" smtClean="0"/>
              <a:t>Ardışık</a:t>
            </a:r>
            <a:r>
              <a:rPr lang="en-US" b="1" dirty="0" smtClean="0"/>
              <a:t> </a:t>
            </a:r>
            <a:r>
              <a:rPr lang="en-US" b="1" dirty="0" err="1" smtClean="0"/>
              <a:t>olarak</a:t>
            </a:r>
            <a:r>
              <a:rPr lang="en-US" b="1" dirty="0" smtClean="0"/>
              <a:t> her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 smtClean="0"/>
              <a:t>yarığa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 smtClean="0"/>
              <a:t>dalga</a:t>
            </a:r>
            <a:r>
              <a:rPr lang="en-US" b="1" dirty="0" smtClean="0"/>
              <a:t> </a:t>
            </a:r>
            <a:r>
              <a:rPr lang="en-US" b="1" dirty="0" err="1" smtClean="0"/>
              <a:t>tepesi</a:t>
            </a:r>
            <a:r>
              <a:rPr lang="en-US" b="1" dirty="0" smtClean="0"/>
              <a:t> </a:t>
            </a:r>
            <a:r>
              <a:rPr lang="en-US" b="1" dirty="0" err="1" smtClean="0"/>
              <a:t>denk</a:t>
            </a:r>
            <a:r>
              <a:rPr lang="en-US" b="1" dirty="0" smtClean="0"/>
              <a:t> </a:t>
            </a:r>
            <a:r>
              <a:rPr lang="en-US" b="1" dirty="0" err="1" smtClean="0"/>
              <a:t>gelir</a:t>
            </a:r>
            <a:r>
              <a:rPr lang="en-US" b="1" dirty="0" smtClean="0"/>
              <a:t>. </a:t>
            </a:r>
            <a:r>
              <a:rPr lang="en-US" dirty="0" err="1" smtClean="0"/>
              <a:t>Böylece</a:t>
            </a:r>
            <a:r>
              <a:rPr lang="en-US" dirty="0" smtClean="0"/>
              <a:t> </a:t>
            </a:r>
            <a:r>
              <a:rPr lang="en-US" dirty="0" err="1" smtClean="0"/>
              <a:t>yarıkların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süreleri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tepelerinin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sureleri</a:t>
            </a:r>
            <a:r>
              <a:rPr lang="en-US" dirty="0" smtClean="0"/>
              <a:t> </a:t>
            </a:r>
            <a:r>
              <a:rPr lang="en-US" dirty="0" err="1" smtClean="0"/>
              <a:t>eşitlenmiş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2476" y="5452855"/>
            <a:ext cx="827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Stroboskop</a:t>
            </a:r>
            <a:r>
              <a:rPr lang="tr-TR" dirty="0"/>
              <a:t> yardımı ile duruyormuş gibi gördüğümüz su dalgalarının dalga boylarını da rahatlıkla </a:t>
            </a:r>
            <a:r>
              <a:rPr lang="tr-TR" dirty="0" smtClean="0"/>
              <a:t>ölçebiliriz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167394" y="4078428"/>
            <a:ext cx="2952328" cy="259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35" y="1404602"/>
            <a:ext cx="3315419" cy="464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383" y="2280066"/>
            <a:ext cx="1339844" cy="447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279" y="3137964"/>
            <a:ext cx="2296905" cy="1030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394" y="1145390"/>
            <a:ext cx="3725974" cy="27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45" y="3622655"/>
            <a:ext cx="2160240" cy="2772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5681" y="4221088"/>
            <a:ext cx="3009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deneyelim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dirty="0" smtClean="0">
              <a:sym typeface="Wingdings" panose="05000000000000000000" pitchFamily="2" charset="2"/>
            </a:endParaRPr>
          </a:p>
          <a:p>
            <a:pPr algn="ctr"/>
            <a:r>
              <a:rPr lang="en-US" dirty="0" err="1" smtClean="0">
                <a:sym typeface="Wingdings" panose="05000000000000000000" pitchFamily="2" charset="2"/>
              </a:rPr>
              <a:t>Sonra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izleyip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açıklayalım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9028" y="1386642"/>
            <a:ext cx="76795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leğeninde</a:t>
            </a:r>
            <a:r>
              <a:rPr lang="en-US" dirty="0"/>
              <a:t> (</a:t>
            </a:r>
            <a:r>
              <a:rPr lang="en-US" dirty="0" err="1"/>
              <a:t>derinliği</a:t>
            </a:r>
            <a:r>
              <a:rPr lang="en-US" dirty="0"/>
              <a:t> </a:t>
            </a:r>
            <a:r>
              <a:rPr lang="en-US" dirty="0" err="1"/>
              <a:t>değiştirmeden</a:t>
            </a:r>
            <a:r>
              <a:rPr lang="en-US" dirty="0"/>
              <a:t>),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kaynağının</a:t>
            </a:r>
            <a:r>
              <a:rPr lang="en-US" dirty="0"/>
              <a:t> </a:t>
            </a:r>
            <a:r>
              <a:rPr lang="en-US" dirty="0" err="1"/>
              <a:t>frekansını</a:t>
            </a:r>
            <a:r>
              <a:rPr lang="en-US" dirty="0"/>
              <a:t> </a:t>
            </a:r>
            <a:r>
              <a:rPr lang="en-US" dirty="0" err="1"/>
              <a:t>değiştirdik</a:t>
            </a:r>
            <a:r>
              <a:rPr lang="en-US" dirty="0"/>
              <a:t>.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kaynağının</a:t>
            </a:r>
            <a:r>
              <a:rPr lang="en-US" dirty="0"/>
              <a:t> </a:t>
            </a:r>
            <a:r>
              <a:rPr lang="en-US" dirty="0" err="1"/>
              <a:t>frekansını</a:t>
            </a:r>
            <a:r>
              <a:rPr lang="en-US" dirty="0"/>
              <a:t> </a:t>
            </a:r>
            <a:r>
              <a:rPr lang="en-US" dirty="0" err="1"/>
              <a:t>değiştirmeden</a:t>
            </a:r>
            <a:r>
              <a:rPr lang="en-US" dirty="0"/>
              <a:t> </a:t>
            </a:r>
            <a:r>
              <a:rPr lang="en-US" dirty="0" err="1"/>
              <a:t>derinliği</a:t>
            </a:r>
            <a:r>
              <a:rPr lang="en-US" dirty="0"/>
              <a:t> </a:t>
            </a:r>
            <a:r>
              <a:rPr lang="en-US" dirty="0" err="1"/>
              <a:t>değiştirseydik</a:t>
            </a:r>
            <a:r>
              <a:rPr lang="en-US" dirty="0"/>
              <a:t> ne </a:t>
            </a:r>
            <a:r>
              <a:rPr lang="en-US" dirty="0" err="1"/>
              <a:t>olurdu</a:t>
            </a:r>
            <a:r>
              <a:rPr lang="en-US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9028" y="3016210"/>
            <a:ext cx="84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Derinliği</a:t>
            </a:r>
            <a:r>
              <a:rPr lang="en-US" dirty="0" smtClean="0"/>
              <a:t> </a:t>
            </a:r>
            <a:r>
              <a:rPr lang="en-US" dirty="0" err="1" smtClean="0"/>
              <a:t>değiştirince</a:t>
            </a:r>
            <a:r>
              <a:rPr lang="en-US" dirty="0" smtClean="0"/>
              <a:t> </a:t>
            </a:r>
            <a:r>
              <a:rPr lang="en-US" dirty="0" err="1" smtClean="0"/>
              <a:t>ortamın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/>
              <a:t> </a:t>
            </a:r>
            <a:r>
              <a:rPr lang="en-US" dirty="0" err="1" smtClean="0"/>
              <a:t>değişiyor</a:t>
            </a:r>
            <a:r>
              <a:rPr lang="en-US" dirty="0" smtClean="0"/>
              <a:t>, </a:t>
            </a:r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b="1" dirty="0" err="1" smtClean="0"/>
              <a:t>ortam</a:t>
            </a:r>
            <a:r>
              <a:rPr lang="en-US" b="1" dirty="0" smtClean="0"/>
              <a:t> </a:t>
            </a:r>
            <a:r>
              <a:rPr lang="en-US" b="1" dirty="0" err="1" smtClean="0"/>
              <a:t>değişiyor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9028" y="332656"/>
            <a:ext cx="7391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</a:t>
            </a:r>
            <a:r>
              <a:rPr lang="tr-TR" sz="2800" b="1" dirty="0" smtClean="0"/>
              <a:t>Davranışı</a:t>
            </a:r>
            <a:endParaRPr lang="tr-TR" sz="2800" b="1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794" y="1411554"/>
            <a:ext cx="7571047" cy="4681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1626"/>
          <a:stretch/>
        </p:blipFill>
        <p:spPr>
          <a:xfrm>
            <a:off x="3728944" y="1623977"/>
            <a:ext cx="3101775" cy="2989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6" y="3913123"/>
            <a:ext cx="4412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kayağının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saniyede</a:t>
            </a:r>
            <a:r>
              <a:rPr lang="en-US" dirty="0" smtClean="0"/>
              <a:t> </a:t>
            </a:r>
            <a:r>
              <a:rPr lang="en-US" dirty="0" err="1" smtClean="0"/>
              <a:t>ürettiği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sayısı</a:t>
            </a:r>
            <a:r>
              <a:rPr lang="en-US" dirty="0" smtClean="0"/>
              <a:t> </a:t>
            </a:r>
            <a:r>
              <a:rPr lang="en-US" dirty="0" err="1" smtClean="0"/>
              <a:t>değişmedi</a:t>
            </a:r>
            <a:r>
              <a:rPr lang="en-US" dirty="0" smtClean="0"/>
              <a:t>! </a:t>
            </a:r>
          </a:p>
          <a:p>
            <a:endParaRPr lang="en-US" dirty="0"/>
          </a:p>
          <a:p>
            <a:r>
              <a:rPr lang="en-US" dirty="0" err="1" smtClean="0"/>
              <a:t>Dolayısı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derin</a:t>
            </a:r>
            <a:r>
              <a:rPr lang="en-US" dirty="0" smtClean="0"/>
              <a:t> </a:t>
            </a:r>
            <a:r>
              <a:rPr lang="en-US" dirty="0" err="1"/>
              <a:t>kısımda</a:t>
            </a:r>
            <a:r>
              <a:rPr lang="en-US" dirty="0"/>
              <a:t> da </a:t>
            </a:r>
            <a:r>
              <a:rPr lang="en-US" dirty="0" err="1"/>
              <a:t>sığ</a:t>
            </a:r>
            <a:r>
              <a:rPr lang="en-US" dirty="0"/>
              <a:t> </a:t>
            </a:r>
            <a:r>
              <a:rPr lang="en-US" dirty="0" err="1"/>
              <a:t>kısımda</a:t>
            </a:r>
            <a:r>
              <a:rPr lang="en-US" dirty="0"/>
              <a:t> da su </a:t>
            </a:r>
            <a:r>
              <a:rPr lang="en-US" dirty="0" err="1"/>
              <a:t>dalgasının</a:t>
            </a:r>
            <a:r>
              <a:rPr lang="en-US" dirty="0"/>
              <a:t> </a:t>
            </a:r>
            <a:r>
              <a:rPr lang="en-US" dirty="0" err="1"/>
              <a:t>frekansı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aynıdır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kaynağının</a:t>
            </a:r>
            <a:r>
              <a:rPr lang="en-US" dirty="0"/>
              <a:t> </a:t>
            </a:r>
            <a:r>
              <a:rPr lang="en-US" dirty="0" err="1"/>
              <a:t>frekansına</a:t>
            </a:r>
            <a:r>
              <a:rPr lang="en-US" dirty="0"/>
              <a:t> </a:t>
            </a:r>
            <a:r>
              <a:rPr lang="en-US" dirty="0" err="1"/>
              <a:t>eşittir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0142" y="311849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Frekans</a:t>
            </a:r>
            <a:r>
              <a:rPr lang="en-US" dirty="0" smtClean="0"/>
              <a:t> (f)?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308" y="1571243"/>
            <a:ext cx="1971675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20" y="6180085"/>
            <a:ext cx="1781175" cy="5524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62" y="1713785"/>
            <a:ext cx="8544942" cy="3793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6113" y="57332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Derinden sığa doğru giderken enerji korunumundan dolayı dalganın yüksekliği (genliği) artar. Çizimlerde yanlışlıkla azalır gösterilmiştir.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199563"/>
            <a:ext cx="5096423" cy="319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948" y="3199563"/>
            <a:ext cx="3269998" cy="3232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639" y="1279080"/>
            <a:ext cx="7649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Yandan</a:t>
            </a:r>
            <a:r>
              <a:rPr lang="en-US" dirty="0" smtClean="0"/>
              <a:t> </a:t>
            </a:r>
            <a:r>
              <a:rPr lang="en-US" dirty="0" err="1" smtClean="0"/>
              <a:t>görünümü</a:t>
            </a:r>
            <a:r>
              <a:rPr lang="en-US" dirty="0" smtClean="0"/>
              <a:t> </a:t>
            </a:r>
            <a:r>
              <a:rPr lang="en-US" dirty="0" err="1" smtClean="0"/>
              <a:t>aşağıdaki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legeninde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derinlikte</a:t>
            </a:r>
            <a:r>
              <a:rPr lang="en-US" dirty="0" smtClean="0"/>
              <a:t> </a:t>
            </a:r>
            <a:r>
              <a:rPr lang="en-US" dirty="0" err="1" smtClean="0"/>
              <a:t>ortam</a:t>
            </a:r>
            <a:r>
              <a:rPr lang="en-US" dirty="0" smtClean="0"/>
              <a:t> </a:t>
            </a:r>
            <a:r>
              <a:rPr lang="en-US" dirty="0" err="1" smtClean="0"/>
              <a:t>bulunmaktadır</a:t>
            </a:r>
            <a:r>
              <a:rPr lang="en-US" dirty="0" smtClean="0"/>
              <a:t>. </a:t>
            </a:r>
            <a:r>
              <a:rPr lang="en-US" dirty="0" err="1" smtClean="0"/>
              <a:t>Doğrusal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kaynağı</a:t>
            </a:r>
            <a:r>
              <a:rPr lang="en-US" dirty="0" smtClean="0"/>
              <a:t> </a:t>
            </a:r>
            <a:r>
              <a:rPr lang="en-US" dirty="0" err="1" smtClean="0"/>
              <a:t>çalıştırıp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leğenine</a:t>
            </a:r>
            <a:r>
              <a:rPr lang="en-US" dirty="0" smtClean="0"/>
              <a:t> </a:t>
            </a:r>
            <a:r>
              <a:rPr lang="en-US" dirty="0" err="1" smtClean="0"/>
              <a:t>yukardan</a:t>
            </a:r>
            <a:r>
              <a:rPr lang="en-US" dirty="0" smtClean="0"/>
              <a:t> </a:t>
            </a:r>
            <a:r>
              <a:rPr lang="en-US" dirty="0" err="1" smtClean="0"/>
              <a:t>baktığımızda</a:t>
            </a:r>
            <a:r>
              <a:rPr lang="en-US" dirty="0" smtClean="0"/>
              <a:t> </a:t>
            </a:r>
            <a:r>
              <a:rPr lang="en-US" dirty="0" err="1" smtClean="0"/>
              <a:t>dalgaların</a:t>
            </a:r>
            <a:r>
              <a:rPr lang="en-US" dirty="0" smtClean="0"/>
              <a:t> </a:t>
            </a:r>
            <a:r>
              <a:rPr lang="en-US" dirty="0" err="1" smtClean="0"/>
              <a:t>görünümü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? </a:t>
            </a:r>
            <a:r>
              <a:rPr lang="en-US" dirty="0" err="1" smtClean="0"/>
              <a:t>Çizelim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772816"/>
            <a:ext cx="4526712" cy="2216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804" y="4815115"/>
            <a:ext cx="4022656" cy="1667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3" name="Rectangle 2"/>
          <p:cNvSpPr/>
          <p:nvPr/>
        </p:nvSpPr>
        <p:spPr>
          <a:xfrm>
            <a:off x="4141768" y="4078813"/>
            <a:ext cx="764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Doğrusal su </a:t>
            </a:r>
            <a:r>
              <a:rPr lang="tr-TR" dirty="0" err="1" smtClean="0"/>
              <a:t>dalgas</a:t>
            </a:r>
            <a:r>
              <a:rPr lang="en-US" dirty="0" err="1" smtClean="0"/>
              <a:t>ının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göründüğünü</a:t>
            </a:r>
            <a:r>
              <a:rPr lang="en-US" dirty="0" smtClean="0"/>
              <a:t> </a:t>
            </a:r>
            <a:r>
              <a:rPr lang="en-US" dirty="0" err="1" smtClean="0"/>
              <a:t>açıkladık</a:t>
            </a:r>
            <a:r>
              <a:rPr lang="en-US" dirty="0" smtClean="0"/>
              <a:t>, </a:t>
            </a:r>
            <a:r>
              <a:rPr lang="en-US" dirty="0" err="1" smtClean="0"/>
              <a:t>peki</a:t>
            </a:r>
            <a:r>
              <a:rPr lang="en-US" dirty="0" smtClean="0"/>
              <a:t> </a:t>
            </a:r>
            <a:r>
              <a:rPr lang="en-US" dirty="0" err="1" smtClean="0"/>
              <a:t>dairesel</a:t>
            </a:r>
            <a:r>
              <a:rPr lang="en-US" dirty="0" smtClean="0"/>
              <a:t> su </a:t>
            </a:r>
            <a:r>
              <a:rPr lang="en-US" dirty="0" err="1" smtClean="0"/>
              <a:t>dalgası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görünür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94108" y="1376733"/>
            <a:ext cx="1899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628800"/>
            <a:ext cx="4171808" cy="3524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2224" y="1844319"/>
            <a:ext cx="38337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 </a:t>
            </a:r>
            <a:r>
              <a:rPr lang="en-US" dirty="0" err="1" smtClean="0"/>
              <a:t>dalgasını</a:t>
            </a:r>
            <a:r>
              <a:rPr lang="en-US" dirty="0" smtClean="0"/>
              <a:t> </a:t>
            </a:r>
            <a:r>
              <a:rPr lang="en-US" dirty="0" err="1" smtClean="0"/>
              <a:t>kendisine</a:t>
            </a:r>
            <a:r>
              <a:rPr lang="en-US" dirty="0" smtClean="0"/>
              <a:t> parallel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oluşturulmuş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derinlikte</a:t>
            </a:r>
            <a:r>
              <a:rPr lang="tr-TR" dirty="0" smtClean="0"/>
              <a:t>ki ortamdan</a:t>
            </a:r>
            <a:r>
              <a:rPr lang="en-US" dirty="0" smtClean="0"/>
              <a:t> </a:t>
            </a:r>
            <a:r>
              <a:rPr lang="en-US" dirty="0" err="1" smtClean="0"/>
              <a:t>geçerken</a:t>
            </a:r>
            <a:r>
              <a:rPr lang="en-US" dirty="0" smtClean="0"/>
              <a:t> ne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inceledik</a:t>
            </a:r>
            <a:r>
              <a:rPr lang="en-US" dirty="0" smtClean="0"/>
              <a:t> (a).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Oluşturulan</a:t>
            </a:r>
            <a:r>
              <a:rPr lang="en-US" dirty="0" smtClean="0"/>
              <a:t> </a:t>
            </a:r>
            <a:r>
              <a:rPr lang="en-US" dirty="0" err="1" smtClean="0"/>
              <a:t>faklı</a:t>
            </a:r>
            <a:r>
              <a:rPr lang="en-US" dirty="0" smtClean="0"/>
              <a:t> </a:t>
            </a:r>
            <a:r>
              <a:rPr lang="en-US" dirty="0" err="1" smtClean="0"/>
              <a:t>derinlikteki</a:t>
            </a:r>
            <a:r>
              <a:rPr lang="en-US" dirty="0" smtClean="0"/>
              <a:t> </a:t>
            </a:r>
            <a:r>
              <a:rPr lang="en-US" dirty="0" err="1" smtClean="0"/>
              <a:t>ortam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doğrusal</a:t>
            </a:r>
            <a:r>
              <a:rPr lang="en-US" dirty="0" smtClean="0"/>
              <a:t> su </a:t>
            </a:r>
            <a:r>
              <a:rPr lang="en-US" dirty="0" err="1" smtClean="0"/>
              <a:t>dalgası</a:t>
            </a:r>
            <a:r>
              <a:rPr lang="en-US" dirty="0" smtClean="0"/>
              <a:t>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açı</a:t>
            </a:r>
            <a:r>
              <a:rPr lang="en-US" dirty="0" smtClean="0"/>
              <a:t> </a:t>
            </a:r>
            <a:r>
              <a:rPr lang="en-US" dirty="0" err="1" smtClean="0"/>
              <a:t>yapsaydı</a:t>
            </a:r>
            <a:r>
              <a:rPr lang="en-US" dirty="0" smtClean="0"/>
              <a:t> ne </a:t>
            </a:r>
            <a:r>
              <a:rPr lang="en-US" dirty="0" err="1" smtClean="0"/>
              <a:t>gözlemlerdik</a:t>
            </a:r>
            <a:r>
              <a:rPr lang="en-US" dirty="0" smtClean="0"/>
              <a:t> (b)?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332656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88257" y="855876"/>
            <a:ext cx="11024367" cy="545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10.3.3.3. Ortam derinliği ile su dalgalarının yayılma hızını ilişkilendirir. </a:t>
            </a:r>
            <a:endParaRPr lang="en-US" dirty="0"/>
          </a:p>
          <a:p>
            <a:pPr marL="1092200">
              <a:lnSpc>
                <a:spcPct val="150000"/>
              </a:lnSpc>
            </a:pPr>
            <a:r>
              <a:rPr lang="tr-TR" dirty="0"/>
              <a:t>a) Öğrencilerin deney yaparak veya simülasyonlarla ortam derinliğinin dalganın hızına etkisini incelemeleri ve dalga boyundaki değişimi gözlemlemeleri sağlanır. </a:t>
            </a:r>
            <a:endParaRPr lang="en-US" dirty="0"/>
          </a:p>
          <a:p>
            <a:pPr marL="1092200">
              <a:lnSpc>
                <a:spcPct val="150000"/>
              </a:lnSpc>
            </a:pPr>
            <a:r>
              <a:rPr lang="tr-TR" dirty="0"/>
              <a:t>b) Ortam değiştiren su dalgalarının dalga boyu ve hız değişimi ile ilgili matematiksel hesaplamalara girilmez. </a:t>
            </a:r>
            <a:endParaRPr lang="en-US" dirty="0"/>
          </a:p>
          <a:p>
            <a:pPr marL="1092200">
              <a:lnSpc>
                <a:spcPct val="150000"/>
              </a:lnSpc>
            </a:pPr>
            <a:r>
              <a:rPr lang="tr-TR" dirty="0"/>
              <a:t>c) </a:t>
            </a:r>
            <a:r>
              <a:rPr lang="tr-TR" dirty="0" err="1"/>
              <a:t>Stroboskopun</a:t>
            </a:r>
            <a:r>
              <a:rPr lang="tr-TR" dirty="0"/>
              <a:t> dalga boyu ölçümünde kullanıldığından bahsedilir, matematiksel hesaplamalara girilmez.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r-TR" b="1" dirty="0"/>
              <a:t>10.3.3.4. Doğrusal su dalgalarının kırılma hareketini analiz eder. </a:t>
            </a:r>
            <a:endParaRPr lang="en-US" dirty="0"/>
          </a:p>
          <a:p>
            <a:pPr marL="1092200">
              <a:lnSpc>
                <a:spcPct val="150000"/>
              </a:lnSpc>
            </a:pPr>
            <a:r>
              <a:rPr lang="tr-TR" dirty="0"/>
              <a:t>a) Öğrencilerin deney yaparak veya simülasyonlar kullanarak su dalgalarının kırılma hareketlerini çizmeleri sağlanır. Su dalgalarının mercek şeklindeki su ortamından geçişi ile ilgili kırılma hareketlerine girilmez. </a:t>
            </a:r>
            <a:endParaRPr lang="en-US" dirty="0"/>
          </a:p>
          <a:p>
            <a:pPr marL="1092200">
              <a:lnSpc>
                <a:spcPct val="150000"/>
              </a:lnSpc>
            </a:pPr>
            <a:r>
              <a:rPr lang="tr-TR" dirty="0"/>
              <a:t>b) Dairesel su dalgalarının kırılması konusuna girilmez. </a:t>
            </a:r>
            <a:endParaRPr lang="en-US" dirty="0"/>
          </a:p>
          <a:p>
            <a:pPr marL="1092200">
              <a:lnSpc>
                <a:spcPct val="150000"/>
              </a:lnSpc>
            </a:pPr>
            <a:r>
              <a:rPr lang="tr-TR" dirty="0"/>
              <a:t>c) Su dalgalarının kırılma hareketi ile ilgili matematiksel hesaplamalara girilmez.</a:t>
            </a:r>
          </a:p>
        </p:txBody>
      </p:sp>
    </p:spTree>
    <p:extLst>
      <p:ext uri="{BB962C8B-B14F-4D97-AF65-F5344CB8AC3E}">
        <p14:creationId xmlns:p14="http://schemas.microsoft.com/office/powerpoint/2010/main" val="26071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135" y="1494689"/>
            <a:ext cx="3240360" cy="4159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6240" y="2348880"/>
            <a:ext cx="3009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deneyelim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dirty="0" err="1" smtClean="0">
                <a:sym typeface="Wingdings" panose="05000000000000000000" pitchFamily="2" charset="2"/>
              </a:rPr>
              <a:t>Sonra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izleyip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açıklayalım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9028" y="332656"/>
            <a:ext cx="7391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</a:t>
            </a:r>
            <a:r>
              <a:rPr lang="tr-TR" sz="2800" b="1" dirty="0" smtClean="0"/>
              <a:t>Davranışı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Kırılma</a:t>
            </a:r>
            <a:r>
              <a:rPr lang="en-US" sz="2800" b="1" dirty="0" smtClean="0"/>
              <a:t> Hareketi</a:t>
            </a:r>
            <a:endParaRPr lang="tr-TR" sz="2800" b="1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898" y="1484784"/>
            <a:ext cx="7320673" cy="4610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69"/>
          <a:stretch/>
        </p:blipFill>
        <p:spPr>
          <a:xfrm>
            <a:off x="4038910" y="2780928"/>
            <a:ext cx="5382927" cy="3039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1784" y="5989930"/>
            <a:ext cx="51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Derin </a:t>
            </a:r>
            <a:r>
              <a:rPr lang="en-US" i="1" dirty="0" err="1" smtClean="0"/>
              <a:t>ortamdan</a:t>
            </a:r>
            <a:r>
              <a:rPr lang="en-US" i="1" dirty="0" smtClean="0"/>
              <a:t> </a:t>
            </a:r>
            <a:r>
              <a:rPr lang="en-US" i="1" dirty="0" err="1" smtClean="0"/>
              <a:t>sığ</a:t>
            </a:r>
            <a:r>
              <a:rPr lang="en-US" i="1" dirty="0" smtClean="0"/>
              <a:t> </a:t>
            </a:r>
            <a:r>
              <a:rPr lang="en-US" i="1" dirty="0" err="1" smtClean="0"/>
              <a:t>ortama</a:t>
            </a:r>
            <a:r>
              <a:rPr lang="en-US" i="1" dirty="0" smtClean="0"/>
              <a:t> </a:t>
            </a:r>
            <a:r>
              <a:rPr lang="en-US" i="1" dirty="0" err="1" smtClean="0"/>
              <a:t>geçen</a:t>
            </a:r>
            <a:r>
              <a:rPr lang="en-US" i="1" dirty="0" smtClean="0"/>
              <a:t> su </a:t>
            </a:r>
            <a:r>
              <a:rPr lang="en-US" i="1" dirty="0" err="1" smtClean="0"/>
              <a:t>dalgası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1594" y="1476725"/>
            <a:ext cx="79582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Neue-Light"/>
              </a:rPr>
              <a:t>Su </a:t>
            </a:r>
            <a:r>
              <a:rPr lang="en-US" dirty="0" err="1">
                <a:latin typeface="HelveticaNeue-Light"/>
              </a:rPr>
              <a:t>dalgaları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 smtClean="0">
                <a:latin typeface="HelveticaNeue-Light"/>
              </a:rPr>
              <a:t>derin</a:t>
            </a:r>
            <a:r>
              <a:rPr lang="en-US" dirty="0" smtClean="0">
                <a:latin typeface="HelveticaNeue-Light"/>
              </a:rPr>
              <a:t> </a:t>
            </a:r>
            <a:r>
              <a:rPr lang="en-US" dirty="0" err="1" smtClean="0">
                <a:latin typeface="HelveticaNeue-Light"/>
              </a:rPr>
              <a:t>ve</a:t>
            </a:r>
            <a:r>
              <a:rPr lang="en-US" dirty="0" smtClean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sığ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ortamları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birbirinden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ayıran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yüzeye</a:t>
            </a:r>
            <a:r>
              <a:rPr lang="en-US" dirty="0">
                <a:latin typeface="HelveticaNeue-Light"/>
              </a:rPr>
              <a:t> 90°den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HelveticaNeue-Light"/>
              </a:rPr>
              <a:t>farklı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bir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açı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ile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gelirse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ikinci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ortama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geçerken</a:t>
            </a:r>
            <a:r>
              <a:rPr lang="en-US" dirty="0">
                <a:latin typeface="HelveticaNeue-Light"/>
              </a:rPr>
              <a:t> </a:t>
            </a:r>
            <a:r>
              <a:rPr lang="en-US" b="1" dirty="0" err="1">
                <a:latin typeface="HelveticaNeue-Light"/>
              </a:rPr>
              <a:t>doğrultu</a:t>
            </a:r>
            <a:r>
              <a:rPr lang="en-US" dirty="0">
                <a:latin typeface="HelveticaNeue-Light"/>
              </a:rPr>
              <a:t> </a:t>
            </a:r>
            <a:r>
              <a:rPr lang="en-US" dirty="0" err="1">
                <a:latin typeface="HelveticaNeue-Light"/>
              </a:rPr>
              <a:t>değiştirir</a:t>
            </a:r>
            <a:r>
              <a:rPr lang="en-US" dirty="0">
                <a:latin typeface="HelveticaNeue-Light"/>
              </a:rPr>
              <a:t>. Bu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HelveticaNeue-Light"/>
              </a:rPr>
              <a:t>olaya</a:t>
            </a:r>
            <a:r>
              <a:rPr lang="es-ES" dirty="0">
                <a:latin typeface="HelveticaNeue-Light"/>
              </a:rPr>
              <a:t> </a:t>
            </a:r>
            <a:r>
              <a:rPr lang="es-ES" dirty="0">
                <a:latin typeface="HelveticaNeue-Medium"/>
              </a:rPr>
              <a:t>su </a:t>
            </a:r>
            <a:r>
              <a:rPr lang="es-ES" dirty="0" err="1">
                <a:latin typeface="HelveticaNeue-Medium"/>
              </a:rPr>
              <a:t>dalgalarında</a:t>
            </a:r>
            <a:r>
              <a:rPr lang="es-ES" b="1" dirty="0">
                <a:latin typeface="HelveticaNeue-Medium"/>
              </a:rPr>
              <a:t> </a:t>
            </a:r>
            <a:r>
              <a:rPr lang="es-ES" b="1" dirty="0" err="1">
                <a:latin typeface="HelveticaNeue-Medium"/>
              </a:rPr>
              <a:t>kırılma</a:t>
            </a:r>
            <a:r>
              <a:rPr lang="es-ES" b="1" dirty="0">
                <a:latin typeface="HelveticaNeue-Medium"/>
              </a:rPr>
              <a:t> </a:t>
            </a:r>
            <a:r>
              <a:rPr lang="es-ES" dirty="0" err="1">
                <a:latin typeface="HelveticaNeue-Light"/>
              </a:rPr>
              <a:t>denir</a:t>
            </a:r>
            <a:r>
              <a:rPr lang="es-ES" dirty="0">
                <a:latin typeface="HelveticaNeue-Ligh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32"/>
          <a:stretch/>
        </p:blipFill>
        <p:spPr>
          <a:xfrm>
            <a:off x="3860000" y="1844824"/>
            <a:ext cx="7164537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1784" y="5805264"/>
            <a:ext cx="51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Sığ </a:t>
            </a:r>
            <a:r>
              <a:rPr lang="en-US" dirty="0" err="1" smtClean="0"/>
              <a:t>ortamdan</a:t>
            </a:r>
            <a:r>
              <a:rPr lang="en-US" dirty="0" smtClean="0"/>
              <a:t> </a:t>
            </a:r>
            <a:r>
              <a:rPr lang="en-US" dirty="0" err="1" smtClean="0"/>
              <a:t>derin</a:t>
            </a:r>
            <a:r>
              <a:rPr lang="en-US" dirty="0" smtClean="0"/>
              <a:t> </a:t>
            </a:r>
            <a:r>
              <a:rPr lang="en-US" dirty="0" err="1" smtClean="0"/>
              <a:t>ortama</a:t>
            </a:r>
            <a:r>
              <a:rPr lang="en-US" dirty="0" smtClean="0"/>
              <a:t> </a:t>
            </a:r>
            <a:r>
              <a:rPr lang="en-US" dirty="0" err="1" smtClean="0"/>
              <a:t>geçen</a:t>
            </a:r>
            <a:r>
              <a:rPr lang="en-US" dirty="0" smtClean="0"/>
              <a:t> su </a:t>
            </a:r>
            <a:r>
              <a:rPr lang="en-US" dirty="0" err="1" smtClean="0"/>
              <a:t>dalgası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3" y="1412776"/>
            <a:ext cx="3994461" cy="22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5803" y="332656"/>
            <a:ext cx="6900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Dalgalar, Niye Sürekli Karaya Doğru Hareket Eder?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99" y="3674397"/>
            <a:ext cx="4061804" cy="3095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1412776"/>
            <a:ext cx="2328292" cy="3252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44" y="1930222"/>
            <a:ext cx="3820740" cy="2861867"/>
          </a:xfrm>
          <a:prstGeom prst="rect">
            <a:avLst/>
          </a:prstGeom>
        </p:spPr>
      </p:pic>
      <p:pic>
        <p:nvPicPr>
          <p:cNvPr id="1028" name="Picture 4" descr="Image result for tsu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11830"/>
            <a:ext cx="4727848" cy="31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9736" y="312738"/>
            <a:ext cx="72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Tsunami</a:t>
            </a:r>
            <a:r>
              <a:rPr lang="tr-TR" sz="2800" b="1" dirty="0" smtClean="0"/>
              <a:t> </a:t>
            </a:r>
            <a:r>
              <a:rPr lang="tr-TR" sz="2800" b="1" dirty="0"/>
              <a:t>Dalgaları: Nerede Daha Hızlıdır? Nerede Genliği Daha Büyüktür?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Tsunami</a:t>
            </a:r>
            <a:r>
              <a:rPr lang="tr-TR" sz="1400" dirty="0" smtClean="0">
                <a:solidFill>
                  <a:srgbClr val="00B050"/>
                </a:solidFill>
              </a:rPr>
              <a:t> </a:t>
            </a:r>
            <a:r>
              <a:rPr lang="tr-TR" sz="1400" dirty="0">
                <a:solidFill>
                  <a:srgbClr val="00B05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819736" y="312738"/>
            <a:ext cx="72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Tsunami</a:t>
            </a:r>
            <a:r>
              <a:rPr lang="tr-TR" sz="2800" b="1" dirty="0" smtClean="0"/>
              <a:t> </a:t>
            </a:r>
            <a:r>
              <a:rPr lang="tr-TR" sz="2800" b="1" dirty="0"/>
              <a:t>Dalgaları: Nerede Daha Hızlıdır? Nerede Genliği Daha Büyüktür?</a:t>
            </a:r>
          </a:p>
        </p:txBody>
      </p:sp>
      <p:pic>
        <p:nvPicPr>
          <p:cNvPr id="3" name="Picture 2" descr="tsunami physics ile ilgili görsel sonuc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132856"/>
            <a:ext cx="5184576" cy="31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/>
          <p:nvPr/>
        </p:nvCxnSpPr>
        <p:spPr>
          <a:xfrm>
            <a:off x="4943872" y="4941168"/>
            <a:ext cx="1008112" cy="864096"/>
          </a:xfrm>
          <a:prstGeom prst="curvedConnector3">
            <a:avLst>
              <a:gd name="adj1" fmla="val -218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51984" y="562059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hareketi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5717274" y="3324996"/>
            <a:ext cx="1378975" cy="12951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7414378" y="2830379"/>
            <a:ext cx="1008112" cy="864096"/>
          </a:xfrm>
          <a:prstGeom prst="curvedConnector3">
            <a:avLst>
              <a:gd name="adj1" fmla="val -218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58338" y="350980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Sığ su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95" y="4455985"/>
            <a:ext cx="4087905" cy="23536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96249" y="445598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Derin su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Tsunami</a:t>
            </a:r>
            <a:r>
              <a:rPr lang="tr-TR" sz="1400" dirty="0" smtClean="0">
                <a:solidFill>
                  <a:srgbClr val="00B050"/>
                </a:solidFill>
              </a:rPr>
              <a:t> </a:t>
            </a:r>
            <a:r>
              <a:rPr lang="tr-TR" sz="1400" dirty="0">
                <a:solidFill>
                  <a:srgbClr val="00B05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412776"/>
            <a:ext cx="6968514" cy="4752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9736" y="312738"/>
            <a:ext cx="76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Tsunami</a:t>
            </a:r>
            <a:r>
              <a:rPr lang="tr-TR" sz="2800" b="1" dirty="0" smtClean="0"/>
              <a:t> </a:t>
            </a:r>
            <a:r>
              <a:rPr lang="tr-TR" sz="2800" b="1" dirty="0"/>
              <a:t>Dalgaları: Nerede Daha Hızlıdır? Nerede Genliği Daha Büyüktür?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Tsunami</a:t>
            </a:r>
            <a:r>
              <a:rPr lang="tr-TR" sz="1400" dirty="0" smtClean="0">
                <a:solidFill>
                  <a:srgbClr val="00B050"/>
                </a:solidFill>
              </a:rPr>
              <a:t> </a:t>
            </a:r>
            <a:r>
              <a:rPr lang="tr-TR" sz="1400" dirty="0">
                <a:solidFill>
                  <a:srgbClr val="00B05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819736" y="312738"/>
            <a:ext cx="76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Günün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Özeti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Günün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Özeti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146" y="4540189"/>
            <a:ext cx="3938854" cy="2105249"/>
          </a:xfrm>
          <a:prstGeom prst="rect">
            <a:avLst/>
          </a:prstGeom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52" y="4558750"/>
            <a:ext cx="3135893" cy="17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541" y="4558750"/>
            <a:ext cx="1260419" cy="17605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169"/>
          <a:stretch/>
        </p:blipFill>
        <p:spPr>
          <a:xfrm>
            <a:off x="8342334" y="574348"/>
            <a:ext cx="3274559" cy="1849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2232"/>
          <a:stretch/>
        </p:blipFill>
        <p:spPr>
          <a:xfrm>
            <a:off x="8342334" y="2492895"/>
            <a:ext cx="3274559" cy="17113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352" y="2177475"/>
            <a:ext cx="5008205" cy="2223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4535" y="835958"/>
            <a:ext cx="1712993" cy="1246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b="21626"/>
          <a:stretch/>
        </p:blipFill>
        <p:spPr>
          <a:xfrm>
            <a:off x="5494960" y="956944"/>
            <a:ext cx="1247997" cy="12026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6330" y="900560"/>
            <a:ext cx="1436036" cy="7208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5285" y="1634924"/>
            <a:ext cx="1341263" cy="400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7837" y="1625996"/>
            <a:ext cx="895854" cy="3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87526" y="64440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LYS2017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245366"/>
            <a:ext cx="4633505" cy="6198678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244432" y="5471864"/>
            <a:ext cx="1426935" cy="532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5912" y="47667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25912" y="948690"/>
            <a:ext cx="7416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Dalgalar, Niye Sürekli Karaya Doğru Hareket Eder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err="1" smtClean="0"/>
              <a:t>Tsunami</a:t>
            </a:r>
            <a:r>
              <a:rPr lang="tr-TR" dirty="0" smtClean="0"/>
              <a:t> </a:t>
            </a:r>
            <a:r>
              <a:rPr lang="tr-TR" dirty="0"/>
              <a:t>Dalgaları: Nerede Daha Hızlıdır? Nerede Genliği Daha Büyüktür</a:t>
            </a:r>
            <a:r>
              <a:rPr lang="tr-TR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Su Dalgalarının Yayılma Hızı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Su Dalgalarının Farklı Ortamdan Geçerken Davranışı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Dalgalar</a:t>
            </a:r>
            <a:r>
              <a:rPr lang="tr-TR" dirty="0"/>
              <a:t>, Niye Sürekli Karaya Doğru Hareket Eder?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err="1" smtClean="0"/>
              <a:t>Tsunami</a:t>
            </a:r>
            <a:r>
              <a:rPr lang="tr-TR" dirty="0" smtClean="0"/>
              <a:t> </a:t>
            </a:r>
            <a:r>
              <a:rPr lang="tr-TR" dirty="0"/>
              <a:t>Dalgaları: Nerede Daha Hızlıdır? Nerede Genliği Daha Büyüktür</a:t>
            </a:r>
            <a:r>
              <a:rPr lang="tr-TR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/>
              <a:t>Günün</a:t>
            </a:r>
            <a:r>
              <a:rPr lang="en-US" dirty="0" smtClean="0"/>
              <a:t> </a:t>
            </a:r>
            <a:r>
              <a:rPr lang="en-US" dirty="0" err="1"/>
              <a:t>Özeti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Çözümü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Bugün</a:t>
            </a:r>
            <a:r>
              <a:rPr lang="en-US" dirty="0" err="1"/>
              <a:t>ün</a:t>
            </a:r>
            <a:r>
              <a:rPr lang="en-US" dirty="0"/>
              <a:t> </a:t>
            </a:r>
            <a:r>
              <a:rPr lang="en-US" dirty="0" err="1"/>
              <a:t>Kazanımları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onraki</a:t>
            </a:r>
            <a:r>
              <a:rPr lang="en-US" dirty="0" smtClean="0"/>
              <a:t> </a:t>
            </a:r>
            <a:r>
              <a:rPr lang="en-US" dirty="0" err="1" smtClean="0"/>
              <a:t>Dersin</a:t>
            </a:r>
            <a:r>
              <a:rPr lang="en-US" dirty="0" smtClean="0"/>
              <a:t> </a:t>
            </a:r>
            <a:r>
              <a:rPr lang="en-US" dirty="0" err="1" smtClean="0"/>
              <a:t>Kazanımları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87526" y="630932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989" y="1340768"/>
            <a:ext cx="8210175" cy="3168352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5231904" y="3717032"/>
            <a:ext cx="1118633" cy="532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7826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66444"/>
            <a:ext cx="3960440" cy="649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7526" y="630932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LYS2014</a:t>
            </a:r>
            <a:endParaRPr lang="tr-TR" dirty="0"/>
          </a:p>
        </p:txBody>
      </p:sp>
      <p:sp>
        <p:nvSpPr>
          <p:cNvPr id="6" name="10 Oval"/>
          <p:cNvSpPr/>
          <p:nvPr/>
        </p:nvSpPr>
        <p:spPr>
          <a:xfrm>
            <a:off x="7110804" y="5253080"/>
            <a:ext cx="150547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115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167"/>
          <a:stretch/>
        </p:blipFill>
        <p:spPr>
          <a:xfrm>
            <a:off x="7896200" y="841285"/>
            <a:ext cx="4096861" cy="565763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760296" y="450912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60793"/>
          <a:stretch/>
        </p:blipFill>
        <p:spPr>
          <a:xfrm>
            <a:off x="3142221" y="989352"/>
            <a:ext cx="4748001" cy="45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7313"/>
            <a:ext cx="4066108" cy="685068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682517" y="3229475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5513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63" y="1124743"/>
            <a:ext cx="6210908" cy="5263759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3287688" y="4762997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134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09" y="1484784"/>
            <a:ext cx="6410551" cy="260468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032104" y="3016210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403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579675"/>
            <a:ext cx="5184368" cy="6167459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6312024" y="5860773"/>
            <a:ext cx="1224136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2662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388" y="183228"/>
            <a:ext cx="5199457" cy="671505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6384032" y="4492621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062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30191"/>
            <a:ext cx="4069022" cy="6603024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336360" y="305804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311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848" y="31739"/>
            <a:ext cx="4041752" cy="686210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984432" y="573325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Soru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Çözümü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7063" y="318065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139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38994" y="356228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980" y="1130687"/>
            <a:ext cx="2022123" cy="1274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76" y="1216112"/>
            <a:ext cx="1851927" cy="1529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492" y="2801392"/>
            <a:ext cx="2220576" cy="1213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45" y="2699868"/>
            <a:ext cx="1752586" cy="1625510"/>
          </a:xfrm>
          <a:prstGeom prst="rect">
            <a:avLst/>
          </a:prstGeom>
        </p:spPr>
      </p:pic>
      <p:pic>
        <p:nvPicPr>
          <p:cNvPr id="20" name="Picture 2" descr="animation showing circular motion for particles associated with a water surface wa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85" y="926399"/>
            <a:ext cx="3395962" cy="15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092" y="2678692"/>
            <a:ext cx="1823949" cy="1306779"/>
          </a:xfrm>
          <a:prstGeom prst="rect">
            <a:avLst/>
          </a:prstGeom>
        </p:spPr>
      </p:pic>
      <p:pic>
        <p:nvPicPr>
          <p:cNvPr id="22" name="Picture 4" descr="Image result for fish under the se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03" y="2678806"/>
            <a:ext cx="1467044" cy="13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0246" y="4538104"/>
            <a:ext cx="2344887" cy="17401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t="4672"/>
          <a:stretch/>
        </p:blipFill>
        <p:spPr>
          <a:xfrm>
            <a:off x="5150431" y="4636025"/>
            <a:ext cx="3239894" cy="16711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7067" y="4636025"/>
            <a:ext cx="3461348" cy="1798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1036217"/>
            <a:ext cx="8208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/>
              <a:t>10.3.3.3. Ortam derinliği ile su dalgalarının yayılma hızını ilişkilendirir. </a:t>
            </a:r>
            <a:endParaRPr lang="en-US" dirty="0"/>
          </a:p>
          <a:p>
            <a:pPr marL="1092200"/>
            <a:r>
              <a:rPr lang="tr-TR" dirty="0"/>
              <a:t>a) Öğrencilerin deney yaparak veya simülasyonlarla ortam derinliğinin dalganın hızına etkisini incelemeleri ve dalga boyundaki değişimi gözlemlemeleri sağlanır. </a:t>
            </a:r>
            <a:endParaRPr lang="en-US" dirty="0"/>
          </a:p>
          <a:p>
            <a:pPr marL="1092200"/>
            <a:r>
              <a:rPr lang="tr-TR" dirty="0"/>
              <a:t>b) Ortam değiştiren su dalgalarının dalga boyu ve hız değişimi ile ilgili matematiksel hesaplamalara girilmez. </a:t>
            </a:r>
            <a:endParaRPr lang="en-US" dirty="0"/>
          </a:p>
          <a:p>
            <a:pPr marL="1092200"/>
            <a:r>
              <a:rPr lang="tr-TR" dirty="0"/>
              <a:t>c) </a:t>
            </a:r>
            <a:r>
              <a:rPr lang="tr-TR" dirty="0" err="1"/>
              <a:t>Stroboskopun</a:t>
            </a:r>
            <a:r>
              <a:rPr lang="tr-TR" dirty="0"/>
              <a:t> dalga boyu ölçümünde kullanıldığından bahsedilir, matematiksel hesaplamalara girilmez.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b="1" dirty="0"/>
              <a:t>10.3.3.4. Doğrusal su dalgalarının kırılma hareketini analiz eder. </a:t>
            </a:r>
            <a:endParaRPr lang="en-US" dirty="0"/>
          </a:p>
          <a:p>
            <a:pPr marL="1092200"/>
            <a:r>
              <a:rPr lang="tr-TR" dirty="0"/>
              <a:t>a) Öğrencilerin deney yaparak veya simülasyonlar kullanarak su dalgalarının kırılma hareketlerini çizmeleri sağlanır. Su dalgalarının mercek şeklindeki su ortamından geçişi ile ilgili kırılma hareketlerine girilmez. </a:t>
            </a:r>
            <a:endParaRPr lang="en-US" dirty="0"/>
          </a:p>
          <a:p>
            <a:pPr marL="1092200"/>
            <a:r>
              <a:rPr lang="tr-TR" dirty="0"/>
              <a:t>b) Dairesel su dalgalarının kırılması konusuna girilmez. </a:t>
            </a:r>
            <a:endParaRPr lang="en-US" dirty="0"/>
          </a:p>
          <a:p>
            <a:pPr marL="1092200"/>
            <a:r>
              <a:rPr lang="tr-TR" dirty="0"/>
              <a:t>c) Su dalgalarının kırılma hareketi ile ilgili matematiksel hesaplamalara girilmez.</a:t>
            </a:r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Soru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Çözümü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Bugün</a:t>
            </a:r>
            <a:r>
              <a:rPr lang="en-US" sz="1400" dirty="0" err="1">
                <a:solidFill>
                  <a:srgbClr val="00B050"/>
                </a:solidFill>
              </a:rPr>
              <a:t>ün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Kazanımları</a:t>
            </a:r>
            <a:endParaRPr lang="en-US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96" y="47667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Bir</a:t>
            </a:r>
            <a:r>
              <a:rPr lang="en-US" sz="2800" b="1" dirty="0" smtClean="0"/>
              <a:t> 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onraki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Dersimizde</a:t>
            </a:r>
            <a:r>
              <a:rPr lang="en-US" sz="2800" b="1" dirty="0" smtClean="0"/>
              <a:t> </a:t>
            </a:r>
            <a:r>
              <a:rPr lang="tr-TR" sz="2800" b="1" dirty="0" smtClean="0"/>
              <a:t>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359696" y="1327131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10.3.4</a:t>
            </a:r>
            <a:r>
              <a:rPr lang="en-US" b="1" dirty="0"/>
              <a:t>. SES DALGASI </a:t>
            </a:r>
          </a:p>
          <a:p>
            <a:pPr marL="1146175" indent="-1146175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10.3.4.1. </a:t>
            </a:r>
            <a:r>
              <a:rPr lang="en-US" b="1" dirty="0" err="1"/>
              <a:t>Ses</a:t>
            </a:r>
            <a:r>
              <a:rPr lang="en-US" b="1" dirty="0"/>
              <a:t> </a:t>
            </a:r>
            <a:r>
              <a:rPr lang="en-US" b="1" dirty="0" err="1"/>
              <a:t>dalgaları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ilgili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kavramları</a:t>
            </a:r>
            <a:r>
              <a:rPr lang="en-US" b="1" dirty="0"/>
              <a:t> </a:t>
            </a:r>
            <a:r>
              <a:rPr lang="en-US" b="1" dirty="0" err="1"/>
              <a:t>örneklerle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. </a:t>
            </a:r>
          </a:p>
          <a:p>
            <a:pPr marL="1087438"/>
            <a:r>
              <a:rPr lang="en-US" dirty="0"/>
              <a:t>a) </a:t>
            </a:r>
            <a:r>
              <a:rPr lang="en-US" dirty="0" err="1"/>
              <a:t>Yükseklik</a:t>
            </a:r>
            <a:r>
              <a:rPr lang="en-US" dirty="0"/>
              <a:t>, </a:t>
            </a:r>
            <a:r>
              <a:rPr lang="en-US" dirty="0" err="1"/>
              <a:t>şiddet</a:t>
            </a:r>
            <a:r>
              <a:rPr lang="en-US" dirty="0"/>
              <a:t>, </a:t>
            </a:r>
            <a:r>
              <a:rPr lang="en-US" dirty="0" err="1"/>
              <a:t>tını</a:t>
            </a:r>
            <a:r>
              <a:rPr lang="en-US" dirty="0"/>
              <a:t>, </a:t>
            </a:r>
            <a:r>
              <a:rPr lang="en-US" dirty="0" err="1"/>
              <a:t>rezonans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yankı</a:t>
            </a:r>
            <a:r>
              <a:rPr lang="en-US" dirty="0"/>
              <a:t> </a:t>
            </a:r>
            <a:r>
              <a:rPr lang="en-US" dirty="0" err="1"/>
              <a:t>kavramları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kalınır</a:t>
            </a:r>
            <a:r>
              <a:rPr lang="en-US" dirty="0"/>
              <a:t>. </a:t>
            </a:r>
          </a:p>
          <a:p>
            <a:pPr marL="1087438"/>
            <a:r>
              <a:rPr lang="en-US" dirty="0"/>
              <a:t>b) </a:t>
            </a:r>
            <a:r>
              <a:rPr lang="en-US" dirty="0" err="1"/>
              <a:t>Uğultu</a:t>
            </a:r>
            <a:r>
              <a:rPr lang="en-US" dirty="0"/>
              <a:t>, </a:t>
            </a:r>
            <a:r>
              <a:rPr lang="en-US" dirty="0" err="1"/>
              <a:t>gürültü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kirliliği</a:t>
            </a:r>
            <a:r>
              <a:rPr lang="en-US" dirty="0"/>
              <a:t> </a:t>
            </a:r>
            <a:r>
              <a:rPr lang="en-US" dirty="0" err="1"/>
              <a:t>kavramlarına</a:t>
            </a:r>
            <a:r>
              <a:rPr lang="en-US" dirty="0"/>
              <a:t> </a:t>
            </a:r>
            <a:r>
              <a:rPr lang="en-US" dirty="0" err="1"/>
              <a:t>değinilir</a:t>
            </a:r>
            <a:r>
              <a:rPr lang="en-US" dirty="0"/>
              <a:t>. </a:t>
            </a:r>
          </a:p>
          <a:p>
            <a:pPr marL="1087438"/>
            <a:r>
              <a:rPr lang="en-US" dirty="0"/>
              <a:t>c) </a:t>
            </a:r>
            <a:r>
              <a:rPr lang="en-US" dirty="0" err="1"/>
              <a:t>Farabi'nin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dalgaları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çalışmalar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kısaca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</a:p>
          <a:p>
            <a:pPr marL="1087438" indent="-1087438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10.3.4.2. </a:t>
            </a:r>
            <a:r>
              <a:rPr lang="en-US" b="1" dirty="0" err="1"/>
              <a:t>Ses</a:t>
            </a:r>
            <a:r>
              <a:rPr lang="en-US" b="1" dirty="0"/>
              <a:t> </a:t>
            </a:r>
            <a:r>
              <a:rPr lang="en-US" b="1" dirty="0" err="1"/>
              <a:t>dalgalarının</a:t>
            </a:r>
            <a:r>
              <a:rPr lang="en-US" b="1" dirty="0"/>
              <a:t> tıp, </a:t>
            </a:r>
            <a:r>
              <a:rPr lang="en-US" b="1" dirty="0" err="1"/>
              <a:t>denizcilik</a:t>
            </a:r>
            <a:r>
              <a:rPr lang="en-US" b="1" dirty="0"/>
              <a:t>, </a:t>
            </a:r>
            <a:r>
              <a:rPr lang="en-US" b="1" dirty="0" err="1"/>
              <a:t>sanat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coğrafya</a:t>
            </a:r>
            <a:r>
              <a:rPr lang="en-US" b="1" dirty="0"/>
              <a:t> </a:t>
            </a:r>
            <a:r>
              <a:rPr lang="en-US" b="1" dirty="0" err="1"/>
              <a:t>alanlarında</a:t>
            </a:r>
            <a:r>
              <a:rPr lang="en-US" b="1" dirty="0"/>
              <a:t> </a:t>
            </a:r>
            <a:r>
              <a:rPr lang="en-US" b="1" dirty="0" err="1"/>
              <a:t>kullanımına</a:t>
            </a:r>
            <a:r>
              <a:rPr lang="en-US" b="1" dirty="0"/>
              <a:t> </a:t>
            </a:r>
            <a:r>
              <a:rPr lang="en-US" b="1" dirty="0" err="1"/>
              <a:t>örnekler</a:t>
            </a:r>
            <a:r>
              <a:rPr lang="en-US" b="1" dirty="0"/>
              <a:t> </a:t>
            </a:r>
            <a:r>
              <a:rPr lang="en-US" b="1" dirty="0" err="1"/>
              <a:t>verir</a:t>
            </a:r>
            <a:r>
              <a:rPr lang="en-US" b="1" dirty="0"/>
              <a:t>. </a:t>
            </a:r>
          </a:p>
          <a:p>
            <a:pPr marL="573088" indent="-573088"/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4" name="Rectangle 3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Günün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Özeti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Soru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Çözümü</a:t>
            </a: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Bugün</a:t>
            </a:r>
            <a:r>
              <a:rPr lang="en-US" sz="1400" dirty="0" err="1">
                <a:solidFill>
                  <a:srgbClr val="00B050"/>
                </a:solidFill>
              </a:rPr>
              <a:t>ün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Kazanımları</a:t>
            </a:r>
            <a:endParaRPr lang="en-US" sz="1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00B050"/>
                </a:solidFill>
              </a:rPr>
              <a:t>Bir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Sonraki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Dersin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Kazanımları</a:t>
            </a:r>
            <a:endParaRPr lang="tr-TR" sz="1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7808" y="5585693"/>
            <a:ext cx="680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sonraki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dersimiz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15.02.2020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tarihinde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38994" y="356228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24" y="1433263"/>
            <a:ext cx="2283872" cy="1942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098" t="6619" r="3038" b="3586"/>
          <a:stretch/>
        </p:blipFill>
        <p:spPr>
          <a:xfrm>
            <a:off x="5156930" y="1578557"/>
            <a:ext cx="2448760" cy="16441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306" y="1361014"/>
            <a:ext cx="3732314" cy="20150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650" y="3842887"/>
            <a:ext cx="2619999" cy="1906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930" y="3748245"/>
            <a:ext cx="2215071" cy="24049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193" y="3902054"/>
            <a:ext cx="2124007" cy="15450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7267" t="6885" r="6222" b="3983"/>
          <a:stretch/>
        </p:blipFill>
        <p:spPr>
          <a:xfrm>
            <a:off x="9725124" y="3842887"/>
            <a:ext cx="244827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43" y="1484784"/>
            <a:ext cx="6292225" cy="35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5803" y="332656"/>
            <a:ext cx="6900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Dalgalar, Niye Sürekli Karaya Doğru Hareket Eder?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660" t="26109" r="14713" b="23851"/>
          <a:stretch/>
        </p:blipFill>
        <p:spPr>
          <a:xfrm>
            <a:off x="8014575" y="3251109"/>
            <a:ext cx="3825815" cy="338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084" y="3251109"/>
            <a:ext cx="2422905" cy="3384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112" b="12404"/>
          <a:stretch/>
        </p:blipFill>
        <p:spPr>
          <a:xfrm>
            <a:off x="3819736" y="1484784"/>
            <a:ext cx="4839604" cy="2736304"/>
          </a:xfrm>
          <a:prstGeom prst="rect">
            <a:avLst/>
          </a:prstGeom>
        </p:spPr>
      </p:pic>
      <p:pic>
        <p:nvPicPr>
          <p:cNvPr id="1028" name="Picture 4" descr="Image result for tsu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861048"/>
            <a:ext cx="4295013" cy="28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9736" y="312738"/>
            <a:ext cx="72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/>
              <a:t>Tsunami</a:t>
            </a:r>
            <a:r>
              <a:rPr lang="tr-TR" sz="2800" b="1" dirty="0" smtClean="0"/>
              <a:t> </a:t>
            </a:r>
            <a:r>
              <a:rPr lang="tr-TR" sz="2800" b="1" dirty="0"/>
              <a:t>Dalgaları: Nerede Daha Hızlıdır? Nerede Genliği Daha Büyüktür?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00B050"/>
                </a:solidFill>
              </a:rPr>
              <a:t>Tsunami</a:t>
            </a:r>
            <a:r>
              <a:rPr lang="tr-TR" sz="1400" dirty="0" smtClean="0">
                <a:solidFill>
                  <a:srgbClr val="00B050"/>
                </a:solidFill>
              </a:rPr>
              <a:t> </a:t>
            </a:r>
            <a:r>
              <a:rPr lang="tr-TR" sz="1400" dirty="0">
                <a:solidFill>
                  <a:srgbClr val="00B05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113" y="2107379"/>
            <a:ext cx="4193096" cy="2582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5112" y="1192501"/>
            <a:ext cx="796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Dalgalar</a:t>
            </a:r>
            <a:r>
              <a:rPr lang="en-US" dirty="0" smtClean="0"/>
              <a:t> </a:t>
            </a:r>
            <a:r>
              <a:rPr lang="en-US" dirty="0" err="1" smtClean="0"/>
              <a:t>konusunun</a:t>
            </a:r>
            <a:r>
              <a:rPr lang="en-US" dirty="0" smtClean="0"/>
              <a:t> ilk </a:t>
            </a:r>
            <a:r>
              <a:rPr lang="en-US" dirty="0" err="1" smtClean="0"/>
              <a:t>derinde</a:t>
            </a:r>
            <a:r>
              <a:rPr lang="en-US" dirty="0" smtClean="0"/>
              <a:t> su </a:t>
            </a:r>
            <a:r>
              <a:rPr lang="en-US" dirty="0" err="1" smtClean="0"/>
              <a:t>dalgasının</a:t>
            </a:r>
            <a:r>
              <a:rPr lang="en-US" dirty="0" smtClean="0"/>
              <a:t> </a:t>
            </a:r>
            <a:r>
              <a:rPr lang="en-US" dirty="0" err="1" smtClean="0"/>
              <a:t>hızı</a:t>
            </a:r>
            <a:r>
              <a:rPr lang="en-US" dirty="0" smtClean="0"/>
              <a:t> </a:t>
            </a:r>
            <a:r>
              <a:rPr lang="en-US" dirty="0" err="1" smtClean="0"/>
              <a:t>konuşmuştuk</a:t>
            </a:r>
            <a:r>
              <a:rPr lang="en-US" dirty="0" smtClean="0"/>
              <a:t>. </a:t>
            </a:r>
            <a:r>
              <a:rPr lang="en-US" dirty="0" err="1" smtClean="0"/>
              <a:t>Hız</a:t>
            </a:r>
            <a:r>
              <a:rPr lang="en-US" dirty="0" smtClean="0"/>
              <a:t>,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frekans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periyot</a:t>
            </a:r>
            <a:r>
              <a:rPr lang="en-US" dirty="0" smtClean="0"/>
              <a:t>)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ilişkiyi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almıştık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5112" y="5085184"/>
            <a:ext cx="7793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leğeninde</a:t>
            </a:r>
            <a:r>
              <a:rPr lang="en-US" dirty="0" smtClean="0"/>
              <a:t> (</a:t>
            </a:r>
            <a:r>
              <a:rPr lang="en-US" dirty="0" err="1" smtClean="0"/>
              <a:t>derinliği</a:t>
            </a:r>
            <a:r>
              <a:rPr lang="en-US" dirty="0" smtClean="0"/>
              <a:t> </a:t>
            </a:r>
            <a:r>
              <a:rPr lang="en-US" dirty="0" err="1" smtClean="0"/>
              <a:t>değiştirmeden</a:t>
            </a:r>
            <a:r>
              <a:rPr lang="en-US" dirty="0" smtClean="0"/>
              <a:t>),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kaynağının</a:t>
            </a:r>
            <a:r>
              <a:rPr lang="en-US" dirty="0" smtClean="0"/>
              <a:t> </a:t>
            </a:r>
            <a:r>
              <a:rPr lang="en-US" dirty="0" err="1" smtClean="0"/>
              <a:t>frekansını</a:t>
            </a:r>
            <a:r>
              <a:rPr lang="en-US" dirty="0" smtClean="0"/>
              <a:t> </a:t>
            </a:r>
            <a:r>
              <a:rPr lang="en-US" dirty="0" err="1" smtClean="0"/>
              <a:t>artırırsam</a:t>
            </a:r>
            <a:r>
              <a:rPr lang="en-US" dirty="0" smtClean="0"/>
              <a:t>,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hızı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değişir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/>
              <a:t>Simulasyon</a:t>
            </a:r>
            <a:r>
              <a:rPr lang="en-US" dirty="0"/>
              <a:t> </a:t>
            </a:r>
            <a:r>
              <a:rPr lang="en-US" dirty="0" err="1"/>
              <a:t>yardı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deneyelim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öğrendiklerimizi</a:t>
            </a:r>
            <a:r>
              <a:rPr lang="en-US" dirty="0" smtClean="0"/>
              <a:t> </a:t>
            </a:r>
            <a:r>
              <a:rPr lang="en-US" dirty="0" err="1" smtClean="0"/>
              <a:t>hatırlayalım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3045" y="2772158"/>
                <a:ext cx="4092038" cy="1718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𝑃𝑒𝑟𝑖𝑦𝑜𝑡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𝑟𝑎𝑡𝑖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𝑦𝑜𝑙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𝑍𝑎𝑚𝑎𝑛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λ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:r>
                  <a:rPr lang="tr-T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.f</a:t>
                </a:r>
                <a:endParaRPr lang="tr-T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45" y="2772158"/>
                <a:ext cx="4092038" cy="1718676"/>
              </a:xfrm>
              <a:prstGeom prst="rect">
                <a:avLst/>
              </a:prstGeom>
              <a:blipFill>
                <a:blip r:embed="rId3"/>
                <a:stretch>
                  <a:fillRect b="-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546" y="0"/>
            <a:ext cx="28736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0000"/>
                </a:solidFill>
              </a:rPr>
              <a:t>Tsunami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Dalgaları: Nerede Daha Hızlıdır? Nerede Genliği Daha Büyüktür?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 err="1" smtClean="0">
                <a:solidFill>
                  <a:srgbClr val="FFC000"/>
                </a:solidFill>
              </a:rPr>
              <a:t>Tsunami</a:t>
            </a:r>
            <a:r>
              <a:rPr lang="tr-TR" sz="1400" dirty="0" smtClean="0">
                <a:solidFill>
                  <a:srgbClr val="FFC000"/>
                </a:solidFill>
              </a:rPr>
              <a:t> </a:t>
            </a:r>
            <a:r>
              <a:rPr lang="tr-TR" sz="1400" dirty="0">
                <a:solidFill>
                  <a:srgbClr val="FFC000"/>
                </a:solidFill>
              </a:rPr>
              <a:t>Dalgaları: Nerede Daha Hızlıdır? Nerede Genliği Daha Büyüktür?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Günün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Özeti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Soru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Çözümü</a:t>
            </a:r>
            <a:endParaRPr lang="tr-TR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</a:t>
            </a:r>
            <a:r>
              <a:rPr lang="en-US" sz="1400" dirty="0" err="1">
                <a:solidFill>
                  <a:srgbClr val="FFC000"/>
                </a:solidFill>
              </a:rPr>
              <a:t>ün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en-US" sz="1400" dirty="0">
              <a:solidFill>
                <a:srgbClr val="FFC000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>
                <a:solidFill>
                  <a:srgbClr val="FFC000"/>
                </a:solidFill>
              </a:rPr>
              <a:t>Bir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Sonraki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Dersin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Kazanımları</a:t>
            </a:r>
            <a:endParaRPr lang="tr-TR" sz="1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817" y="1197919"/>
            <a:ext cx="482453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85750" algn="l"/>
              </a:tabLst>
            </a:pPr>
            <a:r>
              <a:rPr lang="tr-TR" dirty="0"/>
              <a:t>Ortam değişmediği için dalganın hızı değişmedi; frekansı arttırdığımızda dalga </a:t>
            </a:r>
            <a:r>
              <a:rPr lang="tr-TR" dirty="0" smtClean="0"/>
              <a:t>boyu</a:t>
            </a:r>
            <a:r>
              <a:rPr lang="en-US" dirty="0" smtClean="0"/>
              <a:t> </a:t>
            </a:r>
            <a:r>
              <a:rPr lang="en-US" b="1" dirty="0" err="1" smtClean="0"/>
              <a:t>azaldı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955" y="1069430"/>
            <a:ext cx="3567180" cy="2197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6847" y="4941168"/>
            <a:ext cx="87964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 </a:t>
            </a:r>
            <a:r>
              <a:rPr lang="en-US" dirty="0" err="1"/>
              <a:t>dalgalarının</a:t>
            </a:r>
            <a:r>
              <a:rPr lang="en-US" dirty="0"/>
              <a:t> </a:t>
            </a:r>
            <a:r>
              <a:rPr lang="en-US" dirty="0" err="1"/>
              <a:t>hızının</a:t>
            </a:r>
            <a:r>
              <a:rPr lang="en-US" dirty="0"/>
              <a:t> </a:t>
            </a:r>
            <a:r>
              <a:rPr lang="en-US" dirty="0" err="1"/>
              <a:t>hesaplanması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dalganın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boyunun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frekansının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 smtClean="0"/>
              <a:t>periyodunun</a:t>
            </a:r>
            <a:r>
              <a:rPr lang="en-US" dirty="0" smtClean="0"/>
              <a:t>) </a:t>
            </a:r>
            <a:r>
              <a:rPr lang="en-US" dirty="0" err="1"/>
              <a:t>bilinmesi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 smtClean="0"/>
              <a:t>.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leğenindeki</a:t>
            </a:r>
            <a:r>
              <a:rPr lang="en-US" dirty="0" smtClean="0"/>
              <a:t> </a:t>
            </a:r>
            <a:r>
              <a:rPr lang="en-US" dirty="0" err="1" smtClean="0"/>
              <a:t>hareketli</a:t>
            </a:r>
            <a:r>
              <a:rPr lang="en-US" dirty="0" smtClean="0"/>
              <a:t> su </a:t>
            </a:r>
            <a:r>
              <a:rPr lang="en-US" dirty="0" err="1" smtClean="0"/>
              <a:t>dalgasının</a:t>
            </a:r>
            <a:r>
              <a:rPr lang="en-US" dirty="0" smtClean="0"/>
              <a:t> </a:t>
            </a:r>
            <a:r>
              <a:rPr lang="en-US" dirty="0" err="1" smtClean="0"/>
              <a:t>frekansını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bulabiliriz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30762</TotalTime>
  <Words>3765</Words>
  <Application>Microsoft Office PowerPoint</Application>
  <PresentationFormat>Widescreen</PresentationFormat>
  <Paragraphs>577</Paragraphs>
  <Slides>42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Bookman Old Style</vt:lpstr>
      <vt:lpstr>Calibri</vt:lpstr>
      <vt:lpstr>Cambria Math</vt:lpstr>
      <vt:lpstr>HelveticaNeue-Light</vt:lpstr>
      <vt:lpstr>HelveticaNeue-Medium</vt:lpstr>
      <vt:lpstr>Lucida Sans Unicode</vt:lpstr>
      <vt:lpstr>Verdana</vt:lpstr>
      <vt:lpstr>Wingdings</vt:lpstr>
      <vt:lpstr>Wingdings 2</vt:lpstr>
      <vt:lpstr>Wingdings 3</vt:lpstr>
      <vt:lpstr>Kalabalık</vt:lpstr>
      <vt:lpstr>10. SINIF: 3. ÜNİTE:  3.3. Su Dalgası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1115</cp:revision>
  <cp:lastPrinted>2017-02-10T21:37:55Z</cp:lastPrinted>
  <dcterms:created xsi:type="dcterms:W3CDTF">2016-04-01T12:40:28Z</dcterms:created>
  <dcterms:modified xsi:type="dcterms:W3CDTF">2020-01-11T09:33:00Z</dcterms:modified>
</cp:coreProperties>
</file>