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45" r:id="rId1"/>
  </p:sldMasterIdLst>
  <p:notesMasterIdLst>
    <p:notesMasterId r:id="rId53"/>
  </p:notesMasterIdLst>
  <p:sldIdLst>
    <p:sldId id="451" r:id="rId2"/>
    <p:sldId id="452" r:id="rId3"/>
    <p:sldId id="453" r:id="rId4"/>
    <p:sldId id="454" r:id="rId5"/>
    <p:sldId id="455" r:id="rId6"/>
    <p:sldId id="456" r:id="rId7"/>
    <p:sldId id="457" r:id="rId8"/>
    <p:sldId id="459" r:id="rId9"/>
    <p:sldId id="460" r:id="rId10"/>
    <p:sldId id="461" r:id="rId11"/>
    <p:sldId id="462" r:id="rId12"/>
    <p:sldId id="463" r:id="rId13"/>
    <p:sldId id="464" r:id="rId14"/>
    <p:sldId id="465" r:id="rId15"/>
    <p:sldId id="466" r:id="rId16"/>
    <p:sldId id="467" r:id="rId17"/>
    <p:sldId id="468" r:id="rId18"/>
    <p:sldId id="469" r:id="rId19"/>
    <p:sldId id="470" r:id="rId20"/>
    <p:sldId id="471" r:id="rId21"/>
    <p:sldId id="472" r:id="rId22"/>
    <p:sldId id="473" r:id="rId23"/>
    <p:sldId id="474" r:id="rId24"/>
    <p:sldId id="475" r:id="rId25"/>
    <p:sldId id="476" r:id="rId26"/>
    <p:sldId id="477" r:id="rId27"/>
    <p:sldId id="509" r:id="rId28"/>
    <p:sldId id="478" r:id="rId29"/>
    <p:sldId id="510" r:id="rId30"/>
    <p:sldId id="511" r:id="rId31"/>
    <p:sldId id="479" r:id="rId32"/>
    <p:sldId id="480" r:id="rId33"/>
    <p:sldId id="481" r:id="rId34"/>
    <p:sldId id="482" r:id="rId35"/>
    <p:sldId id="483" r:id="rId36"/>
    <p:sldId id="484" r:id="rId37"/>
    <p:sldId id="485" r:id="rId38"/>
    <p:sldId id="486" r:id="rId39"/>
    <p:sldId id="487" r:id="rId40"/>
    <p:sldId id="488" r:id="rId41"/>
    <p:sldId id="489" r:id="rId42"/>
    <p:sldId id="491" r:id="rId43"/>
    <p:sldId id="490" r:id="rId44"/>
    <p:sldId id="492" r:id="rId45"/>
    <p:sldId id="493" r:id="rId46"/>
    <p:sldId id="494" r:id="rId47"/>
    <p:sldId id="495" r:id="rId48"/>
    <p:sldId id="496" r:id="rId49"/>
    <p:sldId id="497" r:id="rId50"/>
    <p:sldId id="498" r:id="rId51"/>
    <p:sldId id="499" r:id="rId52"/>
  </p:sldIdLst>
  <p:sldSz cx="18288000" cy="10287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685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2057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2743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3429000" algn="l" defTabSz="1371600" rtl="0" eaLnBrk="1" latinLnBrk="0" hangingPunct="1">
      <a:defRPr sz="36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4114800" algn="l" defTabSz="1371600" rtl="0" eaLnBrk="1" latinLnBrk="0" hangingPunct="1">
      <a:defRPr sz="36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4800600" algn="l" defTabSz="1371600" rtl="0" eaLnBrk="1" latinLnBrk="0" hangingPunct="1">
      <a:defRPr sz="36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5486400" algn="l" defTabSz="1371600" rtl="0" eaLnBrk="1" latinLnBrk="0" hangingPunct="1">
      <a:defRPr sz="36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600"/>
    <a:srgbClr val="99CC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6" autoAdjust="0"/>
    <p:restoredTop sz="92063" autoAdjust="0"/>
  </p:normalViewPr>
  <p:slideViewPr>
    <p:cSldViewPr>
      <p:cViewPr varScale="1">
        <p:scale>
          <a:sx n="52" d="100"/>
          <a:sy n="52" d="100"/>
        </p:scale>
        <p:origin x="562" y="48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1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87174C-2FA5-486F-BD3A-C3F64C35C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09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Times" charset="0"/>
        <a:ea typeface="+mn-ea"/>
        <a:cs typeface="+mn-cs"/>
      </a:defRPr>
    </a:lvl1pPr>
    <a:lvl2pPr marL="685800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Times" charset="0"/>
        <a:ea typeface="+mn-ea"/>
        <a:cs typeface="+mn-cs"/>
      </a:defRPr>
    </a:lvl2pPr>
    <a:lvl3pPr marL="1371600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Times" charset="0"/>
        <a:ea typeface="+mn-ea"/>
        <a:cs typeface="+mn-cs"/>
      </a:defRPr>
    </a:lvl3pPr>
    <a:lvl4pPr marL="2057400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Times" charset="0"/>
        <a:ea typeface="+mn-ea"/>
        <a:cs typeface="+mn-cs"/>
      </a:defRPr>
    </a:lvl4pPr>
    <a:lvl5pPr marL="2743200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Times" charset="0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87174C-2FA5-486F-BD3A-C3F64C35C1C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664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87174C-2FA5-486F-BD3A-C3F64C35C1C6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40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87174C-2FA5-486F-BD3A-C3F64C35C1C6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34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87174C-2FA5-486F-BD3A-C3F64C35C1C6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069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87174C-2FA5-486F-BD3A-C3F64C35C1C6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27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87174C-2FA5-486F-BD3A-C3F64C35C1C6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472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6" y="9601200"/>
            <a:ext cx="18283238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6" y="9501474"/>
            <a:ext cx="18283238" cy="96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138428"/>
            <a:ext cx="15087600" cy="534924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0800" spc="-69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77" y="6683430"/>
            <a:ext cx="15087600" cy="17145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240" cap="all" spc="270" baseline="0">
                <a:solidFill>
                  <a:schemeClr val="tx2"/>
                </a:solidFill>
                <a:latin typeface="+mj-lt"/>
              </a:defRPr>
            </a:lvl1pPr>
            <a:lvl2pPr marL="617220" indent="0" algn="ctr">
              <a:buNone/>
              <a:defRPr sz="3240"/>
            </a:lvl2pPr>
            <a:lvl3pPr marL="1234440" indent="0" algn="ctr">
              <a:buNone/>
              <a:defRPr sz="3240"/>
            </a:lvl3pPr>
            <a:lvl4pPr marL="1851660" indent="0" algn="ctr">
              <a:buNone/>
              <a:defRPr sz="2700"/>
            </a:lvl4pPr>
            <a:lvl5pPr marL="2468880" indent="0" algn="ctr">
              <a:buNone/>
              <a:defRPr sz="2700"/>
            </a:lvl5pPr>
            <a:lvl6pPr marL="3086100" indent="0" algn="ctr">
              <a:buNone/>
              <a:defRPr sz="2700"/>
            </a:lvl6pPr>
            <a:lvl7pPr marL="3703320" indent="0" algn="ctr">
              <a:buNone/>
              <a:defRPr sz="2700"/>
            </a:lvl7pPr>
            <a:lvl8pPr marL="4320540" indent="0" algn="ctr">
              <a:buNone/>
              <a:defRPr sz="2700"/>
            </a:lvl8pPr>
            <a:lvl9pPr marL="4937760" indent="0" algn="ctr">
              <a:buNone/>
              <a:defRPr sz="27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BF691-4409-4C7D-A613-F4777B6C98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11489" y="6515100"/>
            <a:ext cx="1481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63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BF691-4409-4C7D-A613-F4777B6C98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09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6" y="9601200"/>
            <a:ext cx="18283238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6" y="9501474"/>
            <a:ext cx="18283238" cy="96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2" y="622171"/>
            <a:ext cx="3943350" cy="86361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2" y="622167"/>
            <a:ext cx="11601450" cy="8636133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BF691-4409-4C7D-A613-F4777B6C98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025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236" y="3200400"/>
            <a:ext cx="16306800" cy="1485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200400"/>
            <a:ext cx="18288000" cy="14859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3240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347436" y="5143500"/>
            <a:ext cx="7772400" cy="960120"/>
          </a:xfrm>
          <a:solidFill>
            <a:schemeClr val="accent2"/>
          </a:solidFill>
        </p:spPr>
        <p:txBody>
          <a:bodyPr rtlCol="0" anchor="ctr"/>
          <a:lstStyle>
            <a:lvl1pPr marL="0" indent="0" algn="ctr">
              <a:buFont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3502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09577"/>
            <a:ext cx="16154400" cy="1304927"/>
          </a:xfrm>
        </p:spPr>
        <p:txBody>
          <a:bodyPr anchor="ctr"/>
          <a:lstStyle>
            <a:lvl1pPr algn="l">
              <a:buNone/>
              <a:defRPr sz="792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0" y="9372602"/>
            <a:ext cx="5334000" cy="5476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5" y="9372313"/>
            <a:ext cx="10842167" cy="5476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908335"/>
            <a:ext cx="1066800" cy="3667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2CBF691-4409-4C7D-A613-F4777B6C98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724400" y="2628900"/>
            <a:ext cx="12801600" cy="662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sm_gl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5300" y="2633473"/>
            <a:ext cx="3230615" cy="2532680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636352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4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4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BF691-4409-4C7D-A613-F4777B6C98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16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6" y="9601200"/>
            <a:ext cx="18283238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6" y="9501474"/>
            <a:ext cx="18283238" cy="96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138428"/>
            <a:ext cx="15087600" cy="534924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10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6679692"/>
            <a:ext cx="15087600" cy="17145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3240" cap="all" spc="270" baseline="0">
                <a:solidFill>
                  <a:schemeClr val="tx2"/>
                </a:solidFill>
                <a:latin typeface="+mj-lt"/>
              </a:defRPr>
            </a:lvl1pPr>
            <a:lvl2pPr marL="617220" indent="0">
              <a:buNone/>
              <a:defRPr sz="2430">
                <a:solidFill>
                  <a:schemeClr val="tx1">
                    <a:tint val="75000"/>
                  </a:schemeClr>
                </a:solidFill>
              </a:defRPr>
            </a:lvl2pPr>
            <a:lvl3pPr marL="12344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8516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46888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30861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7033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432054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9377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BF691-4409-4C7D-A613-F4777B6C98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11489" y="6515100"/>
            <a:ext cx="1481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07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45920" y="429905"/>
            <a:ext cx="15087600" cy="21761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19" y="2768601"/>
            <a:ext cx="7406640" cy="6035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26880" y="2768604"/>
            <a:ext cx="7406640" cy="6035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BF691-4409-4C7D-A613-F4777B6C98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388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45920" y="429905"/>
            <a:ext cx="15087600" cy="21761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2769078"/>
            <a:ext cx="7406640" cy="110442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700" b="0" cap="all" baseline="0">
                <a:solidFill>
                  <a:schemeClr val="tx2"/>
                </a:solidFill>
              </a:defRPr>
            </a:lvl1pPr>
            <a:lvl2pPr marL="617220" indent="0">
              <a:buNone/>
              <a:defRPr sz="2700" b="1"/>
            </a:lvl2pPr>
            <a:lvl3pPr marL="1234440" indent="0">
              <a:buNone/>
              <a:defRPr sz="2430" b="1"/>
            </a:lvl3pPr>
            <a:lvl4pPr marL="1851660" indent="0">
              <a:buNone/>
              <a:defRPr sz="2160" b="1"/>
            </a:lvl4pPr>
            <a:lvl5pPr marL="2468880" indent="0">
              <a:buNone/>
              <a:defRPr sz="2160" b="1"/>
            </a:lvl5pPr>
            <a:lvl6pPr marL="3086100" indent="0">
              <a:buNone/>
              <a:defRPr sz="2160" b="1"/>
            </a:lvl6pPr>
            <a:lvl7pPr marL="3703320" indent="0">
              <a:buNone/>
              <a:defRPr sz="2160" b="1"/>
            </a:lvl7pPr>
            <a:lvl8pPr marL="4320540" indent="0">
              <a:buNone/>
              <a:defRPr sz="2160" b="1"/>
            </a:lvl8pPr>
            <a:lvl9pPr marL="4937760" indent="0">
              <a:buNone/>
              <a:defRPr sz="21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3873503"/>
            <a:ext cx="7406640" cy="5067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26880" y="2769078"/>
            <a:ext cx="7406640" cy="110442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700" b="0" cap="all" baseline="0">
                <a:solidFill>
                  <a:schemeClr val="tx2"/>
                </a:solidFill>
              </a:defRPr>
            </a:lvl1pPr>
            <a:lvl2pPr marL="617220" indent="0">
              <a:buNone/>
              <a:defRPr sz="2700" b="1"/>
            </a:lvl2pPr>
            <a:lvl3pPr marL="1234440" indent="0">
              <a:buNone/>
              <a:defRPr sz="2430" b="1"/>
            </a:lvl3pPr>
            <a:lvl4pPr marL="1851660" indent="0">
              <a:buNone/>
              <a:defRPr sz="2160" b="1"/>
            </a:lvl4pPr>
            <a:lvl5pPr marL="2468880" indent="0">
              <a:buNone/>
              <a:defRPr sz="2160" b="1"/>
            </a:lvl5pPr>
            <a:lvl6pPr marL="3086100" indent="0">
              <a:buNone/>
              <a:defRPr sz="2160" b="1"/>
            </a:lvl6pPr>
            <a:lvl7pPr marL="3703320" indent="0">
              <a:buNone/>
              <a:defRPr sz="2160" b="1"/>
            </a:lvl7pPr>
            <a:lvl8pPr marL="4320540" indent="0">
              <a:buNone/>
              <a:defRPr sz="2160" b="1"/>
            </a:lvl8pPr>
            <a:lvl9pPr marL="4937760" indent="0">
              <a:buNone/>
              <a:defRPr sz="21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326880" y="3873503"/>
            <a:ext cx="7406640" cy="5067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BF691-4409-4C7D-A613-F4777B6C98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752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BF691-4409-4C7D-A613-F4777B6C98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23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6" y="9601200"/>
            <a:ext cx="18283238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6" y="9501474"/>
            <a:ext cx="18283238" cy="96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BF691-4409-4C7D-A613-F4777B6C98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65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" y="0"/>
            <a:ext cx="6076187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060107" y="0"/>
            <a:ext cx="96012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91538"/>
            <a:ext cx="4800600" cy="3429000"/>
          </a:xfrm>
        </p:spPr>
        <p:txBody>
          <a:bodyPr anchor="b">
            <a:normAutofit/>
          </a:bodyPr>
          <a:lstStyle>
            <a:lvl1pPr>
              <a:defRPr sz="486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0" y="1097280"/>
            <a:ext cx="9738360" cy="7886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389122"/>
            <a:ext cx="4800600" cy="506868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025">
                <a:solidFill>
                  <a:srgbClr val="FFFFFF"/>
                </a:solidFill>
              </a:defRPr>
            </a:lvl1pPr>
            <a:lvl2pPr marL="617220" indent="0">
              <a:buNone/>
              <a:defRPr sz="1620"/>
            </a:lvl2pPr>
            <a:lvl3pPr marL="1234440" indent="0">
              <a:buNone/>
              <a:defRPr sz="1350"/>
            </a:lvl3pPr>
            <a:lvl4pPr marL="1851660" indent="0">
              <a:buNone/>
              <a:defRPr sz="1215"/>
            </a:lvl4pPr>
            <a:lvl5pPr marL="2468880" indent="0">
              <a:buNone/>
              <a:defRPr sz="1215"/>
            </a:lvl5pPr>
            <a:lvl6pPr marL="3086100" indent="0">
              <a:buNone/>
              <a:defRPr sz="1215"/>
            </a:lvl6pPr>
            <a:lvl7pPr marL="3703320" indent="0">
              <a:buNone/>
              <a:defRPr sz="1215"/>
            </a:lvl7pPr>
            <a:lvl8pPr marL="4320540" indent="0">
              <a:buNone/>
              <a:defRPr sz="1215"/>
            </a:lvl8pPr>
            <a:lvl9pPr marL="4937760" indent="0">
              <a:buNone/>
              <a:defRPr sz="121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270" y="9689681"/>
            <a:ext cx="3927767" cy="54768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00900" y="9689681"/>
            <a:ext cx="6972300" cy="547688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2CBF691-4409-4C7D-A613-F4777B6C98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23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7429500"/>
            <a:ext cx="18283238" cy="285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6" y="7372614"/>
            <a:ext cx="18283238" cy="96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7612380"/>
            <a:ext cx="15169896" cy="1234440"/>
          </a:xfrm>
        </p:spPr>
        <p:txBody>
          <a:bodyPr lIns="91440" tIns="0" rIns="91440" bIns="0" anchor="b">
            <a:noAutofit/>
          </a:bodyPr>
          <a:lstStyle>
            <a:lvl1pPr>
              <a:defRPr sz="486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" y="2"/>
            <a:ext cx="18287978" cy="7372614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4320">
                <a:solidFill>
                  <a:schemeClr val="bg1"/>
                </a:solidFill>
              </a:defRPr>
            </a:lvl1pPr>
            <a:lvl2pPr marL="617220" indent="0">
              <a:buNone/>
              <a:defRPr sz="3780"/>
            </a:lvl2pPr>
            <a:lvl3pPr marL="1234440" indent="0">
              <a:buNone/>
              <a:defRPr sz="3240"/>
            </a:lvl3pPr>
            <a:lvl4pPr marL="1851660" indent="0">
              <a:buNone/>
              <a:defRPr sz="2700"/>
            </a:lvl4pPr>
            <a:lvl5pPr marL="2468880" indent="0">
              <a:buNone/>
              <a:defRPr sz="2700"/>
            </a:lvl5pPr>
            <a:lvl6pPr marL="3086100" indent="0">
              <a:buNone/>
              <a:defRPr sz="2700"/>
            </a:lvl6pPr>
            <a:lvl7pPr marL="3703320" indent="0">
              <a:buNone/>
              <a:defRPr sz="2700"/>
            </a:lvl7pPr>
            <a:lvl8pPr marL="4320540" indent="0">
              <a:buNone/>
              <a:defRPr sz="2700"/>
            </a:lvl8pPr>
            <a:lvl9pPr marL="4937760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8860535"/>
            <a:ext cx="15169896" cy="89154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810"/>
              </a:spcAft>
              <a:buNone/>
              <a:defRPr sz="2025">
                <a:solidFill>
                  <a:srgbClr val="FFFFFF"/>
                </a:solidFill>
              </a:defRPr>
            </a:lvl1pPr>
            <a:lvl2pPr marL="617220" indent="0">
              <a:buNone/>
              <a:defRPr sz="1620"/>
            </a:lvl2pPr>
            <a:lvl3pPr marL="1234440" indent="0">
              <a:buNone/>
              <a:defRPr sz="1350"/>
            </a:lvl3pPr>
            <a:lvl4pPr marL="1851660" indent="0">
              <a:buNone/>
              <a:defRPr sz="1215"/>
            </a:lvl4pPr>
            <a:lvl5pPr marL="2468880" indent="0">
              <a:buNone/>
              <a:defRPr sz="1215"/>
            </a:lvl5pPr>
            <a:lvl6pPr marL="3086100" indent="0">
              <a:buNone/>
              <a:defRPr sz="1215"/>
            </a:lvl6pPr>
            <a:lvl7pPr marL="3703320" indent="0">
              <a:buNone/>
              <a:defRPr sz="1215"/>
            </a:lvl7pPr>
            <a:lvl8pPr marL="4320540" indent="0">
              <a:buNone/>
              <a:defRPr sz="1215"/>
            </a:lvl8pPr>
            <a:lvl9pPr marL="4937760" indent="0">
              <a:buNone/>
              <a:defRPr sz="121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BF691-4409-4C7D-A613-F4777B6C98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51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9601200"/>
            <a:ext cx="182880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9501474"/>
            <a:ext cx="18288002" cy="98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429905"/>
            <a:ext cx="15087600" cy="2176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2768601"/>
            <a:ext cx="15087600" cy="60350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4" y="9689681"/>
            <a:ext cx="3708407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5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29279" y="9689681"/>
            <a:ext cx="7234206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5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850691" y="9689681"/>
            <a:ext cx="196803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9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2CBF691-4409-4C7D-A613-F4777B6C98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790298" y="2606768"/>
            <a:ext cx="149504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07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8" r:id="rId12"/>
    <p:sldLayoutId id="2147483959" r:id="rId13"/>
  </p:sldLayoutIdLst>
  <p:txStyles>
    <p:titleStyle>
      <a:lvl1pPr algn="l" defTabSz="1234440" rtl="0" eaLnBrk="1" latinLnBrk="0" hangingPunct="1">
        <a:lnSpc>
          <a:spcPct val="85000"/>
        </a:lnSpc>
        <a:spcBef>
          <a:spcPct val="0"/>
        </a:spcBef>
        <a:buNone/>
        <a:defRPr sz="8640" kern="1200" spc="-69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77918" indent="-477918" algn="l" defTabSz="1234440" rtl="0" eaLnBrk="1" latinLnBrk="0" hangingPunct="1">
        <a:lnSpc>
          <a:spcPct val="90000"/>
        </a:lnSpc>
        <a:spcBef>
          <a:spcPts val="1620"/>
        </a:spcBef>
        <a:spcAft>
          <a:spcPts val="27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4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4376" indent="-454344" algn="l" defTabSz="1234440" rtl="0" eaLnBrk="1" latinLnBrk="0" hangingPunct="1">
        <a:lnSpc>
          <a:spcPct val="90000"/>
        </a:lnSpc>
        <a:spcBef>
          <a:spcPts val="270"/>
        </a:spcBef>
        <a:spcAft>
          <a:spcPts val="540"/>
        </a:spcAft>
        <a:buClr>
          <a:schemeClr val="accent1"/>
        </a:buClr>
        <a:buFont typeface="Arial" panose="020B0604020202020204" pitchFamily="34" charset="0"/>
        <a:buChar char="•"/>
        <a:defRPr sz="3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72980" indent="-454344" algn="l" defTabSz="1234440" rtl="0" eaLnBrk="1" latinLnBrk="0" hangingPunct="1">
        <a:lnSpc>
          <a:spcPct val="90000"/>
        </a:lnSpc>
        <a:spcBef>
          <a:spcPts val="270"/>
        </a:spcBef>
        <a:spcAft>
          <a:spcPts val="540"/>
        </a:spcAft>
        <a:buClr>
          <a:schemeClr val="accent1"/>
        </a:buClr>
        <a:buFont typeface="Arial" panose="020B0604020202020204" pitchFamily="34" charset="0"/>
        <a:buChar char="•"/>
        <a:defRPr sz="3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4436" indent="-439343" algn="l" defTabSz="1234440" rtl="0" eaLnBrk="1" latinLnBrk="0" hangingPunct="1">
        <a:lnSpc>
          <a:spcPct val="90000"/>
        </a:lnSpc>
        <a:spcBef>
          <a:spcPts val="270"/>
        </a:spcBef>
        <a:spcAft>
          <a:spcPts val="540"/>
        </a:spcAft>
        <a:buClr>
          <a:schemeClr val="accent1"/>
        </a:buClr>
        <a:buFont typeface="Arial" panose="020B0604020202020204" pitchFamily="34" charset="0"/>
        <a:buChar char="•"/>
        <a:defRPr sz="27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50898" indent="-439343" algn="l" defTabSz="1234440" rtl="0" eaLnBrk="1" latinLnBrk="0" hangingPunct="1">
        <a:lnSpc>
          <a:spcPct val="90000"/>
        </a:lnSpc>
        <a:spcBef>
          <a:spcPts val="270"/>
        </a:spcBef>
        <a:spcAft>
          <a:spcPts val="540"/>
        </a:spcAft>
        <a:buClr>
          <a:schemeClr val="accent1"/>
        </a:buClr>
        <a:buFont typeface="Arial" panose="020B0604020202020204" pitchFamily="34" charset="0"/>
        <a:buChar char="•"/>
        <a:defRPr sz="27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85000" indent="-308610" algn="l" defTabSz="1234440" rtl="0" eaLnBrk="1" latinLnBrk="0" hangingPunct="1">
        <a:lnSpc>
          <a:spcPct val="90000"/>
        </a:lnSpc>
        <a:spcBef>
          <a:spcPts val="270"/>
        </a:spcBef>
        <a:spcAft>
          <a:spcPts val="540"/>
        </a:spcAft>
        <a:buClr>
          <a:schemeClr val="accent1"/>
        </a:buClr>
        <a:buFont typeface="Calibri" pitchFamily="34" charset="0"/>
        <a:buChar char="◦"/>
        <a:defRPr sz="18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55000" indent="-308610" algn="l" defTabSz="1234440" rtl="0" eaLnBrk="1" latinLnBrk="0" hangingPunct="1">
        <a:lnSpc>
          <a:spcPct val="90000"/>
        </a:lnSpc>
        <a:spcBef>
          <a:spcPts val="270"/>
        </a:spcBef>
        <a:spcAft>
          <a:spcPts val="540"/>
        </a:spcAft>
        <a:buClr>
          <a:schemeClr val="accent1"/>
        </a:buClr>
        <a:buFont typeface="Calibri" pitchFamily="34" charset="0"/>
        <a:buChar char="◦"/>
        <a:defRPr sz="18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025000" indent="-308610" algn="l" defTabSz="1234440" rtl="0" eaLnBrk="1" latinLnBrk="0" hangingPunct="1">
        <a:lnSpc>
          <a:spcPct val="90000"/>
        </a:lnSpc>
        <a:spcBef>
          <a:spcPts val="270"/>
        </a:spcBef>
        <a:spcAft>
          <a:spcPts val="540"/>
        </a:spcAft>
        <a:buClr>
          <a:schemeClr val="accent1"/>
        </a:buClr>
        <a:buFont typeface="Calibri" pitchFamily="34" charset="0"/>
        <a:buChar char="◦"/>
        <a:defRPr sz="18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295000" indent="-308610" algn="l" defTabSz="1234440" rtl="0" eaLnBrk="1" latinLnBrk="0" hangingPunct="1">
        <a:lnSpc>
          <a:spcPct val="90000"/>
        </a:lnSpc>
        <a:spcBef>
          <a:spcPts val="270"/>
        </a:spcBef>
        <a:spcAft>
          <a:spcPts val="540"/>
        </a:spcAft>
        <a:buClr>
          <a:schemeClr val="accent1"/>
        </a:buClr>
        <a:buFont typeface="Calibri" pitchFamily="34" charset="0"/>
        <a:buChar char="◦"/>
        <a:defRPr sz="18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4440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algn="l" defTabSz="1234440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40" algn="l" defTabSz="1234440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3pPr>
      <a:lvl4pPr marL="1851660" algn="l" defTabSz="1234440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algn="l" defTabSz="1234440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5pPr>
      <a:lvl6pPr marL="3086100" algn="l" defTabSz="1234440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6pPr>
      <a:lvl7pPr marL="3703320" algn="l" defTabSz="1234440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algn="l" defTabSz="1234440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8pPr>
      <a:lvl9pPr marL="4937760" algn="l" defTabSz="1234440" rtl="0" eaLnBrk="1" latinLnBrk="0" hangingPunct="1">
        <a:defRPr sz="24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000" dirty="0" err="1"/>
              <a:t>İnsan</a:t>
            </a:r>
            <a:r>
              <a:rPr lang="en-US" sz="9000" dirty="0"/>
              <a:t> </a:t>
            </a:r>
            <a:r>
              <a:rPr lang="en-US" sz="9000" dirty="0" err="1"/>
              <a:t>Bilgisayar</a:t>
            </a:r>
            <a:r>
              <a:rPr lang="en-US" sz="9000" dirty="0"/>
              <a:t> </a:t>
            </a:r>
            <a:r>
              <a:rPr lang="en-US" sz="9000" dirty="0" err="1"/>
              <a:t>Etkileşimi</a:t>
            </a:r>
            <a:r>
              <a:rPr lang="tr-TR" sz="9000" dirty="0"/>
              <a:t/>
            </a:r>
            <a:br>
              <a:rPr lang="tr-TR" sz="9000" dirty="0"/>
            </a:br>
            <a:r>
              <a:rPr lang="es-ES" sz="6000" dirty="0"/>
              <a:t>IBE </a:t>
            </a:r>
            <a:r>
              <a:rPr lang="es-ES" sz="6000" dirty="0" err="1"/>
              <a:t>Sosyal</a:t>
            </a:r>
            <a:r>
              <a:rPr lang="es-ES" sz="6000" dirty="0"/>
              <a:t> ve </a:t>
            </a:r>
            <a:r>
              <a:rPr lang="es-ES" sz="6000" dirty="0" err="1"/>
              <a:t>Organizasyonel</a:t>
            </a:r>
            <a:r>
              <a:rPr lang="es-ES" sz="6000" dirty="0"/>
              <a:t> </a:t>
            </a:r>
            <a:r>
              <a:rPr lang="es-ES" sz="6000" dirty="0" err="1"/>
              <a:t>Boyutu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Prof. Dr. </a:t>
            </a:r>
            <a:r>
              <a:rPr lang="en-US" dirty="0" err="1"/>
              <a:t>Kürşat</a:t>
            </a:r>
            <a:r>
              <a:rPr lang="en-US" dirty="0"/>
              <a:t> </a:t>
            </a:r>
            <a:r>
              <a:rPr lang="en-US" dirty="0" err="1"/>
              <a:t>Çağıltay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ODTÜ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700" y="8025875"/>
            <a:ext cx="3244671" cy="113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3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Bilişim Sistemleri </a:t>
            </a:r>
            <a:r>
              <a:rPr lang="en-US" altLang="tr-TR" dirty="0" err="1"/>
              <a:t>Proje</a:t>
            </a:r>
            <a:r>
              <a:rPr lang="tr-TR" altLang="tr-TR" dirty="0" err="1"/>
              <a:t>lerinin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2768601"/>
            <a:ext cx="15727680" cy="683259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altLang="tr-TR" dirty="0" smtClean="0">
                <a:solidFill>
                  <a:srgbClr val="212121"/>
                </a:solidFill>
              </a:rPr>
              <a:t>Analizlere </a:t>
            </a:r>
            <a:r>
              <a:rPr lang="tr-TR" altLang="tr-TR" dirty="0">
                <a:solidFill>
                  <a:srgbClr val="212121"/>
                </a:solidFill>
              </a:rPr>
              <a:t>göre</a:t>
            </a:r>
          </a:p>
          <a:p>
            <a:pPr lvl="1">
              <a:lnSpc>
                <a:spcPct val="80000"/>
              </a:lnSpc>
            </a:pPr>
            <a:r>
              <a:rPr lang="tr-TR" altLang="tr-TR" dirty="0">
                <a:solidFill>
                  <a:srgbClr val="212121"/>
                </a:solidFill>
              </a:rPr>
              <a:t>Sadece% 16,2'si zamanında ve bütçe dahilinde tamamlandı</a:t>
            </a:r>
          </a:p>
          <a:p>
            <a:pPr lvl="1">
              <a:lnSpc>
                <a:spcPct val="80000"/>
              </a:lnSpc>
            </a:pPr>
            <a:r>
              <a:rPr lang="tr-TR" altLang="tr-TR" dirty="0">
                <a:solidFill>
                  <a:srgbClr val="212121"/>
                </a:solidFill>
              </a:rPr>
              <a:t>% 52,7'si gecikti, bütçeyi aştı</a:t>
            </a:r>
          </a:p>
          <a:p>
            <a:pPr lvl="1">
              <a:lnSpc>
                <a:spcPct val="80000"/>
              </a:lnSpc>
            </a:pPr>
            <a:r>
              <a:rPr lang="tr-TR" altLang="tr-TR" dirty="0">
                <a:solidFill>
                  <a:srgbClr val="212121"/>
                </a:solidFill>
              </a:rPr>
              <a:t>% 31.1 tamamlanma önce iptal edildi</a:t>
            </a:r>
          </a:p>
          <a:p>
            <a:pPr>
              <a:lnSpc>
                <a:spcPct val="80000"/>
              </a:lnSpc>
            </a:pPr>
            <a:r>
              <a:rPr lang="tr-TR" altLang="tr-TR" dirty="0">
                <a:solidFill>
                  <a:srgbClr val="212121"/>
                </a:solidFill>
              </a:rPr>
              <a:t>Neden</a:t>
            </a:r>
            <a:r>
              <a:rPr lang="tr-TR" altLang="tr-TR" sz="3600" dirty="0">
                <a:solidFill>
                  <a:srgbClr val="212121"/>
                </a:solidFill>
              </a:rPr>
              <a:t>? </a:t>
            </a:r>
          </a:p>
          <a:p>
            <a:pPr lvl="1">
              <a:lnSpc>
                <a:spcPct val="80000"/>
              </a:lnSpc>
            </a:pPr>
            <a:r>
              <a:rPr lang="tr-TR" altLang="tr-TR" dirty="0">
                <a:solidFill>
                  <a:srgbClr val="212121"/>
                </a:solidFill>
              </a:rPr>
              <a:t>Politik meseleler </a:t>
            </a:r>
          </a:p>
          <a:p>
            <a:pPr lvl="1">
              <a:lnSpc>
                <a:spcPct val="80000"/>
              </a:lnSpc>
            </a:pPr>
            <a:r>
              <a:rPr lang="tr-TR" altLang="tr-TR" dirty="0">
                <a:solidFill>
                  <a:srgbClr val="212121"/>
                </a:solidFill>
              </a:rPr>
              <a:t>Eksik gereksinimler </a:t>
            </a:r>
          </a:p>
          <a:p>
            <a:pPr lvl="1">
              <a:lnSpc>
                <a:spcPct val="80000"/>
              </a:lnSpc>
            </a:pPr>
            <a:r>
              <a:rPr lang="tr-TR" altLang="tr-TR" dirty="0">
                <a:solidFill>
                  <a:srgbClr val="212121"/>
                </a:solidFill>
              </a:rPr>
              <a:t>Kullanıcı katılımının olmaması </a:t>
            </a:r>
          </a:p>
          <a:p>
            <a:pPr lvl="1">
              <a:lnSpc>
                <a:spcPct val="80000"/>
              </a:lnSpc>
            </a:pPr>
            <a:r>
              <a:rPr lang="tr-TR" altLang="tr-TR" dirty="0">
                <a:solidFill>
                  <a:srgbClr val="212121"/>
                </a:solidFill>
              </a:rPr>
              <a:t>Kaynak eksikliği </a:t>
            </a:r>
          </a:p>
          <a:p>
            <a:pPr lvl="1">
              <a:lnSpc>
                <a:spcPct val="80000"/>
              </a:lnSpc>
            </a:pPr>
            <a:r>
              <a:rPr lang="tr-TR" altLang="tr-TR" dirty="0">
                <a:solidFill>
                  <a:srgbClr val="212121"/>
                </a:solidFill>
              </a:rPr>
              <a:t>Gerçekçi olmayan beklentiler </a:t>
            </a:r>
          </a:p>
          <a:p>
            <a:pPr lvl="1">
              <a:lnSpc>
                <a:spcPct val="80000"/>
              </a:lnSpc>
            </a:pPr>
            <a:r>
              <a:rPr lang="tr-TR" altLang="tr-TR" dirty="0">
                <a:solidFill>
                  <a:srgbClr val="212121"/>
                </a:solidFill>
              </a:rPr>
              <a:t>Ancak bunların hiçbiri teknik konular değildir</a:t>
            </a:r>
            <a:r>
              <a:rPr lang="en-US" altLang="tr-TR" sz="1200" dirty="0"/>
              <a:t> </a:t>
            </a:r>
            <a:endParaRPr lang="en-US" altLang="tr-TR" sz="6600" dirty="0"/>
          </a:p>
        </p:txBody>
      </p:sp>
    </p:spTree>
    <p:extLst>
      <p:ext uri="{BB962C8B-B14F-4D97-AF65-F5344CB8AC3E}">
        <p14:creationId xmlns:p14="http://schemas.microsoft.com/office/powerpoint/2010/main" val="557527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b">
            <a:normAutofit/>
          </a:bodyPr>
          <a:lstStyle/>
          <a:p>
            <a:r>
              <a:rPr lang="tr-TR" altLang="tr-TR" dirty="0"/>
              <a:t>Neden organizasyonlar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Çünkü sık sık yanlış anlıyoruz </a:t>
            </a:r>
            <a:r>
              <a:rPr lang="tr-TR" dirty="0" smtClean="0"/>
              <a:t>Teknoloji </a:t>
            </a:r>
            <a:r>
              <a:rPr lang="tr-TR" dirty="0"/>
              <a:t>önemlidir, ancak insanlar dahil olduğunda onlar daha çok önemlidir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/>
              <a:t>Sadece kullanıcının çalışmasını anlamak değil </a:t>
            </a:r>
            <a:r>
              <a:rPr lang="tr-TR" dirty="0" smtClean="0"/>
              <a:t>Kullanıcının </a:t>
            </a:r>
            <a:r>
              <a:rPr lang="tr-TR" dirty="0"/>
              <a:t>bakış açısını anlama ihtiyacı </a:t>
            </a:r>
          </a:p>
          <a:p>
            <a:r>
              <a:rPr lang="tr-TR" dirty="0"/>
              <a:t>Pek çok "teknik" sorun tamamen "</a:t>
            </a:r>
            <a:r>
              <a:rPr lang="tr-TR" dirty="0" err="1"/>
              <a:t>organizasyonel</a:t>
            </a:r>
            <a:r>
              <a:rPr lang="tr-TR" dirty="0"/>
              <a:t>"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74909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0" b="10756"/>
          <a:stretch/>
        </p:blipFill>
        <p:spPr>
          <a:xfrm>
            <a:off x="10972800" y="3314700"/>
            <a:ext cx="6995160" cy="377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b">
            <a:normAutofit/>
          </a:bodyPr>
          <a:lstStyle/>
          <a:p>
            <a:r>
              <a:rPr lang="tr-TR" altLang="tr-TR" dirty="0"/>
              <a:t>Neden organizasyonlar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2768601"/>
            <a:ext cx="10126980" cy="5460999"/>
          </a:xfrm>
        </p:spPr>
        <p:txBody>
          <a:bodyPr/>
          <a:lstStyle/>
          <a:p>
            <a:r>
              <a:rPr lang="tr-TR" altLang="tr-TR" dirty="0"/>
              <a:t>Kuruluşun bilgi sistemi organizasyonu desteklemek zorundadır </a:t>
            </a:r>
          </a:p>
          <a:p>
            <a:r>
              <a:rPr lang="tr-TR" altLang="tr-TR" dirty="0"/>
              <a:t>Aksi takdirde, hedeflere ulaşmak için gereken kaynaklar heba olur </a:t>
            </a:r>
          </a:p>
          <a:p>
            <a:pPr lvl="1"/>
            <a:r>
              <a:rPr lang="tr-TR" altLang="tr-TR" dirty="0"/>
              <a:t>Eğitim vermeden her çalışanın masasına bir bilgisayar yerleştirmek </a:t>
            </a:r>
          </a:p>
          <a:p>
            <a:pPr lvl="1"/>
            <a:r>
              <a:rPr lang="tr-TR" altLang="tr-TR" dirty="0"/>
              <a:t>MEB okullarını tabletle donatmak ama destek, eğitim ve sistem değişikliği </a:t>
            </a:r>
            <a:r>
              <a:rPr lang="tr-TR" altLang="tr-TR" dirty="0" smtClean="0"/>
              <a:t>yapmamak</a:t>
            </a:r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3809476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Kullanım Bağlamı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2768601"/>
            <a:ext cx="10698480" cy="6035040"/>
          </a:xfrm>
        </p:spPr>
        <p:txBody>
          <a:bodyPr/>
          <a:lstStyle/>
          <a:p>
            <a:r>
              <a:rPr lang="tr-TR" dirty="0"/>
              <a:t>Sistemler bir bağlam içinde var olur:</a:t>
            </a:r>
          </a:p>
          <a:p>
            <a:pPr lvl="1"/>
            <a:r>
              <a:rPr lang="tr-TR" dirty="0"/>
              <a:t>Grup</a:t>
            </a:r>
          </a:p>
          <a:p>
            <a:pPr lvl="1"/>
            <a:r>
              <a:rPr lang="tr-TR" dirty="0"/>
              <a:t>Organizasyon</a:t>
            </a:r>
          </a:p>
          <a:p>
            <a:pPr lvl="1"/>
            <a:r>
              <a:rPr lang="tr-TR" dirty="0" smtClean="0"/>
              <a:t>Toplum</a:t>
            </a:r>
            <a:endParaRPr lang="tr-TR" dirty="0"/>
          </a:p>
          <a:p>
            <a:r>
              <a:rPr lang="tr-TR" dirty="0"/>
              <a:t>Bireysel davranış bağlam </a:t>
            </a:r>
            <a:r>
              <a:rPr lang="tr-TR" dirty="0" smtClean="0"/>
              <a:t>ile </a:t>
            </a:r>
            <a:r>
              <a:rPr lang="tr-TR" dirty="0"/>
              <a:t>şekillendirilir</a:t>
            </a:r>
          </a:p>
          <a:p>
            <a:r>
              <a:rPr lang="tr-TR" dirty="0"/>
              <a:t>Topluluk davranışı bireylerin eylemlerinin toplamından </a:t>
            </a:r>
            <a:r>
              <a:rPr lang="tr-TR" dirty="0" smtClean="0"/>
              <a:t>fazladır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0" y="3331212"/>
            <a:ext cx="5634990" cy="563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54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tr-TR" sz="9000" dirty="0"/>
              <a:t>So</a:t>
            </a:r>
            <a:r>
              <a:rPr lang="tr-TR" altLang="tr-TR" sz="9000" dirty="0" err="1"/>
              <a:t>syo</a:t>
            </a:r>
            <a:r>
              <a:rPr lang="en-US" altLang="tr-TR" sz="9000" dirty="0"/>
              <a:t>-</a:t>
            </a:r>
            <a:r>
              <a:rPr lang="tr-TR" altLang="tr-TR" sz="9000" dirty="0"/>
              <a:t>T</a:t>
            </a:r>
            <a:r>
              <a:rPr lang="en-US" altLang="tr-TR" sz="9000" dirty="0"/>
              <a:t>e</a:t>
            </a:r>
            <a:r>
              <a:rPr lang="tr-TR" altLang="tr-TR" sz="9000" dirty="0" err="1"/>
              <a:t>knik</a:t>
            </a:r>
            <a:r>
              <a:rPr lang="en-US" altLang="tr-TR" sz="9000" dirty="0"/>
              <a:t> </a:t>
            </a:r>
            <a:r>
              <a:rPr lang="tr-TR" altLang="tr-TR" sz="9000" dirty="0"/>
              <a:t>Sistemler</a:t>
            </a:r>
            <a:r>
              <a:rPr lang="en-US" altLang="tr-TR" sz="9000" dirty="0"/>
              <a:t> </a:t>
            </a:r>
            <a:r>
              <a:rPr lang="tr-TR" altLang="tr-TR" sz="9000" dirty="0"/>
              <a:t>Teorisi</a:t>
            </a:r>
            <a:r>
              <a:rPr lang="en-US" altLang="tr-TR" sz="9000" dirty="0"/>
              <a:t> (STST)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Kuruluşlar, alt birimleri ile birbirlerine bağlı, açık </a:t>
            </a:r>
            <a:r>
              <a:rPr lang="tr-TR" dirty="0" smtClean="0"/>
              <a:t>sistemlerdir</a:t>
            </a:r>
            <a:endParaRPr lang="tr-TR" dirty="0"/>
          </a:p>
          <a:p>
            <a:r>
              <a:rPr lang="tr-TR" dirty="0"/>
              <a:t>Kuruluşlar, girdileri çıktılara dönüştürür, örneğin: </a:t>
            </a:r>
          </a:p>
          <a:p>
            <a:pPr lvl="1"/>
            <a:r>
              <a:rPr lang="tr-TR" dirty="0"/>
              <a:t>Hammadde bitmiş ürüne </a:t>
            </a:r>
          </a:p>
          <a:p>
            <a:pPr lvl="1"/>
            <a:r>
              <a:rPr lang="tr-TR" dirty="0" smtClean="0"/>
              <a:t>Öğrenciler </a:t>
            </a:r>
            <a:r>
              <a:rPr lang="tr-TR" dirty="0"/>
              <a:t>profesyonellere </a:t>
            </a:r>
          </a:p>
          <a:p>
            <a:pPr lvl="1"/>
            <a:r>
              <a:rPr lang="tr-TR" dirty="0"/>
              <a:t>Gereksinimler yazılımlara </a:t>
            </a:r>
            <a:r>
              <a:rPr lang="tr-TR" dirty="0" smtClean="0"/>
              <a:t>dönüşür</a:t>
            </a:r>
            <a:endParaRPr lang="tr-TR" dirty="0"/>
          </a:p>
          <a:p>
            <a:r>
              <a:rPr lang="tr-TR" dirty="0" smtClean="0"/>
              <a:t>Süreci </a:t>
            </a:r>
            <a:r>
              <a:rPr lang="tr-TR" dirty="0"/>
              <a:t>anlamak sistem bakışı </a:t>
            </a:r>
            <a:r>
              <a:rPr lang="tr-TR" dirty="0" smtClean="0"/>
              <a:t>gerektirir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0205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/>
              <a:t>Organizasyonel</a:t>
            </a:r>
            <a:r>
              <a:rPr lang="tr-TR" altLang="tr-TR" dirty="0"/>
              <a:t> etkileşim</a:t>
            </a:r>
            <a:endParaRPr lang="tr-TR" dirty="0"/>
          </a:p>
        </p:txBody>
      </p:sp>
      <p:sp>
        <p:nvSpPr>
          <p:cNvPr id="10" name="Rectangle 9"/>
          <p:cNvSpPr/>
          <p:nvPr/>
        </p:nvSpPr>
        <p:spPr>
          <a:xfrm>
            <a:off x="4042187" y="2857500"/>
            <a:ext cx="10972800" cy="30518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5400"/>
          </a:p>
        </p:txBody>
      </p:sp>
      <p:sp>
        <p:nvSpPr>
          <p:cNvPr id="12" name="Rectangle 11"/>
          <p:cNvSpPr/>
          <p:nvPr/>
        </p:nvSpPr>
        <p:spPr>
          <a:xfrm>
            <a:off x="4035462" y="6206493"/>
            <a:ext cx="10972800" cy="30518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540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069080" y="3429000"/>
            <a:ext cx="1093918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69080" y="8686800"/>
            <a:ext cx="1093918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86701" y="2857500"/>
            <a:ext cx="27911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b="1" dirty="0">
                <a:latin typeface="Arial" panose="020B0604020202020204" pitchFamily="34" charset="0"/>
                <a:cs typeface="Arial" panose="020B0604020202020204" pitchFamily="34" charset="0"/>
              </a:rPr>
              <a:t>Sosyal Sistem</a:t>
            </a:r>
            <a:endParaRPr lang="tr-T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86699" y="8658135"/>
            <a:ext cx="27417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b="1" dirty="0">
                <a:latin typeface="Arial" panose="020B0604020202020204" pitchFamily="34" charset="0"/>
                <a:cs typeface="Arial" panose="020B0604020202020204" pitchFamily="34" charset="0"/>
              </a:rPr>
              <a:t>Teknik Sistem</a:t>
            </a:r>
            <a:endParaRPr lang="tr-T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67474" y="4168926"/>
            <a:ext cx="1828800" cy="51737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400"/>
          </a:p>
        </p:txBody>
      </p:sp>
      <p:sp>
        <p:nvSpPr>
          <p:cNvPr id="21" name="Rectangle 20"/>
          <p:cNvSpPr/>
          <p:nvPr/>
        </p:nvSpPr>
        <p:spPr>
          <a:xfrm>
            <a:off x="7249310" y="4168926"/>
            <a:ext cx="1828800" cy="51737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400"/>
          </a:p>
        </p:txBody>
      </p:sp>
      <p:sp>
        <p:nvSpPr>
          <p:cNvPr id="23" name="Rectangle 22"/>
          <p:cNvSpPr/>
          <p:nvPr/>
        </p:nvSpPr>
        <p:spPr>
          <a:xfrm>
            <a:off x="12412980" y="4168926"/>
            <a:ext cx="1828800" cy="51737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400"/>
          </a:p>
        </p:txBody>
      </p:sp>
      <p:sp>
        <p:nvSpPr>
          <p:cNvPr id="25" name="Rectangle 24"/>
          <p:cNvSpPr/>
          <p:nvPr/>
        </p:nvSpPr>
        <p:spPr>
          <a:xfrm>
            <a:off x="7249310" y="5083326"/>
            <a:ext cx="1828800" cy="51737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400"/>
          </a:p>
        </p:txBody>
      </p:sp>
      <p:sp>
        <p:nvSpPr>
          <p:cNvPr id="26" name="Rectangle 25"/>
          <p:cNvSpPr/>
          <p:nvPr/>
        </p:nvSpPr>
        <p:spPr>
          <a:xfrm>
            <a:off x="9831146" y="5083326"/>
            <a:ext cx="1828800" cy="51737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400"/>
          </a:p>
        </p:txBody>
      </p:sp>
      <p:sp>
        <p:nvSpPr>
          <p:cNvPr id="27" name="Rectangle 26"/>
          <p:cNvSpPr/>
          <p:nvPr/>
        </p:nvSpPr>
        <p:spPr>
          <a:xfrm>
            <a:off x="12412980" y="5083326"/>
            <a:ext cx="1828800" cy="51737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400"/>
          </a:p>
        </p:txBody>
      </p:sp>
      <p:sp>
        <p:nvSpPr>
          <p:cNvPr id="29" name="Rectangle 28"/>
          <p:cNvSpPr/>
          <p:nvPr/>
        </p:nvSpPr>
        <p:spPr>
          <a:xfrm>
            <a:off x="7296374" y="6683526"/>
            <a:ext cx="1828800" cy="5173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400"/>
          </a:p>
        </p:txBody>
      </p:sp>
      <p:sp>
        <p:nvSpPr>
          <p:cNvPr id="30" name="Rectangle 29"/>
          <p:cNvSpPr/>
          <p:nvPr/>
        </p:nvSpPr>
        <p:spPr>
          <a:xfrm>
            <a:off x="9878210" y="6683526"/>
            <a:ext cx="1828800" cy="5173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400"/>
          </a:p>
        </p:txBody>
      </p:sp>
      <p:sp>
        <p:nvSpPr>
          <p:cNvPr id="31" name="Rectangle 30"/>
          <p:cNvSpPr/>
          <p:nvPr/>
        </p:nvSpPr>
        <p:spPr>
          <a:xfrm>
            <a:off x="12460044" y="6683526"/>
            <a:ext cx="1828800" cy="5173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400"/>
          </a:p>
        </p:txBody>
      </p:sp>
      <p:sp>
        <p:nvSpPr>
          <p:cNvPr id="32" name="Rectangle 31"/>
          <p:cNvSpPr/>
          <p:nvPr/>
        </p:nvSpPr>
        <p:spPr>
          <a:xfrm>
            <a:off x="8573844" y="7767605"/>
            <a:ext cx="1828800" cy="5173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400"/>
          </a:p>
        </p:txBody>
      </p:sp>
      <p:sp>
        <p:nvSpPr>
          <p:cNvPr id="33" name="Rectangle 32"/>
          <p:cNvSpPr/>
          <p:nvPr/>
        </p:nvSpPr>
        <p:spPr>
          <a:xfrm>
            <a:off x="11155680" y="7767605"/>
            <a:ext cx="1828800" cy="5173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400"/>
          </a:p>
        </p:txBody>
      </p:sp>
      <p:sp>
        <p:nvSpPr>
          <p:cNvPr id="34" name="TextBox 33"/>
          <p:cNvSpPr txBox="1"/>
          <p:nvPr/>
        </p:nvSpPr>
        <p:spPr>
          <a:xfrm>
            <a:off x="5707736" y="3515868"/>
            <a:ext cx="20858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1. Kullanıcı</a:t>
            </a:r>
            <a:endParaRPr lang="tr-T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703129" y="3502076"/>
            <a:ext cx="20858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. Kullanıcı</a:t>
            </a:r>
            <a:endParaRPr lang="tr-T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284963" y="3502076"/>
            <a:ext cx="20858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tr-TR" sz="3000" dirty="0">
                <a:latin typeface="Arial" panose="020B0604020202020204" pitchFamily="34" charset="0"/>
                <a:cs typeface="Arial" panose="020B0604020202020204" pitchFamily="34" charset="0"/>
              </a:rPr>
              <a:t>. Kullanıcı</a:t>
            </a:r>
            <a:endParaRPr lang="tr-T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9494967" y="3488531"/>
            <a:ext cx="0" cy="245507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2070080" y="3509681"/>
            <a:ext cx="0" cy="245507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7" idx="1"/>
          </p:cNvCxnSpPr>
          <p:nvPr/>
        </p:nvCxnSpPr>
        <p:spPr>
          <a:xfrm>
            <a:off x="2857501" y="4427613"/>
            <a:ext cx="1809974" cy="0"/>
          </a:xfrm>
          <a:prstGeom prst="straightConnector1">
            <a:avLst/>
          </a:prstGeom>
          <a:ln>
            <a:headEnd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7" idx="3"/>
            <a:endCxn id="21" idx="1"/>
          </p:cNvCxnSpPr>
          <p:nvPr/>
        </p:nvCxnSpPr>
        <p:spPr>
          <a:xfrm>
            <a:off x="6496274" y="4427613"/>
            <a:ext cx="753036" cy="0"/>
          </a:xfrm>
          <a:prstGeom prst="straightConnector1">
            <a:avLst/>
          </a:prstGeom>
          <a:ln>
            <a:headEnd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1" idx="2"/>
            <a:endCxn id="25" idx="0"/>
          </p:cNvCxnSpPr>
          <p:nvPr/>
        </p:nvCxnSpPr>
        <p:spPr>
          <a:xfrm>
            <a:off x="8163710" y="4686300"/>
            <a:ext cx="0" cy="397026"/>
          </a:xfrm>
          <a:prstGeom prst="straightConnector1">
            <a:avLst/>
          </a:prstGeom>
          <a:ln>
            <a:headEnd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5" idx="3"/>
          </p:cNvCxnSpPr>
          <p:nvPr/>
        </p:nvCxnSpPr>
        <p:spPr>
          <a:xfrm>
            <a:off x="9078110" y="5342013"/>
            <a:ext cx="800100" cy="0"/>
          </a:xfrm>
          <a:prstGeom prst="straightConnector1">
            <a:avLst/>
          </a:prstGeom>
          <a:ln>
            <a:headEnd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6" idx="3"/>
            <a:endCxn id="27" idx="1"/>
          </p:cNvCxnSpPr>
          <p:nvPr/>
        </p:nvCxnSpPr>
        <p:spPr>
          <a:xfrm>
            <a:off x="11659946" y="5342013"/>
            <a:ext cx="7530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7" idx="0"/>
            <a:endCxn id="23" idx="2"/>
          </p:cNvCxnSpPr>
          <p:nvPr/>
        </p:nvCxnSpPr>
        <p:spPr>
          <a:xfrm flipV="1">
            <a:off x="13327380" y="4686300"/>
            <a:ext cx="0" cy="397026"/>
          </a:xfrm>
          <a:prstGeom prst="straightConnector1">
            <a:avLst/>
          </a:prstGeom>
          <a:ln>
            <a:headEnd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3" idx="3"/>
          </p:cNvCxnSpPr>
          <p:nvPr/>
        </p:nvCxnSpPr>
        <p:spPr>
          <a:xfrm>
            <a:off x="14241780" y="4427613"/>
            <a:ext cx="1600200" cy="0"/>
          </a:xfrm>
          <a:prstGeom prst="straightConnector1">
            <a:avLst/>
          </a:prstGeom>
          <a:ln>
            <a:headEnd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8210774" y="7200901"/>
            <a:ext cx="1311089" cy="531497"/>
          </a:xfrm>
          <a:prstGeom prst="straightConnector1">
            <a:avLst/>
          </a:prstGeom>
          <a:ln>
            <a:headEnd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0" idx="2"/>
          </p:cNvCxnSpPr>
          <p:nvPr/>
        </p:nvCxnSpPr>
        <p:spPr>
          <a:xfrm>
            <a:off x="10792610" y="7200901"/>
            <a:ext cx="948017" cy="561890"/>
          </a:xfrm>
          <a:prstGeom prst="straightConnector1">
            <a:avLst/>
          </a:prstGeom>
          <a:ln>
            <a:headEnd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30" idx="2"/>
          </p:cNvCxnSpPr>
          <p:nvPr/>
        </p:nvCxnSpPr>
        <p:spPr>
          <a:xfrm flipV="1">
            <a:off x="9488245" y="7200901"/>
            <a:ext cx="1304366" cy="531497"/>
          </a:xfrm>
          <a:prstGeom prst="straightConnector1">
            <a:avLst/>
          </a:prstGeom>
          <a:ln>
            <a:headEnd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31" idx="2"/>
          </p:cNvCxnSpPr>
          <p:nvPr/>
        </p:nvCxnSpPr>
        <p:spPr>
          <a:xfrm flipV="1">
            <a:off x="11740626" y="7200900"/>
            <a:ext cx="1633818" cy="517374"/>
          </a:xfrm>
          <a:prstGeom prst="straightConnector1">
            <a:avLst/>
          </a:prstGeom>
          <a:ln>
            <a:headEnd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25" idx="2"/>
            <a:endCxn id="29" idx="0"/>
          </p:cNvCxnSpPr>
          <p:nvPr/>
        </p:nvCxnSpPr>
        <p:spPr>
          <a:xfrm>
            <a:off x="8163710" y="5600700"/>
            <a:ext cx="47064" cy="1082826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26" idx="2"/>
            <a:endCxn id="30" idx="0"/>
          </p:cNvCxnSpPr>
          <p:nvPr/>
        </p:nvCxnSpPr>
        <p:spPr>
          <a:xfrm>
            <a:off x="10745546" y="5600700"/>
            <a:ext cx="47064" cy="1082826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27" idx="2"/>
            <a:endCxn id="31" idx="0"/>
          </p:cNvCxnSpPr>
          <p:nvPr/>
        </p:nvCxnSpPr>
        <p:spPr>
          <a:xfrm>
            <a:off x="13327380" y="5600700"/>
            <a:ext cx="47064" cy="1082826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394808" y="5385243"/>
            <a:ext cx="30580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>
                <a:latin typeface="Arial" panose="020B0604020202020204" pitchFamily="34" charset="0"/>
                <a:cs typeface="Arial" panose="020B0604020202020204" pitchFamily="34" charset="0"/>
              </a:rPr>
              <a:t>İnsan Bilgisayar Etkileşimi</a:t>
            </a:r>
            <a:endParaRPr lang="tr-T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ight Arrow 78"/>
          <p:cNvSpPr/>
          <p:nvPr/>
        </p:nvSpPr>
        <p:spPr>
          <a:xfrm>
            <a:off x="3429000" y="5766407"/>
            <a:ext cx="1177962" cy="605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400"/>
          </a:p>
        </p:txBody>
      </p:sp>
    </p:spTree>
    <p:extLst>
      <p:ext uri="{BB962C8B-B14F-4D97-AF65-F5344CB8AC3E}">
        <p14:creationId xmlns:p14="http://schemas.microsoft.com/office/powerpoint/2010/main" val="3757142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6" name="Picture 4" descr="Briefcase, Dismissed, Throw, Busi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0" y="4108451"/>
            <a:ext cx="4857750" cy="485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STST </a:t>
            </a:r>
            <a:r>
              <a:rPr lang="tr-TR" altLang="tr-TR" dirty="0"/>
              <a:t>Bakış </a:t>
            </a:r>
            <a:r>
              <a:rPr lang="tr-TR" altLang="tr-TR" dirty="0" smtClean="0"/>
              <a:t>açısı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Bir organizasyon hem sosyal hem de teknik unsurlara sahiptir </a:t>
            </a:r>
          </a:p>
          <a:p>
            <a:r>
              <a:rPr lang="tr-TR" dirty="0"/>
              <a:t>Bunlar, tüm alt birimlerinde de mevcuttur</a:t>
            </a:r>
          </a:p>
          <a:p>
            <a:r>
              <a:rPr lang="tr-TR" dirty="0"/>
              <a:t>Teknoloji kuruluşu değiştirir </a:t>
            </a:r>
          </a:p>
          <a:p>
            <a:r>
              <a:rPr lang="tr-TR" dirty="0"/>
              <a:t>Teknolojinin, sunduğu </a:t>
            </a:r>
            <a:r>
              <a:rPr lang="tr-TR" dirty="0" err="1"/>
              <a:t>organizasyonel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dönüşümler </a:t>
            </a:r>
            <a:r>
              <a:rPr lang="tr-TR" dirty="0"/>
              <a:t>açısından değerlendirilmesi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gerekir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8018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Kullanılabilirlik Müh. İle İlişkisi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2768601"/>
            <a:ext cx="9326880" cy="6035040"/>
          </a:xfrm>
        </p:spPr>
        <p:txBody>
          <a:bodyPr/>
          <a:lstStyle/>
          <a:p>
            <a:r>
              <a:rPr lang="tr-TR" dirty="0"/>
              <a:t>Kullanılabilirlik, </a:t>
            </a:r>
            <a:r>
              <a:rPr lang="tr-TR" dirty="0" err="1"/>
              <a:t>arayüz</a:t>
            </a:r>
            <a:r>
              <a:rPr lang="tr-TR" dirty="0"/>
              <a:t> ile sınırlı değil</a:t>
            </a:r>
          </a:p>
          <a:p>
            <a:r>
              <a:rPr lang="tr-TR" dirty="0"/>
              <a:t>Kullanım sadece Etkililik/Verimlik/Memnuniyet değil</a:t>
            </a:r>
          </a:p>
          <a:p>
            <a:r>
              <a:rPr lang="tr-TR" dirty="0"/>
              <a:t>Kullanıcıların test denekleri olmanın ötesinde sürece dahil olmaları gerekir </a:t>
            </a:r>
          </a:p>
          <a:p>
            <a:r>
              <a:rPr lang="tr-TR" dirty="0"/>
              <a:t>Test sürekli ve bağlam içinde </a:t>
            </a:r>
            <a:r>
              <a:rPr lang="tr-TR" dirty="0" smtClean="0"/>
              <a:t>olmalıdır</a:t>
            </a:r>
            <a:endParaRPr lang="tr-TR" dirty="0"/>
          </a:p>
        </p:txBody>
      </p:sp>
      <p:pic>
        <p:nvPicPr>
          <p:cNvPr id="153606" name="Picture 6" descr="Laptop, Learn, School, Computer, Moni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2768602"/>
            <a:ext cx="6229350" cy="622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466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STST</a:t>
            </a:r>
            <a:r>
              <a:rPr lang="tr-TR" altLang="tr-TR" dirty="0"/>
              <a:t> Varsayımları</a:t>
            </a:r>
            <a:r>
              <a:rPr lang="en-US" altLang="tr-TR" dirty="0"/>
              <a:t>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İnsanlar iyi niyetlidir</a:t>
            </a:r>
          </a:p>
          <a:p>
            <a:pPr lvl="1"/>
            <a:r>
              <a:rPr lang="tr-TR" dirty="0"/>
              <a:t>Kuruluşun hedeflerine hizmet etmeye </a:t>
            </a:r>
            <a:r>
              <a:rPr lang="tr-TR" dirty="0" smtClean="0"/>
              <a:t>çalışırlar</a:t>
            </a:r>
            <a:endParaRPr lang="tr-TR" dirty="0"/>
          </a:p>
          <a:p>
            <a:r>
              <a:rPr lang="tr-TR" dirty="0"/>
              <a:t>Bilinçaltı istekler davranışı yönlendirir</a:t>
            </a:r>
          </a:p>
          <a:p>
            <a:pPr lvl="1"/>
            <a:r>
              <a:rPr lang="tr-TR" dirty="0"/>
              <a:t>Beceri / ustalık geliştirmek </a:t>
            </a:r>
          </a:p>
          <a:p>
            <a:pPr lvl="1"/>
            <a:r>
              <a:rPr lang="tr-TR" dirty="0"/>
              <a:t>Kişisel gelişim arar</a:t>
            </a:r>
          </a:p>
          <a:p>
            <a:pPr lvl="1"/>
            <a:r>
              <a:rPr lang="tr-TR" dirty="0"/>
              <a:t>İşbirliği arzular</a:t>
            </a:r>
          </a:p>
          <a:p>
            <a:pPr lvl="1"/>
            <a:r>
              <a:rPr lang="tr-TR" dirty="0"/>
              <a:t>Özerk olmak </a:t>
            </a:r>
            <a:r>
              <a:rPr lang="tr-TR" dirty="0" smtClean="0"/>
              <a:t>ister</a:t>
            </a:r>
            <a:endParaRPr lang="tr-TR" dirty="0"/>
          </a:p>
        </p:txBody>
      </p:sp>
      <p:pic>
        <p:nvPicPr>
          <p:cNvPr id="4" name="Picture 2" descr="Learn, Teacher, Anatomy, Brain, Poi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800" y="3357245"/>
            <a:ext cx="4857750" cy="485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262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100" y="3191511"/>
            <a:ext cx="5189220" cy="5189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IBE’ye</a:t>
            </a:r>
            <a:r>
              <a:rPr lang="tr-TR" dirty="0" smtClean="0"/>
              <a:t> Göre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Kullanıcı tarafından teknoloji kabulü aşağıdakilere bağlıdır: </a:t>
            </a:r>
          </a:p>
          <a:p>
            <a:pPr lvl="1"/>
            <a:r>
              <a:rPr lang="tr-TR" dirty="0"/>
              <a:t>Algılanan kontrol seviyesi </a:t>
            </a:r>
          </a:p>
          <a:p>
            <a:pPr lvl="2"/>
            <a:r>
              <a:rPr lang="tr-TR" dirty="0"/>
              <a:t>Kullanıcılar, dıştan gelen kontrole direnir </a:t>
            </a:r>
          </a:p>
          <a:p>
            <a:pPr lvl="2"/>
            <a:r>
              <a:rPr lang="tr-TR" dirty="0"/>
              <a:t>Teknolojinin genelde bu tür kontrole neden olduğuna inanılır</a:t>
            </a:r>
          </a:p>
          <a:p>
            <a:pPr lvl="1"/>
            <a:r>
              <a:rPr lang="tr-TR" dirty="0"/>
              <a:t>Algılanan gelişme seviyesi</a:t>
            </a:r>
            <a:endParaRPr lang="tr-TR" i="1" dirty="0"/>
          </a:p>
          <a:p>
            <a:pPr lvl="2"/>
            <a:r>
              <a:rPr lang="tr-TR" dirty="0"/>
              <a:t>Kullanıcılar, işlerinde becerilerini artırmak ister</a:t>
            </a:r>
          </a:p>
          <a:p>
            <a:pPr lvl="2"/>
            <a:r>
              <a:rPr lang="tr-TR" dirty="0"/>
              <a:t>Görev süreçleri üzerinde yetki </a:t>
            </a:r>
            <a:r>
              <a:rPr lang="tr-TR" dirty="0" smtClean="0"/>
              <a:t>ister</a:t>
            </a:r>
            <a:endParaRPr lang="tr-TR" dirty="0"/>
          </a:p>
          <a:p>
            <a:pPr lvl="2"/>
            <a:r>
              <a:rPr lang="tr-TR" dirty="0" smtClean="0"/>
              <a:t>İnisiyatif </a:t>
            </a:r>
            <a:r>
              <a:rPr lang="tr-TR" dirty="0"/>
              <a:t>almak ister </a:t>
            </a:r>
          </a:p>
        </p:txBody>
      </p:sp>
    </p:spTree>
    <p:extLst>
      <p:ext uri="{BB962C8B-B14F-4D97-AF65-F5344CB8AC3E}">
        <p14:creationId xmlns:p14="http://schemas.microsoft.com/office/powerpoint/2010/main" val="3816004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645919" y="2777553"/>
            <a:ext cx="15087602" cy="6473055"/>
          </a:xfrm>
          <a:prstGeom prst="rect">
            <a:avLst/>
          </a:prstGeom>
        </p:spPr>
        <p:txBody>
          <a:bodyPr vert="horz" lIns="0" tIns="68580" rIns="0" bIns="6858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1988" indent="-661988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4200" dirty="0">
                <a:latin typeface="Arial" panose="020B0604020202020204" pitchFamily="34" charset="0"/>
                <a:cs typeface="Arial" panose="020B0604020202020204" pitchFamily="34" charset="0"/>
              </a:rPr>
              <a:t>IBE Sosyal Boyutu</a:t>
            </a:r>
          </a:p>
          <a:p>
            <a:pPr marL="661988" indent="-661988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4200" dirty="0">
                <a:latin typeface="Arial" panose="020B0604020202020204" pitchFamily="34" charset="0"/>
                <a:cs typeface="Arial" panose="020B0604020202020204" pitchFamily="34" charset="0"/>
              </a:rPr>
              <a:t>Yeniliğin Kabulü</a:t>
            </a:r>
          </a:p>
          <a:p>
            <a:pPr marL="661988" indent="-661988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4200" dirty="0" err="1">
                <a:latin typeface="Arial" panose="020B0604020202020204" pitchFamily="34" charset="0"/>
                <a:cs typeface="Arial" panose="020B0604020202020204" pitchFamily="34" charset="0"/>
              </a:rPr>
              <a:t>Rogers’ın</a:t>
            </a:r>
            <a:r>
              <a:rPr lang="tr-TR" sz="4200" dirty="0">
                <a:latin typeface="Arial" panose="020B0604020202020204" pitchFamily="34" charset="0"/>
                <a:cs typeface="Arial" panose="020B0604020202020204" pitchFamily="34" charset="0"/>
              </a:rPr>
              <a:t> Yeniliğin Yayılımı Teorisi</a:t>
            </a:r>
          </a:p>
          <a:p>
            <a:pPr marL="661988" indent="-661988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4200" dirty="0">
                <a:latin typeface="Arial" panose="020B0604020202020204" pitchFamily="34" charset="0"/>
                <a:cs typeface="Arial" panose="020B0604020202020204" pitchFamily="34" charset="0"/>
              </a:rPr>
              <a:t>Teknoloji Kabul Modeli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Dersin Amaçları</a:t>
            </a:r>
            <a:endParaRPr lang="tr-TR" dirty="0"/>
          </a:p>
        </p:txBody>
      </p:sp>
      <p:pic>
        <p:nvPicPr>
          <p:cNvPr id="124930" name="Picture 2" descr="Bitcoin, Bitcoin Mining, Mining, M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3314701"/>
            <a:ext cx="4857750" cy="485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58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3"/>
          <a:stretch/>
        </p:blipFill>
        <p:spPr>
          <a:xfrm>
            <a:off x="11087100" y="3886200"/>
            <a:ext cx="6172200" cy="5372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Yeniliğin Yayılımı (</a:t>
            </a:r>
            <a:r>
              <a:rPr lang="tr-TR" dirty="0" err="1"/>
              <a:t>Rogers</a:t>
            </a:r>
            <a:r>
              <a:rPr lang="tr-TR" dirty="0"/>
              <a:t> 83)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Yayılım: "bir yeniliğin belirli bir kanal vasıtasıyla zaman içinde bir sosyal sistem üyeleri arasında iletildiği süreç." </a:t>
            </a:r>
          </a:p>
          <a:p>
            <a:pPr marL="0" indent="0">
              <a:buNone/>
            </a:pPr>
            <a:r>
              <a:rPr lang="tr-TR" dirty="0"/>
              <a:t>Üç ana konu: </a:t>
            </a:r>
          </a:p>
          <a:p>
            <a:r>
              <a:rPr lang="tr-TR" dirty="0"/>
              <a:t>Yayılma oranları </a:t>
            </a:r>
          </a:p>
          <a:p>
            <a:r>
              <a:rPr lang="tr-TR" dirty="0"/>
              <a:t>Yayılma kalıpları </a:t>
            </a:r>
          </a:p>
          <a:p>
            <a:r>
              <a:rPr lang="tr-TR" dirty="0"/>
              <a:t>Uyumun zaman içinde </a:t>
            </a:r>
            <a:r>
              <a:rPr lang="tr-TR" dirty="0" smtClean="0"/>
              <a:t>değişimi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6219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Yeniliğin Yayılımı Bunlara Bağlı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00400" y="3314700"/>
            <a:ext cx="5143500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tr-TR" altLang="tr-TR" sz="3000" dirty="0"/>
              <a:t>Potansiyel Benimseyicilerin Özellikleri </a:t>
            </a:r>
            <a:endParaRPr lang="en-US" altLang="tr-TR" sz="30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19450" y="6188870"/>
            <a:ext cx="5143500" cy="5539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3000"/>
              <a:t>Yeniliğin Özellikleri</a:t>
            </a:r>
            <a:endParaRPr lang="en-US" altLang="tr-TR" sz="300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00400" y="7253288"/>
            <a:ext cx="5143500" cy="5539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3000"/>
              <a:t>İletişim Kanalları</a:t>
            </a:r>
            <a:endParaRPr lang="en-US" altLang="tr-TR" sz="300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00400" y="8262938"/>
            <a:ext cx="5143500" cy="5539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3000"/>
              <a:t>Değişim Ajanları</a:t>
            </a:r>
            <a:endParaRPr lang="en-US" altLang="tr-TR" sz="300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00400" y="4779170"/>
            <a:ext cx="5143500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3000" dirty="0"/>
              <a:t>Benimseyicilerin </a:t>
            </a:r>
            <a:r>
              <a:rPr lang="en-US" altLang="tr-TR" sz="3000" dirty="0"/>
              <a:t>So</a:t>
            </a:r>
            <a:r>
              <a:rPr lang="tr-TR" altLang="tr-TR" sz="3000" dirty="0" err="1"/>
              <a:t>syal</a:t>
            </a:r>
            <a:r>
              <a:rPr lang="tr-TR" altLang="tr-TR" sz="3000" dirty="0"/>
              <a:t> </a:t>
            </a:r>
            <a:r>
              <a:rPr lang="tr-TR" altLang="tr-TR" sz="3000" dirty="0"/>
              <a:t>Sistemi</a:t>
            </a:r>
            <a:endParaRPr lang="en-US" altLang="tr-TR" sz="3000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501562" y="5486401"/>
            <a:ext cx="3774758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3600" b="1" dirty="0"/>
              <a:t>YENİLİĞE</a:t>
            </a:r>
            <a:endParaRPr lang="en-US" altLang="tr-TR" sz="36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3600" b="1" dirty="0"/>
              <a:t>UYUM</a:t>
            </a:r>
            <a:endParaRPr lang="en-US" altLang="tr-TR" sz="3600" b="1" dirty="0"/>
          </a:p>
        </p:txBody>
      </p:sp>
      <p:cxnSp>
        <p:nvCxnSpPr>
          <p:cNvPr id="10" name="AutoShape 9"/>
          <p:cNvCxnSpPr>
            <a:cxnSpLocks noChangeShapeType="1"/>
            <a:stCxn id="4" idx="3"/>
            <a:endCxn id="9" idx="1"/>
          </p:cNvCxnSpPr>
          <p:nvPr/>
        </p:nvCxnSpPr>
        <p:spPr bwMode="auto">
          <a:xfrm>
            <a:off x="8343900" y="3822532"/>
            <a:ext cx="4157662" cy="2264034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AutoShape 10"/>
          <p:cNvCxnSpPr>
            <a:cxnSpLocks noChangeShapeType="1"/>
            <a:stCxn id="8" idx="3"/>
            <a:endCxn id="9" idx="1"/>
          </p:cNvCxnSpPr>
          <p:nvPr/>
        </p:nvCxnSpPr>
        <p:spPr bwMode="auto">
          <a:xfrm>
            <a:off x="8343900" y="5287002"/>
            <a:ext cx="4157662" cy="799564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AutoShape 11"/>
          <p:cNvCxnSpPr>
            <a:cxnSpLocks noChangeShapeType="1"/>
            <a:stCxn id="5" idx="3"/>
            <a:endCxn id="9" idx="1"/>
          </p:cNvCxnSpPr>
          <p:nvPr/>
        </p:nvCxnSpPr>
        <p:spPr bwMode="auto">
          <a:xfrm flipV="1">
            <a:off x="8362950" y="6086566"/>
            <a:ext cx="4138612" cy="379303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AutoShape 12"/>
          <p:cNvCxnSpPr>
            <a:cxnSpLocks noChangeShapeType="1"/>
            <a:stCxn id="6" idx="3"/>
            <a:endCxn id="9" idx="1"/>
          </p:cNvCxnSpPr>
          <p:nvPr/>
        </p:nvCxnSpPr>
        <p:spPr bwMode="auto">
          <a:xfrm flipV="1">
            <a:off x="8343900" y="6086566"/>
            <a:ext cx="4157662" cy="1443721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AutoShape 13"/>
          <p:cNvCxnSpPr>
            <a:cxnSpLocks noChangeShapeType="1"/>
            <a:stCxn id="7" idx="3"/>
            <a:endCxn id="9" idx="1"/>
          </p:cNvCxnSpPr>
          <p:nvPr/>
        </p:nvCxnSpPr>
        <p:spPr bwMode="auto">
          <a:xfrm flipV="1">
            <a:off x="8343900" y="6086566"/>
            <a:ext cx="4157662" cy="2453371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165685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498" y="3012396"/>
            <a:ext cx="8696685" cy="5791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Yeniliğin Yayılımı </a:t>
            </a:r>
            <a:r>
              <a:rPr lang="en-US" altLang="tr-TR" dirty="0"/>
              <a:t>(</a:t>
            </a:r>
            <a:r>
              <a:rPr lang="tr-TR" altLang="tr-TR" dirty="0"/>
              <a:t>YY</a:t>
            </a:r>
            <a:r>
              <a:rPr lang="en-US" altLang="tr-TR" dirty="0"/>
              <a:t>) </a:t>
            </a:r>
            <a:r>
              <a:rPr lang="tr-TR" altLang="tr-TR" dirty="0"/>
              <a:t>Teorisi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/>
              <a:t>Rogers’ın</a:t>
            </a:r>
            <a:r>
              <a:rPr lang="tr-TR" dirty="0"/>
              <a:t> teknolojiye 5 uyum özelliği </a:t>
            </a:r>
          </a:p>
          <a:p>
            <a:r>
              <a:rPr lang="tr-TR" dirty="0"/>
              <a:t>Göreceli avantaj </a:t>
            </a:r>
          </a:p>
          <a:p>
            <a:r>
              <a:rPr lang="tr-TR" dirty="0"/>
              <a:t>Uygunluk </a:t>
            </a:r>
          </a:p>
          <a:p>
            <a:r>
              <a:rPr lang="tr-TR" dirty="0"/>
              <a:t>Kullanım kolaylığı </a:t>
            </a:r>
          </a:p>
          <a:p>
            <a:r>
              <a:rPr lang="tr-TR" dirty="0" err="1"/>
              <a:t>Denenebilirlik</a:t>
            </a:r>
            <a:r>
              <a:rPr lang="tr-TR" dirty="0"/>
              <a:t> </a:t>
            </a:r>
          </a:p>
          <a:p>
            <a:r>
              <a:rPr lang="tr-TR" dirty="0"/>
              <a:t>Sonuçların </a:t>
            </a:r>
            <a:r>
              <a:rPr lang="tr-TR" dirty="0" err="1"/>
              <a:t>gözlemlenebilirliği</a:t>
            </a:r>
            <a:r>
              <a:rPr lang="tr-TR" dirty="0"/>
              <a:t> 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9839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300" y="3248661"/>
            <a:ext cx="5074920" cy="5074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Yeniliğin Yayılımına Eleştiriler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Nispeten avantaj (ama ne anlamda?) </a:t>
            </a:r>
          </a:p>
          <a:p>
            <a:pPr lvl="1"/>
            <a:r>
              <a:rPr lang="tr-TR" dirty="0"/>
              <a:t>Daha ucuz? </a:t>
            </a:r>
          </a:p>
          <a:p>
            <a:pPr lvl="1"/>
            <a:r>
              <a:rPr lang="tr-TR" dirty="0"/>
              <a:t>Alternatiften daha kolay / daha az karmaşık mı? </a:t>
            </a:r>
          </a:p>
          <a:p>
            <a:r>
              <a:rPr lang="tr-TR" dirty="0"/>
              <a:t>Sonuçların </a:t>
            </a:r>
            <a:r>
              <a:rPr lang="tr-TR" dirty="0" err="1"/>
              <a:t>gözlemlenebilirliği</a:t>
            </a:r>
            <a:r>
              <a:rPr lang="tr-TR" dirty="0"/>
              <a:t> (kim tarafından?) </a:t>
            </a:r>
          </a:p>
          <a:p>
            <a:pPr lvl="1"/>
            <a:r>
              <a:rPr lang="tr-TR" dirty="0"/>
              <a:t>Karmaşık organizasyonlarda bu imkansız olabilir </a:t>
            </a:r>
          </a:p>
          <a:p>
            <a:pPr lvl="1"/>
            <a:r>
              <a:rPr lang="tr-TR" dirty="0"/>
              <a:t>Görev sonucu kazanımlar?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6535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Discount, Percent, Save, Advant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0" y="2971801"/>
            <a:ext cx="4857750" cy="485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Yeniliğin Yayılımına Eleştiriler</a:t>
            </a:r>
            <a:r>
              <a:rPr lang="en-US" altLang="tr-TR" dirty="0"/>
              <a:t>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Nispeten avantaj (ama ne anlamda?)</a:t>
            </a:r>
          </a:p>
          <a:p>
            <a:pPr lvl="1"/>
            <a:r>
              <a:rPr lang="tr-TR" dirty="0"/>
              <a:t>Daha ucuz? </a:t>
            </a:r>
          </a:p>
          <a:p>
            <a:pPr lvl="1"/>
            <a:r>
              <a:rPr lang="tr-TR" dirty="0"/>
              <a:t>Alternatiften daha kolay / daha az karmaşık mı?</a:t>
            </a:r>
          </a:p>
          <a:p>
            <a:r>
              <a:rPr lang="tr-TR" dirty="0"/>
              <a:t>Sonuçların </a:t>
            </a:r>
            <a:r>
              <a:rPr lang="tr-TR" dirty="0" err="1"/>
              <a:t>gözlemlenebilirliği</a:t>
            </a:r>
            <a:r>
              <a:rPr lang="tr-TR" dirty="0"/>
              <a:t> (kim tarafından?)</a:t>
            </a:r>
          </a:p>
          <a:p>
            <a:pPr lvl="1"/>
            <a:r>
              <a:rPr lang="tr-TR" dirty="0"/>
              <a:t>Karmaşık organizasyonlarda bu imkansız olabilir </a:t>
            </a:r>
          </a:p>
          <a:p>
            <a:pPr lvl="1"/>
            <a:r>
              <a:rPr lang="tr-TR" dirty="0"/>
              <a:t>Görev sonucu kazanımlar? </a:t>
            </a:r>
          </a:p>
          <a:p>
            <a:r>
              <a:rPr lang="tr-TR" dirty="0"/>
              <a:t>Gönüllü kullanım </a:t>
            </a:r>
          </a:p>
          <a:p>
            <a:pPr lvl="1"/>
            <a:r>
              <a:rPr lang="tr-TR" dirty="0"/>
              <a:t>Zorunlu olmayan, İsteğe bağlı kullanım daha kabul edilir </a:t>
            </a:r>
          </a:p>
        </p:txBody>
      </p:sp>
    </p:spTree>
    <p:extLst>
      <p:ext uri="{BB962C8B-B14F-4D97-AF65-F5344CB8AC3E}">
        <p14:creationId xmlns:p14="http://schemas.microsoft.com/office/powerpoint/2010/main" val="2083087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sz="9000" dirty="0"/>
              <a:t/>
            </a:r>
            <a:br>
              <a:rPr lang="tr-TR" altLang="tr-TR" sz="9000" dirty="0"/>
            </a:br>
            <a:r>
              <a:rPr lang="tr-TR" altLang="tr-TR" sz="9000" dirty="0"/>
              <a:t>Kullanıcı Direnişini Aşmak</a:t>
            </a:r>
            <a:r>
              <a:rPr lang="tr-TR" altLang="tr-TR" sz="9000" dirty="0"/>
              <a:t>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İletişim / eğitim </a:t>
            </a:r>
          </a:p>
          <a:p>
            <a:r>
              <a:rPr lang="tr-TR" dirty="0"/>
              <a:t>Katılım </a:t>
            </a:r>
          </a:p>
          <a:p>
            <a:r>
              <a:rPr lang="tr-TR" dirty="0"/>
              <a:t>Kolaylaştırma ve destek </a:t>
            </a:r>
          </a:p>
          <a:p>
            <a:r>
              <a:rPr lang="tr-TR" dirty="0"/>
              <a:t>Anlaşma </a:t>
            </a:r>
          </a:p>
          <a:p>
            <a:r>
              <a:rPr lang="tr-TR" dirty="0"/>
              <a:t>Yeni üye seçimi </a:t>
            </a:r>
          </a:p>
          <a:p>
            <a:r>
              <a:rPr lang="tr-TR" dirty="0"/>
              <a:t>Baskı (kuvvet) </a:t>
            </a:r>
          </a:p>
          <a:p>
            <a:r>
              <a:rPr lang="tr-TR" dirty="0"/>
              <a:t>Dönüşüm stratejisi - herkes değişim temsilcisi rollerini </a:t>
            </a:r>
            <a:r>
              <a:rPr lang="tr-TR" dirty="0" smtClean="0"/>
              <a:t>öğrenir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0" y="2768601"/>
            <a:ext cx="4800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61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4114800"/>
            <a:ext cx="5372100" cy="5372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Yeniliğin Yayılım Kategorileri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solidFill>
                  <a:srgbClr val="212121"/>
                </a:solidFill>
                <a:latin typeface="inherit"/>
              </a:rPr>
              <a:t>Yenilikçiler/Şampiyonlar</a:t>
            </a:r>
          </a:p>
          <a:p>
            <a:r>
              <a:rPr lang="tr-TR" altLang="tr-TR" dirty="0">
                <a:solidFill>
                  <a:srgbClr val="212121"/>
                </a:solidFill>
                <a:latin typeface="inherit"/>
              </a:rPr>
              <a:t>Erken Uyum (zengin, eğitimli, risk alma sahibi olanlar) </a:t>
            </a:r>
          </a:p>
          <a:p>
            <a:r>
              <a:rPr lang="tr-TR" altLang="tr-TR" dirty="0">
                <a:solidFill>
                  <a:srgbClr val="212121"/>
                </a:solidFill>
                <a:latin typeface="inherit"/>
              </a:rPr>
              <a:t>Erken çoğunluk </a:t>
            </a:r>
          </a:p>
          <a:p>
            <a:r>
              <a:rPr lang="tr-TR" altLang="tr-TR" dirty="0">
                <a:solidFill>
                  <a:srgbClr val="212121"/>
                </a:solidFill>
                <a:latin typeface="inherit"/>
              </a:rPr>
              <a:t>Geç çoğunluk </a:t>
            </a:r>
            <a:endParaRPr lang="tr-TR" altLang="tr-TR" u="sng" dirty="0">
              <a:solidFill>
                <a:srgbClr val="212121"/>
              </a:solidFill>
              <a:latin typeface="inherit"/>
            </a:endParaRPr>
          </a:p>
          <a:p>
            <a:r>
              <a:rPr lang="tr-TR" altLang="tr-TR" u="sng" dirty="0" smtClean="0">
                <a:solidFill>
                  <a:srgbClr val="212121"/>
                </a:solidFill>
                <a:latin typeface="inherit"/>
              </a:rPr>
              <a:t>Direnenler/Red</a:t>
            </a:r>
            <a:r>
              <a:rPr lang="tr-TR" altLang="tr-TR" u="sng" dirty="0">
                <a:solidFill>
                  <a:srgbClr val="212121"/>
                </a:solidFill>
                <a:latin typeface="inherit"/>
              </a:rPr>
              <a:t>d</a:t>
            </a:r>
            <a:r>
              <a:rPr lang="tr-TR" altLang="tr-TR" u="sng" dirty="0" smtClean="0">
                <a:solidFill>
                  <a:srgbClr val="212121"/>
                </a:solidFill>
                <a:latin typeface="inherit"/>
              </a:rPr>
              <a:t>edenler</a:t>
            </a:r>
            <a:r>
              <a:rPr lang="en-US" altLang="tr-TR" sz="1050" u="sng" dirty="0" smtClean="0">
                <a:latin typeface="Times" panose="02020603050405020304" pitchFamily="18" charset="0"/>
              </a:rPr>
              <a:t> </a:t>
            </a:r>
            <a:endParaRPr lang="en-US" altLang="tr-TR" sz="7200" u="sng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658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1" y="0"/>
            <a:ext cx="13111163" cy="937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57500" y="1028700"/>
            <a:ext cx="6835974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8100" dirty="0">
                <a:latin typeface="+mj-lt"/>
              </a:rPr>
              <a:t>Yeniliğin S-Eğrisi</a:t>
            </a:r>
            <a:endParaRPr lang="tr-TR" sz="8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870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Yeniliğin </a:t>
            </a:r>
            <a:r>
              <a:rPr lang="tr-TR" dirty="0" smtClean="0"/>
              <a:t>S-Eğrisi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Yalnızca birkaç yenilikçinin kabul ettiği yavaş bir başlangıç, </a:t>
            </a:r>
          </a:p>
          <a:p>
            <a:r>
              <a:rPr lang="tr-TR" dirty="0"/>
              <a:t>Bunu organizasyonun her tarafına hızlı yayılımı izler. </a:t>
            </a:r>
          </a:p>
          <a:p>
            <a:r>
              <a:rPr lang="tr-TR" dirty="0"/>
              <a:t>Nihayet tam yayılınca doyum 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1" y="5029202"/>
            <a:ext cx="7481447" cy="430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602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28700"/>
            <a:ext cx="12923043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14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8" name="Picture 6" descr="https://cdn.pixabay.com/photo/2017/05/30/21/24/males-2358244__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13028"/>
            <a:ext cx="4857750" cy="485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/>
        </p:nvSpPr>
        <p:spPr>
          <a:xfrm>
            <a:off x="1645919" y="2777553"/>
            <a:ext cx="15087602" cy="6473055"/>
          </a:xfrm>
          <a:prstGeom prst="rect">
            <a:avLst/>
          </a:prstGeom>
        </p:spPr>
        <p:txBody>
          <a:bodyPr vert="horz" lIns="0" tIns="68580" rIns="0" bIns="6858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1988" indent="-661988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4200" dirty="0">
                <a:latin typeface="Arial" panose="020B0604020202020204" pitchFamily="34" charset="0"/>
                <a:cs typeface="Arial" panose="020B0604020202020204" pitchFamily="34" charset="0"/>
              </a:rPr>
              <a:t>Çevrenizdekilere cep telefonu satın alma kararını nasıl verdiklerini sorunuz. Sosyal çevrelerinin bu karar üstündeki etkisini analiz ediniz.</a:t>
            </a:r>
          </a:p>
          <a:p>
            <a:pPr marL="661988" indent="-661988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4200" dirty="0">
                <a:latin typeface="Arial" panose="020B0604020202020204" pitchFamily="34" charset="0"/>
                <a:cs typeface="Arial" panose="020B0604020202020204" pitchFamily="34" charset="0"/>
              </a:rPr>
              <a:t>İş yerinizde kullanılan yazılımların seçiminde çalışanların karar sürecine katılımı nedir?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Etkinlikler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15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ilgis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9"/>
          <a:stretch/>
        </p:blipFill>
        <p:spPr>
          <a:xfrm>
            <a:off x="2944907" y="342900"/>
            <a:ext cx="11772900" cy="880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0" y="114302"/>
            <a:ext cx="11464290" cy="995516"/>
          </a:xfrm>
          <a:prstGeom prst="rect">
            <a:avLst/>
          </a:prstGeom>
        </p:spPr>
        <p:txBody>
          <a:bodyPr/>
          <a:lstStyle>
            <a:lvl1pPr algn="l" defTabSz="82296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760" kern="1200" spc="-46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r-TR" altLang="tr-TR" sz="6000" dirty="0"/>
              <a:t>Türkiye’de </a:t>
            </a:r>
            <a:r>
              <a:rPr lang="en-US" altLang="tr-TR" sz="6000" dirty="0"/>
              <a:t>Internet</a:t>
            </a:r>
            <a:r>
              <a:rPr lang="tr-TR" altLang="tr-TR" sz="6000" dirty="0"/>
              <a:t> Yayılımı</a:t>
            </a:r>
            <a:endParaRPr lang="en-US" altLang="tr-TR" sz="6000" dirty="0"/>
          </a:p>
        </p:txBody>
      </p:sp>
    </p:spTree>
    <p:extLst>
      <p:ext uri="{BB962C8B-B14F-4D97-AF65-F5344CB8AC3E}">
        <p14:creationId xmlns:p14="http://schemas.microsoft.com/office/powerpoint/2010/main" val="11387635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8458200" y="2768602"/>
            <a:ext cx="8572500" cy="6240473"/>
            <a:chOff x="4367099" y="228600"/>
            <a:chExt cx="4592276" cy="3344119"/>
          </a:xfrm>
        </p:grpSpPr>
        <p:pic>
          <p:nvPicPr>
            <p:cNvPr id="5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099" y="228600"/>
              <a:ext cx="4592276" cy="3344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495800" y="2667000"/>
              <a:ext cx="762000" cy="7620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tr-TR" sz="3600">
                <a:latin typeface="Times" panose="02020603050405020304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Yenilikçiler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solidFill>
                  <a:srgbClr val="212121"/>
                </a:solidFill>
                <a:latin typeface="inherit"/>
              </a:rPr>
              <a:t>Yenilikçiler ve </a:t>
            </a:r>
            <a:r>
              <a:rPr lang="tr-TR" altLang="tr-TR" dirty="0">
                <a:solidFill>
                  <a:srgbClr val="212121"/>
                </a:solidFill>
                <a:latin typeface="Times" panose="02020603050405020304" pitchFamily="18" charset="0"/>
              </a:rPr>
              <a:t>ö</a:t>
            </a:r>
            <a:r>
              <a:rPr lang="tr-TR" altLang="tr-TR" dirty="0">
                <a:solidFill>
                  <a:srgbClr val="212121"/>
                </a:solidFill>
                <a:latin typeface="inherit"/>
              </a:rPr>
              <a:t>ncüler (şampiyonlar) </a:t>
            </a:r>
          </a:p>
          <a:p>
            <a:r>
              <a:rPr lang="tr-TR" altLang="tr-TR" dirty="0">
                <a:solidFill>
                  <a:srgbClr val="212121"/>
                </a:solidFill>
                <a:latin typeface="inherit"/>
              </a:rPr>
              <a:t>Fonlarla desteğe ihtiyaçları var </a:t>
            </a:r>
          </a:p>
          <a:p>
            <a:r>
              <a:rPr lang="tr-TR" altLang="tr-TR" dirty="0">
                <a:solidFill>
                  <a:srgbClr val="212121"/>
                </a:solidFill>
                <a:latin typeface="inherit"/>
              </a:rPr>
              <a:t>Onlardan </a:t>
            </a:r>
            <a:r>
              <a:rPr lang="tr-TR" altLang="tr-TR" dirty="0">
                <a:solidFill>
                  <a:srgbClr val="212121"/>
                </a:solidFill>
                <a:latin typeface="Times" panose="02020603050405020304" pitchFamily="18" charset="0"/>
              </a:rPr>
              <a:t>ö</a:t>
            </a:r>
            <a:r>
              <a:rPr lang="tr-TR" altLang="tr-TR" dirty="0">
                <a:solidFill>
                  <a:srgbClr val="212121"/>
                </a:solidFill>
                <a:latin typeface="inherit"/>
              </a:rPr>
              <a:t>ğrenin </a:t>
            </a:r>
          </a:p>
          <a:p>
            <a:r>
              <a:rPr lang="tr-TR" altLang="tr-TR" dirty="0">
                <a:solidFill>
                  <a:srgbClr val="212121"/>
                </a:solidFill>
                <a:latin typeface="inherit"/>
              </a:rPr>
              <a:t>Kaynak israfı olabilir </a:t>
            </a:r>
            <a:endParaRPr lang="en-US" altLang="tr-TR" sz="7200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4286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9189720" y="2788772"/>
            <a:ext cx="8509566" cy="6197601"/>
            <a:chOff x="4551724" y="51202"/>
            <a:chExt cx="4592276" cy="3344119"/>
          </a:xfrm>
        </p:grpSpPr>
        <p:pic>
          <p:nvPicPr>
            <p:cNvPr id="5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724" y="51202"/>
              <a:ext cx="4592276" cy="3344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5181600" y="1905000"/>
              <a:ext cx="838200" cy="13716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tr-TR" sz="3600">
                <a:latin typeface="Times" panose="02020603050405020304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b">
            <a:normAutofit/>
          </a:bodyPr>
          <a:lstStyle/>
          <a:p>
            <a:r>
              <a:rPr lang="tr-TR" altLang="tr-TR" dirty="0"/>
              <a:t>Erken Uyum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En yeni teknolojileri benimser ve uygular </a:t>
            </a:r>
          </a:p>
          <a:p>
            <a:r>
              <a:rPr lang="tr-TR" dirty="0"/>
              <a:t>Yardım edilmesine / teşvik edilmesine ihtiyaç var, fakat kontrolü kaybetmeyin</a:t>
            </a:r>
          </a:p>
          <a:p>
            <a:r>
              <a:rPr lang="tr-TR" dirty="0"/>
              <a:t>Performanslarını izleyin </a:t>
            </a:r>
          </a:p>
        </p:txBody>
      </p:sp>
    </p:spTree>
    <p:extLst>
      <p:ext uri="{BB962C8B-B14F-4D97-AF65-F5344CB8AC3E}">
        <p14:creationId xmlns:p14="http://schemas.microsoft.com/office/powerpoint/2010/main" val="77037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1"/>
          <a:stretch/>
        </p:blipFill>
        <p:spPr bwMode="auto">
          <a:xfrm>
            <a:off x="9189720" y="2768600"/>
            <a:ext cx="9326880" cy="637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b">
            <a:normAutofit/>
          </a:bodyPr>
          <a:lstStyle/>
          <a:p>
            <a:r>
              <a:rPr lang="tr-TR" altLang="tr-TR" dirty="0"/>
              <a:t>Erken çoğunluk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2768601"/>
            <a:ext cx="8641080" cy="6035040"/>
          </a:xfrm>
        </p:spPr>
        <p:txBody>
          <a:bodyPr>
            <a:normAutofit lnSpcReduction="10000"/>
          </a:bodyPr>
          <a:lstStyle/>
          <a:p>
            <a:r>
              <a:rPr lang="tr-TR" dirty="0"/>
              <a:t>Risk almayanlar; Artıları ve eksileri tartar </a:t>
            </a:r>
          </a:p>
          <a:p>
            <a:r>
              <a:rPr lang="tr-TR" dirty="0"/>
              <a:t>Önemli mevkilerde olma eğilimi gösterirler </a:t>
            </a:r>
          </a:p>
          <a:p>
            <a:r>
              <a:rPr lang="tr-TR" dirty="0"/>
              <a:t>Şirkete tanıtmadan önce yeni teknolojileri anlamak isterler</a:t>
            </a:r>
          </a:p>
          <a:p>
            <a:r>
              <a:rPr lang="tr-TR" dirty="0" smtClean="0"/>
              <a:t>Açıkla </a:t>
            </a:r>
            <a:r>
              <a:rPr lang="tr-TR" dirty="0"/>
              <a:t>ve eğit </a:t>
            </a:r>
          </a:p>
          <a:p>
            <a:r>
              <a:rPr lang="tr-TR" dirty="0"/>
              <a:t>Kurumlarının işleyişini </a:t>
            </a:r>
            <a:r>
              <a:rPr lang="tr-TR" dirty="0" smtClean="0"/>
              <a:t>öğren </a:t>
            </a:r>
            <a:r>
              <a:rPr lang="tr-TR" dirty="0"/>
              <a:t>&amp; oraya BT nasıl </a:t>
            </a:r>
            <a:r>
              <a:rPr lang="tr-TR" dirty="0" smtClean="0"/>
              <a:t>uygulanabilir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608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9144002" y="2773082"/>
            <a:ext cx="9144000" cy="6256619"/>
            <a:chOff x="4863116" y="183642"/>
            <a:chExt cx="4185634" cy="2864358"/>
          </a:xfrm>
        </p:grpSpPr>
        <p:pic>
          <p:nvPicPr>
            <p:cNvPr id="5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25"/>
            <a:stretch/>
          </p:blipFill>
          <p:spPr bwMode="auto">
            <a:xfrm>
              <a:off x="4863116" y="183642"/>
              <a:ext cx="4185634" cy="2864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705600" y="1219200"/>
              <a:ext cx="914400" cy="18288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tr-TR" sz="3600">
                <a:latin typeface="Times" panose="02020603050405020304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b">
            <a:normAutofit/>
          </a:bodyPr>
          <a:lstStyle/>
          <a:p>
            <a:r>
              <a:rPr lang="tr-TR" dirty="0"/>
              <a:t>Geç </a:t>
            </a:r>
            <a:r>
              <a:rPr lang="tr-TR" dirty="0" smtClean="0"/>
              <a:t>çoğunluk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Teknolojiden korkmuyor, ancak şüpheci </a:t>
            </a:r>
          </a:p>
          <a:p>
            <a:r>
              <a:rPr lang="tr-TR" dirty="0"/>
              <a:t>Fayda/Maliyet hakkında soruları var</a:t>
            </a:r>
          </a:p>
          <a:p>
            <a:r>
              <a:rPr lang="tr-TR" dirty="0" smtClean="0"/>
              <a:t>Örneklerin </a:t>
            </a:r>
            <a:r>
              <a:rPr lang="tr-TR" dirty="0"/>
              <a:t>gösterilmesi gerekiyor </a:t>
            </a:r>
          </a:p>
          <a:p>
            <a:pPr lvl="1"/>
            <a:r>
              <a:rPr lang="tr-TR" dirty="0"/>
              <a:t>İnternet şirkete nasıl fayda sağlayacak? </a:t>
            </a:r>
          </a:p>
          <a:p>
            <a:r>
              <a:rPr lang="tr-TR" dirty="0"/>
              <a:t>Okullar ve üniversitelerdeki </a:t>
            </a:r>
            <a:r>
              <a:rPr lang="tr-TR" dirty="0" smtClean="0"/>
              <a:t>kullanıcılar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94302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9715500" y="2768602"/>
            <a:ext cx="7765257" cy="6217772"/>
            <a:chOff x="4343400" y="0"/>
            <a:chExt cx="4185634" cy="3048000"/>
          </a:xfrm>
        </p:grpSpPr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0"/>
              <a:ext cx="4185634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858000" y="1723582"/>
              <a:ext cx="914400" cy="132441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tr-TR" sz="3600">
                <a:latin typeface="Times" panose="02020603050405020304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Direnenler/Red</a:t>
            </a:r>
            <a:r>
              <a:rPr lang="tr-TR" dirty="0"/>
              <a:t>d</a:t>
            </a:r>
            <a:r>
              <a:rPr lang="tr-TR" dirty="0" smtClean="0"/>
              <a:t>edenler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Teknolojiye karşı çıkar; Şu anda kullanmayı düşünmüyor </a:t>
            </a:r>
          </a:p>
          <a:p>
            <a:r>
              <a:rPr lang="tr-TR" dirty="0"/>
              <a:t>Endişelerini anlayın </a:t>
            </a:r>
          </a:p>
          <a:p>
            <a:r>
              <a:rPr lang="tr-TR" dirty="0"/>
              <a:t>Onları eğitin – zor ama </a:t>
            </a:r>
            <a:r>
              <a:rPr lang="tr-TR" dirty="0" smtClean="0"/>
              <a:t>yine de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35787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Horizontal, Pan, Weigh, Kitchen 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0100" y="3357245"/>
            <a:ext cx="4857750" cy="485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Siz neredesiniz?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Yenilikçiler/Şampiyonlar</a:t>
            </a:r>
          </a:p>
          <a:p>
            <a:r>
              <a:rPr lang="tr-TR" dirty="0"/>
              <a:t>Erken Uyum (zengin, eğitimli, risk alabilenler) </a:t>
            </a:r>
          </a:p>
          <a:p>
            <a:r>
              <a:rPr lang="tr-TR" dirty="0"/>
              <a:t>Erken çoğunluk </a:t>
            </a:r>
          </a:p>
          <a:p>
            <a:r>
              <a:rPr lang="tr-TR" dirty="0"/>
              <a:t>Geç çoğunluk </a:t>
            </a:r>
          </a:p>
          <a:p>
            <a:r>
              <a:rPr lang="tr-TR" dirty="0" smtClean="0"/>
              <a:t>Direnenler/Red</a:t>
            </a:r>
            <a:r>
              <a:rPr lang="tr-TR" dirty="0"/>
              <a:t>d</a:t>
            </a:r>
            <a:r>
              <a:rPr lang="tr-TR" dirty="0" smtClean="0"/>
              <a:t>edenler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6657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YY: Zengin bir yapı fakat...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İnovasyon</a:t>
            </a:r>
            <a:r>
              <a:rPr lang="tr-TR" dirty="0"/>
              <a:t> Yayılımının organizasyonlarda uygulanabilirliği sınırlıdır </a:t>
            </a:r>
          </a:p>
          <a:p>
            <a:pPr lvl="1"/>
            <a:r>
              <a:rPr lang="tr-TR" dirty="0"/>
              <a:t>Yaygın kullanımın zaman alacağını bilin</a:t>
            </a:r>
          </a:p>
          <a:p>
            <a:pPr lvl="1"/>
            <a:r>
              <a:rPr lang="tr-TR" dirty="0" smtClean="0"/>
              <a:t>Red</a:t>
            </a:r>
            <a:r>
              <a:rPr lang="tr-TR" dirty="0"/>
              <a:t>d</a:t>
            </a:r>
            <a:r>
              <a:rPr lang="tr-TR" dirty="0" smtClean="0"/>
              <a:t>edenlere </a:t>
            </a:r>
            <a:r>
              <a:rPr lang="tr-TR" dirty="0"/>
              <a:t>ne yapılacak? </a:t>
            </a:r>
          </a:p>
          <a:p>
            <a:pPr lvl="1"/>
            <a:r>
              <a:rPr lang="tr-TR" dirty="0"/>
              <a:t>Zengin risk alıcıları mı işe alalım? </a:t>
            </a:r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800" y="3911601"/>
            <a:ext cx="5054601" cy="50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55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White Male, 3D Model, Full Bo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495" y="2768603"/>
            <a:ext cx="6489698" cy="648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Red</a:t>
            </a:r>
            <a:r>
              <a:rPr lang="tr-TR" dirty="0" smtClean="0"/>
              <a:t>d</a:t>
            </a:r>
            <a:r>
              <a:rPr lang="fi-FI" dirty="0" smtClean="0"/>
              <a:t>etme </a:t>
            </a:r>
            <a:r>
              <a:rPr lang="fi-FI" dirty="0"/>
              <a:t>ne zaman olur?: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Teknoloji dış kontrol algısını şunlarla arttırır: </a:t>
            </a:r>
          </a:p>
          <a:p>
            <a:pPr lvl="1"/>
            <a:r>
              <a:rPr lang="tr-TR" dirty="0"/>
              <a:t>Zorunlu işlemler - </a:t>
            </a:r>
            <a:r>
              <a:rPr lang="tr-TR" dirty="0" smtClean="0"/>
              <a:t>ODTÜ </a:t>
            </a:r>
            <a:r>
              <a:rPr lang="tr-TR" dirty="0"/>
              <a:t>Kafeterya </a:t>
            </a:r>
          </a:p>
          <a:p>
            <a:pPr lvl="1"/>
            <a:r>
              <a:rPr lang="tr-TR" dirty="0"/>
              <a:t>Güvenilirlik eksikliği </a:t>
            </a:r>
          </a:p>
          <a:p>
            <a:pPr lvl="1"/>
            <a:r>
              <a:rPr lang="tr-TR" dirty="0"/>
              <a:t>Performansın izlenmesi </a:t>
            </a:r>
          </a:p>
          <a:p>
            <a:pPr lvl="1"/>
            <a:r>
              <a:rPr lang="tr-TR" dirty="0"/>
              <a:t>Erişim sınırlamaları </a:t>
            </a:r>
          </a:p>
        </p:txBody>
      </p:sp>
    </p:spTree>
    <p:extLst>
      <p:ext uri="{BB962C8B-B14F-4D97-AF65-F5344CB8AC3E}">
        <p14:creationId xmlns:p14="http://schemas.microsoft.com/office/powerpoint/2010/main" val="1613254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Fax, White Male, 3D Model, Isolated, 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700" y="4572001"/>
            <a:ext cx="4857750" cy="485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Kabulün yüksek olduğu durumlar: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Teknoloji, aşağıdaki durumlarda geliştirme değişkenlerini en üst düzeye şu koşullarda çıkarır: </a:t>
            </a:r>
          </a:p>
          <a:p>
            <a:pPr lvl="1"/>
            <a:r>
              <a:rPr lang="tr-TR" dirty="0"/>
              <a:t>Kullanıcılar işi daha zor buluyorlar. </a:t>
            </a:r>
          </a:p>
          <a:p>
            <a:pPr lvl="1"/>
            <a:r>
              <a:rPr lang="tr-TR" dirty="0"/>
              <a:t>Gerçekleştirmek için daha fazla (sağlanan) beceri gerektirir </a:t>
            </a:r>
          </a:p>
          <a:p>
            <a:pPr lvl="1"/>
            <a:r>
              <a:rPr lang="tr-TR" dirty="0"/>
              <a:t>Görev prosedürleri üzerinde seçim özgürlüğü</a:t>
            </a:r>
          </a:p>
          <a:p>
            <a:pPr lvl="1"/>
            <a:r>
              <a:rPr lang="tr-TR" dirty="0"/>
              <a:t>Kullanıcılar işbirliği yapabildiklerinde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5072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645919" y="2777553"/>
            <a:ext cx="15087602" cy="6473055"/>
          </a:xfrm>
          <a:prstGeom prst="rect">
            <a:avLst/>
          </a:prstGeom>
        </p:spPr>
        <p:txBody>
          <a:bodyPr vert="horz" lIns="0" tIns="68580" rIns="0" bIns="6858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1988" indent="-661988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4200" dirty="0">
                <a:latin typeface="Arial" panose="020B0604020202020204" pitchFamily="34" charset="0"/>
                <a:cs typeface="Arial" panose="020B0604020202020204" pitchFamily="34" charset="0"/>
              </a:rPr>
              <a:t>Fizyolojik </a:t>
            </a:r>
          </a:p>
          <a:p>
            <a:pPr marL="1100900" lvl="1" indent="-661988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3900" dirty="0">
                <a:latin typeface="Arial" panose="020B0604020202020204" pitchFamily="34" charset="0"/>
                <a:cs typeface="Arial" panose="020B0604020202020204" pitchFamily="34" charset="0"/>
              </a:rPr>
              <a:t>Fiziksel </a:t>
            </a:r>
            <a:r>
              <a:rPr lang="tr-TR" sz="3900" dirty="0">
                <a:latin typeface="Arial" panose="020B0604020202020204" pitchFamily="34" charset="0"/>
                <a:cs typeface="Arial" panose="020B0604020202020204" pitchFamily="34" charset="0"/>
              </a:rPr>
              <a:t>ergonomi</a:t>
            </a:r>
            <a:endParaRPr lang="tr-TR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988" indent="-661988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4200" dirty="0">
                <a:latin typeface="Arial" panose="020B0604020202020204" pitchFamily="34" charset="0"/>
                <a:cs typeface="Arial" panose="020B0604020202020204" pitchFamily="34" charset="0"/>
              </a:rPr>
              <a:t>Algısal</a:t>
            </a:r>
          </a:p>
          <a:p>
            <a:pPr marL="1100900" lvl="1" indent="-661988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3900" dirty="0">
                <a:latin typeface="Arial" panose="020B0604020202020204" pitchFamily="34" charset="0"/>
                <a:cs typeface="Arial" panose="020B0604020202020204" pitchFamily="34" charset="0"/>
              </a:rPr>
              <a:t>Görsel, </a:t>
            </a:r>
            <a:r>
              <a:rPr lang="tr-TR" sz="3900" dirty="0">
                <a:latin typeface="Arial" panose="020B0604020202020204" pitchFamily="34" charset="0"/>
                <a:cs typeface="Arial" panose="020B0604020202020204" pitchFamily="34" charset="0"/>
              </a:rPr>
              <a:t>işitsel</a:t>
            </a:r>
            <a:endParaRPr lang="tr-TR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988" indent="-661988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4200" dirty="0">
                <a:latin typeface="Arial" panose="020B0604020202020204" pitchFamily="34" charset="0"/>
                <a:cs typeface="Arial" panose="020B0604020202020204" pitchFamily="34" charset="0"/>
              </a:rPr>
              <a:t>Bilişsel</a:t>
            </a:r>
          </a:p>
          <a:p>
            <a:pPr marL="1100900" lvl="1" indent="-661988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3900" dirty="0">
                <a:latin typeface="Arial" panose="020B0604020202020204" pitchFamily="34" charset="0"/>
                <a:cs typeface="Arial" panose="020B0604020202020204" pitchFamily="34" charset="0"/>
              </a:rPr>
              <a:t>Hafıza, </a:t>
            </a:r>
            <a:r>
              <a:rPr lang="tr-TR" sz="3900" dirty="0">
                <a:latin typeface="Arial" panose="020B0604020202020204" pitchFamily="34" charset="0"/>
                <a:cs typeface="Arial" panose="020B0604020202020204" pitchFamily="34" charset="0"/>
              </a:rPr>
              <a:t>öğrenme</a:t>
            </a:r>
            <a:endParaRPr lang="tr-TR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988" indent="-661988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4200" dirty="0">
                <a:latin typeface="Arial" panose="020B0604020202020204" pitchFamily="34" charset="0"/>
                <a:cs typeface="Arial" panose="020B0604020202020204" pitchFamily="34" charset="0"/>
              </a:rPr>
              <a:t>Sosyal</a:t>
            </a:r>
          </a:p>
          <a:p>
            <a:pPr marL="1100900" lvl="1" indent="-661988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3900" dirty="0">
                <a:latin typeface="Arial" panose="020B0604020202020204" pitchFamily="34" charset="0"/>
                <a:cs typeface="Arial" panose="020B0604020202020204" pitchFamily="34" charset="0"/>
              </a:rPr>
              <a:t>Organizasyon, grup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solidFill>
                  <a:srgbClr val="000000"/>
                </a:solidFill>
              </a:rPr>
              <a:t>İBE ve Kullanıcının 4 Boyutu</a:t>
            </a:r>
            <a:r>
              <a:rPr lang="en-US" altLang="tr-TR" dirty="0">
                <a:solidFill>
                  <a:srgbClr val="000000"/>
                </a:solidFill>
              </a:rPr>
              <a:t> </a:t>
            </a:r>
            <a:endParaRPr lang="tr-TR" dirty="0"/>
          </a:p>
        </p:txBody>
      </p:sp>
      <p:pic>
        <p:nvPicPr>
          <p:cNvPr id="126978" name="Picture 2" descr="Internet, Laptop, Computer, Not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3585205"/>
            <a:ext cx="4857750" cy="485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83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9000" dirty="0"/>
              <a:t>Direnç Teorileri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Altta yatan nedene bağlı olarak değişen üç temel direnç teorisi sınıfı: </a:t>
            </a:r>
          </a:p>
          <a:p>
            <a:pPr lvl="1"/>
            <a:r>
              <a:rPr lang="tr-TR" dirty="0"/>
              <a:t>Kullanıcı değişkenleri </a:t>
            </a:r>
          </a:p>
          <a:p>
            <a:pPr lvl="1"/>
            <a:r>
              <a:rPr lang="tr-TR" dirty="0"/>
              <a:t>Sistem değişkenleri </a:t>
            </a:r>
          </a:p>
          <a:p>
            <a:pPr lvl="1"/>
            <a:r>
              <a:rPr lang="tr-TR" dirty="0"/>
              <a:t>Sistem ve organizasyonun </a:t>
            </a:r>
            <a:r>
              <a:rPr lang="tr-TR" dirty="0" smtClean="0"/>
              <a:t>etkileşimi</a:t>
            </a:r>
            <a:endParaRPr lang="tr-TR" dirty="0"/>
          </a:p>
        </p:txBody>
      </p:sp>
      <p:pic>
        <p:nvPicPr>
          <p:cNvPr id="160772" name="Picture 4" descr="White Male, 3D Man, Isolated, 3D,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3657601"/>
            <a:ext cx="5532120" cy="553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380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Kullanıcı kaynaklı direnç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Direnenler belirli tip insanlardır. </a:t>
            </a:r>
          </a:p>
          <a:p>
            <a:pPr lvl="1"/>
            <a:r>
              <a:rPr lang="tr-TR" dirty="0"/>
              <a:t>Bilişsel stil </a:t>
            </a:r>
          </a:p>
          <a:p>
            <a:pPr lvl="1"/>
            <a:r>
              <a:rPr lang="tr-TR" dirty="0"/>
              <a:t>Kişilik </a:t>
            </a:r>
          </a:p>
          <a:p>
            <a:pPr lvl="1"/>
            <a:r>
              <a:rPr lang="tr-TR" dirty="0"/>
              <a:t>İnsan doğası </a:t>
            </a:r>
          </a:p>
          <a:p>
            <a:r>
              <a:rPr lang="tr-TR" dirty="0"/>
              <a:t>Direnişin üstesinden gelmek için: </a:t>
            </a:r>
          </a:p>
          <a:p>
            <a:pPr lvl="1"/>
            <a:r>
              <a:rPr lang="tr-TR" dirty="0"/>
              <a:t>Kuvvet kullanımı (tehdit, ekstra ücret </a:t>
            </a:r>
            <a:r>
              <a:rPr lang="tr-TR" dirty="0" err="1"/>
              <a:t>vs</a:t>
            </a:r>
            <a:r>
              <a:rPr lang="tr-TR" dirty="0"/>
              <a:t>) </a:t>
            </a:r>
          </a:p>
          <a:p>
            <a:pPr lvl="1"/>
            <a:r>
              <a:rPr lang="tr-TR" dirty="0"/>
              <a:t>Kullanıcıları değiştirme (eğitim, kullanıcıları değiştirme) </a:t>
            </a:r>
          </a:p>
          <a:p>
            <a:endParaRPr lang="tr-TR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316200" y="470246"/>
            <a:ext cx="2262158" cy="175432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tr-TR" altLang="tr-TR" sz="3600" b="1" dirty="0"/>
              <a:t>Kullanıcı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tr-TR" altLang="tr-T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Sistem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tr-TR" altLang="tr-T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Etkileşim</a:t>
            </a:r>
            <a:endParaRPr lang="en-US" altLang="tr-TR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2338" name="Picture 2" descr="White Male, 3D Man, Isolated, 3D, Mode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0" r="22352"/>
          <a:stretch/>
        </p:blipFill>
        <p:spPr bwMode="auto">
          <a:xfrm>
            <a:off x="14973300" y="3357245"/>
            <a:ext cx="2628900" cy="485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3651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S</a:t>
            </a:r>
            <a:r>
              <a:rPr lang="tr-TR" altLang="tr-TR" dirty="0"/>
              <a:t>i</a:t>
            </a:r>
            <a:r>
              <a:rPr lang="en-US" altLang="tr-TR" dirty="0"/>
              <a:t>stem </a:t>
            </a:r>
            <a:r>
              <a:rPr lang="tr-TR" altLang="tr-TR" dirty="0"/>
              <a:t>kaynaklı direnç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Kullanıcılar, kötü tasarlanmış herhangi bir teknolojiye direnir </a:t>
            </a:r>
          </a:p>
          <a:p>
            <a:pPr lvl="1"/>
            <a:r>
              <a:rPr lang="tr-TR" dirty="0"/>
              <a:t>Kötü tasarlanmış </a:t>
            </a:r>
            <a:r>
              <a:rPr lang="tr-TR" dirty="0" err="1"/>
              <a:t>arayüz</a:t>
            </a:r>
            <a:endParaRPr lang="tr-TR" dirty="0"/>
          </a:p>
          <a:p>
            <a:pPr lvl="1"/>
            <a:r>
              <a:rPr lang="tr-TR" dirty="0"/>
              <a:t>Zayıf veya sınırlı işlevsellik </a:t>
            </a:r>
          </a:p>
          <a:p>
            <a:r>
              <a:rPr lang="tr-TR" dirty="0"/>
              <a:t>Direncin üstesinden gelmek için </a:t>
            </a:r>
          </a:p>
          <a:p>
            <a:pPr lvl="1"/>
            <a:r>
              <a:rPr lang="tr-TR" dirty="0"/>
              <a:t>İnsan faktörlerini iyileştirin </a:t>
            </a:r>
          </a:p>
          <a:p>
            <a:pPr lvl="1"/>
            <a:r>
              <a:rPr lang="tr-TR" dirty="0"/>
              <a:t>Tasarımı değiştirin </a:t>
            </a:r>
          </a:p>
          <a:p>
            <a:pPr lvl="1"/>
            <a:r>
              <a:rPr lang="tr-TR" dirty="0"/>
              <a:t>Katılımcının yeni tasarıma ilgisini çekin</a:t>
            </a:r>
          </a:p>
          <a:p>
            <a:endParaRPr lang="tr-TR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316200" y="470246"/>
            <a:ext cx="2185214" cy="175432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tr-TR" altLang="tr-T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Kullanıcı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tr-TR" altLang="tr-TR" sz="3600" b="1" dirty="0"/>
              <a:t>Sistem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tr-TR" altLang="tr-T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Etkileşim</a:t>
            </a:r>
            <a:endParaRPr lang="en-US" altLang="tr-TR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0290" name="Picture 2" descr="Internet, Laptop, Computer, Not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770" y="3657601"/>
            <a:ext cx="4857750" cy="485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7956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9000" dirty="0"/>
              <a:t>Etkileşim</a:t>
            </a:r>
            <a:r>
              <a:rPr lang="en-US" altLang="tr-TR" sz="9000" dirty="0"/>
              <a:t> </a:t>
            </a:r>
            <a:r>
              <a:rPr lang="tr-TR" altLang="tr-TR" sz="9000" dirty="0"/>
              <a:t>kaynaklı </a:t>
            </a:r>
            <a:r>
              <a:rPr lang="tr-TR" altLang="tr-TR" sz="9000" dirty="0"/>
              <a:t>direnç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2768601"/>
            <a:ext cx="10126980" cy="6375399"/>
          </a:xfrm>
        </p:spPr>
        <p:txBody>
          <a:bodyPr>
            <a:normAutofit/>
          </a:bodyPr>
          <a:lstStyle/>
          <a:p>
            <a:r>
              <a:rPr lang="tr-TR" dirty="0"/>
              <a:t>Örgütsel değişim çatışması sebebidir Yeni teknoloji güç dengesini değiştirebilir </a:t>
            </a:r>
          </a:p>
          <a:p>
            <a:r>
              <a:rPr lang="tr-TR" dirty="0"/>
              <a:t>Emek bölünmesi uygun olmayabilir </a:t>
            </a:r>
          </a:p>
          <a:p>
            <a:r>
              <a:rPr lang="tr-TR" dirty="0"/>
              <a:t>İş yerinde rakip hedefler (yerel </a:t>
            </a:r>
            <a:r>
              <a:rPr lang="tr-TR" dirty="0" err="1"/>
              <a:t>vs</a:t>
            </a:r>
            <a:r>
              <a:rPr lang="tr-TR" dirty="0"/>
              <a:t> global) </a:t>
            </a:r>
          </a:p>
          <a:p>
            <a:r>
              <a:rPr lang="tr-TR" dirty="0"/>
              <a:t>Direnişin üstesinden gelmek için: Örgütsel sorunları ilk önce düzeltin (örneğin, </a:t>
            </a:r>
            <a:r>
              <a:rPr lang="tr-TR" dirty="0" smtClean="0"/>
              <a:t>idareciler </a:t>
            </a:r>
            <a:r>
              <a:rPr lang="tr-TR" dirty="0"/>
              <a:t>mutlu olabilir, ancak teknik personel değildir veya tersi) "</a:t>
            </a:r>
            <a:r>
              <a:rPr lang="tr-TR" dirty="0" smtClean="0"/>
              <a:t>Yeniden yapılanma </a:t>
            </a:r>
            <a:r>
              <a:rPr lang="tr-TR" dirty="0"/>
              <a:t>teşvikleri</a:t>
            </a:r>
            <a:r>
              <a:rPr lang="tr-TR" dirty="0" smtClean="0"/>
              <a:t>"</a:t>
            </a:r>
            <a:endParaRPr lang="tr-TR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316200" y="470246"/>
            <a:ext cx="2364750" cy="175432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tr-TR" altLang="tr-T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Kullanıcı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tr-TR" altLang="tr-T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Sistem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tr-TR" altLang="tr-TR" sz="3600" b="1" dirty="0"/>
              <a:t>Etkileşim</a:t>
            </a:r>
            <a:endParaRPr lang="en-US" altLang="tr-TR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1" y="3086101"/>
            <a:ext cx="5165162" cy="516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633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Teknoloji Kabul Modeli (</a:t>
            </a:r>
            <a:r>
              <a:rPr lang="tr-TR" dirty="0" err="1"/>
              <a:t>Davis</a:t>
            </a:r>
            <a:r>
              <a:rPr lang="tr-TR" dirty="0"/>
              <a:t>, 1989)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750821" y="3086101"/>
            <a:ext cx="13051632" cy="5903120"/>
            <a:chOff x="420" y="966"/>
            <a:chExt cx="5481" cy="2479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420" y="1889"/>
              <a:ext cx="768" cy="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altLang="tr-TR" sz="3600">
                  <a:latin typeface="Times" panose="02020603050405020304" pitchFamily="18" charset="0"/>
                </a:rPr>
                <a:t>Dış Etkenler</a:t>
              </a: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232" y="966"/>
              <a:ext cx="842" cy="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altLang="tr-TR" sz="3600" dirty="0">
                  <a:latin typeface="Times" panose="02020603050405020304" pitchFamily="18" charset="0"/>
                </a:rPr>
                <a:t>Algılanan</a:t>
              </a:r>
              <a:endParaRPr lang="en-US" altLang="tr-TR" sz="3600" dirty="0">
                <a:latin typeface="Times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altLang="tr-TR" sz="3600" dirty="0">
                  <a:latin typeface="Times" panose="02020603050405020304" pitchFamily="18" charset="0"/>
                </a:rPr>
                <a:t>Fayda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altLang="tr-TR" sz="3600" dirty="0">
                  <a:latin typeface="Times" panose="02020603050405020304" pitchFamily="18" charset="0"/>
                </a:rPr>
                <a:t>(AF)</a:t>
              </a:r>
              <a:endParaRPr lang="en-US" altLang="tr-TR" sz="3600" dirty="0">
                <a:latin typeface="Times" panose="02020603050405020304" pitchFamily="18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952" y="1776"/>
              <a:ext cx="942" cy="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altLang="tr-TR" sz="3600">
                  <a:latin typeface="Times" panose="02020603050405020304" pitchFamily="18" charset="0"/>
                </a:rPr>
                <a:t>Kullanıma yönelik tutum</a:t>
              </a:r>
              <a:endParaRPr lang="en-US" altLang="tr-TR" sz="3600">
                <a:latin typeface="Times" panose="02020603050405020304" pitchFamily="18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129" y="2708"/>
              <a:ext cx="1548" cy="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altLang="tr-TR" sz="3600">
                  <a:latin typeface="Times" panose="02020603050405020304" pitchFamily="18" charset="0"/>
                </a:rPr>
                <a:t>Algılanan</a:t>
              </a:r>
              <a:r>
                <a:rPr lang="en-US" altLang="tr-TR" sz="3600">
                  <a:latin typeface="Times" panose="02020603050405020304" pitchFamily="18" charset="0"/>
                </a:rPr>
                <a:t>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altLang="tr-TR" sz="3600">
                  <a:latin typeface="Times" panose="02020603050405020304" pitchFamily="18" charset="0"/>
                </a:rPr>
                <a:t>Kullanım kolaylığı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altLang="tr-TR" sz="3600">
                  <a:latin typeface="Times" panose="02020603050405020304" pitchFamily="18" charset="0"/>
                </a:rPr>
                <a:t>(AKK)</a:t>
              </a:r>
              <a:endParaRPr lang="en-US" altLang="tr-TR" sz="3600">
                <a:latin typeface="Times" panose="02020603050405020304" pitchFamily="18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987" y="1776"/>
              <a:ext cx="864" cy="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altLang="tr-TR" sz="3600">
                  <a:latin typeface="Times" panose="02020603050405020304" pitchFamily="18" charset="0"/>
                </a:rPr>
                <a:t>Davranışa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altLang="tr-TR" sz="3600">
                  <a:latin typeface="Times" panose="02020603050405020304" pitchFamily="18" charset="0"/>
                </a:rPr>
                <a:t>Dönük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altLang="tr-TR" sz="3600">
                  <a:latin typeface="Times" panose="02020603050405020304" pitchFamily="18" charset="0"/>
                </a:rPr>
                <a:t>Niyet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altLang="tr-TR" sz="3600">
                  <a:latin typeface="Times" panose="02020603050405020304" pitchFamily="18" charset="0"/>
                </a:rPr>
                <a:t>(DDN)</a:t>
              </a:r>
              <a:endParaRPr lang="en-US" altLang="tr-TR" sz="3600">
                <a:latin typeface="Times" panose="02020603050405020304" pitchFamily="18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5091" y="1898"/>
              <a:ext cx="810" cy="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altLang="tr-TR" sz="3600" dirty="0">
                  <a:latin typeface="Times" panose="02020603050405020304" pitchFamily="18" charset="0"/>
                </a:rPr>
                <a:t>Gerçek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r-TR" altLang="tr-TR" sz="3600" dirty="0">
                  <a:latin typeface="Times" panose="02020603050405020304" pitchFamily="18" charset="0"/>
                </a:rPr>
                <a:t>Kullanım</a:t>
              </a:r>
              <a:endParaRPr lang="en-US" altLang="tr-TR" sz="3600" dirty="0">
                <a:latin typeface="Times" panose="02020603050405020304" pitchFamily="18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720" y="1536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5400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672" y="2400"/>
              <a:ext cx="43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5400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4752" y="211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5400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 flipV="1">
              <a:off x="2064" y="2208"/>
              <a:ext cx="81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5400"/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>
              <a:off x="2112" y="1344"/>
              <a:ext cx="768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5400"/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 flipV="1">
              <a:off x="1536" y="1728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5400"/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>
              <a:off x="3744" y="21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5400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2112" y="1296"/>
              <a:ext cx="225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5400"/>
            </a:p>
          </p:txBody>
        </p:sp>
      </p:grpSp>
    </p:spTree>
    <p:extLst>
      <p:ext uri="{BB962C8B-B14F-4D97-AF65-F5344CB8AC3E}">
        <p14:creationId xmlns:p14="http://schemas.microsoft.com/office/powerpoint/2010/main" val="1027517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TKM/TAM Maddeleri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aracı kullanmak işimde performansımı arttırır (AF)</a:t>
            </a:r>
          </a:p>
          <a:p>
            <a:r>
              <a:rPr lang="tr-TR" dirty="0"/>
              <a:t>Bu aracı faydalı buldum (AF)</a:t>
            </a:r>
          </a:p>
          <a:p>
            <a:r>
              <a:rPr lang="tr-TR" dirty="0"/>
              <a:t>Bu aracı işimde kullanmaya niyetim var (DDN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747" y="5126040"/>
            <a:ext cx="9099773" cy="424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560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So what?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TAM significantly predicts user behavior in discretionary (flexible) use of (no task) context</a:t>
            </a:r>
          </a:p>
          <a:p>
            <a:r>
              <a:rPr lang="en-US" dirty="0"/>
              <a:t>Pre implementation application possible</a:t>
            </a:r>
          </a:p>
          <a:p>
            <a:r>
              <a:rPr lang="en-US" dirty="0"/>
              <a:t>Coupled with usability test can offer strong guidance</a:t>
            </a:r>
          </a:p>
          <a:p>
            <a:r>
              <a:rPr lang="en-US" dirty="0"/>
              <a:t>Suggests user behavior is simply </a:t>
            </a:r>
            <a:r>
              <a:rPr lang="en-US" dirty="0" smtClean="0"/>
              <a:t>determined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979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Internet, Usage Rights, E Mail, At, M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4457701"/>
            <a:ext cx="4857750" cy="485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TKM ile Kullanılabilirlik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K: kontrollü bir ortamda davranışı ölçer (kullanıcılar test edilir)</a:t>
            </a:r>
          </a:p>
          <a:p>
            <a:r>
              <a:rPr lang="tr-TR" dirty="0"/>
              <a:t>TKM: geliştirilen sistemlerdeki davranışı tahmin eder</a:t>
            </a:r>
          </a:p>
          <a:p>
            <a:r>
              <a:rPr lang="tr-TR" dirty="0"/>
              <a:t>İki yaklaşım birbiri ile tam </a:t>
            </a:r>
            <a:r>
              <a:rPr lang="tr-TR" dirty="0" smtClean="0"/>
              <a:t>örtüşmüyor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40774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Kullanılabilirlik </a:t>
            </a:r>
            <a:r>
              <a:rPr lang="tr-TR" dirty="0" err="1"/>
              <a:t>organizasyonel</a:t>
            </a:r>
            <a:r>
              <a:rPr lang="tr-TR" dirty="0"/>
              <a:t> konulardan doğrudan ilişkili</a:t>
            </a:r>
          </a:p>
          <a:p>
            <a:r>
              <a:rPr lang="tr-TR" dirty="0"/>
              <a:t>Kullanılabilirlik kabul üzerinde etkili</a:t>
            </a:r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0" y="3987302"/>
            <a:ext cx="2702052" cy="47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596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Türkiye Savunma Sanayii Örneği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7350" dirty="0"/>
              <a:t>(</a:t>
            </a:r>
            <a:r>
              <a:rPr lang="tr-TR" sz="7350" dirty="0"/>
              <a:t>Çak &amp; </a:t>
            </a:r>
            <a:r>
              <a:rPr lang="tr-TR" sz="7350" dirty="0" err="1"/>
              <a:t>Çağıltay</a:t>
            </a:r>
            <a:r>
              <a:rPr lang="tr-TR" sz="7350" dirty="0"/>
              <a:t>, 2005)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2768601"/>
            <a:ext cx="15087600" cy="6603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Firmalarla ve TSK ile yapılan çalışmada </a:t>
            </a:r>
          </a:p>
          <a:p>
            <a:r>
              <a:rPr lang="tr-TR" dirty="0"/>
              <a:t>Yazılım yoğun projelerde beş çeşit boşluk yaşanıyor </a:t>
            </a:r>
          </a:p>
          <a:p>
            <a:r>
              <a:rPr lang="tr-TR" dirty="0"/>
              <a:t>Kullanıcılar ve geliştiriciler arasındaki iletişim </a:t>
            </a:r>
          </a:p>
          <a:p>
            <a:r>
              <a:rPr lang="tr-TR" dirty="0"/>
              <a:t>Kullanıcıların ve geliştiricilerin sırasıyla </a:t>
            </a:r>
            <a:r>
              <a:rPr lang="tr-TR" dirty="0" err="1"/>
              <a:t>operasyonel</a:t>
            </a:r>
            <a:r>
              <a:rPr lang="tr-TR" dirty="0"/>
              <a:t> ihtiyaçlar ve teknolojik altyapı üzerinde hissettikleri farklı mülkiyetler </a:t>
            </a:r>
          </a:p>
          <a:p>
            <a:r>
              <a:rPr lang="tr-TR" dirty="0"/>
              <a:t>Geliştiricilerden gerçekçi olmayan beklentiler  </a:t>
            </a:r>
          </a:p>
          <a:p>
            <a:r>
              <a:rPr lang="tr-TR" dirty="0"/>
              <a:t>Çalışma davranışları, değerleri ve özellikleri arasındaki fark </a:t>
            </a:r>
          </a:p>
          <a:p>
            <a:r>
              <a:rPr lang="tr-TR" dirty="0"/>
              <a:t>Kullanıcılar ve geliştiriciler arasındaki zayıf etkileşim </a:t>
            </a:r>
          </a:p>
          <a:p>
            <a:pPr marL="0" indent="0">
              <a:buNone/>
            </a:pPr>
            <a:r>
              <a:rPr lang="tr-TR" dirty="0" smtClean="0"/>
              <a:t>İki </a:t>
            </a:r>
            <a:r>
              <a:rPr lang="tr-TR" dirty="0"/>
              <a:t>tarafta gündeme getirilen sorunlar sadece % 25. </a:t>
            </a:r>
          </a:p>
        </p:txBody>
      </p:sp>
    </p:spTree>
    <p:extLst>
      <p:ext uri="{BB962C8B-B14F-4D97-AF65-F5344CB8AC3E}">
        <p14:creationId xmlns:p14="http://schemas.microsoft.com/office/powerpoint/2010/main" val="2119811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4" descr="Stop, Containing, Street Sign, Secur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301" y="2777553"/>
            <a:ext cx="6473054" cy="647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/>
        </p:nvSpPr>
        <p:spPr>
          <a:xfrm>
            <a:off x="1645919" y="2777553"/>
            <a:ext cx="15087602" cy="6473055"/>
          </a:xfrm>
          <a:prstGeom prst="rect">
            <a:avLst/>
          </a:prstGeom>
        </p:spPr>
        <p:txBody>
          <a:bodyPr vert="horz" lIns="0" tIns="68580" rIns="0" bIns="6858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1988" indent="-661988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3900" dirty="0">
                <a:latin typeface="Arial" panose="020B0604020202020204" pitchFamily="34" charset="0"/>
                <a:cs typeface="Arial" panose="020B0604020202020204" pitchFamily="34" charset="0"/>
              </a:rPr>
              <a:t>STST – </a:t>
            </a:r>
            <a:r>
              <a:rPr lang="tr-TR" sz="3900" dirty="0" err="1">
                <a:latin typeface="Arial" panose="020B0604020202020204" pitchFamily="34" charset="0"/>
                <a:cs typeface="Arial" panose="020B0604020202020204" pitchFamily="34" charset="0"/>
              </a:rPr>
              <a:t>Socio</a:t>
            </a:r>
            <a:r>
              <a:rPr lang="tr-TR" sz="3900" dirty="0">
                <a:latin typeface="Arial" panose="020B0604020202020204" pitchFamily="34" charset="0"/>
                <a:cs typeface="Arial" panose="020B0604020202020204" pitchFamily="34" charset="0"/>
              </a:rPr>
              <a:t> Teknik Sistem Teorisi</a:t>
            </a:r>
          </a:p>
          <a:p>
            <a:pPr marL="661988" indent="-661988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3900" dirty="0">
                <a:latin typeface="Arial" panose="020B0604020202020204" pitchFamily="34" charset="0"/>
                <a:cs typeface="Arial" panose="020B0604020202020204" pitchFamily="34" charset="0"/>
              </a:rPr>
              <a:t>Neden insanlar teknolojileri kabul ya da </a:t>
            </a:r>
            <a:r>
              <a:rPr lang="tr-TR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tr-TR" sz="39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tr-TR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ederler</a:t>
            </a:r>
            <a:r>
              <a:rPr lang="tr-TR" sz="39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661988" indent="-661988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3900" dirty="0" err="1">
                <a:latin typeface="Arial" panose="020B0604020202020204" pitchFamily="34" charset="0"/>
                <a:cs typeface="Arial" panose="020B0604020202020204" pitchFamily="34" charset="0"/>
              </a:rPr>
              <a:t>Organizasyonel</a:t>
            </a:r>
            <a:r>
              <a:rPr lang="tr-TR" sz="3900" dirty="0">
                <a:latin typeface="Arial" panose="020B0604020202020204" pitchFamily="34" charset="0"/>
                <a:cs typeface="Arial" panose="020B0604020202020204" pitchFamily="34" charset="0"/>
              </a:rPr>
              <a:t> bağlam neden önemlidir</a:t>
            </a:r>
            <a:r>
              <a:rPr lang="tr-TR" sz="39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tr-TR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Kullanıcıdan Kullanmaya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22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Bölüm sonu etkinliği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1" y="2768601"/>
            <a:ext cx="9647177" cy="6035040"/>
          </a:xfrm>
        </p:spPr>
        <p:txBody>
          <a:bodyPr/>
          <a:lstStyle/>
          <a:p>
            <a:r>
              <a:rPr lang="tr-TR" dirty="0"/>
              <a:t>Siz ya da çevrenizdekilerin hangi teknolojileri hemen satın aldığını, hangilerini beklediğini araştırın. Sebepleri? YY kuramına göre konuştuğunuz kişinin özelliğini çıkartın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162818" name="Picture 2" descr="Construction Mana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097" y="2777745"/>
            <a:ext cx="5680454" cy="568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2195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Gelecek Ders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İnsan Bilgisayar Etkileşiminin Tasarım Boyutu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92" y="3538354"/>
            <a:ext cx="8222457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60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Network, Society, Social, Commun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4" b="23529"/>
          <a:stretch/>
        </p:blipFill>
        <p:spPr bwMode="auto">
          <a:xfrm>
            <a:off x="8801100" y="5611224"/>
            <a:ext cx="6229350" cy="381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/>
        </p:nvSpPr>
        <p:spPr>
          <a:xfrm>
            <a:off x="1645919" y="2777553"/>
            <a:ext cx="15087602" cy="6473055"/>
          </a:xfrm>
          <a:prstGeom prst="rect">
            <a:avLst/>
          </a:prstGeom>
        </p:spPr>
        <p:txBody>
          <a:bodyPr vert="horz" lIns="0" tIns="68580" rIns="0" bIns="6858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1988" indent="-661988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3900" dirty="0">
                <a:latin typeface="Arial" panose="020B0604020202020204" pitchFamily="34" charset="0"/>
                <a:cs typeface="Arial" panose="020B0604020202020204" pitchFamily="34" charset="0"/>
              </a:rPr>
              <a:t>Bu görüşe göre</a:t>
            </a:r>
          </a:p>
          <a:p>
            <a:pPr marL="661988" indent="-661988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3900" dirty="0">
                <a:latin typeface="Arial" panose="020B0604020202020204" pitchFamily="34" charset="0"/>
                <a:cs typeface="Arial" panose="020B0604020202020204" pitchFamily="34" charset="0"/>
              </a:rPr>
              <a:t>Organizasyonlar basit ve açık hedefleri olan, işbirliğine açık sistemlerdir</a:t>
            </a:r>
          </a:p>
          <a:p>
            <a:pPr marL="661988" indent="-661988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3900" dirty="0">
                <a:latin typeface="Arial" panose="020B0604020202020204" pitchFamily="34" charset="0"/>
                <a:cs typeface="Arial" panose="020B0604020202020204" pitchFamily="34" charset="0"/>
              </a:rPr>
              <a:t>Bilişim sistemleri, güçlü ve örgütsel değişimi sağlayan öncü </a:t>
            </a:r>
            <a:r>
              <a:rPr lang="tr-TR" sz="3900" dirty="0">
                <a:latin typeface="Arial" panose="020B0604020202020204" pitchFamily="34" charset="0"/>
                <a:cs typeface="Arial" panose="020B0604020202020204" pitchFamily="34" charset="0"/>
              </a:rPr>
              <a:t>oluşumlardır</a:t>
            </a:r>
            <a:endParaRPr lang="tr-TR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9000" dirty="0"/>
              <a:t>Rasyonel Sistemler Açısı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47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645919" y="2777553"/>
            <a:ext cx="8069582" cy="6473055"/>
          </a:xfrm>
          <a:prstGeom prst="rect">
            <a:avLst/>
          </a:prstGeom>
        </p:spPr>
        <p:txBody>
          <a:bodyPr vert="horz" lIns="0" tIns="68580" rIns="0" bIns="6858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1988" indent="-661988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3900" dirty="0">
                <a:latin typeface="Arial" panose="020B0604020202020204" pitchFamily="34" charset="0"/>
                <a:cs typeface="Arial" panose="020B0604020202020204" pitchFamily="34" charset="0"/>
              </a:rPr>
              <a:t>İnsanlar, uyulması gereken kuralları bulunan sistemler içinde kendilerine resmen tanımlanmış işlerini yapan, emirlere uyan ve işbirliğine açık kişiler olarak </a:t>
            </a:r>
            <a:r>
              <a:rPr lang="tr-TR" sz="3900" dirty="0">
                <a:latin typeface="Arial" panose="020B0604020202020204" pitchFamily="34" charset="0"/>
                <a:cs typeface="Arial" panose="020B0604020202020204" pitchFamily="34" charset="0"/>
              </a:rPr>
              <a:t>tanımlanır.</a:t>
            </a:r>
            <a:endParaRPr lang="tr-TR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1988" indent="-661988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3900" dirty="0">
                <a:latin typeface="Arial" panose="020B0604020202020204" pitchFamily="34" charset="0"/>
                <a:cs typeface="Arial" panose="020B0604020202020204" pitchFamily="34" charset="0"/>
              </a:rPr>
              <a:t>Bilgisayar sistemleri, genel olarak tutarlı ve insanlar tarafından gerçekleştirilen görevler için yeterli olarak tasvir </a:t>
            </a:r>
            <a:r>
              <a:rPr lang="tr-TR" sz="3900" dirty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  <a:endParaRPr lang="tr-TR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9000" dirty="0"/>
              <a:t>Rasyonel Sistemler Açısı</a:t>
            </a:r>
            <a:endParaRPr lang="tr-TR" dirty="0"/>
          </a:p>
        </p:txBody>
      </p:sp>
      <p:pic>
        <p:nvPicPr>
          <p:cNvPr id="130052" name="Picture 4" descr="White Male, 3D Man, Isolated, 3D,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0" y="2777554"/>
            <a:ext cx="6271254" cy="627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1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645919" y="2777553"/>
            <a:ext cx="10241282" cy="6473055"/>
          </a:xfrm>
          <a:prstGeom prst="rect">
            <a:avLst/>
          </a:prstGeom>
        </p:spPr>
        <p:txBody>
          <a:bodyPr vert="horz" lIns="0" tIns="68580" rIns="0" bIns="6858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1988" indent="-661988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4200" dirty="0" err="1">
                <a:latin typeface="Arial" panose="020B0604020202020204" pitchFamily="34" charset="0"/>
                <a:cs typeface="Arial" panose="020B0604020202020204" pitchFamily="34" charset="0"/>
              </a:rPr>
              <a:t>Organizasyonel</a:t>
            </a:r>
            <a:r>
              <a:rPr lang="tr-TR" sz="4200" dirty="0">
                <a:latin typeface="Arial" panose="020B0604020202020204" pitchFamily="34" charset="0"/>
                <a:cs typeface="Arial" panose="020B0604020202020204" pitchFamily="34" charset="0"/>
              </a:rPr>
              <a:t> Enformatik alanında çalışan </a:t>
            </a:r>
            <a:r>
              <a:rPr lang="tr-TR" sz="4200" dirty="0">
                <a:latin typeface="Arial" panose="020B0604020202020204" pitchFamily="34" charset="0"/>
                <a:cs typeface="Arial" panose="020B0604020202020204" pitchFamily="34" charset="0"/>
              </a:rPr>
              <a:t>araştırmacılar</a:t>
            </a:r>
            <a:endParaRPr lang="tr-TR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00900" lvl="1" indent="-661988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3900" dirty="0">
                <a:latin typeface="Arial" panose="020B0604020202020204" pitchFamily="34" charset="0"/>
                <a:cs typeface="Arial" panose="020B0604020202020204" pitchFamily="34" charset="0"/>
              </a:rPr>
              <a:t>Çalışanlar ve içinde bulundukları sosyal sistemleri incelediklerinde</a:t>
            </a:r>
          </a:p>
          <a:p>
            <a:pPr marL="1100900" lvl="1" indent="-661988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3900" dirty="0">
                <a:latin typeface="Arial" panose="020B0604020202020204" pitchFamily="34" charset="0"/>
                <a:cs typeface="Arial" panose="020B0604020202020204" pitchFamily="34" charset="0"/>
              </a:rPr>
              <a:t>Rasyonel Sistem yaklaşımının çok dışında kalan insan davranışları saptadılar.</a:t>
            </a:r>
          </a:p>
          <a:p>
            <a:pPr marL="1100900" lvl="1" indent="-661988"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3900" dirty="0">
                <a:latin typeface="Arial" panose="020B0604020202020204" pitchFamily="34" charset="0"/>
                <a:cs typeface="Arial" panose="020B0604020202020204" pitchFamily="34" charset="0"/>
              </a:rPr>
              <a:t>Teknolojik </a:t>
            </a:r>
            <a:r>
              <a:rPr lang="tr-TR" sz="3900" dirty="0">
                <a:latin typeface="Arial" panose="020B0604020202020204" pitchFamily="34" charset="0"/>
                <a:cs typeface="Arial" panose="020B0604020202020204" pitchFamily="34" charset="0"/>
              </a:rPr>
              <a:t>unsurların </a:t>
            </a:r>
            <a:r>
              <a:rPr lang="tr-TR" sz="3900" dirty="0">
                <a:latin typeface="Arial" panose="020B0604020202020204" pitchFamily="34" charset="0"/>
                <a:cs typeface="Arial" panose="020B0604020202020204" pitchFamily="34" charset="0"/>
              </a:rPr>
              <a:t>çok kolay ama Sosyal unsurların çok zor konular olduğunu </a:t>
            </a:r>
            <a:r>
              <a:rPr lang="tr-TR" sz="3900" dirty="0">
                <a:latin typeface="Arial" panose="020B0604020202020204" pitchFamily="34" charset="0"/>
                <a:cs typeface="Arial" panose="020B0604020202020204" pitchFamily="34" charset="0"/>
              </a:rPr>
              <a:t>gözlemlediler.</a:t>
            </a:r>
            <a:endParaRPr lang="tr-TR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sz="9000" dirty="0"/>
              <a:t/>
            </a:r>
            <a:br>
              <a:rPr lang="tr-TR" altLang="tr-TR" sz="9000" dirty="0"/>
            </a:br>
            <a:r>
              <a:rPr lang="tr-TR" altLang="tr-TR" sz="9000" dirty="0"/>
              <a:t>Bu bakış açısı sınırlıdır ve gerçeği yansıtmaz</a:t>
            </a:r>
            <a:endParaRPr lang="tr-TR" dirty="0"/>
          </a:p>
        </p:txBody>
      </p:sp>
      <p:pic>
        <p:nvPicPr>
          <p:cNvPr id="131074" name="Picture 2" descr="Shops, Partnership, Coop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800" y="3086101"/>
            <a:ext cx="4857750" cy="485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2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Meeting, Together, Cooperation, Person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8" b="15577"/>
          <a:stretch/>
        </p:blipFill>
        <p:spPr bwMode="auto">
          <a:xfrm>
            <a:off x="5486400" y="5257801"/>
            <a:ext cx="6515100" cy="408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Sosyal Etkileşim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İnsanlar, sosyal etkileşimleriyle, bilgi teknolojilerinin anlamlarını ve kullanımlarını içeren dünyalarını inşa ediyorlar</a:t>
            </a:r>
          </a:p>
          <a:p>
            <a:r>
              <a:rPr lang="tr-TR" dirty="0"/>
              <a:t>Bilgisayar ya da cep telefonu almadan önce yaptıklarınızı hatırlayın </a:t>
            </a:r>
          </a:p>
        </p:txBody>
      </p:sp>
    </p:spTree>
    <p:extLst>
      <p:ext uri="{BB962C8B-B14F-4D97-AF65-F5344CB8AC3E}">
        <p14:creationId xmlns:p14="http://schemas.microsoft.com/office/powerpoint/2010/main" val="329636380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Ozgur1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Ozgur1" id="{31FD38B7-227D-4AB6-B107-97459D0CE4B8}" vid="{8D966E5A-2D33-4B43-88B9-DCD49B9396C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ThemeOzgur1</Template>
  <TotalTime>23071</TotalTime>
  <Words>1387</Words>
  <Application>Microsoft Office PowerPoint</Application>
  <PresentationFormat>Özel</PresentationFormat>
  <Paragraphs>300</Paragraphs>
  <Slides>51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51</vt:i4>
      </vt:variant>
    </vt:vector>
  </HeadingPairs>
  <TitlesOfParts>
    <vt:vector size="58" baseType="lpstr">
      <vt:lpstr>Arial</vt:lpstr>
      <vt:lpstr>Calibri</vt:lpstr>
      <vt:lpstr>Calibri Light</vt:lpstr>
      <vt:lpstr>inherit</vt:lpstr>
      <vt:lpstr>Times</vt:lpstr>
      <vt:lpstr>Wingdings</vt:lpstr>
      <vt:lpstr>ThemeOzgur1</vt:lpstr>
      <vt:lpstr>İnsan Bilgisayar Etkileşimi IBE Sosyal ve Organizasyonel Boyutu</vt:lpstr>
      <vt:lpstr>Dersin Amaçları</vt:lpstr>
      <vt:lpstr>Etkinlikler</vt:lpstr>
      <vt:lpstr>İBE ve Kullanıcının 4 Boyutu </vt:lpstr>
      <vt:lpstr>Kullanıcıdan Kullanmaya</vt:lpstr>
      <vt:lpstr>Rasyonel Sistemler Açısı</vt:lpstr>
      <vt:lpstr>Rasyonel Sistemler Açısı</vt:lpstr>
      <vt:lpstr> Bu bakış açısı sınırlıdır ve gerçeği yansıtmaz</vt:lpstr>
      <vt:lpstr>Sosyal Etkileşim</vt:lpstr>
      <vt:lpstr>Bilişim Sistemleri Projelerinin</vt:lpstr>
      <vt:lpstr>Neden organizasyonlar</vt:lpstr>
      <vt:lpstr>Neden organizasyonlar</vt:lpstr>
      <vt:lpstr>Kullanım Bağlamı</vt:lpstr>
      <vt:lpstr>Sosyo-Teknik Sistemler Teorisi (STST) </vt:lpstr>
      <vt:lpstr>Organizasyonel etkileşim</vt:lpstr>
      <vt:lpstr>STST Bakış açısı</vt:lpstr>
      <vt:lpstr>Kullanılabilirlik Müh. İle İlişkisi</vt:lpstr>
      <vt:lpstr>STST Varsayımları </vt:lpstr>
      <vt:lpstr>IBE’ye Göre</vt:lpstr>
      <vt:lpstr>Yeniliğin Yayılımı (Rogers 83)</vt:lpstr>
      <vt:lpstr>Yeniliğin Yayılımı Bunlara Bağlı</vt:lpstr>
      <vt:lpstr>Yeniliğin Yayılımı (YY) Teorisi</vt:lpstr>
      <vt:lpstr>Yeniliğin Yayılımına Eleştiriler</vt:lpstr>
      <vt:lpstr>Yeniliğin Yayılımına Eleştiriler?</vt:lpstr>
      <vt:lpstr> Kullanıcı Direnişini Aşmak?</vt:lpstr>
      <vt:lpstr>Yeniliğin Yayılım Kategorileri</vt:lpstr>
      <vt:lpstr>PowerPoint Sunusu</vt:lpstr>
      <vt:lpstr>Yeniliğin S-Eğrisi</vt:lpstr>
      <vt:lpstr>PowerPoint Sunusu</vt:lpstr>
      <vt:lpstr>PowerPoint Sunusu</vt:lpstr>
      <vt:lpstr>Yenilikçiler</vt:lpstr>
      <vt:lpstr>Erken Uyum</vt:lpstr>
      <vt:lpstr>Erken çoğunluk</vt:lpstr>
      <vt:lpstr>Geç çoğunluk</vt:lpstr>
      <vt:lpstr>Direnenler/Reddedenler </vt:lpstr>
      <vt:lpstr>Siz neredesiniz?</vt:lpstr>
      <vt:lpstr>YY: Zengin bir yapı fakat...</vt:lpstr>
      <vt:lpstr>Reddetme ne zaman olur?: </vt:lpstr>
      <vt:lpstr>Kabulün yüksek olduğu durumlar: </vt:lpstr>
      <vt:lpstr>Direnç Teorileri</vt:lpstr>
      <vt:lpstr>Kullanıcı kaynaklı direnç</vt:lpstr>
      <vt:lpstr>Sistem kaynaklı direnç</vt:lpstr>
      <vt:lpstr>Etkileşim kaynaklı direnç</vt:lpstr>
      <vt:lpstr>Teknoloji Kabul Modeli (Davis, 1989)</vt:lpstr>
      <vt:lpstr>Örnek TKM/TAM Maddeleri</vt:lpstr>
      <vt:lpstr>So what?</vt:lpstr>
      <vt:lpstr>TKM ile Kullanılabilirlik</vt:lpstr>
      <vt:lpstr>Sonuç</vt:lpstr>
      <vt:lpstr>Türkiye Savunma Sanayii Örneği  (Çak &amp; Çağıltay, 2005)</vt:lpstr>
      <vt:lpstr>Bölüm sonu etkinliği</vt:lpstr>
      <vt:lpstr>Gelecek Ders 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9</dc:title>
  <dc:creator>Lost</dc:creator>
  <cp:lastModifiedBy>Rafet Çevik</cp:lastModifiedBy>
  <cp:revision>291</cp:revision>
  <dcterms:created xsi:type="dcterms:W3CDTF">2002-09-12T02:51:06Z</dcterms:created>
  <dcterms:modified xsi:type="dcterms:W3CDTF">2017-10-23T11:47:18Z</dcterms:modified>
</cp:coreProperties>
</file>