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3" r:id="rId1"/>
  </p:sldMasterIdLst>
  <p:notesMasterIdLst>
    <p:notesMasterId r:id="rId26"/>
  </p:notesMasterIdLst>
  <p:sldIdLst>
    <p:sldId id="256" r:id="rId2"/>
    <p:sldId id="268" r:id="rId3"/>
    <p:sldId id="431" r:id="rId4"/>
    <p:sldId id="430" r:id="rId5"/>
    <p:sldId id="429" r:id="rId6"/>
    <p:sldId id="410" r:id="rId7"/>
    <p:sldId id="411" r:id="rId8"/>
    <p:sldId id="412" r:id="rId9"/>
    <p:sldId id="413" r:id="rId10"/>
    <p:sldId id="414" r:id="rId11"/>
    <p:sldId id="415" r:id="rId12"/>
    <p:sldId id="416" r:id="rId13"/>
    <p:sldId id="417" r:id="rId14"/>
    <p:sldId id="418" r:id="rId15"/>
    <p:sldId id="419" r:id="rId16"/>
    <p:sldId id="420" r:id="rId17"/>
    <p:sldId id="421" r:id="rId18"/>
    <p:sldId id="422" r:id="rId19"/>
    <p:sldId id="423" r:id="rId20"/>
    <p:sldId id="424" r:id="rId21"/>
    <p:sldId id="425" r:id="rId22"/>
    <p:sldId id="426" r:id="rId23"/>
    <p:sldId id="427" r:id="rId24"/>
    <p:sldId id="428" r:id="rId2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764" autoAdjust="0"/>
    <p:restoredTop sz="71988" autoAdjust="0"/>
  </p:normalViewPr>
  <p:slideViewPr>
    <p:cSldViewPr snapToGrid="0">
      <p:cViewPr varScale="1">
        <p:scale>
          <a:sx n="66" d="100"/>
          <a:sy n="66" d="100"/>
        </p:scale>
        <p:origin x="1440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2686DB-78C6-4BCA-A6DA-22CA1967EC71}" type="datetimeFigureOut">
              <a:rPr lang="tr-TR" smtClean="0"/>
              <a:pPr/>
              <a:t>17.12.2019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965F1F-1A01-4468-863F-1524A63BAE3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79241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88603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39281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58735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71002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3619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92832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32895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96199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30679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16751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19799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a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584498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38277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c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24537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d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92124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09841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8495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76142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19864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42248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1908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="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spc="3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9FAA-32F8-4992-8778-90ADB1E390F8}" type="datetimeFigureOut">
              <a:rPr lang="tr-TR" smtClean="0"/>
              <a:pPr/>
              <a:t>17.12.2019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Rectangle 10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065304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9FAA-32F8-4992-8778-90ADB1E390F8}" type="datetimeFigureOut">
              <a:rPr lang="tr-TR" smtClean="0"/>
              <a:pPr/>
              <a:t>17.12.2019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866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9FAA-32F8-4992-8778-90ADB1E390F8}" type="datetimeFigureOut">
              <a:rPr lang="tr-TR" smtClean="0"/>
              <a:pPr/>
              <a:t>17.12.2019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18776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9FAA-32F8-4992-8778-90ADB1E390F8}" type="datetimeFigureOut">
              <a:rPr lang="tr-TR" smtClean="0"/>
              <a:pPr/>
              <a:t>17.12.2019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8777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 spc="3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9FAA-32F8-4992-8778-90ADB1E390F8}" type="datetimeFigureOut">
              <a:rPr lang="tr-TR" smtClean="0"/>
              <a:pPr/>
              <a:t>17.12.2019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253753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9FAA-32F8-4992-8778-90ADB1E390F8}" type="datetimeFigureOut">
              <a:rPr lang="tr-TR" smtClean="0"/>
              <a:pPr/>
              <a:t>17.12.2019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0955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21606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21606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9FAA-32F8-4992-8778-90ADB1E390F8}" type="datetimeFigureOut">
              <a:rPr lang="tr-TR" smtClean="0"/>
              <a:pPr/>
              <a:t>17.12.2019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9790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9FAA-32F8-4992-8778-90ADB1E390F8}" type="datetimeFigureOut">
              <a:rPr lang="tr-TR" smtClean="0"/>
              <a:pPr/>
              <a:t>17.12.2019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027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9FAA-32F8-4992-8778-90ADB1E390F8}" type="datetimeFigureOut">
              <a:rPr lang="tr-TR" smtClean="0"/>
              <a:pPr/>
              <a:t>17.12.2019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9509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1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9FAA-32F8-4992-8778-90ADB1E390F8}" type="datetimeFigureOut">
              <a:rPr lang="tr-TR" smtClean="0"/>
              <a:pPr/>
              <a:t>17.12.2019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0082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1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4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9FAA-32F8-4992-8778-90ADB1E390F8}" type="datetimeFigureOut">
              <a:rPr lang="tr-TR" smtClean="0"/>
              <a:pPr/>
              <a:t>17.12.2019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1531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262393"/>
            <a:ext cx="9692640" cy="1428929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07EB9FAA-32F8-4992-8778-90ADB1E390F8}" type="datetimeFigureOut">
              <a:rPr lang="tr-TR" smtClean="0"/>
              <a:pPr/>
              <a:t>17.12.2019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0069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4" r:id="rId1"/>
    <p:sldLayoutId id="2147484025" r:id="rId2"/>
    <p:sldLayoutId id="2147484026" r:id="rId3"/>
    <p:sldLayoutId id="2147484027" r:id="rId4"/>
    <p:sldLayoutId id="2147484028" r:id="rId5"/>
    <p:sldLayoutId id="2147484029" r:id="rId6"/>
    <p:sldLayoutId id="2147484030" r:id="rId7"/>
    <p:sldLayoutId id="2147484031" r:id="rId8"/>
    <p:sldLayoutId id="2147484032" r:id="rId9"/>
    <p:sldLayoutId id="2147484033" r:id="rId10"/>
    <p:sldLayoutId id="214748403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-5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2000" kern="1200" spc="1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jpeg"/><Relationship Id="rId5" Type="http://schemas.openxmlformats.org/officeDocument/2006/relationships/image" Target="../media/image3.pn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1077238"/>
            <a:ext cx="9418320" cy="3723362"/>
          </a:xfrm>
        </p:spPr>
        <p:txBody>
          <a:bodyPr>
            <a:normAutofit fontScale="90000"/>
          </a:bodyPr>
          <a:lstStyle/>
          <a:p>
            <a:pPr algn="ctr"/>
            <a:r>
              <a:rPr lang="tr-TR" sz="6000" b="1" dirty="0" smtClean="0"/>
              <a:t/>
            </a:r>
            <a:br>
              <a:rPr lang="tr-TR" sz="6000" b="1" dirty="0" smtClean="0"/>
            </a:br>
            <a:r>
              <a:rPr lang="tr-TR" sz="6000" b="1" dirty="0"/>
              <a:t/>
            </a:r>
            <a:br>
              <a:rPr lang="tr-TR" sz="6000" b="1" dirty="0"/>
            </a:br>
            <a:r>
              <a:rPr lang="tr-TR" sz="6000" b="1" dirty="0" smtClean="0"/>
              <a:t/>
            </a:r>
            <a:br>
              <a:rPr lang="tr-TR" sz="6000" b="1" dirty="0" smtClean="0"/>
            </a:br>
            <a:r>
              <a:rPr lang="tr-TR" sz="6000" b="1" dirty="0"/>
              <a:t/>
            </a:r>
            <a:br>
              <a:rPr lang="tr-TR" sz="6000" b="1" dirty="0"/>
            </a:br>
            <a:r>
              <a:rPr lang="tr-TR" sz="6000" b="1" dirty="0" smtClean="0"/>
              <a:t/>
            </a:r>
            <a:br>
              <a:rPr lang="tr-TR" sz="6000" b="1" dirty="0" smtClean="0"/>
            </a:br>
            <a:r>
              <a:rPr lang="tr-TR" sz="6000" b="1" dirty="0" smtClean="0"/>
              <a:t/>
            </a:r>
            <a:br>
              <a:rPr lang="tr-TR" sz="6000" b="1" dirty="0" smtClean="0"/>
            </a:br>
            <a:r>
              <a:rPr lang="en-US" sz="5400" dirty="0">
                <a:latin typeface="Calibri" pitchFamily="34" charset="0"/>
                <a:cs typeface="Calibri" pitchFamily="34" charset="0"/>
              </a:rPr>
              <a:t>10. </a:t>
            </a:r>
            <a:r>
              <a:rPr lang="tr-TR" sz="5400" dirty="0">
                <a:latin typeface="Calibri" pitchFamily="34" charset="0"/>
                <a:cs typeface="Calibri" pitchFamily="34" charset="0"/>
              </a:rPr>
              <a:t>SINIF</a:t>
            </a:r>
            <a:r>
              <a:rPr lang="en-US" sz="5400" dirty="0" smtClean="0">
                <a:latin typeface="Calibri" pitchFamily="34" charset="0"/>
                <a:cs typeface="Calibri" pitchFamily="34" charset="0"/>
              </a:rPr>
              <a:t>:</a:t>
            </a:r>
            <a:r>
              <a:rPr lang="en-US" sz="5400" dirty="0">
                <a:latin typeface="Calibri" pitchFamily="34" charset="0"/>
                <a:cs typeface="Calibri" pitchFamily="34" charset="0"/>
              </a:rPr>
              <a:t/>
            </a:r>
            <a:br>
              <a:rPr lang="en-US" sz="5400" dirty="0">
                <a:latin typeface="Calibri" pitchFamily="34" charset="0"/>
                <a:cs typeface="Calibri" pitchFamily="34" charset="0"/>
              </a:rPr>
            </a:br>
            <a:r>
              <a:rPr lang="tr-TR" sz="5400" dirty="0" smtClean="0">
                <a:latin typeface="Calibri" pitchFamily="34" charset="0"/>
                <a:cs typeface="Calibri" pitchFamily="34" charset="0"/>
              </a:rPr>
              <a:t>2</a:t>
            </a:r>
            <a:r>
              <a:rPr lang="en-US" sz="5400" dirty="0" smtClean="0">
                <a:latin typeface="Calibri" pitchFamily="34" charset="0"/>
                <a:cs typeface="Calibri" pitchFamily="34" charset="0"/>
              </a:rPr>
              <a:t>. </a:t>
            </a:r>
            <a:r>
              <a:rPr lang="en-US" sz="5400" dirty="0">
                <a:latin typeface="Calibri" pitchFamily="34" charset="0"/>
                <a:cs typeface="Calibri" pitchFamily="34" charset="0"/>
              </a:rPr>
              <a:t>ÜNİTE: </a:t>
            </a:r>
            <a:r>
              <a:rPr lang="tr-TR" sz="5400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tr-TR" sz="5400" dirty="0" smtClean="0">
                <a:latin typeface="Calibri" pitchFamily="34" charset="0"/>
                <a:cs typeface="Calibri" pitchFamily="34" charset="0"/>
              </a:rPr>
            </a:br>
            <a:r>
              <a:rPr lang="en-US" sz="5400" dirty="0">
                <a:latin typeface="Calibri" pitchFamily="34" charset="0"/>
                <a:cs typeface="Calibri" pitchFamily="34" charset="0"/>
              </a:rPr>
              <a:t/>
            </a:r>
            <a:br>
              <a:rPr lang="en-US" sz="5400" dirty="0">
                <a:latin typeface="Calibri" pitchFamily="34" charset="0"/>
                <a:cs typeface="Calibri" pitchFamily="34" charset="0"/>
              </a:rPr>
            </a:br>
            <a:r>
              <a:rPr lang="en-US" sz="5400" dirty="0" smtClean="0">
                <a:latin typeface="Calibri" pitchFamily="34" charset="0"/>
                <a:cs typeface="Calibri" pitchFamily="34" charset="0"/>
              </a:rPr>
              <a:t>KALDIRMA KUVVETİ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89242" y="6352540"/>
            <a:ext cx="4354548" cy="505460"/>
          </a:xfrm>
        </p:spPr>
        <p:txBody>
          <a:bodyPr>
            <a:normAutofit/>
          </a:bodyPr>
          <a:lstStyle/>
          <a:p>
            <a:pPr algn="r"/>
            <a:r>
              <a:rPr lang="tr-TR" dirty="0" smtClean="0"/>
              <a:t>Arş. Gör. Dilber Demirtaş</a:t>
            </a:r>
          </a:p>
        </p:txBody>
      </p:sp>
    </p:spTree>
    <p:extLst>
      <p:ext uri="{BB962C8B-B14F-4D97-AF65-F5344CB8AC3E}">
        <p14:creationId xmlns:p14="http://schemas.microsoft.com/office/powerpoint/2010/main" val="2351574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933"/>
            <a:ext cx="9692640" cy="926327"/>
          </a:xfrm>
        </p:spPr>
        <p:txBody>
          <a:bodyPr/>
          <a:lstStyle/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5017770" y="6183630"/>
            <a:ext cx="1634490" cy="51435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wrap="square" lIns="91440" tIns="45720" rIns="91440" bIns="45720" rtlCol="0">
            <a:normAutofit fontScale="92500"/>
          </a:bodyPr>
          <a:lstStyle/>
          <a:p>
            <a:pPr marR="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tabLst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2009-fen1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5687" t="28599" r="51375" b="34722"/>
          <a:stretch/>
        </p:blipFill>
        <p:spPr>
          <a:xfrm>
            <a:off x="461009" y="984143"/>
            <a:ext cx="3948199" cy="5050897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461009" y="4909185"/>
            <a:ext cx="365760" cy="417195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43799" y="984143"/>
            <a:ext cx="3723469" cy="53004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normAutofit fontScale="70000" lnSpcReduction="20000"/>
          </a:bodyPr>
          <a:lstStyle/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Geçen haftanın özeti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Maymun-Fıstık Deneyi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Gemi neden yüzer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Kaldırma Kuvveti</a:t>
            </a:r>
            <a:endParaRPr lang="tr-TR" sz="2600" spc="10" dirty="0">
              <a:solidFill>
                <a:schemeClr val="bg1">
                  <a:lumMod val="75000"/>
                </a:schemeClr>
              </a:solidFill>
            </a:endParaRP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Archiemedes 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İlkesi</a:t>
            </a:r>
            <a:endParaRPr lang="tr-TR" sz="2600" spc="10" dirty="0">
              <a:solidFill>
                <a:schemeClr val="bg1">
                  <a:lumMod val="75000"/>
                </a:schemeClr>
              </a:solidFill>
            </a:endParaRP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Yüzme, </a:t>
            </a: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Askıda 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Kalma</a:t>
            </a: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, Batma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Yüzme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Askıda Kalma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Batma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Gemi neden yüzer?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Günlük hayattan örnekler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Özet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4220894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933"/>
            <a:ext cx="9692640" cy="926327"/>
          </a:xfrm>
        </p:spPr>
        <p:txBody>
          <a:bodyPr/>
          <a:lstStyle/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5017770" y="6183630"/>
            <a:ext cx="1634490" cy="51435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wrap="square" lIns="91440" tIns="45720" rIns="91440" bIns="45720" rtlCol="0">
            <a:normAutofit fontScale="92500"/>
          </a:bodyPr>
          <a:lstStyle/>
          <a:p>
            <a:pPr marR="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tabLst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2006-fen1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6157" t="38633" r="51250" b="23672"/>
          <a:stretch/>
        </p:blipFill>
        <p:spPr>
          <a:xfrm>
            <a:off x="240030" y="984143"/>
            <a:ext cx="3971196" cy="530042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240030" y="5589269"/>
            <a:ext cx="365760" cy="328823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43799" y="984143"/>
            <a:ext cx="3723469" cy="53004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normAutofit fontScale="70000" lnSpcReduction="20000"/>
          </a:bodyPr>
          <a:lstStyle/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Geçen haftanın özeti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Maymun-Fıstık Deneyi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Gemi neden yüzer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Kaldırma Kuvveti</a:t>
            </a:r>
            <a:endParaRPr lang="tr-TR" sz="2600" spc="10" dirty="0">
              <a:solidFill>
                <a:schemeClr val="bg1">
                  <a:lumMod val="75000"/>
                </a:schemeClr>
              </a:solidFill>
            </a:endParaRP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Archiemedes 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İlkesi</a:t>
            </a:r>
            <a:endParaRPr lang="tr-TR" sz="2600" spc="10" dirty="0">
              <a:solidFill>
                <a:schemeClr val="bg1">
                  <a:lumMod val="75000"/>
                </a:schemeClr>
              </a:solidFill>
            </a:endParaRP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Yüzme, </a:t>
            </a: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Askıda 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Kalma</a:t>
            </a: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, Batma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Yüzme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Askıda Kalma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Batma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Gemi neden yüzer?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Günlük hayattan örnekler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Özet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201789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933"/>
            <a:ext cx="9692640" cy="926327"/>
          </a:xfrm>
        </p:spPr>
        <p:txBody>
          <a:bodyPr/>
          <a:lstStyle/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5017770" y="6183630"/>
            <a:ext cx="1634490" cy="51435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wrap="square" lIns="91440" tIns="45720" rIns="91440" bIns="45720" rtlCol="0">
            <a:normAutofit/>
          </a:bodyPr>
          <a:lstStyle/>
          <a:p>
            <a:pPr marR="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tabLst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2005-öss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4687" t="16642" r="51313" b="47518"/>
          <a:stretch/>
        </p:blipFill>
        <p:spPr>
          <a:xfrm>
            <a:off x="5373" y="1204359"/>
            <a:ext cx="3720808" cy="44451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24687" t="53555" r="51313" b="6914"/>
          <a:stretch/>
        </p:blipFill>
        <p:spPr>
          <a:xfrm>
            <a:off x="3726181" y="1090880"/>
            <a:ext cx="3459479" cy="4558586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4663440" y="3509009"/>
            <a:ext cx="365760" cy="504443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43799" y="984143"/>
            <a:ext cx="3723469" cy="53004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normAutofit fontScale="70000" lnSpcReduction="20000"/>
          </a:bodyPr>
          <a:lstStyle/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Geçen haftanın özeti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Maymun-Fıstık Deneyi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Gemi neden yüzer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Kaldırma Kuvveti</a:t>
            </a:r>
            <a:endParaRPr lang="tr-TR" sz="2600" spc="10" dirty="0">
              <a:solidFill>
                <a:schemeClr val="bg1">
                  <a:lumMod val="75000"/>
                </a:schemeClr>
              </a:solidFill>
            </a:endParaRP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Archiemedes 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İlkesi</a:t>
            </a:r>
            <a:endParaRPr lang="tr-TR" sz="2600" spc="10" dirty="0">
              <a:solidFill>
                <a:schemeClr val="bg1">
                  <a:lumMod val="75000"/>
                </a:schemeClr>
              </a:solidFill>
            </a:endParaRP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Yüzme, </a:t>
            </a: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Askıda 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Kalma</a:t>
            </a: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, Batma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Yüzme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Askıda Kalma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Batma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Gemi neden yüzer?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Günlük hayattan örnekler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Özet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851623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933"/>
            <a:ext cx="9692640" cy="926327"/>
          </a:xfrm>
        </p:spPr>
        <p:txBody>
          <a:bodyPr/>
          <a:lstStyle/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5017770" y="6183630"/>
            <a:ext cx="1634490" cy="51435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wrap="square" lIns="91440" tIns="45720" rIns="91440" bIns="45720" rtlCol="0">
            <a:normAutofit/>
          </a:bodyPr>
          <a:lstStyle/>
          <a:p>
            <a:pPr marR="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tabLst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2001-öss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6250" t="27149" r="52531" b="40527"/>
          <a:stretch/>
        </p:blipFill>
        <p:spPr>
          <a:xfrm>
            <a:off x="339090" y="1070578"/>
            <a:ext cx="3832860" cy="4671169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982981" y="5135957"/>
            <a:ext cx="365760" cy="605790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43799" y="984143"/>
            <a:ext cx="3723469" cy="53004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normAutofit fontScale="70000" lnSpcReduction="20000"/>
          </a:bodyPr>
          <a:lstStyle/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Geçen haftanın özeti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Maymun-Fıstık Deneyi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Gemi neden yüzer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Kaldırma Kuvveti</a:t>
            </a:r>
            <a:endParaRPr lang="tr-TR" sz="2600" spc="10" dirty="0">
              <a:solidFill>
                <a:schemeClr val="bg1">
                  <a:lumMod val="75000"/>
                </a:schemeClr>
              </a:solidFill>
            </a:endParaRP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Archiemedes 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İlkesi</a:t>
            </a:r>
            <a:endParaRPr lang="tr-TR" sz="2600" spc="10" dirty="0">
              <a:solidFill>
                <a:schemeClr val="bg1">
                  <a:lumMod val="75000"/>
                </a:schemeClr>
              </a:solidFill>
            </a:endParaRP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Yüzme, </a:t>
            </a: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Askıda 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Kalma</a:t>
            </a: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, Batma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Yüzme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Askıda Kalma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Batma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Gemi neden yüzer?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Günlük hayattan örnekler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Özet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505890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933"/>
            <a:ext cx="9692640" cy="926327"/>
          </a:xfrm>
        </p:spPr>
        <p:txBody>
          <a:bodyPr/>
          <a:lstStyle/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5017770" y="6183630"/>
            <a:ext cx="1634490" cy="51435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wrap="square" lIns="91440" tIns="45720" rIns="91440" bIns="45720" rtlCol="0">
            <a:normAutofit/>
          </a:bodyPr>
          <a:lstStyle/>
          <a:p>
            <a:pPr marR="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tabLst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2000-öss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5781" t="39452" r="51063" b="25059"/>
          <a:stretch/>
        </p:blipFill>
        <p:spPr>
          <a:xfrm>
            <a:off x="85725" y="984143"/>
            <a:ext cx="4160520" cy="5101036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0" y="5206365"/>
            <a:ext cx="365760" cy="605790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43799" y="984143"/>
            <a:ext cx="3723469" cy="53004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normAutofit fontScale="70000" lnSpcReduction="20000"/>
          </a:bodyPr>
          <a:lstStyle/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Geçen haftanın özeti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Maymun-Fıstık Deneyi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Gemi neden yüzer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Kaldırma Kuvveti</a:t>
            </a:r>
            <a:endParaRPr lang="tr-TR" sz="2600" spc="10" dirty="0">
              <a:solidFill>
                <a:schemeClr val="bg1">
                  <a:lumMod val="75000"/>
                </a:schemeClr>
              </a:solidFill>
            </a:endParaRP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Archiemedes 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İlkesi</a:t>
            </a:r>
            <a:endParaRPr lang="tr-TR" sz="2600" spc="10" dirty="0">
              <a:solidFill>
                <a:schemeClr val="bg1">
                  <a:lumMod val="75000"/>
                </a:schemeClr>
              </a:solidFill>
            </a:endParaRP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Yüzme, </a:t>
            </a: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Askıda 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Kalma</a:t>
            </a: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, Batma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Yüzme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Askıda Kalma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Batma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Gemi neden yüzer?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Günlük hayattan örnekler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Özet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703127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933"/>
            <a:ext cx="9692640" cy="926327"/>
          </a:xfrm>
        </p:spPr>
        <p:txBody>
          <a:bodyPr/>
          <a:lstStyle/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5017770" y="6183630"/>
            <a:ext cx="1634490" cy="51435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wrap="square" lIns="91440" tIns="45720" rIns="91440" bIns="45720" rtlCol="0">
            <a:normAutofit/>
          </a:bodyPr>
          <a:lstStyle/>
          <a:p>
            <a:pPr marR="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tabLst/>
            </a:pPr>
            <a:r>
              <a:rPr lang="tr-TR" sz="2600" spc="1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1999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-öss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52063" t="22598" r="24500" b="36191"/>
          <a:stretch/>
        </p:blipFill>
        <p:spPr>
          <a:xfrm>
            <a:off x="177165" y="1083945"/>
            <a:ext cx="3697122" cy="5200618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177165" y="5286375"/>
            <a:ext cx="365760" cy="405765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43799" y="984143"/>
            <a:ext cx="3723469" cy="53004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normAutofit fontScale="70000" lnSpcReduction="20000"/>
          </a:bodyPr>
          <a:lstStyle/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Geçen haftanın özeti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Maymun-Fıstık Deneyi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Gemi neden yüzer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Kaldırma Kuvveti</a:t>
            </a:r>
            <a:endParaRPr lang="tr-TR" sz="2600" spc="10" dirty="0">
              <a:solidFill>
                <a:schemeClr val="bg1">
                  <a:lumMod val="75000"/>
                </a:schemeClr>
              </a:solidFill>
            </a:endParaRP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Archiemedes 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İlkesi</a:t>
            </a:r>
            <a:endParaRPr lang="tr-TR" sz="2600" spc="10" dirty="0">
              <a:solidFill>
                <a:schemeClr val="bg1">
                  <a:lumMod val="75000"/>
                </a:schemeClr>
              </a:solidFill>
            </a:endParaRP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Yüzme, </a:t>
            </a: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Askıda 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Kalma</a:t>
            </a: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, Batma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Yüzme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Askıda Kalma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Batma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Gemi neden yüzer?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Günlük hayattan örnekler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Özet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745387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933"/>
            <a:ext cx="9692640" cy="926327"/>
          </a:xfrm>
        </p:spPr>
        <p:txBody>
          <a:bodyPr/>
          <a:lstStyle/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5017770" y="6183630"/>
            <a:ext cx="1634490" cy="51435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wrap="square" lIns="91440" tIns="45720" rIns="91440" bIns="45720" rtlCol="0">
            <a:normAutofit/>
          </a:bodyPr>
          <a:lstStyle/>
          <a:p>
            <a:pPr marR="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tabLst/>
            </a:pPr>
            <a:r>
              <a:rPr lang="tr-TR" sz="2600" spc="1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1999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-öss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50428" t="41915" r="22947" b="15663"/>
          <a:stretch/>
        </p:blipFill>
        <p:spPr>
          <a:xfrm>
            <a:off x="171450" y="891940"/>
            <a:ext cx="4555014" cy="5806039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400051" y="5678773"/>
            <a:ext cx="365760" cy="605790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43799" y="984143"/>
            <a:ext cx="3723469" cy="53004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normAutofit fontScale="70000" lnSpcReduction="20000"/>
          </a:bodyPr>
          <a:lstStyle/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Geçen haftanın özeti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Maymun-Fıstık Deneyi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Gemi neden yüzer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Kaldırma Kuvveti</a:t>
            </a:r>
            <a:endParaRPr lang="tr-TR" sz="2600" spc="10" dirty="0">
              <a:solidFill>
                <a:schemeClr val="bg1">
                  <a:lumMod val="75000"/>
                </a:schemeClr>
              </a:solidFill>
            </a:endParaRP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Archiemedes 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İlkesi</a:t>
            </a:r>
            <a:endParaRPr lang="tr-TR" sz="2600" spc="10" dirty="0">
              <a:solidFill>
                <a:schemeClr val="bg1">
                  <a:lumMod val="75000"/>
                </a:schemeClr>
              </a:solidFill>
            </a:endParaRP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Yüzme, </a:t>
            </a: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Askıda 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Kalma</a:t>
            </a: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, Batma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Yüzme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Askıda Kalma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Batma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Gemi neden yüzer?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Günlük hayattan örnekler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Özet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318821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933"/>
            <a:ext cx="9692640" cy="926327"/>
          </a:xfrm>
        </p:spPr>
        <p:txBody>
          <a:bodyPr/>
          <a:lstStyle/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5017770" y="6183630"/>
            <a:ext cx="2297430" cy="51435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wrap="square" lIns="91440" tIns="45720" rIns="91440" bIns="45720" rtlCol="0">
            <a:normAutofit fontScale="92500"/>
          </a:bodyPr>
          <a:lstStyle/>
          <a:p>
            <a:pPr marR="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tabLst/>
            </a:pPr>
            <a:r>
              <a:rPr lang="tr-TR" sz="2600" spc="1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1999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-öss-iptal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6250" t="28069" r="51344" b="22324"/>
          <a:stretch/>
        </p:blipFill>
        <p:spPr>
          <a:xfrm>
            <a:off x="176311" y="937260"/>
            <a:ext cx="3342825" cy="592074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2371726" y="6035960"/>
            <a:ext cx="365760" cy="497205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43799" y="984143"/>
            <a:ext cx="3723469" cy="53004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normAutofit fontScale="70000" lnSpcReduction="20000"/>
          </a:bodyPr>
          <a:lstStyle/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Geçen haftanın özeti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Maymun-Fıstık Deneyi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Gemi neden yüzer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Kaldırma Kuvveti</a:t>
            </a:r>
            <a:endParaRPr lang="tr-TR" sz="2600" spc="10" dirty="0">
              <a:solidFill>
                <a:schemeClr val="bg1">
                  <a:lumMod val="75000"/>
                </a:schemeClr>
              </a:solidFill>
            </a:endParaRP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Archiemedes 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İlkesi</a:t>
            </a:r>
            <a:endParaRPr lang="tr-TR" sz="2600" spc="10" dirty="0">
              <a:solidFill>
                <a:schemeClr val="bg1">
                  <a:lumMod val="75000"/>
                </a:schemeClr>
              </a:solidFill>
            </a:endParaRP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Yüzme, </a:t>
            </a: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Askıda 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Kalma</a:t>
            </a: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, Batma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Yüzme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Askıda Kalma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Batma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Gemi neden yüzer?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Günlük hayattan örnekler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Özet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833094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933"/>
            <a:ext cx="9692640" cy="926327"/>
          </a:xfrm>
        </p:spPr>
        <p:txBody>
          <a:bodyPr/>
          <a:lstStyle/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5017770" y="6183630"/>
            <a:ext cx="1634490" cy="51435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wrap="square" lIns="91440" tIns="45720" rIns="91440" bIns="45720" rtlCol="0">
            <a:normAutofit/>
          </a:bodyPr>
          <a:lstStyle/>
          <a:p>
            <a:pPr marR="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tabLst/>
            </a:pPr>
            <a:r>
              <a:rPr lang="tr-TR" sz="2600" spc="1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1998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-öss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13531" t="11914" r="43750" b="26445"/>
          <a:stretch/>
        </p:blipFill>
        <p:spPr>
          <a:xfrm>
            <a:off x="212333" y="984142"/>
            <a:ext cx="4504246" cy="5199487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1474471" y="5434965"/>
            <a:ext cx="365760" cy="417195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43799" y="984143"/>
            <a:ext cx="3723469" cy="53004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normAutofit fontScale="70000" lnSpcReduction="20000"/>
          </a:bodyPr>
          <a:lstStyle/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Geçen haftanın özeti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Maymun-Fıstık Deneyi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Gemi neden yüzer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Kaldırma Kuvveti</a:t>
            </a:r>
            <a:endParaRPr lang="tr-TR" sz="2600" spc="10" dirty="0">
              <a:solidFill>
                <a:schemeClr val="bg1">
                  <a:lumMod val="75000"/>
                </a:schemeClr>
              </a:solidFill>
            </a:endParaRP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Archiemedes 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İlkesi</a:t>
            </a:r>
            <a:endParaRPr lang="tr-TR" sz="2600" spc="10" dirty="0">
              <a:solidFill>
                <a:schemeClr val="bg1">
                  <a:lumMod val="75000"/>
                </a:schemeClr>
              </a:solidFill>
            </a:endParaRP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Yüzme, </a:t>
            </a: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Askıda 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Kalma</a:t>
            </a: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, Batma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Yüzme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Askıda Kalma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Batma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Gemi neden yüzer?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Günlük hayattan örnekler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Özet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344713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933"/>
            <a:ext cx="9692640" cy="926327"/>
          </a:xfrm>
        </p:spPr>
        <p:txBody>
          <a:bodyPr/>
          <a:lstStyle/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5017770" y="6183630"/>
            <a:ext cx="1634490" cy="51435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wrap="square" lIns="91440" tIns="45720" rIns="91440" bIns="45720" rtlCol="0">
            <a:normAutofit/>
          </a:bodyPr>
          <a:lstStyle/>
          <a:p>
            <a:pPr marR="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tabLst/>
            </a:pPr>
            <a:r>
              <a:rPr lang="tr-TR" sz="2600" spc="1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1995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-öss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13203" t="23076" r="44250" b="15117"/>
          <a:stretch/>
        </p:blipFill>
        <p:spPr>
          <a:xfrm>
            <a:off x="81993" y="1066558"/>
            <a:ext cx="4490008" cy="5218005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1543051" y="5516606"/>
            <a:ext cx="365760" cy="417195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43799" y="984143"/>
            <a:ext cx="3723469" cy="53004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normAutofit fontScale="70000" lnSpcReduction="20000"/>
          </a:bodyPr>
          <a:lstStyle/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Geçen haftanın özeti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Maymun-Fıstık Deneyi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Gemi neden yüzer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Kaldırma Kuvveti</a:t>
            </a:r>
            <a:endParaRPr lang="tr-TR" sz="2600" spc="10" dirty="0">
              <a:solidFill>
                <a:schemeClr val="bg1">
                  <a:lumMod val="75000"/>
                </a:schemeClr>
              </a:solidFill>
            </a:endParaRP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Archiemedes 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İlkesi</a:t>
            </a:r>
            <a:endParaRPr lang="tr-TR" sz="2600" spc="10" dirty="0">
              <a:solidFill>
                <a:schemeClr val="bg1">
                  <a:lumMod val="75000"/>
                </a:schemeClr>
              </a:solidFill>
            </a:endParaRP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Yüzme, </a:t>
            </a: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Askıda 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Kalma</a:t>
            </a: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, Batma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Yüzme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Askıda Kalma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Batma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Gemi neden yüzer?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Günlük hayattan örnekler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Özet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948246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017252" cy="868983"/>
          </a:xfrm>
        </p:spPr>
        <p:txBody>
          <a:bodyPr/>
          <a:lstStyle/>
          <a:p>
            <a:r>
              <a:rPr lang="tr-TR" dirty="0" smtClean="0"/>
              <a:t>Kazanımlar</a:t>
            </a:r>
            <a:endParaRPr lang="tr-TR" dirty="0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47135" y="2269754"/>
            <a:ext cx="10453816" cy="123110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000" b="1" i="0" u="none" strike="noStrike" cap="none" normalizeH="0" baseline="0" dirty="0" smtClean="0">
                <a:ln>
                  <a:noFill/>
                </a:ln>
                <a:solidFill>
                  <a:srgbClr val="545251"/>
                </a:solidFill>
                <a:effectLst/>
                <a:latin typeface="+mj-lt"/>
                <a:cs typeface="Arial" panose="020B0604020202020204" pitchFamily="34" charset="0"/>
              </a:rPr>
              <a:t>10.2.2.1. Durgun akışkanlarda cisimlere etki eden kaldırma kuvvetinin basınç kuvveti farkından kaynaklandığını açıklar. </a:t>
            </a:r>
            <a:endParaRPr kumimoji="0" lang="tr-T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000" b="0" i="1" u="none" strike="noStrike" cap="none" normalizeH="0" baseline="0" dirty="0" smtClean="0">
                <a:ln>
                  <a:noFill/>
                </a:ln>
                <a:solidFill>
                  <a:srgbClr val="545251"/>
                </a:solidFill>
                <a:effectLst/>
                <a:latin typeface="+mj-lt"/>
                <a:cs typeface="Arial" panose="020B0604020202020204" pitchFamily="34" charset="0"/>
              </a:rPr>
              <a:t>	</a:t>
            </a:r>
            <a:r>
              <a:rPr kumimoji="0" lang="tr-TR" sz="2000" b="0" i="1" u="none" strike="noStrike" cap="none" normalizeH="0" baseline="0" dirty="0" smtClean="0">
                <a:ln>
                  <a:noFill/>
                </a:ln>
                <a:solidFill>
                  <a:srgbClr val="545251"/>
                </a:solidFill>
                <a:effectLst/>
                <a:latin typeface="+mj-lt"/>
                <a:cs typeface="Arial" panose="020B0604020202020204" pitchFamily="34" charset="0"/>
              </a:rPr>
              <a:t>ÖSYM sorularını</a:t>
            </a:r>
            <a:r>
              <a:rPr kumimoji="0" lang="tr-TR" sz="2000" b="0" i="1" u="none" strike="noStrike" cap="none" normalizeH="0" dirty="0" smtClean="0">
                <a:ln>
                  <a:noFill/>
                </a:ln>
                <a:solidFill>
                  <a:srgbClr val="545251"/>
                </a:solidFill>
                <a:effectLst/>
                <a:latin typeface="+mj-lt"/>
                <a:cs typeface="Arial" panose="020B0604020202020204" pitchFamily="34" charset="0"/>
              </a:rPr>
              <a:t> çözer.</a:t>
            </a:r>
            <a:endParaRPr kumimoji="0" lang="tr-TR" sz="2000" b="0" i="1" u="none" strike="noStrike" cap="none" normalizeH="0" baseline="0" dirty="0" smtClean="0">
              <a:ln>
                <a:noFill/>
              </a:ln>
              <a:solidFill>
                <a:srgbClr val="545251"/>
              </a:solidFill>
              <a:effectLst/>
              <a:latin typeface="+mj-lt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3540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933"/>
            <a:ext cx="9692640" cy="926327"/>
          </a:xfrm>
        </p:spPr>
        <p:txBody>
          <a:bodyPr/>
          <a:lstStyle/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5017770" y="6183630"/>
            <a:ext cx="1634490" cy="51435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wrap="square" lIns="91440" tIns="45720" rIns="91440" bIns="45720" rtlCol="0">
            <a:normAutofit/>
          </a:bodyPr>
          <a:lstStyle/>
          <a:p>
            <a:pPr marR="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tabLst/>
            </a:pPr>
            <a:r>
              <a:rPr lang="tr-TR" sz="2600" spc="1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1992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-öss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13031" t="33359" r="43094" b="33159"/>
          <a:stretch/>
        </p:blipFill>
        <p:spPr>
          <a:xfrm>
            <a:off x="251460" y="1178905"/>
            <a:ext cx="6044602" cy="3690275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2160271" y="4029075"/>
            <a:ext cx="365760" cy="417195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43799" y="984143"/>
            <a:ext cx="3723469" cy="53004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normAutofit fontScale="70000" lnSpcReduction="20000"/>
          </a:bodyPr>
          <a:lstStyle/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Geçen haftanın özeti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Maymun-Fıstık Deneyi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Gemi neden yüzer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Kaldırma Kuvveti</a:t>
            </a:r>
            <a:endParaRPr lang="tr-TR" sz="2600" spc="10" dirty="0">
              <a:solidFill>
                <a:schemeClr val="bg1">
                  <a:lumMod val="75000"/>
                </a:schemeClr>
              </a:solidFill>
            </a:endParaRP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Archiemedes 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İlkesi</a:t>
            </a:r>
            <a:endParaRPr lang="tr-TR" sz="2600" spc="10" dirty="0">
              <a:solidFill>
                <a:schemeClr val="bg1">
                  <a:lumMod val="75000"/>
                </a:schemeClr>
              </a:solidFill>
            </a:endParaRP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Yüzme, </a:t>
            </a: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Askıda 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Kalma</a:t>
            </a: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, Batma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Yüzme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Askıda Kalma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Batma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Gemi neden yüzer?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Günlük hayattan örnekler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Özet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118531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933"/>
            <a:ext cx="9692640" cy="926327"/>
          </a:xfrm>
        </p:spPr>
        <p:txBody>
          <a:bodyPr/>
          <a:lstStyle/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5017770" y="6183630"/>
            <a:ext cx="1634490" cy="51435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wrap="square" lIns="91440" tIns="45720" rIns="91440" bIns="45720" rtlCol="0">
            <a:normAutofit/>
          </a:bodyPr>
          <a:lstStyle/>
          <a:p>
            <a:pPr marR="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tabLst/>
            </a:pPr>
            <a:r>
              <a:rPr lang="tr-TR" sz="2600" spc="1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1990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-öss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3312" t="19927" r="43563" b="19922"/>
          <a:stretch/>
        </p:blipFill>
        <p:spPr>
          <a:xfrm>
            <a:off x="182880" y="1102657"/>
            <a:ext cx="4537710" cy="5063392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1280160" y="5664485"/>
            <a:ext cx="365760" cy="417195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43799" y="984143"/>
            <a:ext cx="3723469" cy="53004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normAutofit fontScale="70000" lnSpcReduction="20000"/>
          </a:bodyPr>
          <a:lstStyle/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Geçen haftanın özeti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Maymun-Fıstık Deneyi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Gemi neden yüzer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Kaldırma Kuvveti</a:t>
            </a:r>
            <a:endParaRPr lang="tr-TR" sz="2600" spc="10" dirty="0">
              <a:solidFill>
                <a:schemeClr val="bg1">
                  <a:lumMod val="75000"/>
                </a:schemeClr>
              </a:solidFill>
            </a:endParaRP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Archiemedes 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İlkesi</a:t>
            </a:r>
            <a:endParaRPr lang="tr-TR" sz="2600" spc="10" dirty="0">
              <a:solidFill>
                <a:schemeClr val="bg1">
                  <a:lumMod val="75000"/>
                </a:schemeClr>
              </a:solidFill>
            </a:endParaRP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Yüzme, </a:t>
            </a: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Askıda 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Kalma</a:t>
            </a: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, Batma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Yüzme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Askıda Kalma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Batma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Gemi neden yüzer?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Günlük hayattan örnekler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Özet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619945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933"/>
            <a:ext cx="9692640" cy="926327"/>
          </a:xfrm>
        </p:spPr>
        <p:txBody>
          <a:bodyPr/>
          <a:lstStyle/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5017770" y="6183630"/>
            <a:ext cx="1634490" cy="51435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wrap="square" lIns="91440" tIns="45720" rIns="91440" bIns="45720" rtlCol="0">
            <a:normAutofit/>
          </a:bodyPr>
          <a:lstStyle/>
          <a:p>
            <a:pPr marR="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tabLst/>
            </a:pPr>
            <a:r>
              <a:rPr lang="tr-TR" sz="2600" spc="1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1988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-öss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58875" t="35281" r="8126" b="25224"/>
          <a:stretch/>
        </p:blipFill>
        <p:spPr>
          <a:xfrm>
            <a:off x="0" y="984142"/>
            <a:ext cx="4674870" cy="4475945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80010" y="3634353"/>
            <a:ext cx="365760" cy="417195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43799" y="984143"/>
            <a:ext cx="3723469" cy="53004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normAutofit fontScale="70000" lnSpcReduction="20000"/>
          </a:bodyPr>
          <a:lstStyle/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Geçen haftanın özeti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Maymun-Fıstık Deneyi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Gemi neden yüzer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Kaldırma Kuvveti</a:t>
            </a:r>
            <a:endParaRPr lang="tr-TR" sz="2600" spc="10" dirty="0">
              <a:solidFill>
                <a:schemeClr val="bg1">
                  <a:lumMod val="75000"/>
                </a:schemeClr>
              </a:solidFill>
            </a:endParaRP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Archiemedes 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İlkesi</a:t>
            </a:r>
            <a:endParaRPr lang="tr-TR" sz="2600" spc="10" dirty="0">
              <a:solidFill>
                <a:schemeClr val="bg1">
                  <a:lumMod val="75000"/>
                </a:schemeClr>
              </a:solidFill>
            </a:endParaRP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Yüzme, </a:t>
            </a: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Askıda 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Kalma</a:t>
            </a: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, Batma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Yüzme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Askıda Kalma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Batma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Gemi neden yüzer?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Günlük hayattan örnekler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Özet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521504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692640" cy="892037"/>
          </a:xfrm>
        </p:spPr>
        <p:txBody>
          <a:bodyPr/>
          <a:lstStyle/>
          <a:p>
            <a:r>
              <a:rPr lang="tr-TR" dirty="0" smtClean="0"/>
              <a:t>Neler Öğrendik?</a:t>
            </a:r>
            <a:endParaRPr lang="tr-TR" dirty="0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47135" y="2269754"/>
            <a:ext cx="10453816" cy="123110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000" b="1" i="0" u="none" strike="noStrike" cap="none" normalizeH="0" baseline="0" dirty="0" smtClean="0">
                <a:ln>
                  <a:noFill/>
                </a:ln>
                <a:solidFill>
                  <a:srgbClr val="545251"/>
                </a:solidFill>
                <a:effectLst/>
                <a:latin typeface="+mj-lt"/>
                <a:cs typeface="Arial" panose="020B0604020202020204" pitchFamily="34" charset="0"/>
              </a:rPr>
              <a:t>10.2.2.1. Durgun akışkanlarda cisimlere etki eden kaldırma kuvvetinin basınç kuvveti farkından kaynaklandığını açıklar. </a:t>
            </a:r>
            <a:endParaRPr kumimoji="0" lang="tr-T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000" b="0" i="1" u="none" strike="noStrike" cap="none" normalizeH="0" baseline="0" dirty="0" smtClean="0">
                <a:ln>
                  <a:noFill/>
                </a:ln>
                <a:solidFill>
                  <a:srgbClr val="545251"/>
                </a:solidFill>
                <a:effectLst/>
                <a:latin typeface="+mj-lt"/>
                <a:cs typeface="Arial" panose="020B0604020202020204" pitchFamily="34" charset="0"/>
              </a:rPr>
              <a:t>	</a:t>
            </a:r>
            <a:r>
              <a:rPr kumimoji="0" lang="tr-TR" sz="2000" b="0" i="1" u="none" strike="noStrike" cap="none" normalizeH="0" baseline="0" dirty="0" smtClean="0">
                <a:ln>
                  <a:noFill/>
                </a:ln>
                <a:solidFill>
                  <a:srgbClr val="545251"/>
                </a:solidFill>
                <a:effectLst/>
                <a:latin typeface="+mj-lt"/>
                <a:cs typeface="Arial" panose="020B0604020202020204" pitchFamily="34" charset="0"/>
              </a:rPr>
              <a:t>ÖSYM sorularını</a:t>
            </a:r>
            <a:r>
              <a:rPr kumimoji="0" lang="tr-TR" sz="2000" b="0" i="1" u="none" strike="noStrike" cap="none" normalizeH="0" dirty="0" smtClean="0">
                <a:ln>
                  <a:noFill/>
                </a:ln>
                <a:solidFill>
                  <a:srgbClr val="545251"/>
                </a:solidFill>
                <a:effectLst/>
                <a:latin typeface="+mj-lt"/>
                <a:cs typeface="Arial" panose="020B0604020202020204" pitchFamily="34" charset="0"/>
              </a:rPr>
              <a:t> çözer.</a:t>
            </a:r>
            <a:endParaRPr kumimoji="0" lang="tr-TR" sz="2000" b="0" i="1" u="none" strike="noStrike" cap="none" normalizeH="0" baseline="0" dirty="0" smtClean="0">
              <a:ln>
                <a:noFill/>
              </a:ln>
              <a:solidFill>
                <a:srgbClr val="545251"/>
              </a:solidFill>
              <a:effectLst/>
              <a:latin typeface="+mj-lt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1079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692640" cy="810369"/>
          </a:xfrm>
        </p:spPr>
        <p:txBody>
          <a:bodyPr/>
          <a:lstStyle/>
          <a:p>
            <a:r>
              <a:rPr lang="tr-TR" smtClean="0"/>
              <a:t>Gelecek </a:t>
            </a:r>
            <a:r>
              <a:rPr lang="tr-TR" smtClean="0"/>
              <a:t>ders</a:t>
            </a:r>
            <a:endParaRPr lang="tr-TR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92055" y="944324"/>
            <a:ext cx="10519487" cy="5463734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tr-TR" sz="5500" b="1" dirty="0" smtClean="0"/>
              <a:t>10.3.1.1. Titreşim, dalga hareketi, dalga boyu, periyot, frekans, hız ve genlik kavramlarını açıklar. </a:t>
            </a:r>
            <a:endParaRPr lang="tr-TR" sz="5500" dirty="0" smtClean="0"/>
          </a:p>
          <a:p>
            <a:pPr marL="0" indent="0">
              <a:buNone/>
            </a:pPr>
            <a:r>
              <a:rPr lang="tr-TR" sz="5500" i="1" dirty="0" smtClean="0"/>
              <a:t>	a) Deney, gözlem veya simülasyonlarla kavramların açıklanması 	sağlanır. </a:t>
            </a:r>
            <a:endParaRPr lang="tr-TR" sz="5500" dirty="0" smtClean="0"/>
          </a:p>
          <a:p>
            <a:pPr marL="0" indent="0">
              <a:buNone/>
            </a:pPr>
            <a:r>
              <a:rPr lang="tr-TR" sz="5500" i="1" dirty="0" smtClean="0"/>
              <a:t>	b) Periyot ve frekans kavramlarının birbiriyle ilişkilendirilmesi ve 	matematiksel 	model oluşturulması sağlanır. Matematiksel 	hesaplamalara girilmez. </a:t>
            </a:r>
            <a:endParaRPr lang="tr-TR" sz="5500" dirty="0" smtClean="0"/>
          </a:p>
          <a:p>
            <a:pPr marL="0" indent="0">
              <a:buNone/>
            </a:pPr>
            <a:r>
              <a:rPr lang="tr-TR" sz="5500" i="1" dirty="0" smtClean="0"/>
              <a:t>	c) Dalganın ilerleme hızı, dalga boyu ve frekans kavramları arasındaki 	matematiksel model verilir. Matematiksel hesaplamalara girilmez. </a:t>
            </a:r>
            <a:endParaRPr lang="tr-TR" sz="5500" dirty="0" smtClean="0"/>
          </a:p>
          <a:p>
            <a:pPr marL="0" indent="0">
              <a:buNone/>
            </a:pPr>
            <a:r>
              <a:rPr lang="tr-TR" sz="5500" i="1" dirty="0" smtClean="0"/>
              <a:t>	ç) Dalganın ilerleme hızının ortama, frekansın kaynağa bağlı olduğu 	vurgulanır.</a:t>
            </a:r>
            <a:endParaRPr lang="tr-TR" sz="5500" dirty="0" smtClean="0"/>
          </a:p>
          <a:p>
            <a:pPr marL="0" indent="0">
              <a:buNone/>
            </a:pPr>
            <a:r>
              <a:rPr lang="tr-TR" sz="5500" b="1" dirty="0" smtClean="0"/>
              <a:t>10.3.1.2. Dalgaları taşıdığı enerjiye ve titreşim doğrultusuna göre sınıflandırır. </a:t>
            </a:r>
            <a:endParaRPr lang="tr-TR" sz="5500" dirty="0" smtClean="0"/>
          </a:p>
          <a:p>
            <a:pPr marL="0" indent="0">
              <a:buNone/>
            </a:pPr>
            <a:r>
              <a:rPr lang="tr-TR" sz="5500" i="1" dirty="0" smtClean="0"/>
              <a:t>	Öğrencilerin dalga çeşitlerine örnekler vermeleri sağlanır.</a:t>
            </a:r>
            <a:endParaRPr lang="tr-TR" sz="5500" dirty="0" smtClean="0"/>
          </a:p>
          <a:p>
            <a:pPr marL="82296" indent="0">
              <a:buNone/>
            </a:pPr>
            <a:endParaRPr lang="tr-TR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403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692640" cy="731519"/>
          </a:xfrm>
        </p:spPr>
        <p:txBody>
          <a:bodyPr/>
          <a:lstStyle/>
          <a:p>
            <a:r>
              <a:rPr lang="tr-TR" dirty="0"/>
              <a:t>Geçen Haftanın Özeti</a:t>
            </a:r>
            <a:endParaRPr lang="tr-TR" dirty="0"/>
          </a:p>
        </p:txBody>
      </p:sp>
      <p:pic>
        <p:nvPicPr>
          <p:cNvPr id="13" name="Picture 2" descr="evreka arşimet ile ilgili g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984143"/>
            <a:ext cx="2319648" cy="1198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/>
          <a:srcRect l="61781" t="16052" r="27625" b="70008"/>
          <a:stretch/>
        </p:blipFill>
        <p:spPr>
          <a:xfrm>
            <a:off x="6044445" y="731520"/>
            <a:ext cx="1451609" cy="152812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/>
          <a:srcRect l="63500" t="39258" r="26094" b="46797"/>
          <a:stretch/>
        </p:blipFill>
        <p:spPr>
          <a:xfrm>
            <a:off x="2521001" y="731520"/>
            <a:ext cx="1490930" cy="159838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48433" y="731520"/>
            <a:ext cx="1559510" cy="155319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7"/>
          <a:srcRect l="25424" t="23522" r="21776" b="16479"/>
          <a:stretch/>
        </p:blipFill>
        <p:spPr>
          <a:xfrm>
            <a:off x="230696" y="3288894"/>
            <a:ext cx="2050999" cy="1864545"/>
          </a:xfrm>
          <a:prstGeom prst="rect">
            <a:avLst/>
          </a:prstGeom>
        </p:spPr>
      </p:pic>
      <p:pic>
        <p:nvPicPr>
          <p:cNvPr id="18" name="Picture 2" descr="gemi ile ilgili görsel sonucu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2420" y="2829674"/>
            <a:ext cx="2381542" cy="1209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demir ile ilgili görsel sonucu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2420" y="4138240"/>
            <a:ext cx="2367445" cy="1209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 descr="deniz sandal ile ilgili görsel sonucu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19"/>
          <a:stretch/>
        </p:blipFill>
        <p:spPr bwMode="auto">
          <a:xfrm>
            <a:off x="5305105" y="2789535"/>
            <a:ext cx="1974080" cy="1289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tahta ile ilgili görsel sonucu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70" b="18359"/>
          <a:stretch/>
        </p:blipFill>
        <p:spPr bwMode="auto">
          <a:xfrm>
            <a:off x="5290590" y="4221166"/>
            <a:ext cx="1973459" cy="1226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904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933"/>
            <a:ext cx="9692640" cy="926327"/>
          </a:xfrm>
        </p:spPr>
        <p:txBody>
          <a:bodyPr/>
          <a:lstStyle/>
          <a:p>
            <a:r>
              <a:rPr lang="tr-TR" dirty="0" smtClean="0"/>
              <a:t>Soru Çözümü</a:t>
            </a:r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7191" t="36770" r="51083" b="33465"/>
          <a:stretch/>
        </p:blipFill>
        <p:spPr>
          <a:xfrm>
            <a:off x="885371" y="984144"/>
            <a:ext cx="5851130" cy="501025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017770" y="6183630"/>
            <a:ext cx="1634490" cy="51435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wrap="square" lIns="91440" tIns="45720" rIns="91440" bIns="45720" rtlCol="0">
            <a:normAutofit/>
          </a:bodyPr>
          <a:lstStyle/>
          <a:p>
            <a:pPr marR="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tabLst/>
            </a:pPr>
            <a:r>
              <a:rPr lang="tr-TR" sz="2600" spc="1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2018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-tyt</a:t>
            </a:r>
          </a:p>
        </p:txBody>
      </p:sp>
      <p:sp>
        <p:nvSpPr>
          <p:cNvPr id="11" name="Oval 10"/>
          <p:cNvSpPr/>
          <p:nvPr/>
        </p:nvSpPr>
        <p:spPr>
          <a:xfrm>
            <a:off x="885371" y="4592296"/>
            <a:ext cx="365760" cy="417195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543799" y="984143"/>
            <a:ext cx="3723469" cy="53004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normAutofit fontScale="70000" lnSpcReduction="20000"/>
          </a:bodyPr>
          <a:lstStyle/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Geçen haftanın özeti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Maymun-Fıstık Deneyi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Gemi neden yüzer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Kaldırma Kuvveti</a:t>
            </a:r>
            <a:endParaRPr lang="tr-TR" sz="2600" spc="10" dirty="0">
              <a:solidFill>
                <a:schemeClr val="bg1">
                  <a:lumMod val="75000"/>
                </a:schemeClr>
              </a:solidFill>
            </a:endParaRP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Archiemedes 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İlkesi</a:t>
            </a:r>
            <a:endParaRPr lang="tr-TR" sz="2600" spc="10" dirty="0">
              <a:solidFill>
                <a:schemeClr val="bg1">
                  <a:lumMod val="75000"/>
                </a:schemeClr>
              </a:solidFill>
            </a:endParaRP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Yüzme, </a:t>
            </a: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Askıda 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Kalma</a:t>
            </a: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, Batma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Yüzme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Askıda Kalma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Batma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Gemi neden yüzer?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Günlük hayattan örnekler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Özet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214314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933"/>
            <a:ext cx="9692640" cy="926327"/>
          </a:xfrm>
        </p:spPr>
        <p:txBody>
          <a:bodyPr/>
          <a:lstStyle/>
          <a:p>
            <a:r>
              <a:rPr lang="tr-TR" dirty="0" smtClean="0"/>
              <a:t>Soru Çözümü</a:t>
            </a:r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4375" t="36523" r="51250" b="35469"/>
          <a:stretch/>
        </p:blipFill>
        <p:spPr>
          <a:xfrm>
            <a:off x="411479" y="1143000"/>
            <a:ext cx="5259713" cy="48348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17770" y="6183630"/>
            <a:ext cx="1634490" cy="51435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wrap="square" lIns="91440" tIns="45720" rIns="91440" bIns="45720" rtlCol="0">
            <a:normAutofit/>
          </a:bodyPr>
          <a:lstStyle/>
          <a:p>
            <a:pPr marR="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tabLst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2017-lys</a:t>
            </a:r>
          </a:p>
        </p:txBody>
      </p:sp>
      <p:sp>
        <p:nvSpPr>
          <p:cNvPr id="6" name="Oval 5"/>
          <p:cNvSpPr/>
          <p:nvPr/>
        </p:nvSpPr>
        <p:spPr>
          <a:xfrm>
            <a:off x="3509010" y="5412105"/>
            <a:ext cx="365760" cy="605790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43799" y="984143"/>
            <a:ext cx="3723469" cy="53004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normAutofit fontScale="70000" lnSpcReduction="20000"/>
          </a:bodyPr>
          <a:lstStyle/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Geçen haftanın özeti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Maymun-Fıstık Deneyi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Gemi neden yüzer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Kaldırma Kuvveti</a:t>
            </a:r>
            <a:endParaRPr lang="tr-TR" sz="2600" spc="10" dirty="0">
              <a:solidFill>
                <a:schemeClr val="bg1">
                  <a:lumMod val="75000"/>
                </a:schemeClr>
              </a:solidFill>
            </a:endParaRP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Archiemedes 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İlkesi</a:t>
            </a:r>
            <a:endParaRPr lang="tr-TR" sz="2600" spc="10" dirty="0">
              <a:solidFill>
                <a:schemeClr val="bg1">
                  <a:lumMod val="75000"/>
                </a:schemeClr>
              </a:solidFill>
            </a:endParaRP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Yüzme, </a:t>
            </a: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Askıda 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Kalma</a:t>
            </a: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, Batma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Yüzme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Askıda Kalma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Batma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Gemi neden yüzer?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Günlük hayattan örnekler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Özet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664239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933"/>
            <a:ext cx="9692640" cy="926327"/>
          </a:xfrm>
        </p:spPr>
        <p:txBody>
          <a:bodyPr/>
          <a:lstStyle/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5017770" y="6183630"/>
            <a:ext cx="1634490" cy="51435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wrap="square" lIns="91440" tIns="45720" rIns="91440" bIns="45720" rtlCol="0">
            <a:normAutofit/>
          </a:bodyPr>
          <a:lstStyle/>
          <a:p>
            <a:pPr marR="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tabLst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2017-ygs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52625" t="17288" r="21125" b="42128"/>
          <a:stretch/>
        </p:blipFill>
        <p:spPr>
          <a:xfrm>
            <a:off x="228599" y="937260"/>
            <a:ext cx="4657661" cy="5760720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790483" y="5981668"/>
            <a:ext cx="365760" cy="605790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43799" y="984143"/>
            <a:ext cx="3723469" cy="53004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normAutofit fontScale="70000" lnSpcReduction="20000"/>
          </a:bodyPr>
          <a:lstStyle/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Geçen haftanın özeti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Maymun-Fıstık Deneyi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Gemi neden yüzer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Kaldırma Kuvveti</a:t>
            </a:r>
            <a:endParaRPr lang="tr-TR" sz="2600" spc="10" dirty="0">
              <a:solidFill>
                <a:schemeClr val="bg1">
                  <a:lumMod val="75000"/>
                </a:schemeClr>
              </a:solidFill>
            </a:endParaRP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Archiemedes 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İlkesi</a:t>
            </a:r>
            <a:endParaRPr lang="tr-TR" sz="2600" spc="10" dirty="0">
              <a:solidFill>
                <a:schemeClr val="bg1">
                  <a:lumMod val="75000"/>
                </a:schemeClr>
              </a:solidFill>
            </a:endParaRP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Yüzme, </a:t>
            </a: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Askıda 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Kalma</a:t>
            </a: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, Batma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Yüzme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Askıda Kalma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Batma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Gemi neden yüzer?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Günlük hayattan örnekler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Özet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322448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933"/>
            <a:ext cx="9692640" cy="926327"/>
          </a:xfrm>
        </p:spPr>
        <p:txBody>
          <a:bodyPr/>
          <a:lstStyle/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5017770" y="6183630"/>
            <a:ext cx="1634490" cy="51435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wrap="square" lIns="91440" tIns="45720" rIns="91440" bIns="45720" rtlCol="0">
            <a:normAutofit/>
          </a:bodyPr>
          <a:lstStyle/>
          <a:p>
            <a:pPr marR="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tabLst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2013-lys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23624" t="29478" r="51532" b="21070"/>
          <a:stretch/>
        </p:blipFill>
        <p:spPr>
          <a:xfrm>
            <a:off x="636018" y="984143"/>
            <a:ext cx="3674725" cy="5851826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636018" y="5428434"/>
            <a:ext cx="365760" cy="605790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43799" y="984143"/>
            <a:ext cx="3723469" cy="53004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normAutofit fontScale="70000" lnSpcReduction="20000"/>
          </a:bodyPr>
          <a:lstStyle/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Geçen haftanın özeti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Maymun-Fıstık Deneyi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Gemi neden yüzer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Kaldırma Kuvveti</a:t>
            </a:r>
            <a:endParaRPr lang="tr-TR" sz="2600" spc="10" dirty="0">
              <a:solidFill>
                <a:schemeClr val="bg1">
                  <a:lumMod val="75000"/>
                </a:schemeClr>
              </a:solidFill>
            </a:endParaRP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Archiemedes 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İlkesi</a:t>
            </a:r>
            <a:endParaRPr lang="tr-TR" sz="2600" spc="10" dirty="0">
              <a:solidFill>
                <a:schemeClr val="bg1">
                  <a:lumMod val="75000"/>
                </a:schemeClr>
              </a:solidFill>
            </a:endParaRP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Yüzme, </a:t>
            </a: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Askıda 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Kalma</a:t>
            </a: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, Batma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Yüzme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Askıda Kalma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Batma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Gemi neden yüzer?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Günlük hayattan örnekler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Özet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367289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933"/>
            <a:ext cx="9692640" cy="926327"/>
          </a:xfrm>
        </p:spPr>
        <p:txBody>
          <a:bodyPr/>
          <a:lstStyle/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5017770" y="6183630"/>
            <a:ext cx="1634490" cy="51435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wrap="square" lIns="91440" tIns="45720" rIns="91440" bIns="45720" rtlCol="0">
            <a:normAutofit/>
          </a:bodyPr>
          <a:lstStyle/>
          <a:p>
            <a:pPr marR="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tabLst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2012-ygs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l="23812" t="33633" r="51532" b="16093"/>
          <a:stretch/>
        </p:blipFill>
        <p:spPr>
          <a:xfrm>
            <a:off x="1108711" y="937260"/>
            <a:ext cx="3600450" cy="5872978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1108711" y="6183630"/>
            <a:ext cx="365760" cy="432403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43799" y="984143"/>
            <a:ext cx="3723469" cy="53004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normAutofit fontScale="70000" lnSpcReduction="20000"/>
          </a:bodyPr>
          <a:lstStyle/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Geçen haftanın özeti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Maymun-Fıstık Deneyi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Gemi neden yüzer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Kaldırma Kuvveti</a:t>
            </a:r>
            <a:endParaRPr lang="tr-TR" sz="2600" spc="10" dirty="0">
              <a:solidFill>
                <a:schemeClr val="bg1">
                  <a:lumMod val="75000"/>
                </a:schemeClr>
              </a:solidFill>
            </a:endParaRP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Archiemedes 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İlkesi</a:t>
            </a:r>
            <a:endParaRPr lang="tr-TR" sz="2600" spc="10" dirty="0">
              <a:solidFill>
                <a:schemeClr val="bg1">
                  <a:lumMod val="75000"/>
                </a:schemeClr>
              </a:solidFill>
            </a:endParaRP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Yüzme, </a:t>
            </a: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Askıda 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Kalma</a:t>
            </a: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, Batma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Yüzme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Askıda Kalma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Batma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Gemi neden yüzer?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Günlük hayattan örnekler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Özet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617152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933"/>
            <a:ext cx="9692640" cy="926327"/>
          </a:xfrm>
        </p:spPr>
        <p:txBody>
          <a:bodyPr/>
          <a:lstStyle/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5017770" y="6183630"/>
            <a:ext cx="1634490" cy="51435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wrap="square" lIns="91440" tIns="45720" rIns="91440" bIns="45720" rtlCol="0">
            <a:normAutofit/>
          </a:bodyPr>
          <a:lstStyle/>
          <a:p>
            <a:pPr marR="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tabLst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2011-ygs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1188" t="30351" r="53249" b="22090"/>
          <a:stretch/>
        </p:blipFill>
        <p:spPr>
          <a:xfrm>
            <a:off x="541020" y="1315015"/>
            <a:ext cx="3116580" cy="4638675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483870" y="5457825"/>
            <a:ext cx="365760" cy="605790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43799" y="984143"/>
            <a:ext cx="3723469" cy="53004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normAutofit fontScale="70000" lnSpcReduction="20000"/>
          </a:bodyPr>
          <a:lstStyle/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Geçen haftanın özeti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Maymun-Fıstık Deneyi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Gemi neden yüzer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Kaldırma Kuvveti</a:t>
            </a:r>
            <a:endParaRPr lang="tr-TR" sz="2600" spc="10" dirty="0">
              <a:solidFill>
                <a:schemeClr val="bg1">
                  <a:lumMod val="75000"/>
                </a:schemeClr>
              </a:solidFill>
            </a:endParaRP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Archiemedes 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İlkesi</a:t>
            </a:r>
            <a:endParaRPr lang="tr-TR" sz="2600" spc="10" dirty="0">
              <a:solidFill>
                <a:schemeClr val="bg1">
                  <a:lumMod val="75000"/>
                </a:schemeClr>
              </a:solidFill>
            </a:endParaRP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Yüzme, </a:t>
            </a: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Askıda </a:t>
            </a:r>
            <a:r>
              <a:rPr lang="tr-TR" sz="2600" spc="10" dirty="0" smtClean="0">
                <a:solidFill>
                  <a:schemeClr val="bg1">
                    <a:lumMod val="75000"/>
                  </a:schemeClr>
                </a:solidFill>
              </a:rPr>
              <a:t>Kalma</a:t>
            </a: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, Batma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Yüzme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Askıda Kalma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000" spc="10" dirty="0">
                <a:solidFill>
                  <a:schemeClr val="bg1">
                    <a:lumMod val="75000"/>
                  </a:schemeClr>
                </a:solidFill>
              </a:rPr>
              <a:t>Batma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Gemi neden yüzer?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Günlük hayattan örnekler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bg1">
                    <a:lumMod val="75000"/>
                  </a:schemeClr>
                </a:solidFill>
              </a:rPr>
              <a:t>Özet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600" spc="1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575414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View">
  <a:themeElements>
    <a:clrScheme name="View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D70D5E"/>
      </a:accent2>
      <a:accent3>
        <a:srgbClr val="98037E"/>
      </a:accent3>
      <a:accent4>
        <a:srgbClr val="68027D"/>
      </a:accent4>
      <a:accent5>
        <a:srgbClr val="095ACA"/>
      </a:accent5>
      <a:accent6>
        <a:srgbClr val="063597"/>
      </a:accent6>
      <a:hlink>
        <a:srgbClr val="17BBFD"/>
      </a:hlink>
      <a:folHlink>
        <a:srgbClr val="FF79C2"/>
      </a:folHlink>
    </a:clrScheme>
    <a:fontScheme name="View">
      <a:maj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3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>
    <a:txDef>
      <a:spPr>
        <a:solidFill>
          <a:schemeClr val="bg1"/>
        </a:solidFill>
        <a:ln w="28575">
          <a:solidFill>
            <a:schemeClr val="accent5">
              <a:lumMod val="60000"/>
              <a:lumOff val="40000"/>
            </a:schemeClr>
          </a:solidFill>
        </a:ln>
      </a:spPr>
      <a:bodyPr vert="horz" lIns="91440" tIns="45720" rIns="91440" bIns="45720" rtlCol="0">
        <a:normAutofit fontScale="55000" lnSpcReduction="20000"/>
      </a:bodyPr>
      <a:lstStyle>
        <a:defPPr marL="182880" marR="0" indent="-182880" algn="l" defTabSz="914400" rtl="0" eaLnBrk="1" fontAlgn="auto" latinLnBrk="0" hangingPunct="1">
          <a:lnSpc>
            <a:spcPct val="95000"/>
          </a:lnSpc>
          <a:spcBef>
            <a:spcPts val="1400"/>
          </a:spcBef>
          <a:spcAft>
            <a:spcPts val="200"/>
          </a:spcAft>
          <a:buClr>
            <a:schemeClr val="accent1"/>
          </a:buClr>
          <a:buSzPct val="80000"/>
          <a:buFont typeface="Arial" pitchFamily="34" charset="0"/>
          <a:buChar char="•"/>
          <a:tabLst/>
          <a:defRPr kumimoji="0" sz="2600" b="0" i="0" u="none" strike="noStrike" kern="1200" cap="none" spc="10" normalizeH="0" baseline="0" noProof="0" dirty="0" smtClean="0">
            <a:ln>
              <a:noFill/>
            </a:ln>
            <a:solidFill>
              <a:schemeClr val="tx1">
                <a:lumMod val="65000"/>
                <a:lumOff val="35000"/>
              </a:schemeClr>
            </a:solidFill>
            <a:effectLst/>
            <a:uLnTx/>
            <a:uFillTx/>
            <a:latin typeface="+mn-lt"/>
            <a:ea typeface="+mn-ea"/>
            <a:cs typeface="+mn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View" id="{BA0EB5A6-F2D4-4F82-977B-64ADEE4A2A69}" vid="{23C5FE65-18CC-4A65-9EBC-B05E331504E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TM03457515[[fn=View]]</Template>
  <TotalTime>4465</TotalTime>
  <Words>773</Words>
  <Application>Microsoft Office PowerPoint</Application>
  <PresentationFormat>Widescreen</PresentationFormat>
  <Paragraphs>326</Paragraphs>
  <Slides>24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Century Schoolbook</vt:lpstr>
      <vt:lpstr>Wingdings 2</vt:lpstr>
      <vt:lpstr>View</vt:lpstr>
      <vt:lpstr>      10. SINIF: 2. ÜNİTE:   KALDIRMA KUVVETİ </vt:lpstr>
      <vt:lpstr>Kazanımlar</vt:lpstr>
      <vt:lpstr>Geçen Haftanın Özeti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Neler Öğrendik?</vt:lpstr>
      <vt:lpstr>Gelecek ders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Lise Öğrencilerinin Basit Elektrik Devreleri ve Geometrik Optik Konusundaki Kavram Yanılgıları</dc:title>
  <dc:creator>Dilber</dc:creator>
  <cp:lastModifiedBy>Dilber</cp:lastModifiedBy>
  <cp:revision>261</cp:revision>
  <dcterms:created xsi:type="dcterms:W3CDTF">2016-08-15T13:01:36Z</dcterms:created>
  <dcterms:modified xsi:type="dcterms:W3CDTF">2019-12-17T11:10:07Z</dcterms:modified>
</cp:coreProperties>
</file>