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9" r:id="rId3"/>
    <p:sldId id="260" r:id="rId4"/>
    <p:sldId id="261" r:id="rId5"/>
    <p:sldId id="269" r:id="rId6"/>
    <p:sldId id="268" r:id="rId7"/>
    <p:sldId id="262" r:id="rId8"/>
    <p:sldId id="264" r:id="rId9"/>
    <p:sldId id="266" r:id="rId10"/>
    <p:sldId id="290" r:id="rId11"/>
    <p:sldId id="26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29" autoAdjust="0"/>
  </p:normalViewPr>
  <p:slideViewPr>
    <p:cSldViewPr snapToGrid="0" snapToObjects="1">
      <p:cViewPr varScale="1">
        <p:scale>
          <a:sx n="106" d="100"/>
          <a:sy n="106" d="100"/>
        </p:scale>
        <p:origin x="9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64EE98-4ABA-C041-A880-4504543BC45B}" type="datetimeFigureOut">
              <a:rPr lang="en-US" smtClean="0"/>
              <a:t>26-Nov-16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EabUUrZFnFE&amp;t=55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Physics-Interactives/Newtons-Laws/Skydiving/Skydiving-Interactiv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460" y="200403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Bir Boyutta Sabit İvmeli Hareket</a:t>
            </a:r>
            <a:endParaRPr lang="tr-TR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931478" y="4631635"/>
            <a:ext cx="5212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Doç. Dr. Ömer F. Özdemir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52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r>
              <a:rPr lang="tr-TR" sz="3200" dirty="0"/>
              <a:t>n</a:t>
            </a:r>
            <a:r>
              <a:rPr lang="tr-TR" sz="3200" dirty="0" smtClean="0"/>
              <a:t>elere bağlıdır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14618"/>
            <a:ext cx="6162515" cy="2985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093" y="3829617"/>
            <a:ext cx="4147428" cy="29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r>
              <a:rPr lang="tr-TR" sz="3200" dirty="0"/>
              <a:t>N</a:t>
            </a:r>
            <a:r>
              <a:rPr lang="tr-TR" sz="3200" dirty="0" smtClean="0"/>
              <a:t>elere </a:t>
            </a:r>
            <a:r>
              <a:rPr lang="tr-TR" sz="3200" dirty="0"/>
              <a:t>B</a:t>
            </a:r>
            <a:r>
              <a:rPr lang="tr-TR" sz="3200" dirty="0" smtClean="0"/>
              <a:t>ağlıdır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30" y="1233469"/>
            <a:ext cx="2565400" cy="417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2" y="2151529"/>
            <a:ext cx="7328646" cy="1938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46904" y="4003354"/>
            <a:ext cx="34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K: </a:t>
            </a:r>
            <a:r>
              <a:rPr lang="en-US" dirty="0" err="1" smtClean="0"/>
              <a:t>havanın</a:t>
            </a:r>
            <a:r>
              <a:rPr lang="en-US" dirty="0" smtClean="0"/>
              <a:t> </a:t>
            </a:r>
            <a:r>
              <a:rPr lang="en-US" dirty="0" err="1" smtClean="0"/>
              <a:t>yoğunluğuna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cismin</a:t>
            </a:r>
            <a:r>
              <a:rPr lang="en-US" dirty="0" smtClean="0"/>
              <a:t> </a:t>
            </a:r>
            <a:r>
              <a:rPr lang="en-US" dirty="0" err="1" smtClean="0"/>
              <a:t>şekline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thumb/3/37/14ilf1l.svg/200px-14ilf1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7" y="788782"/>
            <a:ext cx="3160059" cy="60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38447" y="4820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r>
              <a:rPr lang="tr-TR" sz="3200" dirty="0"/>
              <a:t>N</a:t>
            </a:r>
            <a:r>
              <a:rPr lang="tr-TR" sz="3200" dirty="0" smtClean="0"/>
              <a:t>elere </a:t>
            </a:r>
            <a:r>
              <a:rPr lang="tr-TR" sz="3200" dirty="0"/>
              <a:t>B</a:t>
            </a:r>
            <a:r>
              <a:rPr lang="tr-TR" sz="3200" dirty="0" smtClean="0"/>
              <a:t>ağlıdır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707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38" y="1066800"/>
            <a:ext cx="5944511" cy="45632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73273" y="4886231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265"/>
            <a:ext cx="5699252" cy="5248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37845" y="4886231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09789"/>
            <a:ext cx="4674691" cy="47247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36467" y="5105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56238"/>
            <a:ext cx="6359441" cy="454302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62400" y="4724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0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2832" r="8966" b="5605"/>
          <a:stretch/>
        </p:blipFill>
        <p:spPr bwMode="auto">
          <a:xfrm rot="5400000">
            <a:off x="2562087" y="1115391"/>
            <a:ext cx="5334000" cy="4958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Oval 3"/>
          <p:cNvSpPr/>
          <p:nvPr/>
        </p:nvSpPr>
        <p:spPr>
          <a:xfrm>
            <a:off x="4521835" y="51054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28439" r="18486" b="18871"/>
          <a:stretch/>
        </p:blipFill>
        <p:spPr bwMode="auto">
          <a:xfrm>
            <a:off x="2816860" y="2438400"/>
            <a:ext cx="4400550" cy="227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31242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0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32" y="886782"/>
            <a:ext cx="3983336" cy="508443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76600" y="52578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1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002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Bugün Neler Öğreneceğiz?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002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82" y="1066800"/>
            <a:ext cx="3667896" cy="49842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55632" y="1721898"/>
            <a:ext cx="355160" cy="305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6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47" y="838200"/>
            <a:ext cx="3131822" cy="50221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05200" y="53340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1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19200"/>
            <a:ext cx="3952928" cy="42826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00" y="45720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32" y="1371600"/>
            <a:ext cx="5893936" cy="41218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0" y="3051531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2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007" y="1524000"/>
            <a:ext cx="5558786" cy="37768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4419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80" y="2209800"/>
            <a:ext cx="6082639" cy="2989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76800" y="4038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0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62" y="2362200"/>
            <a:ext cx="5898276" cy="28833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4419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1066799"/>
            <a:ext cx="1992039" cy="4524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38386"/>
            <a:ext cx="6145942" cy="41102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73038" y="4250878"/>
            <a:ext cx="671069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66" y="976902"/>
            <a:ext cx="3019667" cy="44469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28194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6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03" y="1284028"/>
            <a:ext cx="6180051" cy="35165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79344" y="3773486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3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848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Kazanımlar </a:t>
            </a:r>
          </a:p>
          <a:p>
            <a:endParaRPr lang="tr-TR" dirty="0" smtClean="0"/>
          </a:p>
          <a:p>
            <a:pPr marL="569913" indent="-569913"/>
            <a:r>
              <a:rPr lang="tr-TR" sz="2000" dirty="0" smtClean="0"/>
              <a:t>11.1.4.4. Serbest düşen cisimlere etki eden sürtünme kuvvetinin bağlı olduğu değişkenleri analiz eder. </a:t>
            </a:r>
          </a:p>
          <a:p>
            <a:pPr marL="914400" indent="-344488"/>
            <a:r>
              <a:rPr lang="tr-TR" sz="2000" dirty="0" smtClean="0"/>
              <a:t>a. Öğrencilerin deney yaparak veya simülasyonlar kullanarak serbest düşme hareketi ile ilgili veriler elde etmeleri, havanın sürtünmesine ilişkin sonuçlar çıkarmaları ve günlük hayattan örnekler vermeleri sağlanır. </a:t>
            </a:r>
          </a:p>
          <a:p>
            <a:pPr marL="569913" indent="-569913"/>
            <a:r>
              <a:rPr lang="tr-TR" sz="2000" dirty="0" smtClean="0"/>
              <a:t>11.1.4.5. Limit hız kavramını açıklar, düşen cisimlerin limit hızlarına etki eden değişkenleri analiz eder. </a:t>
            </a:r>
          </a:p>
          <a:p>
            <a:pPr marL="914400" indent="-344488"/>
            <a:r>
              <a:rPr lang="tr-TR" sz="2000" dirty="0" smtClean="0"/>
              <a:t>a. Öğrencilerin deney yaparak veya simülasyonlar kullanarak serbest düşme hareketi ile ilgili elde ettiği verilerden limit hıza ilişkin sonuçlar çıkarmaları ve günlük hayat örnekleri vermeleri sağlanır. </a:t>
            </a:r>
          </a:p>
          <a:p>
            <a:pPr marL="569913" indent="-569913"/>
            <a:r>
              <a:rPr lang="tr-TR" sz="2000" dirty="0" smtClean="0"/>
              <a:t>11.1.4.6. Bir boyutta sabit ivmeli hareket ile ilgili günlük hayattan problemler çözer. Problemler burada 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705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18" y="384549"/>
            <a:ext cx="5495621" cy="78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2118" y="1074291"/>
            <a:ext cx="6622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/>
            <a:r>
              <a:rPr lang="tr-TR" sz="2000" dirty="0">
                <a:solidFill>
                  <a:prstClr val="black"/>
                </a:solidFill>
              </a:rPr>
              <a:t>11.1.4.4. Serbest düşen cisimlere etki eden sürtünme kuvvetinin bağlı olduğu değişkenleri analiz eder. </a:t>
            </a:r>
          </a:p>
          <a:p>
            <a:pPr marL="687388" lvl="0" indent="-344488"/>
            <a:r>
              <a:rPr lang="tr-TR" sz="2000" dirty="0">
                <a:solidFill>
                  <a:prstClr val="black"/>
                </a:solidFill>
              </a:rPr>
              <a:t>a. Öğrencilerin deney yaparak veya simülasyonlar kullanarak serbest düşme hareketi ile ilgili veriler elde etmeleri, havanın sürtünmesine ilişkin sonuçlar çıkarmaları ve günlük hayattan örnekler vermeleri sağlanır. </a:t>
            </a:r>
          </a:p>
          <a:p>
            <a:pPr marL="344488" lvl="0" indent="-344488"/>
            <a:r>
              <a:rPr lang="tr-TR" sz="2000" dirty="0">
                <a:solidFill>
                  <a:prstClr val="black"/>
                </a:solidFill>
              </a:rPr>
              <a:t>11.1.4.5. Limit hız kavramını açıklar, düşen cisimlerin limit hızlarına etki eden değişkenleri analiz eder. </a:t>
            </a:r>
          </a:p>
          <a:p>
            <a:pPr marL="687388" lvl="0" indent="-344488"/>
            <a:r>
              <a:rPr lang="tr-TR" sz="2000" dirty="0">
                <a:solidFill>
                  <a:prstClr val="black"/>
                </a:solidFill>
              </a:rPr>
              <a:t>a. Öğrencilerin deney yaparak veya simülasyonlar kullanarak serbest düşme hareketi ile ilgili elde ettiği verilerden limit hıza ilişkin sonuçlar çıkarmaları ve günlük hayat örnekleri vermeleri sağlanır. </a:t>
            </a:r>
          </a:p>
          <a:p>
            <a:pPr marL="344488" lvl="0" indent="-344488"/>
            <a:r>
              <a:rPr lang="tr-TR" sz="2000" dirty="0">
                <a:solidFill>
                  <a:prstClr val="black"/>
                </a:solidFill>
              </a:rPr>
              <a:t>11.1.4.6. Bir boyutta sabit ivmeli hareket ile ilgili günlük hayattan problemler çözer. Problemler burada </a:t>
            </a:r>
          </a:p>
        </p:txBody>
      </p:sp>
    </p:spTree>
    <p:extLst>
      <p:ext uri="{BB962C8B-B14F-4D97-AF65-F5344CB8AC3E}">
        <p14:creationId xmlns:p14="http://schemas.microsoft.com/office/powerpoint/2010/main" val="239117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Önümüzdeki Hafta:</a:t>
            </a:r>
            <a:r>
              <a:rPr lang="en-US" sz="3200" dirty="0" err="1"/>
              <a:t>İki</a:t>
            </a:r>
            <a:r>
              <a:rPr lang="en-US" sz="3200" dirty="0"/>
              <a:t> </a:t>
            </a:r>
            <a:r>
              <a:rPr lang="en-US" sz="3200" dirty="0" err="1"/>
              <a:t>Boyutta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/>
            </a:r>
            <a:br>
              <a:rPr lang="en-US" sz="3200" dirty="0"/>
            </a:b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indent="-569913">
              <a:buNone/>
            </a:pPr>
            <a:r>
              <a:rPr lang="en-US" dirty="0" smtClean="0"/>
              <a:t>11.1.5.1</a:t>
            </a:r>
            <a:r>
              <a:rPr lang="en-US" dirty="0"/>
              <a:t>. </a:t>
            </a: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boyutta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ivmeli</a:t>
            </a:r>
            <a:r>
              <a:rPr lang="en-US" dirty="0"/>
              <a:t> </a:t>
            </a:r>
            <a:r>
              <a:rPr lang="en-US" dirty="0" err="1"/>
              <a:t>harekete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boyutta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ivmeli</a:t>
            </a:r>
            <a:r>
              <a:rPr lang="en-US" dirty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ilişkilendirir</a:t>
            </a:r>
            <a:r>
              <a:rPr lang="en-US" dirty="0"/>
              <a:t>.</a:t>
            </a:r>
          </a:p>
          <a:p>
            <a:pPr marL="569913" indent="-569913">
              <a:buNone/>
            </a:pPr>
            <a:r>
              <a:rPr lang="en-US" dirty="0"/>
              <a:t>11.1.5.2. </a:t>
            </a:r>
            <a:r>
              <a:rPr lang="en-US" dirty="0" err="1"/>
              <a:t>Atış</a:t>
            </a:r>
            <a:r>
              <a:rPr lang="en-US" dirty="0"/>
              <a:t> </a:t>
            </a:r>
            <a:r>
              <a:rPr lang="en-US" dirty="0" err="1"/>
              <a:t>hareketlerini</a:t>
            </a:r>
            <a:r>
              <a:rPr lang="en-US" dirty="0"/>
              <a:t> </a:t>
            </a:r>
            <a:r>
              <a:rPr lang="en-US" dirty="0" err="1"/>
              <a:t>yatay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düşey</a:t>
            </a:r>
            <a:r>
              <a:rPr lang="en-US" dirty="0"/>
              <a:t> </a:t>
            </a:r>
            <a:r>
              <a:rPr lang="en-US" dirty="0" err="1"/>
              <a:t>boyutta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  <a:p>
            <a:pPr marL="569913" indent="-569913">
              <a:buNone/>
            </a:pPr>
            <a:r>
              <a:rPr lang="en-US" dirty="0"/>
              <a:t>11.1.5.3. </a:t>
            </a: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boyutta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ivmeli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hayattan</a:t>
            </a:r>
            <a:r>
              <a:rPr lang="en-US" dirty="0"/>
              <a:t> </a:t>
            </a:r>
            <a:r>
              <a:rPr lang="en-US" dirty="0" err="1"/>
              <a:t>problemler</a:t>
            </a:r>
            <a:r>
              <a:rPr lang="en-US" dirty="0"/>
              <a:t> </a:t>
            </a:r>
            <a:r>
              <a:rPr lang="en-US" dirty="0" err="1"/>
              <a:t>çözer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73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859" y="1066799"/>
            <a:ext cx="5982733" cy="50490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Boyutta Sabit İvmeli Hareket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Çözümü </a:t>
            </a:r>
          </a:p>
          <a:p>
            <a:pPr marL="0" indent="0">
              <a:buNone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Önceki Ders Neler Öğrendik ?</a:t>
            </a:r>
          </a:p>
          <a:p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223180" y="1066799"/>
            <a:ext cx="1849051" cy="55092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Yağmur damlası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: 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Gelecek hafta </a:t>
            </a:r>
            <a:endParaRPr lang="tr-TR" sz="1600" dirty="0" smtClean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24986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Yağmur Damlasının </a:t>
            </a:r>
            <a:r>
              <a:rPr lang="tr-TR" sz="3200" dirty="0"/>
              <a:t>H</a:t>
            </a:r>
            <a:r>
              <a:rPr lang="tr-TR" sz="3200" dirty="0" smtClean="0"/>
              <a:t>ızı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Yağmur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damlası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hız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Çözümleri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066800"/>
            <a:ext cx="6477000" cy="5059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1" y="1236077"/>
            <a:ext cx="6509442" cy="4770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3851" y="1236077"/>
            <a:ext cx="3639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Bir </a:t>
            </a:r>
            <a:r>
              <a:rPr lang="tr-TR" dirty="0"/>
              <a:t>yağmur damlasının yaklaşık 2000 m yükseklikten düştüğünü varsayarsak yeryüzüne ulaştığında hızı kaç </a:t>
            </a:r>
            <a:r>
              <a:rPr lang="tr-TR" dirty="0" smtClean="0"/>
              <a:t>km/h </a:t>
            </a:r>
            <a:r>
              <a:rPr lang="tr-TR" dirty="0"/>
              <a:t>olur</a:t>
            </a:r>
            <a:r>
              <a:rPr lang="tr-TR" dirty="0" smtClean="0"/>
              <a:t>? (havanın etkisini ihmal edelim)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Yağmur damlasının hızı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hız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tr-TR" dirty="0" smtClean="0"/>
              <a:t>Gerçekte:</a:t>
            </a:r>
          </a:p>
          <a:p>
            <a:pPr marL="114300" indent="0">
              <a:buNone/>
            </a:pPr>
            <a:r>
              <a:rPr lang="tr-TR" dirty="0" smtClean="0"/>
              <a:t>Ortalama bir yağmur damlasının hızı yaklaşık 35km/h</a:t>
            </a:r>
          </a:p>
          <a:p>
            <a:pPr marL="114300" indent="0">
              <a:buNone/>
            </a:pPr>
            <a:r>
              <a:rPr lang="tr-TR" dirty="0" smtClean="0"/>
              <a:t>Ortalama bir kar tanesinin hızı ise yaklaşık 5,5km/h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Skydiving</a:t>
            </a:r>
            <a:r>
              <a:rPr lang="tr-TR" sz="3200" dirty="0" smtClean="0"/>
              <a:t>: Gökyüzünden dalış 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Çözümleri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066800"/>
            <a:ext cx="6477000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https://www.youtube.com/watch?v=EabUUrZFnFE&amp;t=55s</a:t>
            </a:r>
            <a:endParaRPr lang="en-US" dirty="0"/>
          </a:p>
        </p:txBody>
      </p:sp>
      <p:sp>
        <p:nvSpPr>
          <p:cNvPr id="3" name="AutoShape 2" descr="Image result for skyd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31" y="1641061"/>
            <a:ext cx="4835268" cy="30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damlası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38" y="965775"/>
            <a:ext cx="5036899" cy="306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790" y="4026391"/>
            <a:ext cx="2922707" cy="23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r>
              <a:rPr lang="tr-TR" sz="3200" dirty="0"/>
              <a:t>n</a:t>
            </a:r>
            <a:r>
              <a:rPr lang="tr-TR" sz="3200" dirty="0" smtClean="0"/>
              <a:t>elere bağlıdır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hlinkClick r:id="rId2"/>
              </a:rPr>
              <a:t>http://www.physicsclassroom.com/Physics-Interactives/Newtons-Laws/Skydiving/Skydiving-Interactive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0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5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6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5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6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7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8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9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756</TotalTime>
  <Words>1692</Words>
  <Application>Microsoft Office PowerPoint</Application>
  <PresentationFormat>On-screen Show (4:3)</PresentationFormat>
  <Paragraphs>632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Courier New</vt:lpstr>
      <vt:lpstr>News Gothic MT</vt:lpstr>
      <vt:lpstr>Verdana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Önümüzdeki Hafta:İki Boyutta Hareket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Omer Faruk Ozdemir</dc:creator>
  <cp:lastModifiedBy>Ali Eryılmaz</cp:lastModifiedBy>
  <cp:revision>47</cp:revision>
  <dcterms:created xsi:type="dcterms:W3CDTF">2016-11-14T19:48:41Z</dcterms:created>
  <dcterms:modified xsi:type="dcterms:W3CDTF">2016-11-26T07:35:26Z</dcterms:modified>
</cp:coreProperties>
</file>