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52"/>
  </p:notesMasterIdLst>
  <p:sldIdLst>
    <p:sldId id="368" r:id="rId2"/>
    <p:sldId id="365" r:id="rId3"/>
    <p:sldId id="366" r:id="rId4"/>
    <p:sldId id="374" r:id="rId5"/>
    <p:sldId id="401" r:id="rId6"/>
    <p:sldId id="402" r:id="rId7"/>
    <p:sldId id="403" r:id="rId8"/>
    <p:sldId id="407" r:id="rId9"/>
    <p:sldId id="406" r:id="rId10"/>
    <p:sldId id="414" r:id="rId11"/>
    <p:sldId id="408" r:id="rId12"/>
    <p:sldId id="409" r:id="rId13"/>
    <p:sldId id="416" r:id="rId14"/>
    <p:sldId id="410" r:id="rId15"/>
    <p:sldId id="415" r:id="rId16"/>
    <p:sldId id="411" r:id="rId17"/>
    <p:sldId id="418" r:id="rId18"/>
    <p:sldId id="420" r:id="rId19"/>
    <p:sldId id="421" r:id="rId20"/>
    <p:sldId id="422" r:id="rId21"/>
    <p:sldId id="417" r:id="rId22"/>
    <p:sldId id="405" r:id="rId23"/>
    <p:sldId id="412" r:id="rId24"/>
    <p:sldId id="367" r:id="rId25"/>
    <p:sldId id="358" r:id="rId26"/>
    <p:sldId id="359" r:id="rId27"/>
    <p:sldId id="394" r:id="rId28"/>
    <p:sldId id="395" r:id="rId29"/>
    <p:sldId id="396" r:id="rId30"/>
    <p:sldId id="397" r:id="rId31"/>
    <p:sldId id="398" r:id="rId32"/>
    <p:sldId id="399" r:id="rId33"/>
    <p:sldId id="360" r:id="rId34"/>
    <p:sldId id="361" r:id="rId35"/>
    <p:sldId id="362" r:id="rId36"/>
    <p:sldId id="363" r:id="rId37"/>
    <p:sldId id="364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70" r:id="rId49"/>
    <p:sldId id="375" r:id="rId50"/>
    <p:sldId id="413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78" autoAdjust="0"/>
    <p:restoredTop sz="86600" autoAdjust="0"/>
  </p:normalViewPr>
  <p:slideViewPr>
    <p:cSldViewPr snapToGrid="0">
      <p:cViewPr varScale="1">
        <p:scale>
          <a:sx n="85" d="100"/>
          <a:sy n="85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A0ABE-DCED-4530-9EE5-0132223AD3A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47A4C-84AC-4E70-9400-D254A6B50AEE}">
      <dgm:prSet phldrT="[Text]" custT="1"/>
      <dgm:spPr/>
      <dgm:t>
        <a:bodyPr/>
        <a:lstStyle/>
        <a:p>
          <a:pPr marL="225425" indent="0" algn="l"/>
          <a:r>
            <a:rPr lang="en-US" sz="3200" dirty="0" smtClean="0"/>
            <a:t>1. </a:t>
          </a:r>
          <a:r>
            <a:rPr lang="en-US" sz="3200" dirty="0" err="1" smtClean="0"/>
            <a:t>Elastik</a:t>
          </a:r>
          <a:endParaRPr lang="en-US" sz="3200" dirty="0"/>
        </a:p>
      </dgm:t>
    </dgm:pt>
    <dgm:pt modelId="{571C47ED-B711-401B-842F-C23AA5AE5F4F}" type="parTrans" cxnId="{42D64284-6CA5-4F6C-B565-3C1C0AAEBA2E}">
      <dgm:prSet/>
      <dgm:spPr/>
      <dgm:t>
        <a:bodyPr/>
        <a:lstStyle/>
        <a:p>
          <a:endParaRPr lang="en-US"/>
        </a:p>
      </dgm:t>
    </dgm:pt>
    <dgm:pt modelId="{23AA468A-F0AD-4776-85A8-4BD984F45BAE}" type="sibTrans" cxnId="{42D64284-6CA5-4F6C-B565-3C1C0AAEBA2E}">
      <dgm:prSet/>
      <dgm:spPr/>
      <dgm:t>
        <a:bodyPr/>
        <a:lstStyle/>
        <a:p>
          <a:endParaRPr lang="en-US"/>
        </a:p>
      </dgm:t>
    </dgm:pt>
    <dgm:pt modelId="{8C743B1F-8614-4152-9148-44E097E0C3A8}">
      <dgm:prSet phldrT="[Text]" custT="1"/>
      <dgm:spPr/>
      <dgm:t>
        <a:bodyPr/>
        <a:lstStyle/>
        <a:p>
          <a:pPr algn="l"/>
          <a:r>
            <a:rPr lang="en-US" sz="2000" dirty="0" smtClean="0"/>
            <a:t>* </a:t>
          </a:r>
          <a:r>
            <a:rPr lang="el-GR" sz="2000" dirty="0" smtClean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en-US" sz="2000" dirty="0" err="1" smtClean="0"/>
            <a:t>F</a:t>
          </a:r>
          <a:r>
            <a:rPr lang="en-US" sz="2000" baseline="-25000" dirty="0" err="1" smtClean="0"/>
            <a:t>dış</a:t>
          </a:r>
          <a:r>
            <a:rPr lang="en-US" sz="2000" dirty="0" smtClean="0"/>
            <a:t> = 0 </a:t>
          </a:r>
          <a:r>
            <a:rPr lang="en-US" sz="2000" dirty="0" err="1" smtClean="0"/>
            <a:t>ise</a:t>
          </a:r>
          <a:r>
            <a:rPr lang="en-US" sz="2000" dirty="0" smtClean="0"/>
            <a:t> </a:t>
          </a:r>
          <a:r>
            <a:rPr lang="el-GR" sz="2000" dirty="0" smtClean="0"/>
            <a:t>Δ</a:t>
          </a:r>
          <a:r>
            <a:rPr lang="en-US" sz="2000" dirty="0" smtClean="0"/>
            <a:t>P = 0</a:t>
          </a:r>
        </a:p>
        <a:p>
          <a:pPr algn="l"/>
          <a:r>
            <a:rPr lang="en-US" sz="2000" dirty="0" smtClean="0"/>
            <a:t>* KE </a:t>
          </a:r>
          <a:r>
            <a:rPr lang="en-US" sz="2000" dirty="0" err="1" smtClean="0"/>
            <a:t>korunur</a:t>
          </a:r>
          <a:endParaRPr lang="en-US" sz="2000" dirty="0"/>
        </a:p>
      </dgm:t>
    </dgm:pt>
    <dgm:pt modelId="{7178D3F3-CE83-46F0-8850-E988B0D70559}" type="parTrans" cxnId="{B9386B3A-90CB-45B9-8962-44A84A28A669}">
      <dgm:prSet/>
      <dgm:spPr/>
      <dgm:t>
        <a:bodyPr/>
        <a:lstStyle/>
        <a:p>
          <a:endParaRPr lang="en-US"/>
        </a:p>
      </dgm:t>
    </dgm:pt>
    <dgm:pt modelId="{90F4DFA6-5C94-40E1-BC5D-8C1FF29FF821}" type="sibTrans" cxnId="{B9386B3A-90CB-45B9-8962-44A84A28A669}">
      <dgm:prSet/>
      <dgm:spPr/>
      <dgm:t>
        <a:bodyPr/>
        <a:lstStyle/>
        <a:p>
          <a:endParaRPr lang="en-US"/>
        </a:p>
      </dgm:t>
    </dgm:pt>
    <dgm:pt modelId="{901D94F5-1651-41AB-95F0-11DAFD8DEF02}">
      <dgm:prSet phldrT="[Text]" custT="1"/>
      <dgm:spPr/>
      <dgm:t>
        <a:bodyPr/>
        <a:lstStyle/>
        <a:p>
          <a:pPr algn="l"/>
          <a:r>
            <a:rPr lang="en-US" sz="2400" dirty="0" smtClean="0"/>
            <a:t>2. </a:t>
          </a:r>
          <a:r>
            <a:rPr lang="en-US" sz="2400" dirty="0" err="1" smtClean="0"/>
            <a:t>Elastik</a:t>
          </a:r>
          <a:r>
            <a:rPr lang="en-US" sz="2400" dirty="0" smtClean="0"/>
            <a:t> </a:t>
          </a:r>
          <a:r>
            <a:rPr lang="en-US" sz="2400" dirty="0" err="1" smtClean="0"/>
            <a:t>olmayan</a:t>
          </a:r>
          <a:r>
            <a:rPr lang="en-US" sz="2400" dirty="0" smtClean="0"/>
            <a:t> </a:t>
          </a:r>
        </a:p>
        <a:p>
          <a:pPr marL="285750" indent="-285750" algn="l"/>
          <a:r>
            <a:rPr lang="en-US" sz="2400" dirty="0" smtClean="0"/>
            <a:t>3. </a:t>
          </a:r>
          <a:r>
            <a:rPr lang="en-US" sz="2400" dirty="0" err="1" smtClean="0"/>
            <a:t>Tamamen</a:t>
          </a:r>
          <a:r>
            <a:rPr lang="en-US" sz="2400" dirty="0" smtClean="0"/>
            <a:t> </a:t>
          </a:r>
          <a:r>
            <a:rPr lang="en-US" sz="2400" dirty="0" err="1" smtClean="0"/>
            <a:t>elastik</a:t>
          </a:r>
          <a:r>
            <a:rPr lang="en-US" sz="2400" dirty="0" smtClean="0"/>
            <a:t> </a:t>
          </a:r>
          <a:r>
            <a:rPr lang="en-US" sz="2400" dirty="0" err="1" smtClean="0"/>
            <a:t>olmayan</a:t>
          </a:r>
          <a:r>
            <a:rPr lang="en-US" sz="2400" dirty="0" smtClean="0"/>
            <a:t> (</a:t>
          </a:r>
          <a:r>
            <a:rPr lang="en-US" sz="2400" dirty="0" err="1" smtClean="0"/>
            <a:t>birbirine</a:t>
          </a:r>
          <a:r>
            <a:rPr lang="en-US" sz="2400" dirty="0" smtClean="0"/>
            <a:t> </a:t>
          </a:r>
          <a:r>
            <a:rPr lang="en-US" sz="2400" dirty="0" err="1" smtClean="0"/>
            <a:t>yapışan</a:t>
          </a:r>
          <a:r>
            <a:rPr lang="en-US" sz="2400" dirty="0" smtClean="0"/>
            <a:t>)</a:t>
          </a:r>
          <a:endParaRPr lang="en-US" sz="2400" dirty="0"/>
        </a:p>
      </dgm:t>
    </dgm:pt>
    <dgm:pt modelId="{A815D2EE-A6C7-433F-8481-BD71D3C45C5A}" type="parTrans" cxnId="{2A923DB4-4B48-40B8-BC14-42DED45FEA5F}">
      <dgm:prSet/>
      <dgm:spPr/>
      <dgm:t>
        <a:bodyPr/>
        <a:lstStyle/>
        <a:p>
          <a:endParaRPr lang="en-US"/>
        </a:p>
      </dgm:t>
    </dgm:pt>
    <dgm:pt modelId="{01A7233C-A807-405C-9CDD-510D52FC3ACB}" type="sibTrans" cxnId="{2A923DB4-4B48-40B8-BC14-42DED45FEA5F}">
      <dgm:prSet/>
      <dgm:spPr/>
      <dgm:t>
        <a:bodyPr/>
        <a:lstStyle/>
        <a:p>
          <a:endParaRPr lang="en-US"/>
        </a:p>
      </dgm:t>
    </dgm:pt>
    <dgm:pt modelId="{180ABC85-2426-457F-A6C8-36D8BAA51233}">
      <dgm:prSet phldrT="[Text]" custT="1"/>
      <dgm:spPr/>
      <dgm:t>
        <a:bodyPr/>
        <a:lstStyle/>
        <a:p>
          <a:pPr algn="l"/>
          <a:r>
            <a:rPr lang="en-US" sz="2000" dirty="0" smtClean="0"/>
            <a:t>* </a:t>
          </a:r>
          <a:r>
            <a:rPr lang="el-GR" sz="2000" dirty="0" smtClean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en-US" sz="2000" dirty="0" err="1" smtClean="0"/>
            <a:t>F</a:t>
          </a:r>
          <a:r>
            <a:rPr lang="en-US" sz="2000" baseline="-25000" dirty="0" err="1" smtClean="0"/>
            <a:t>dış</a:t>
          </a:r>
          <a:r>
            <a:rPr lang="en-US" sz="2000" dirty="0" smtClean="0"/>
            <a:t> = 0 </a:t>
          </a:r>
          <a:r>
            <a:rPr lang="en-US" sz="2000" dirty="0" err="1" smtClean="0"/>
            <a:t>ise</a:t>
          </a:r>
          <a:r>
            <a:rPr lang="en-US" sz="2000" dirty="0" smtClean="0"/>
            <a:t> </a:t>
          </a:r>
          <a:r>
            <a:rPr lang="el-GR" sz="2000" dirty="0" smtClean="0"/>
            <a:t>Δ</a:t>
          </a:r>
          <a:r>
            <a:rPr lang="en-US" sz="2000" dirty="0" smtClean="0"/>
            <a:t>P = 0</a:t>
          </a:r>
        </a:p>
        <a:p>
          <a:pPr algn="l"/>
          <a:r>
            <a:rPr lang="en-US" sz="2000" dirty="0" smtClean="0"/>
            <a:t>* KE </a:t>
          </a:r>
          <a:r>
            <a:rPr lang="en-US" sz="2000" dirty="0" err="1" smtClean="0"/>
            <a:t>korunmaz</a:t>
          </a:r>
          <a:endParaRPr lang="en-US" sz="2000" dirty="0"/>
        </a:p>
      </dgm:t>
    </dgm:pt>
    <dgm:pt modelId="{AF1B9512-E84B-462B-ABC0-5D1823E0F860}" type="parTrans" cxnId="{F44F17E9-5044-4164-A756-DC9BBCA8F859}">
      <dgm:prSet/>
      <dgm:spPr/>
      <dgm:t>
        <a:bodyPr/>
        <a:lstStyle/>
        <a:p>
          <a:endParaRPr lang="en-US"/>
        </a:p>
      </dgm:t>
    </dgm:pt>
    <dgm:pt modelId="{2FD55902-8FE3-49AD-9BE4-A2C8B9209924}" type="sibTrans" cxnId="{F44F17E9-5044-4164-A756-DC9BBCA8F859}">
      <dgm:prSet/>
      <dgm:spPr/>
      <dgm:t>
        <a:bodyPr/>
        <a:lstStyle/>
        <a:p>
          <a:endParaRPr lang="en-US"/>
        </a:p>
      </dgm:t>
    </dgm:pt>
    <dgm:pt modelId="{5A6CBA18-EC71-47E4-B51B-266FBB275191}" type="pres">
      <dgm:prSet presAssocID="{A29A0ABE-DCED-4530-9EE5-0132223AD3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93CE85-F9BD-425E-AE08-2BB4AEAFD338}" type="pres">
      <dgm:prSet presAssocID="{91847A4C-84AC-4E70-9400-D254A6B50AEE}" presName="horFlow" presStyleCnt="0"/>
      <dgm:spPr/>
    </dgm:pt>
    <dgm:pt modelId="{D7588B1B-1A26-4480-821D-3A583E8B053F}" type="pres">
      <dgm:prSet presAssocID="{91847A4C-84AC-4E70-9400-D254A6B50AEE}" presName="bigChev" presStyleLbl="node1" presStyleIdx="0" presStyleCnt="2"/>
      <dgm:spPr/>
      <dgm:t>
        <a:bodyPr/>
        <a:lstStyle/>
        <a:p>
          <a:endParaRPr lang="en-US"/>
        </a:p>
      </dgm:t>
    </dgm:pt>
    <dgm:pt modelId="{0D6B112C-6139-4F30-8C12-E7925CCE5DAC}" type="pres">
      <dgm:prSet presAssocID="{7178D3F3-CE83-46F0-8850-E988B0D70559}" presName="parTrans" presStyleCnt="0"/>
      <dgm:spPr/>
    </dgm:pt>
    <dgm:pt modelId="{410BC77B-391F-40BE-8AAE-000D01791E14}" type="pres">
      <dgm:prSet presAssocID="{8C743B1F-8614-4152-9148-44E097E0C3A8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7FFF8-0875-4F97-AEDA-EB75D1525C66}" type="pres">
      <dgm:prSet presAssocID="{91847A4C-84AC-4E70-9400-D254A6B50AEE}" presName="vSp" presStyleCnt="0"/>
      <dgm:spPr/>
    </dgm:pt>
    <dgm:pt modelId="{7B941654-FFA1-4586-A65E-6301C0E38FEA}" type="pres">
      <dgm:prSet presAssocID="{901D94F5-1651-41AB-95F0-11DAFD8DEF02}" presName="horFlow" presStyleCnt="0"/>
      <dgm:spPr/>
    </dgm:pt>
    <dgm:pt modelId="{86FEDEE9-28A0-42F2-8D77-95B9A6A64C7A}" type="pres">
      <dgm:prSet presAssocID="{901D94F5-1651-41AB-95F0-11DAFD8DEF02}" presName="bigChev" presStyleLbl="node1" presStyleIdx="1" presStyleCnt="2"/>
      <dgm:spPr/>
      <dgm:t>
        <a:bodyPr/>
        <a:lstStyle/>
        <a:p>
          <a:endParaRPr lang="en-US"/>
        </a:p>
      </dgm:t>
    </dgm:pt>
    <dgm:pt modelId="{EA591857-7B7D-4AD3-A816-C54565AF35E2}" type="pres">
      <dgm:prSet presAssocID="{AF1B9512-E84B-462B-ABC0-5D1823E0F860}" presName="parTrans" presStyleCnt="0"/>
      <dgm:spPr/>
    </dgm:pt>
    <dgm:pt modelId="{2F3866C6-A5E3-4AB5-8747-ACFDBD962F7D}" type="pres">
      <dgm:prSet presAssocID="{180ABC85-2426-457F-A6C8-36D8BAA51233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F42FE-3FEE-4F5A-8179-31D50F4C562B}" type="presOf" srcId="{8C743B1F-8614-4152-9148-44E097E0C3A8}" destId="{410BC77B-391F-40BE-8AAE-000D01791E14}" srcOrd="0" destOrd="0" presId="urn:microsoft.com/office/officeart/2005/8/layout/lProcess3"/>
    <dgm:cxn modelId="{5FBCEAC6-153E-4AA7-8054-0CEF8EAB9456}" type="presOf" srcId="{180ABC85-2426-457F-A6C8-36D8BAA51233}" destId="{2F3866C6-A5E3-4AB5-8747-ACFDBD962F7D}" srcOrd="0" destOrd="0" presId="urn:microsoft.com/office/officeart/2005/8/layout/lProcess3"/>
    <dgm:cxn modelId="{42D64284-6CA5-4F6C-B565-3C1C0AAEBA2E}" srcId="{A29A0ABE-DCED-4530-9EE5-0132223AD3A1}" destId="{91847A4C-84AC-4E70-9400-D254A6B50AEE}" srcOrd="0" destOrd="0" parTransId="{571C47ED-B711-401B-842F-C23AA5AE5F4F}" sibTransId="{23AA468A-F0AD-4776-85A8-4BD984F45BAE}"/>
    <dgm:cxn modelId="{B9386B3A-90CB-45B9-8962-44A84A28A669}" srcId="{91847A4C-84AC-4E70-9400-D254A6B50AEE}" destId="{8C743B1F-8614-4152-9148-44E097E0C3A8}" srcOrd="0" destOrd="0" parTransId="{7178D3F3-CE83-46F0-8850-E988B0D70559}" sibTransId="{90F4DFA6-5C94-40E1-BC5D-8C1FF29FF821}"/>
    <dgm:cxn modelId="{7BA74EEB-FD2E-4CE6-97AA-7EF07AA9CDE6}" type="presOf" srcId="{901D94F5-1651-41AB-95F0-11DAFD8DEF02}" destId="{86FEDEE9-28A0-42F2-8D77-95B9A6A64C7A}" srcOrd="0" destOrd="0" presId="urn:microsoft.com/office/officeart/2005/8/layout/lProcess3"/>
    <dgm:cxn modelId="{F44F17E9-5044-4164-A756-DC9BBCA8F859}" srcId="{901D94F5-1651-41AB-95F0-11DAFD8DEF02}" destId="{180ABC85-2426-457F-A6C8-36D8BAA51233}" srcOrd="0" destOrd="0" parTransId="{AF1B9512-E84B-462B-ABC0-5D1823E0F860}" sibTransId="{2FD55902-8FE3-49AD-9BE4-A2C8B9209924}"/>
    <dgm:cxn modelId="{2A923DB4-4B48-40B8-BC14-42DED45FEA5F}" srcId="{A29A0ABE-DCED-4530-9EE5-0132223AD3A1}" destId="{901D94F5-1651-41AB-95F0-11DAFD8DEF02}" srcOrd="1" destOrd="0" parTransId="{A815D2EE-A6C7-433F-8481-BD71D3C45C5A}" sibTransId="{01A7233C-A807-405C-9CDD-510D52FC3ACB}"/>
    <dgm:cxn modelId="{B102B3BF-7187-4202-921E-D2F58D14C469}" type="presOf" srcId="{91847A4C-84AC-4E70-9400-D254A6B50AEE}" destId="{D7588B1B-1A26-4480-821D-3A583E8B053F}" srcOrd="0" destOrd="0" presId="urn:microsoft.com/office/officeart/2005/8/layout/lProcess3"/>
    <dgm:cxn modelId="{25D43C33-2BF1-4B39-8AAA-EE19A9A0D2E2}" type="presOf" srcId="{A29A0ABE-DCED-4530-9EE5-0132223AD3A1}" destId="{5A6CBA18-EC71-47E4-B51B-266FBB275191}" srcOrd="0" destOrd="0" presId="urn:microsoft.com/office/officeart/2005/8/layout/lProcess3"/>
    <dgm:cxn modelId="{3F5A1657-90FE-48E4-BFA9-32F60E9BD1BD}" type="presParOf" srcId="{5A6CBA18-EC71-47E4-B51B-266FBB275191}" destId="{A893CE85-F9BD-425E-AE08-2BB4AEAFD338}" srcOrd="0" destOrd="0" presId="urn:microsoft.com/office/officeart/2005/8/layout/lProcess3"/>
    <dgm:cxn modelId="{8A7B9960-34EA-4D7A-8877-4E60A9113BB2}" type="presParOf" srcId="{A893CE85-F9BD-425E-AE08-2BB4AEAFD338}" destId="{D7588B1B-1A26-4480-821D-3A583E8B053F}" srcOrd="0" destOrd="0" presId="urn:microsoft.com/office/officeart/2005/8/layout/lProcess3"/>
    <dgm:cxn modelId="{CA1C48F5-3FE2-470F-A4AB-3814933A9F04}" type="presParOf" srcId="{A893CE85-F9BD-425E-AE08-2BB4AEAFD338}" destId="{0D6B112C-6139-4F30-8C12-E7925CCE5DAC}" srcOrd="1" destOrd="0" presId="urn:microsoft.com/office/officeart/2005/8/layout/lProcess3"/>
    <dgm:cxn modelId="{970C5B94-973D-4972-A3A0-F4847533380A}" type="presParOf" srcId="{A893CE85-F9BD-425E-AE08-2BB4AEAFD338}" destId="{410BC77B-391F-40BE-8AAE-000D01791E14}" srcOrd="2" destOrd="0" presId="urn:microsoft.com/office/officeart/2005/8/layout/lProcess3"/>
    <dgm:cxn modelId="{CF8FAA02-158F-4F45-A6FE-AD57FD105BB7}" type="presParOf" srcId="{5A6CBA18-EC71-47E4-B51B-266FBB275191}" destId="{47D7FFF8-0875-4F97-AEDA-EB75D1525C66}" srcOrd="1" destOrd="0" presId="urn:microsoft.com/office/officeart/2005/8/layout/lProcess3"/>
    <dgm:cxn modelId="{94FB4DE6-6029-4D09-A544-D021FC6B8443}" type="presParOf" srcId="{5A6CBA18-EC71-47E4-B51B-266FBB275191}" destId="{7B941654-FFA1-4586-A65E-6301C0E38FEA}" srcOrd="2" destOrd="0" presId="urn:microsoft.com/office/officeart/2005/8/layout/lProcess3"/>
    <dgm:cxn modelId="{DDAC9A4F-592F-4BAE-8796-C3B712A66356}" type="presParOf" srcId="{7B941654-FFA1-4586-A65E-6301C0E38FEA}" destId="{86FEDEE9-28A0-42F2-8D77-95B9A6A64C7A}" srcOrd="0" destOrd="0" presId="urn:microsoft.com/office/officeart/2005/8/layout/lProcess3"/>
    <dgm:cxn modelId="{6D413302-A219-4976-8C33-B85E628C7A4B}" type="presParOf" srcId="{7B941654-FFA1-4586-A65E-6301C0E38FEA}" destId="{EA591857-7B7D-4AD3-A816-C54565AF35E2}" srcOrd="1" destOrd="0" presId="urn:microsoft.com/office/officeart/2005/8/layout/lProcess3"/>
    <dgm:cxn modelId="{DC2995A2-C85A-4EB4-97A8-C07F77E43E27}" type="presParOf" srcId="{7B941654-FFA1-4586-A65E-6301C0E38FEA}" destId="{2F3866C6-A5E3-4AB5-8747-ACFDBD962F7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88B1B-1A26-4480-821D-3A583E8B053F}">
      <dsp:nvSpPr>
        <dsp:cNvPr id="0" name=""/>
        <dsp:cNvSpPr/>
      </dsp:nvSpPr>
      <dsp:spPr>
        <a:xfrm>
          <a:off x="2494" y="257433"/>
          <a:ext cx="5005732" cy="20022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22542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1. </a:t>
          </a:r>
          <a:r>
            <a:rPr lang="en-US" sz="3200" kern="1200" dirty="0" err="1" smtClean="0"/>
            <a:t>Elastik</a:t>
          </a:r>
          <a:endParaRPr lang="en-US" sz="3200" kern="1200" dirty="0"/>
        </a:p>
      </dsp:txBody>
      <dsp:txXfrm>
        <a:off x="1003641" y="257433"/>
        <a:ext cx="3003439" cy="2002293"/>
      </dsp:txXfrm>
    </dsp:sp>
    <dsp:sp modelId="{410BC77B-391F-40BE-8AAE-000D01791E14}">
      <dsp:nvSpPr>
        <dsp:cNvPr id="0" name=""/>
        <dsp:cNvSpPr/>
      </dsp:nvSpPr>
      <dsp:spPr>
        <a:xfrm>
          <a:off x="4357482" y="427628"/>
          <a:ext cx="4154758" cy="16619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</a:t>
          </a:r>
          <a:r>
            <a:rPr lang="el-G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en-US" sz="2000" kern="1200" dirty="0" err="1" smtClean="0"/>
            <a:t>F</a:t>
          </a:r>
          <a:r>
            <a:rPr lang="en-US" sz="2000" kern="1200" baseline="-25000" dirty="0" err="1" smtClean="0"/>
            <a:t>dış</a:t>
          </a:r>
          <a:r>
            <a:rPr lang="en-US" sz="2000" kern="1200" dirty="0" smtClean="0"/>
            <a:t> = 0 </a:t>
          </a:r>
          <a:r>
            <a:rPr lang="en-US" sz="2000" kern="1200" dirty="0" err="1" smtClean="0"/>
            <a:t>ise</a:t>
          </a:r>
          <a:r>
            <a:rPr lang="en-US" sz="2000" kern="1200" dirty="0" smtClean="0"/>
            <a:t> </a:t>
          </a:r>
          <a:r>
            <a:rPr lang="el-GR" sz="2000" kern="1200" dirty="0" smtClean="0"/>
            <a:t>Δ</a:t>
          </a:r>
          <a:r>
            <a:rPr lang="en-US" sz="2000" kern="1200" dirty="0" smtClean="0"/>
            <a:t>P = 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KE </a:t>
          </a:r>
          <a:r>
            <a:rPr lang="en-US" sz="2000" kern="1200" dirty="0" err="1" smtClean="0"/>
            <a:t>korunur</a:t>
          </a:r>
          <a:endParaRPr lang="en-US" sz="2000" kern="1200" dirty="0"/>
        </a:p>
      </dsp:txBody>
      <dsp:txXfrm>
        <a:off x="5188434" y="427628"/>
        <a:ext cx="2492855" cy="1661903"/>
      </dsp:txXfrm>
    </dsp:sp>
    <dsp:sp modelId="{86FEDEE9-28A0-42F2-8D77-95B9A6A64C7A}">
      <dsp:nvSpPr>
        <dsp:cNvPr id="0" name=""/>
        <dsp:cNvSpPr/>
      </dsp:nvSpPr>
      <dsp:spPr>
        <a:xfrm>
          <a:off x="2494" y="2540047"/>
          <a:ext cx="5005732" cy="20022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</a:t>
          </a:r>
          <a:r>
            <a:rPr lang="en-US" sz="2400" kern="1200" dirty="0" err="1" smtClean="0"/>
            <a:t>Elastik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olmayan</a:t>
          </a:r>
          <a:r>
            <a:rPr lang="en-US" sz="2400" kern="1200" dirty="0" smtClean="0"/>
            <a:t> </a:t>
          </a:r>
        </a:p>
        <a:p>
          <a:pPr marL="285750" lvl="0" indent="-2857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</a:t>
          </a:r>
          <a:r>
            <a:rPr lang="en-US" sz="2400" kern="1200" dirty="0" err="1" smtClean="0"/>
            <a:t>Tamamen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elastik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olmayan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birbirine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yapışan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1003641" y="2540047"/>
        <a:ext cx="3003439" cy="2002293"/>
      </dsp:txXfrm>
    </dsp:sp>
    <dsp:sp modelId="{2F3866C6-A5E3-4AB5-8747-ACFDBD962F7D}">
      <dsp:nvSpPr>
        <dsp:cNvPr id="0" name=""/>
        <dsp:cNvSpPr/>
      </dsp:nvSpPr>
      <dsp:spPr>
        <a:xfrm>
          <a:off x="4357482" y="2710242"/>
          <a:ext cx="4154758" cy="16619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</a:t>
          </a:r>
          <a:r>
            <a:rPr lang="el-G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en-US" sz="2000" kern="1200" dirty="0" err="1" smtClean="0"/>
            <a:t>F</a:t>
          </a:r>
          <a:r>
            <a:rPr lang="en-US" sz="2000" kern="1200" baseline="-25000" dirty="0" err="1" smtClean="0"/>
            <a:t>dış</a:t>
          </a:r>
          <a:r>
            <a:rPr lang="en-US" sz="2000" kern="1200" dirty="0" smtClean="0"/>
            <a:t> = 0 </a:t>
          </a:r>
          <a:r>
            <a:rPr lang="en-US" sz="2000" kern="1200" dirty="0" err="1" smtClean="0"/>
            <a:t>ise</a:t>
          </a:r>
          <a:r>
            <a:rPr lang="en-US" sz="2000" kern="1200" dirty="0" smtClean="0"/>
            <a:t> </a:t>
          </a:r>
          <a:r>
            <a:rPr lang="el-GR" sz="2000" kern="1200" dirty="0" smtClean="0"/>
            <a:t>Δ</a:t>
          </a:r>
          <a:r>
            <a:rPr lang="en-US" sz="2000" kern="1200" dirty="0" smtClean="0"/>
            <a:t>P = 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KE </a:t>
          </a:r>
          <a:r>
            <a:rPr lang="en-US" sz="2000" kern="1200" dirty="0" err="1" smtClean="0"/>
            <a:t>korunmaz</a:t>
          </a:r>
          <a:endParaRPr lang="en-US" sz="2000" kern="1200" dirty="0"/>
        </a:p>
      </dsp:txBody>
      <dsp:txXfrm>
        <a:off x="5188434" y="2710242"/>
        <a:ext cx="2492855" cy="1661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baişıyoruz</a:t>
            </a:r>
            <a:r>
              <a:rPr lang="en-US" dirty="0" smtClean="0"/>
              <a:t>. İlk </a:t>
            </a:r>
            <a:r>
              <a:rPr lang="en-US" dirty="0" err="1" smtClean="0"/>
              <a:t>Sunu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433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922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110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47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767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30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44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10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Şekli</a:t>
            </a:r>
            <a:r>
              <a:rPr lang="en-US" dirty="0" smtClean="0"/>
              <a:t> </a:t>
            </a:r>
            <a:r>
              <a:rPr lang="en-US" dirty="0" err="1" smtClean="0"/>
              <a:t>çizip</a:t>
            </a:r>
            <a:r>
              <a:rPr lang="en-US" dirty="0" smtClean="0"/>
              <a:t>, Momentum </a:t>
            </a:r>
            <a:r>
              <a:rPr lang="en-US" dirty="0" err="1" smtClean="0"/>
              <a:t>korunumu</a:t>
            </a:r>
            <a:r>
              <a:rPr lang="en-US" dirty="0" smtClean="0"/>
              <a:t> </a:t>
            </a:r>
            <a:r>
              <a:rPr lang="en-US" dirty="0" err="1" smtClean="0"/>
              <a:t>formüllerini</a:t>
            </a:r>
            <a:r>
              <a:rPr lang="en-US" dirty="0" smtClean="0"/>
              <a:t> </a:t>
            </a:r>
            <a:r>
              <a:rPr lang="en-US" dirty="0" err="1" smtClean="0"/>
              <a:t>yazalım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32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70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Momentum </a:t>
            </a:r>
            <a:r>
              <a:rPr lang="en-US" dirty="0" err="1" smtClean="0"/>
              <a:t>formüllerini</a:t>
            </a:r>
            <a:r>
              <a:rPr lang="en-US" dirty="0" smtClean="0"/>
              <a:t> </a:t>
            </a:r>
            <a:r>
              <a:rPr lang="en-US" dirty="0" err="1" smtClean="0"/>
              <a:t>yazalım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44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84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23.12.2016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het.colorado.edu/sims/collision-lab/collision-lab_tr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collision-lab/collision-lab_tr.html" TargetMode="External"/><Relationship Id="rId2" Type="http://schemas.openxmlformats.org/officeDocument/2006/relationships/hyperlink" Target="%3cdiv%20style=%22position:%20relative;%20width:%20300px;%20height:%20197px;%22%3e%3ca%20href=%22https:/phet.colorado.edu/sims/collision-lab/collision-lab_en.html%22%20style=%22text-decoration:%20none;%22%20rel=%22external%22%3e%3cimg%20src=%22https:/phet.colorado.edu/sims/collision-lab/collision-lab-600.png%22%20alt=%22Collision%20Lab%22%20style=%22border:%20none;%22%20width=%22300%22%20height=%22197%22/%3e%3cdiv%20style=%22position:%20absolute;%20width:%20200px;%20height:%2080px;%20left:%2050px;%20top:%2058px;%20background-color:#FFF; opacity: 0.6; filter: alpha(opacity = 60);&quot;&gt;&lt;/div&gt;&lt;table style=&quot;position: absolute; width: 200px; height: 80px; left: 50px; top: 58px;&quot;&gt;&lt;tr&gt;&lt;td style=&quot;text-align: center; color: 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99766"/>
            <a:ext cx="9448800" cy="411736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11. Sınıf:</a:t>
            </a:r>
            <a:br>
              <a:rPr lang="tr-TR" dirty="0" smtClean="0"/>
            </a:br>
            <a:r>
              <a:rPr lang="tr-TR" dirty="0" smtClean="0"/>
              <a:t>KUVVET </a:t>
            </a:r>
            <a:r>
              <a:rPr lang="tr-TR" cap="none" dirty="0" smtClean="0"/>
              <a:t>ve</a:t>
            </a:r>
            <a:r>
              <a:rPr lang="tr-TR" dirty="0" smtClean="0"/>
              <a:t> HAREKET ünitesi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cap="none" dirty="0" smtClean="0"/>
              <a:t>İtme ve Çizgisel Momentum</a:t>
            </a:r>
            <a:endParaRPr lang="tr-TR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789" y="5260258"/>
            <a:ext cx="6333811" cy="685800"/>
          </a:xfrm>
        </p:spPr>
        <p:txBody>
          <a:bodyPr/>
          <a:lstStyle/>
          <a:p>
            <a:pPr algn="ctr"/>
            <a:r>
              <a:rPr lang="tr-TR" dirty="0" smtClean="0"/>
              <a:t>Doç. </a:t>
            </a:r>
            <a:r>
              <a:rPr lang="en-US" dirty="0" smtClean="0"/>
              <a:t>Dr. Ali ERYILMAZ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32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cap="none" dirty="0" smtClean="0"/>
              <a:t>Momentum Ne Zaman Korun</a:t>
            </a:r>
            <a:r>
              <a:rPr lang="en-US" altLang="tr-TR" cap="none" dirty="0" err="1" smtClean="0"/>
              <a:t>maz</a:t>
            </a:r>
            <a:r>
              <a:rPr lang="tr-TR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4582" y="2190114"/>
            <a:ext cx="63318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tr-TR" b="1" dirty="0" err="1" smtClean="0"/>
              <a:t>F</a:t>
            </a:r>
            <a:r>
              <a:rPr lang="tr-TR" baseline="-25000" dirty="0" err="1" smtClean="0"/>
              <a:t>dış</a:t>
            </a:r>
            <a:r>
              <a:rPr lang="tr-TR" dirty="0" smtClean="0"/>
              <a:t> ≠ 0 ise her durumda MOMENTUM korun</a:t>
            </a:r>
            <a:r>
              <a:rPr lang="en-US" dirty="0" err="1" smtClean="0"/>
              <a:t>maz</a:t>
            </a:r>
            <a:r>
              <a:rPr lang="tr-TR" dirty="0" smtClean="0"/>
              <a:t>.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Yani </a:t>
            </a:r>
            <a:r>
              <a:rPr lang="tr-TR" b="1" dirty="0" smtClean="0"/>
              <a:t>P</a:t>
            </a:r>
            <a:r>
              <a:rPr lang="tr-TR" baseline="-25000" dirty="0" smtClean="0"/>
              <a:t>i</a:t>
            </a:r>
            <a:r>
              <a:rPr lang="tr-TR" dirty="0" smtClean="0"/>
              <a:t> </a:t>
            </a:r>
            <a:r>
              <a:rPr lang="tr-TR" dirty="0"/>
              <a:t>≠ </a:t>
            </a:r>
            <a:r>
              <a:rPr lang="tr-TR" b="1" dirty="0" err="1" smtClean="0"/>
              <a:t>P</a:t>
            </a:r>
            <a:r>
              <a:rPr lang="tr-TR" baseline="-25000" dirty="0" err="1" smtClean="0"/>
              <a:t>s</a:t>
            </a:r>
            <a:endParaRPr lang="tr-TR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4582" y="5664714"/>
            <a:ext cx="550274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Örnek: Korunmayan</a:t>
            </a:r>
            <a:endParaRPr lang="tr-TR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 Ne Zaman Korunur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34933" y="2336871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69555" y="31327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98533" y="31327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err="1" smtClean="0"/>
              <a:t>Çarpışma</a:t>
            </a:r>
            <a:r>
              <a:rPr lang="en-US" altLang="tr-TR" cap="none" dirty="0" smtClean="0"/>
              <a:t> </a:t>
            </a:r>
            <a:r>
              <a:rPr lang="en-US" altLang="tr-TR" cap="none" dirty="0" err="1" smtClean="0"/>
              <a:t>Türleri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428427"/>
              </p:ext>
            </p:extLst>
          </p:nvPr>
        </p:nvGraphicFramePr>
        <p:xfrm>
          <a:off x="3392129" y="1828800"/>
          <a:ext cx="8514735" cy="479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63000" y="2743271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134600" y="2709404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763000" y="4944604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154355" y="4989759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74686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cap="none" dirty="0" smtClean="0"/>
              <a:t>Elastik Çarpışma</a:t>
            </a:r>
            <a:r>
              <a:rPr lang="en-US" altLang="tr-TR" cap="none" dirty="0" smtClean="0"/>
              <a:t>: </a:t>
            </a:r>
            <a:r>
              <a:rPr lang="en-US" altLang="tr-TR" cap="none" dirty="0" err="1" smtClean="0"/>
              <a:t>Tek</a:t>
            </a:r>
            <a:r>
              <a:rPr lang="en-US" altLang="tr-TR" cap="none" dirty="0" smtClean="0"/>
              <a:t> </a:t>
            </a:r>
            <a:r>
              <a:rPr lang="en-US" altLang="tr-TR" cap="none" dirty="0" err="1" smtClean="0"/>
              <a:t>Boyut</a:t>
            </a:r>
            <a:endParaRPr lang="tr-TR" altLang="tr-TR" cap="non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435" y="998815"/>
            <a:ext cx="6991927" cy="1519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831" y="2471277"/>
            <a:ext cx="6484310" cy="1746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627" y="4256225"/>
            <a:ext cx="3045327" cy="524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717" y="4918009"/>
            <a:ext cx="3836766" cy="1939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23716" y="26755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60694" y="2664248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412160" y="26755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650483" y="2664248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13772" y="4278873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49488" y="4245320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39710" y="4256225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42821" y="4278873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69043" y="514811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53132" y="5170695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13717" y="5159790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3717" y="6322546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53132" y="6356413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369043" y="6289448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74686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cap="none" dirty="0" smtClean="0"/>
              <a:t>Elastik Çarpışma</a:t>
            </a:r>
            <a:r>
              <a:rPr lang="en-US" altLang="tr-TR" cap="none" dirty="0" smtClean="0"/>
              <a:t>: </a:t>
            </a:r>
            <a:r>
              <a:rPr lang="en-US" altLang="tr-TR" cap="none" dirty="0" err="1" smtClean="0"/>
              <a:t>İki</a:t>
            </a:r>
            <a:r>
              <a:rPr lang="en-US" altLang="tr-TR" cap="none" dirty="0" smtClean="0"/>
              <a:t> </a:t>
            </a:r>
            <a:r>
              <a:rPr lang="en-US" altLang="tr-TR" cap="none" dirty="0" err="1" smtClean="0"/>
              <a:t>Boyut</a:t>
            </a:r>
            <a:endParaRPr lang="tr-TR" altLang="tr-TR" cap="none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963" y="5851917"/>
            <a:ext cx="62674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760404" y="642403"/>
            <a:ext cx="83074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cap="none" dirty="0" smtClean="0"/>
              <a:t>Tamamen İnelastik Çarpışma</a:t>
            </a:r>
            <a:r>
              <a:rPr lang="en-US" altLang="tr-TR" cap="none" dirty="0" smtClean="0"/>
              <a:t>: </a:t>
            </a:r>
            <a:br>
              <a:rPr lang="en-US" altLang="tr-TR" cap="none" dirty="0" smtClean="0"/>
            </a:br>
            <a:r>
              <a:rPr lang="en-US" altLang="tr-TR" cap="none" dirty="0" err="1" smtClean="0"/>
              <a:t>Tek</a:t>
            </a:r>
            <a:r>
              <a:rPr lang="en-US" altLang="tr-TR" cap="none" dirty="0" smtClean="0"/>
              <a:t> </a:t>
            </a:r>
            <a:r>
              <a:rPr lang="en-US" altLang="tr-TR" cap="none" dirty="0" err="1"/>
              <a:t>Boyut</a:t>
            </a:r>
            <a:endParaRPr lang="tr-TR" altLang="tr-TR" cap="non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36" y="4542717"/>
            <a:ext cx="5205620" cy="55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030" y="2314898"/>
            <a:ext cx="8694586" cy="1698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90" y="5398001"/>
            <a:ext cx="4339113" cy="1280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760404" y="642403"/>
            <a:ext cx="83074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cap="none" dirty="0" smtClean="0"/>
              <a:t>Tamamen İnelastik Çarpışma</a:t>
            </a:r>
            <a:r>
              <a:rPr lang="en-US" altLang="tr-TR" cap="none" dirty="0" smtClean="0"/>
              <a:t>: </a:t>
            </a:r>
            <a:br>
              <a:rPr lang="en-US" altLang="tr-TR" cap="none" dirty="0" smtClean="0"/>
            </a:br>
            <a:r>
              <a:rPr lang="en-US" altLang="tr-TR" cap="none" dirty="0" err="1" smtClean="0"/>
              <a:t>İki</a:t>
            </a:r>
            <a:r>
              <a:rPr lang="en-US" altLang="tr-TR" cap="none" dirty="0" smtClean="0"/>
              <a:t> </a:t>
            </a:r>
            <a:r>
              <a:rPr lang="en-US" altLang="tr-TR" cap="none" dirty="0" err="1"/>
              <a:t>Boyut</a:t>
            </a:r>
            <a:endParaRPr lang="tr-TR" altLang="tr-TR" cap="non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259" y="2245598"/>
            <a:ext cx="9001964" cy="3804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5553" y="624275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6,67m/s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43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289" y="1771403"/>
            <a:ext cx="2655711" cy="3099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04" y="1583533"/>
            <a:ext cx="6689887" cy="3180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67930" y="6148561"/>
            <a:ext cx="222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Ɵ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1,33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Ɵ = 53,1, v = 15,6 m/s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97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43" y="2591328"/>
            <a:ext cx="9034116" cy="19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2659062"/>
            <a:ext cx="835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90 kg’lık bir defans oyuncusu 5 m/s hızla doğuya koşarken 3 m/s hızla kuzeye koşan 95 kg’lık bir rakip oyuncu ile çarpışıyor. Çarpışma tamamen esnek olmayan türden ise çarpışmadan sonra oyuncuların hızını ve yönünü bulunuz.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818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2337" y="438440"/>
            <a:ext cx="6084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1899344"/>
            <a:ext cx="11179278" cy="443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 smtClean="0"/>
              <a:t>1.7. İtme ve Çizgisel Momentum</a:t>
            </a:r>
          </a:p>
          <a:p>
            <a:pPr marL="974725" indent="-974725">
              <a:lnSpc>
                <a:spcPct val="200000"/>
              </a:lnSpc>
            </a:pPr>
            <a:r>
              <a:rPr lang="tr-TR" dirty="0" smtClean="0"/>
              <a:t>11.1.7.4. Bir ve iki boyutta momentumun korunumunu analiz eder.</a:t>
            </a:r>
          </a:p>
          <a:p>
            <a:pPr marL="1255713" indent="-280988">
              <a:lnSpc>
                <a:spcPct val="200000"/>
              </a:lnSpc>
            </a:pPr>
            <a:r>
              <a:rPr lang="tr-TR" dirty="0" smtClean="0"/>
              <a:t>a. Öğrencilerin deney yaparak veya simülasyonlar kullanarak momentum korunumu ile ilgili çıkarım yapmalarına olanak sağlanır.</a:t>
            </a:r>
          </a:p>
          <a:p>
            <a:pPr marL="1255713" indent="-280988">
              <a:lnSpc>
                <a:spcPct val="200000"/>
              </a:lnSpc>
            </a:pPr>
            <a:r>
              <a:rPr lang="tr-TR" dirty="0" smtClean="0"/>
              <a:t>b. Öğrencilerin cisimlerin çarpışması, patlaması vb. durumlardaki hareketlerini, momentumun ve enerjinin korunumu yasalarını göz önünde bulundurarak analiz etmeleri sağlanır. </a:t>
            </a:r>
          </a:p>
          <a:p>
            <a:pPr marL="974725" indent="-974725">
              <a:lnSpc>
                <a:spcPct val="200000"/>
              </a:lnSpc>
            </a:pPr>
            <a:r>
              <a:rPr lang="tr-TR" dirty="0" smtClean="0"/>
              <a:t>11.1.7.5. Momentum ve enerjinin korunumunu ilişkilendirerek günlük hayat ile ilişkili problemler çözer.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6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88" y="1876876"/>
            <a:ext cx="8793337" cy="4038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9343" y="6425560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2i</a:t>
            </a:r>
            <a:r>
              <a:rPr lang="en-US" dirty="0" smtClean="0"/>
              <a:t> = 18,6 m/s = 41,5 mil/</a:t>
            </a:r>
            <a:r>
              <a:rPr lang="en-US" dirty="0" err="1" smtClean="0"/>
              <a:t>saat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72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1026" name="Picture 2" descr="Collision Lab Screensho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96" y="2104105"/>
            <a:ext cx="6932487" cy="45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/>
          <a:lstStyle/>
          <a:p>
            <a:pPr algn="ctr" eaLnBrk="1" hangingPunct="1"/>
            <a:r>
              <a:rPr lang="tr-TR" altLang="tr-TR" cap="none" dirty="0" smtClean="0"/>
              <a:t>Hangisi Daha Yukarı Zıplar?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573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82" y="1997641"/>
            <a:ext cx="6156734" cy="46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185651" y="2191728"/>
            <a:ext cx="8436077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4800" b="1" dirty="0" smtClean="0">
                <a:solidFill>
                  <a:schemeClr val="accent4"/>
                </a:solidFill>
              </a:rPr>
              <a:t>HAYDİ BİR DAHA DENEYELİM</a:t>
            </a:r>
            <a:endParaRPr lang="tr-TR" altLang="tr-TR" sz="4800" dirty="0" smtClean="0">
              <a:solidFill>
                <a:schemeClr val="accent4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97806" y="5778500"/>
            <a:ext cx="5769077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4800" b="1" dirty="0" smtClean="0">
                <a:solidFill>
                  <a:schemeClr val="accent4"/>
                </a:solidFill>
              </a:rPr>
              <a:t>CEVABINI VERELİM</a:t>
            </a:r>
            <a:endParaRPr lang="tr-TR" altLang="tr-TR" sz="4800" dirty="0" smtClean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4508" y="508525"/>
            <a:ext cx="368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Günün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Özeti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15486" y="2026607"/>
            <a:ext cx="5502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“Momentum Ne Zaman Korunur” Keşfedelim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 Ne Zaman Korunur</a:t>
            </a:r>
            <a:r>
              <a:rPr lang="en-US" dirty="0" smtClean="0"/>
              <a:t>?</a:t>
            </a: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Çarpışma Türleri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Elastik Çarpışma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Tamamen İnelastik Çarpışma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Momentum: Dene-Çöz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45" y="1501135"/>
            <a:ext cx="3891421" cy="5283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8430" y="43358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8237086" y="5988161"/>
            <a:ext cx="579536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699" y="1474837"/>
            <a:ext cx="3769966" cy="5332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307073" y="5850510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07" y="1330841"/>
            <a:ext cx="3519054" cy="5075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87176" y="5791516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339" y="1330841"/>
            <a:ext cx="3731996" cy="55081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15976" y="5899670"/>
            <a:ext cx="847921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897" y="1054225"/>
            <a:ext cx="3854245" cy="5744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260801" y="6060052"/>
            <a:ext cx="839910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982" y="1330841"/>
            <a:ext cx="5816401" cy="5170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903982" y="5594870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4508" y="508525"/>
            <a:ext cx="368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Neler Yapacağız?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15486" y="2026607"/>
            <a:ext cx="550274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“Momentum Ne Zaman Korunur” Keşfedelim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 Ne Zaman Korunur</a:t>
            </a:r>
            <a:r>
              <a:rPr lang="en-US" dirty="0" smtClean="0"/>
              <a:t>?</a:t>
            </a: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Çarpışma Türleri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Elastik Çarpışma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Tamamen İnelastik Çarpışma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Momentum: Dene-Çöz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70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20" y="1330841"/>
            <a:ext cx="4304270" cy="51706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41137" y="5496549"/>
            <a:ext cx="735396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39" y="1330841"/>
            <a:ext cx="4225634" cy="51706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9239" y="5594871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828" y="1330841"/>
            <a:ext cx="3263081" cy="51719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71099" y="4827955"/>
            <a:ext cx="2481168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39" y="1330841"/>
            <a:ext cx="4858002" cy="5170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942118" y="5653864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342" y="1330841"/>
            <a:ext cx="3364071" cy="54394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03182" y="6079716"/>
            <a:ext cx="1736285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54" y="1330841"/>
            <a:ext cx="3222271" cy="5408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989687" y="5305365"/>
            <a:ext cx="3395203" cy="65516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126" y="1330840"/>
            <a:ext cx="5824384" cy="5171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843796" y="5580668"/>
            <a:ext cx="1695315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72" y="1330841"/>
            <a:ext cx="4535744" cy="5169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793448" y="5486401"/>
            <a:ext cx="934730" cy="59105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54" y="1332587"/>
            <a:ext cx="3981813" cy="5483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280465" y="606005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55" y="1398961"/>
            <a:ext cx="6323408" cy="44315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9531631" y="4549422"/>
            <a:ext cx="989614" cy="64346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9795" y="1557580"/>
            <a:ext cx="5788472" cy="53004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 smtClean="0"/>
              <a:t>Su değirmeni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Aktivite1: 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tr-TR" sz="20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Hangisini durdurmak</a:t>
            </a:r>
            <a:r>
              <a:rPr kumimoji="0" lang="tr-TR" sz="20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daha kolay</a:t>
            </a:r>
            <a:r>
              <a:rPr kumimoji="0" lang="tr-TR" sz="26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baseline="0" dirty="0" smtClean="0"/>
              <a:t>Momentum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6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Aktivite2: 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tr-TR" sz="20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Yumurta neden kırılmadı?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baseline="0" dirty="0" smtClean="0"/>
              <a:t>İtme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600" b="0" i="0" u="none" strike="noStrike" kern="1200" cap="none" spc="1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Momentum Korunur mu?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baseline="0" dirty="0" smtClean="0"/>
              <a:t>Soru</a:t>
            </a:r>
            <a:r>
              <a:rPr lang="tr-TR" sz="2600" spc="10" dirty="0" smtClean="0"/>
              <a:t> Çözümü</a:t>
            </a:r>
            <a:endParaRPr kumimoji="0" lang="tr-TR" sz="2600" b="0" i="0" u="none" strike="noStrike" kern="1200" cap="none" spc="1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427" y="1330841"/>
            <a:ext cx="4146908" cy="5205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654093" y="5766389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92" y="1330841"/>
            <a:ext cx="4570618" cy="5237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676555" y="578423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92" y="1330841"/>
            <a:ext cx="3712502" cy="505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683613" y="5627281"/>
            <a:ext cx="1631587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317" y="1330841"/>
            <a:ext cx="3642754" cy="5456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852317" y="5712858"/>
            <a:ext cx="1841994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11" y="1330841"/>
            <a:ext cx="4407002" cy="5281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137010" y="5427723"/>
            <a:ext cx="439701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123" y="1330841"/>
            <a:ext cx="3394090" cy="5523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293197" y="3838113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55" y="1272884"/>
            <a:ext cx="3015329" cy="5571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935484" y="3474729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65" y="1330841"/>
            <a:ext cx="5895503" cy="51706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2834" y="5294489"/>
            <a:ext cx="734589" cy="6660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1830519"/>
            <a:ext cx="11179278" cy="443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 smtClean="0"/>
              <a:t>1.7. İtme ve Çizgisel Momentum</a:t>
            </a:r>
          </a:p>
          <a:p>
            <a:pPr marL="974725" indent="-974725">
              <a:lnSpc>
                <a:spcPct val="200000"/>
              </a:lnSpc>
            </a:pPr>
            <a:r>
              <a:rPr lang="tr-TR" dirty="0" smtClean="0"/>
              <a:t>11.1.7.4. Bir ve iki boyutta momentumun korunumunu analiz eder.</a:t>
            </a:r>
          </a:p>
          <a:p>
            <a:pPr marL="1255713" indent="-280988">
              <a:lnSpc>
                <a:spcPct val="200000"/>
              </a:lnSpc>
            </a:pPr>
            <a:r>
              <a:rPr lang="tr-TR" dirty="0" smtClean="0"/>
              <a:t>a. Öğrencilerin deney yaparak veya simülasyonlar kullanarak momentum korunumu ile ilgili çıkarım yapmalarına olanak sağlanır.</a:t>
            </a:r>
          </a:p>
          <a:p>
            <a:pPr marL="1255713" indent="-280988">
              <a:lnSpc>
                <a:spcPct val="200000"/>
              </a:lnSpc>
            </a:pPr>
            <a:r>
              <a:rPr lang="tr-TR" dirty="0" smtClean="0"/>
              <a:t>b. Öğrencilerin cisimlerin çarpışması, patlaması vb. durumlardaki hareketlerini, momentumun ve enerjinin korunumu yasalarını göz önünde bulundurarak analiz etmeleri sağlanır. </a:t>
            </a:r>
          </a:p>
          <a:p>
            <a:pPr marL="974725" indent="-974725">
              <a:lnSpc>
                <a:spcPct val="200000"/>
              </a:lnSpc>
            </a:pPr>
            <a:r>
              <a:rPr lang="tr-TR" dirty="0" smtClean="0"/>
              <a:t>11.1.7.5. Momentum ve enerjinin korunumunu ilişkilendirerek günlük hayat ile ilişkili problemler çözer.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6370121" y="416250"/>
            <a:ext cx="417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</a:t>
            </a:r>
            <a:r>
              <a:rPr lang="en-US" sz="2800" b="1" dirty="0" smtClean="0"/>
              <a:t>UG</a:t>
            </a:r>
            <a:r>
              <a:rPr lang="tr-TR" sz="2800" b="1" dirty="0" smtClean="0"/>
              <a:t>ÜN</a:t>
            </a:r>
            <a:r>
              <a:rPr lang="en-US" sz="2800" b="1" dirty="0" smtClean="0"/>
              <a:t> NE ÖĞRENDİK?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353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1899344"/>
            <a:ext cx="11179278" cy="388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/>
              <a:t>1.</a:t>
            </a:r>
            <a:r>
              <a:rPr lang="en-US" b="1" dirty="0"/>
              <a:t>8</a:t>
            </a:r>
            <a:r>
              <a:rPr lang="tr-TR" b="1" dirty="0"/>
              <a:t>. </a:t>
            </a:r>
            <a:r>
              <a:rPr lang="en-US" b="1" dirty="0"/>
              <a:t>Tork</a:t>
            </a:r>
            <a:endParaRPr lang="tr-TR" b="1" dirty="0"/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11.1.8.1. Kuvvetin etkisinden yola çıkarak torku (kuvvet momentini) açıklar ve örnekler verir.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11.1.8.2. Torkun bağlı olduğu değişkenleri analiz eder ve tork vektörünün yönünü belirler.</a:t>
            </a:r>
          </a:p>
          <a:p>
            <a:pPr marL="1200150" indent="-285750">
              <a:lnSpc>
                <a:spcPct val="200000"/>
              </a:lnSpc>
            </a:pPr>
            <a:r>
              <a:rPr lang="tr-TR" dirty="0"/>
              <a:t>a. Öğrencilerin deney yaparak ve simülasyonlar kullanarak torkun bağlı olduğu değişkenler ile ilgili sonuçlar çıkarmaları sağlanır.</a:t>
            </a:r>
          </a:p>
          <a:p>
            <a:pPr marL="973138" indent="-973138">
              <a:lnSpc>
                <a:spcPct val="200000"/>
              </a:lnSpc>
            </a:pPr>
            <a:r>
              <a:rPr lang="tr-TR" dirty="0"/>
              <a:t>11.1.8.3. Tork kavramı ile ilgili günlük hayattan problem durumları ortaya koyar ve çözüm yolları üretir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707291" y="516479"/>
            <a:ext cx="705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200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/>
          <a:lstStyle/>
          <a:p>
            <a:pPr algn="ctr" eaLnBrk="1" hangingPunct="1"/>
            <a:r>
              <a:rPr lang="tr-TR" altLang="tr-TR" cap="none" dirty="0" smtClean="0"/>
              <a:t>Hangisi Daha Yukarı Zıplar?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67" y="1805127"/>
            <a:ext cx="6256195" cy="468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33522" y="1805127"/>
            <a:ext cx="5574890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4800" b="1" dirty="0" smtClean="0">
                <a:solidFill>
                  <a:schemeClr val="accent4"/>
                </a:solidFill>
              </a:rPr>
              <a:t>HAYDİ DENEYELİM</a:t>
            </a:r>
            <a:endParaRPr lang="tr-TR" altLang="tr-TR" sz="4800" dirty="0" smtClean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4405995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/>
          <a:lstStyle/>
          <a:p>
            <a:pPr algn="ctr" eaLnBrk="1" hangingPunct="1"/>
            <a:r>
              <a:rPr lang="tr-TR" altLang="tr-TR" cap="none" dirty="0" smtClean="0"/>
              <a:t>Hangisi Daha Yukarı Zıplar?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573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07" y="1643063"/>
            <a:ext cx="6166990" cy="493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/>
          <a:lstStyle/>
          <a:p>
            <a:pPr algn="ctr" eaLnBrk="1" hangingPunct="1"/>
            <a:r>
              <a:rPr lang="tr-TR" altLang="tr-TR" cap="none" dirty="0" smtClean="0"/>
              <a:t>Hangisi Daha Yukarı Zıplar?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573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82" y="1997641"/>
            <a:ext cx="6156734" cy="46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17800" y="2329376"/>
            <a:ext cx="5574890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4800" b="1" dirty="0" smtClean="0">
                <a:solidFill>
                  <a:schemeClr val="accent4"/>
                </a:solidFill>
              </a:rPr>
              <a:t>HAYDİ DENEYELİM</a:t>
            </a:r>
            <a:endParaRPr lang="tr-TR" altLang="tr-TR" sz="4800" dirty="0" smtClean="0">
              <a:solidFill>
                <a:schemeClr val="accent4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79135" y="6013906"/>
            <a:ext cx="9312865" cy="595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3600" b="1" dirty="0" smtClean="0">
                <a:solidFill>
                  <a:schemeClr val="accent4"/>
                </a:solidFill>
              </a:rPr>
              <a:t>CAVABINI VERMEK İÇİN FİZİK ÖĞRENELİM</a:t>
            </a:r>
            <a:endParaRPr lang="tr-TR" altLang="tr-TR" sz="3600" dirty="0" smtClean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 Ne Zaman </a:t>
            </a:r>
            <a:r>
              <a:rPr lang="en-US" altLang="tr-TR" cap="none" dirty="0" err="1" smtClean="0"/>
              <a:t>Korunur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7" name="TextBox 6">
            <a:hlinkClick r:id="rId2" action="ppaction://hlinkfile"/>
          </p:cNvPr>
          <p:cNvSpPr txBox="1"/>
          <p:nvPr/>
        </p:nvSpPr>
        <p:spPr>
          <a:xfrm>
            <a:off x="3991896" y="1441200"/>
            <a:ext cx="550274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 zamanı</a:t>
            </a:r>
            <a:endParaRPr lang="tr-TR" baseline="-25000" dirty="0"/>
          </a:p>
        </p:txBody>
      </p:sp>
      <p:pic>
        <p:nvPicPr>
          <p:cNvPr id="1026" name="Picture 2" descr="Collision Lab Screensho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96" y="2104105"/>
            <a:ext cx="6932487" cy="45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cap="none" dirty="0" smtClean="0"/>
              <a:t>Momentum Ne Zaman Korunur?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4582" y="2190114"/>
            <a:ext cx="63318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tr-TR" b="1" dirty="0" err="1" smtClean="0"/>
              <a:t>F</a:t>
            </a:r>
            <a:r>
              <a:rPr lang="tr-TR" baseline="-25000" dirty="0" err="1" smtClean="0"/>
              <a:t>dış</a:t>
            </a:r>
            <a:r>
              <a:rPr lang="tr-TR" dirty="0" smtClean="0"/>
              <a:t> = 0 ise her durumda MOMENTUM korunur.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Yani </a:t>
            </a:r>
            <a:r>
              <a:rPr lang="tr-TR" b="1" dirty="0" smtClean="0"/>
              <a:t>P</a:t>
            </a:r>
            <a:r>
              <a:rPr lang="tr-TR" baseline="-25000" dirty="0" smtClean="0"/>
              <a:t>i</a:t>
            </a:r>
            <a:r>
              <a:rPr lang="tr-TR" dirty="0" smtClean="0"/>
              <a:t> = </a:t>
            </a:r>
            <a:r>
              <a:rPr lang="tr-TR" b="1" dirty="0" err="1" smtClean="0"/>
              <a:t>P</a:t>
            </a:r>
            <a:r>
              <a:rPr lang="tr-TR" baseline="-25000" dirty="0" err="1" smtClean="0"/>
              <a:t>s</a:t>
            </a:r>
            <a:endParaRPr lang="tr-TR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008760" y="5696763"/>
            <a:ext cx="550274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Örnek: Korunan</a:t>
            </a:r>
            <a:endParaRPr lang="tr-TR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 Ne Zaman Korunur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34933" y="2336871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69555" y="31327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98533" y="31327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9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8441</TotalTime>
  <Words>2486</Words>
  <Application>Microsoft Office PowerPoint</Application>
  <PresentationFormat>Widescreen</PresentationFormat>
  <Paragraphs>640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Century Gothic</vt:lpstr>
      <vt:lpstr>Wingdings</vt:lpstr>
      <vt:lpstr>Vapor Trail</vt:lpstr>
      <vt:lpstr>11. Sınıf: KUVVET ve HAREKET ünitesi   İtme ve Çizgisel Momentum</vt:lpstr>
      <vt:lpstr>PowerPoint Presentation</vt:lpstr>
      <vt:lpstr>PowerPoint Presentation</vt:lpstr>
      <vt:lpstr>PowerPoint Presentation</vt:lpstr>
      <vt:lpstr>Hangisi Daha Yukarı Zıplar?</vt:lpstr>
      <vt:lpstr>Hangisi Daha Yukarı Zıplar?</vt:lpstr>
      <vt:lpstr>Hangisi Daha Yukarı Zıplar?</vt:lpstr>
      <vt:lpstr>Momentum Ne Zaman Korunur?</vt:lpstr>
      <vt:lpstr>Momentum Ne Zaman Korunur?</vt:lpstr>
      <vt:lpstr>Momentum Ne Zaman Korunmaz?</vt:lpstr>
      <vt:lpstr>Çarpışma Türleri</vt:lpstr>
      <vt:lpstr>Elastik Çarpışma: Tek Boyut</vt:lpstr>
      <vt:lpstr>Elastik Çarpışma: İki Boyut</vt:lpstr>
      <vt:lpstr>Tamamen İnelastik Çarpışma:  Tek Boyut</vt:lpstr>
      <vt:lpstr>Tamamen İnelastik Çarpışma:  İki Boyut</vt:lpstr>
      <vt:lpstr>Momentum: Dene-Çöz?</vt:lpstr>
      <vt:lpstr>Momentum: Dene-Çöz?</vt:lpstr>
      <vt:lpstr>Momentum: Dene-Çöz?</vt:lpstr>
      <vt:lpstr>Momentum: Dene-Çöz?</vt:lpstr>
      <vt:lpstr>Momentum: Dene-Çöz?</vt:lpstr>
      <vt:lpstr>Momentum: Dene-Çöz?</vt:lpstr>
      <vt:lpstr>Hangisi Daha Yukarı Zıplar?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333</cp:revision>
  <dcterms:created xsi:type="dcterms:W3CDTF">2016-04-01T12:40:28Z</dcterms:created>
  <dcterms:modified xsi:type="dcterms:W3CDTF">2016-12-23T16:38:30Z</dcterms:modified>
</cp:coreProperties>
</file>