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74" r:id="rId2"/>
    <p:sldId id="257" r:id="rId3"/>
    <p:sldId id="258" r:id="rId4"/>
    <p:sldId id="297" r:id="rId5"/>
    <p:sldId id="315" r:id="rId6"/>
    <p:sldId id="298" r:id="rId7"/>
    <p:sldId id="291" r:id="rId8"/>
    <p:sldId id="292" r:id="rId9"/>
    <p:sldId id="263" r:id="rId10"/>
    <p:sldId id="265" r:id="rId11"/>
    <p:sldId id="266" r:id="rId12"/>
    <p:sldId id="268" r:id="rId13"/>
    <p:sldId id="282" r:id="rId14"/>
    <p:sldId id="283" r:id="rId15"/>
    <p:sldId id="277" r:id="rId16"/>
    <p:sldId id="278" r:id="rId17"/>
    <p:sldId id="310" r:id="rId18"/>
    <p:sldId id="311" r:id="rId19"/>
    <p:sldId id="312" r:id="rId20"/>
    <p:sldId id="289" r:id="rId21"/>
    <p:sldId id="307" r:id="rId22"/>
    <p:sldId id="299" r:id="rId23"/>
    <p:sldId id="306" r:id="rId24"/>
    <p:sldId id="313" r:id="rId25"/>
    <p:sldId id="314" r:id="rId26"/>
    <p:sldId id="302" r:id="rId27"/>
    <p:sldId id="293" r:id="rId28"/>
    <p:sldId id="294" r:id="rId29"/>
    <p:sldId id="270" r:id="rId30"/>
    <p:sldId id="284" r:id="rId31"/>
    <p:sldId id="285" r:id="rId32"/>
  </p:sldIdLst>
  <p:sldSz cx="9144000" cy="6858000" type="screen4x3"/>
  <p:notesSz cx="6669088" cy="99266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84810" autoAdjust="0"/>
  </p:normalViewPr>
  <p:slideViewPr>
    <p:cSldViewPr>
      <p:cViewPr varScale="1">
        <p:scale>
          <a:sx n="95" d="100"/>
          <a:sy n="95" d="100"/>
        </p:scale>
        <p:origin x="120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E49D3-BDE5-44F2-B2AC-554EFEE2C9AE}" type="datetimeFigureOut">
              <a:rPr lang="tr-TR" smtClean="0"/>
              <a:t>15.11.2019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CF5B7-EE2B-4D69-9657-322CA161CAB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3656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B0645-422A-4101-A8D5-0E68CD0F7A63}" type="datetimeFigureOut">
              <a:rPr lang="tr-TR" smtClean="0"/>
              <a:t>15.11.2019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5096C-7956-4E5E-874E-235F3F208D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1197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5096C-7956-4E5E-874E-235F3F208DEE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6145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01:22’ye kadar izletilecek.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5096C-7956-4E5E-874E-235F3F208DEE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0812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5096C-7956-4E5E-874E-235F3F208DEE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7226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5096C-7956-4E5E-874E-235F3F208DEE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1727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5096C-7956-4E5E-874E-235F3F208DEE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6509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15.11.2019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15.11.2019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15.11.2019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15.11.2019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15.11.2019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15.11.2019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15.11.2019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15.11.2019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15.11.2019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15.11.2019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15.11.2019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15.11.2019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iley.com/college/halliday/0470469080/simulations/sim36/sim36.html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4v"/><Relationship Id="rId1" Type="http://schemas.microsoft.com/office/2007/relationships/media" Target="../media/media5.m4v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25.pn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hyperlink" Target="https://www.youtube.com/watch?v=mVfz3hLx4Tk" TargetMode="External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2434"/>
          </a:xfrm>
          <a:gradFill>
            <a:gsLst>
              <a:gs pos="83000">
                <a:schemeClr val="dk1">
                  <a:tint val="80000"/>
                  <a:satMod val="300000"/>
                </a:schemeClr>
              </a:gs>
              <a:gs pos="100000">
                <a:schemeClr val="dk1">
                  <a:shade val="30000"/>
                  <a:satMod val="200000"/>
                </a:schemeClr>
              </a:gs>
            </a:gsLst>
          </a:gra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tr-T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ELEKTRİK VE MANYETİZMA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4653136"/>
            <a:ext cx="8229600" cy="20882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r-TR" sz="2000" b="1" dirty="0"/>
              <a:t>Konu</a:t>
            </a:r>
            <a:r>
              <a:rPr lang="en-US" sz="2000" b="1" dirty="0"/>
              <a:t>: </a:t>
            </a:r>
            <a:r>
              <a:rPr lang="tr-TR" sz="2000" dirty="0"/>
              <a:t>Akım ile Manyetik Alan İlişkisi</a:t>
            </a:r>
          </a:p>
          <a:p>
            <a:pPr marL="0" indent="0" algn="ctr">
              <a:buNone/>
            </a:pPr>
            <a:r>
              <a:rPr lang="tr-TR" sz="2000" dirty="0"/>
              <a:t>Ve</a:t>
            </a:r>
          </a:p>
          <a:p>
            <a:pPr marL="0" indent="0" algn="ctr">
              <a:buNone/>
            </a:pPr>
            <a:r>
              <a:rPr lang="tr-TR" sz="2000" dirty="0"/>
              <a:t>Dünya’nın Manyetik Alanı</a:t>
            </a:r>
            <a:br>
              <a:rPr lang="tr-TR" sz="2000" dirty="0"/>
            </a:br>
            <a:endParaRPr lang="tr-TR" sz="2000" dirty="0"/>
          </a:p>
          <a:p>
            <a:pPr marL="0" indent="0" algn="ctr">
              <a:buNone/>
            </a:pPr>
            <a:r>
              <a:rPr lang="tr-TR" sz="2000" dirty="0"/>
              <a:t>Cemre </a:t>
            </a:r>
            <a:r>
              <a:rPr lang="tr-TR" sz="2000" dirty="0" err="1"/>
              <a:t>Tomaç</a:t>
            </a:r>
            <a:endParaRPr lang="tr-TR" sz="2000" dirty="0"/>
          </a:p>
          <a:p>
            <a:pPr marL="0" indent="0" algn="ctr">
              <a:buNone/>
            </a:pPr>
            <a:r>
              <a:rPr lang="tr-TR" sz="2000" dirty="0"/>
              <a:t>Master Öğrencisi</a:t>
            </a:r>
          </a:p>
        </p:txBody>
      </p:sp>
    </p:spTree>
    <p:extLst>
      <p:ext uri="{BB962C8B-B14F-4D97-AF65-F5344CB8AC3E}">
        <p14:creationId xmlns:p14="http://schemas.microsoft.com/office/powerpoint/2010/main" val="264638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2016224" cy="836712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İlişkisi</a:t>
            </a:r>
            <a:br>
              <a:rPr lang="tr-TR" dirty="0"/>
            </a:br>
            <a:r>
              <a:rPr lang="tr-TR" dirty="0" smtClean="0"/>
              <a:t>ve</a:t>
            </a:r>
            <a:r>
              <a:rPr lang="tr-TR" dirty="0"/>
              <a:t> </a:t>
            </a:r>
            <a:r>
              <a:rPr lang="tr-TR" dirty="0" smtClean="0"/>
              <a:t>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dirty="0"/>
              <a:t>Aktivite Zamanı !</a:t>
            </a:r>
          </a:p>
          <a:p>
            <a:pPr marL="0" indent="0">
              <a:buNone/>
            </a:pPr>
            <a:endParaRPr lang="tr-TR" sz="1600" dirty="0"/>
          </a:p>
          <a:p>
            <a:pPr marL="0" indent="0">
              <a:buNone/>
            </a:pPr>
            <a:endParaRPr lang="tr-TR" sz="1100" dirty="0"/>
          </a:p>
          <a:p>
            <a:pPr>
              <a:buFont typeface="Wingdings" pitchFamily="2" charset="2"/>
              <a:buChar char="v"/>
            </a:pPr>
            <a:r>
              <a:rPr lang="tr-TR" sz="1800" dirty="0"/>
              <a:t>Akım Taşıyan Düz Bir Telin Manyetik Alanını Etkileyen Değişkenlerin Aktivitesi</a:t>
            </a:r>
          </a:p>
          <a:p>
            <a:pPr marL="0" indent="0">
              <a:buNone/>
            </a:pPr>
            <a:endParaRPr lang="tr-TR" sz="1800" dirty="0"/>
          </a:p>
          <a:p>
            <a:pPr marL="0" indent="0">
              <a:buNone/>
            </a:pPr>
            <a:r>
              <a:rPr lang="tr-TR" sz="1800" dirty="0"/>
              <a:t>Akım geçen tellerin etrafındaki manyetik alanın </a:t>
            </a:r>
            <a:r>
              <a:rPr lang="en-US" sz="1800" dirty="0" err="1"/>
              <a:t>büyüklüğünü</a:t>
            </a:r>
            <a:r>
              <a:rPr lang="tr-TR" sz="1800" dirty="0"/>
              <a:t> etkileyen değişkenler nelerdir?</a:t>
            </a:r>
          </a:p>
          <a:p>
            <a:pPr marL="0" indent="0">
              <a:buNone/>
            </a:pPr>
            <a:endParaRPr lang="tr-TR" sz="1800" dirty="0"/>
          </a:p>
          <a:p>
            <a:pPr marL="0" indent="0">
              <a:buNone/>
            </a:pPr>
            <a:endParaRPr lang="tr-TR" sz="11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tr-TR" sz="1600" dirty="0"/>
          </a:p>
          <a:p>
            <a:pPr marL="0" indent="0">
              <a:buNone/>
            </a:pPr>
            <a:r>
              <a:rPr lang="tr-TR" sz="1600" dirty="0"/>
              <a:t>Aktivite Linki:</a:t>
            </a:r>
          </a:p>
          <a:p>
            <a:pPr marL="0" indent="0">
              <a:buNone/>
            </a:pPr>
            <a:endParaRPr lang="tr-TR" sz="1600" dirty="0">
              <a:hlinkClick r:id="rId2"/>
            </a:endParaRPr>
          </a:p>
          <a:p>
            <a:r>
              <a:rPr lang="tr-TR" sz="1600" dirty="0">
                <a:hlinkClick r:id="rId2"/>
              </a:rPr>
              <a:t>http://www.wiley.com/college/halliday/0470469080/simulations/sim36/sim36.html</a:t>
            </a:r>
            <a:r>
              <a:rPr lang="tr-TR" sz="1600" dirty="0"/>
              <a:t> </a:t>
            </a:r>
          </a:p>
          <a:p>
            <a:pPr marL="0" indent="0">
              <a:buNone/>
            </a:pPr>
            <a:endParaRPr lang="tr-TR" sz="160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51522" y="1196754"/>
            <a:ext cx="3008313" cy="4691063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Bugün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Önümüzdeki Hafta Neler Öğreneceğiz?</a:t>
            </a:r>
          </a:p>
        </p:txBody>
      </p:sp>
    </p:spTree>
    <p:extLst>
      <p:ext uri="{BB962C8B-B14F-4D97-AF65-F5344CB8AC3E}">
        <p14:creationId xmlns:p14="http://schemas.microsoft.com/office/powerpoint/2010/main" val="421288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2" y="273051"/>
            <a:ext cx="2592289" cy="995711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İlişkisi</a:t>
            </a:r>
            <a:br>
              <a:rPr lang="tr-TR" dirty="0"/>
            </a:br>
            <a:r>
              <a:rPr lang="tr-TR" dirty="0" smtClean="0"/>
              <a:t>ve</a:t>
            </a:r>
            <a:r>
              <a:rPr lang="tr-TR" dirty="0"/>
              <a:t> </a:t>
            </a:r>
            <a:r>
              <a:rPr lang="tr-TR" dirty="0" smtClean="0"/>
              <a:t>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461446" cy="66843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1800" dirty="0"/>
              <a:t>Oranlar:</a:t>
            </a:r>
          </a:p>
          <a:p>
            <a:pPr>
              <a:buFont typeface="Wingdings" pitchFamily="2" charset="2"/>
              <a:buChar char="v"/>
            </a:pPr>
            <a:r>
              <a:rPr lang="tr-TR" sz="1800" dirty="0"/>
              <a:t>Manyetik Alan (B) ~ </a:t>
            </a:r>
            <a:r>
              <a:rPr lang="tr-TR" sz="1800" dirty="0" smtClean="0"/>
              <a:t>Akım(I</a:t>
            </a:r>
            <a:r>
              <a:rPr lang="en-US" sz="1800" dirty="0" smtClean="0"/>
              <a:t> = </a:t>
            </a:r>
            <a:r>
              <a:rPr lang="tr-TR" sz="1800" dirty="0" smtClean="0"/>
              <a:t>q/t</a:t>
            </a:r>
            <a:r>
              <a:rPr lang="tr-TR" sz="1800" dirty="0"/>
              <a:t>)</a:t>
            </a:r>
          </a:p>
          <a:p>
            <a:pPr>
              <a:buFont typeface="Wingdings" pitchFamily="2" charset="2"/>
              <a:buChar char="v"/>
            </a:pPr>
            <a:r>
              <a:rPr lang="tr-TR" sz="1800" dirty="0"/>
              <a:t>Manyetik Alan (B) ~ 1/ Uzaklık (d)</a:t>
            </a:r>
          </a:p>
          <a:p>
            <a:pPr>
              <a:buFont typeface="Wingdings" pitchFamily="2" charset="2"/>
              <a:buChar char="v"/>
            </a:pPr>
            <a:r>
              <a:rPr lang="tr-TR" sz="1800" dirty="0"/>
              <a:t>Akımın yönü değiştiğinde manyetik alanın yönü de değişir. </a:t>
            </a:r>
          </a:p>
          <a:p>
            <a:pPr>
              <a:buFont typeface="Wingdings" pitchFamily="2" charset="2"/>
              <a:buChar char="v"/>
            </a:pPr>
            <a:r>
              <a:rPr lang="tr-TR" sz="1800" dirty="0"/>
              <a:t>B ~ I/d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tr-TR" sz="1800" dirty="0"/>
              <a:t>Tablo:</a:t>
            </a:r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endParaRPr lang="tr-TR" sz="1800" dirty="0"/>
          </a:p>
          <a:p>
            <a:pPr marL="0" indent="0">
              <a:buNone/>
            </a:pPr>
            <a:r>
              <a:rPr lang="tr-TR" sz="1800" dirty="0"/>
              <a:t>Grafikler:</a:t>
            </a:r>
          </a:p>
          <a:p>
            <a:pPr marL="0" indent="0">
              <a:buNone/>
            </a:pPr>
            <a:r>
              <a:rPr lang="tr-TR" sz="1800" dirty="0"/>
              <a:t>Manyetik Alan (B)                      Manyetik Alan (B)</a:t>
            </a:r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r>
              <a:rPr lang="tr-TR" sz="2000" dirty="0"/>
              <a:t>      </a:t>
            </a:r>
          </a:p>
          <a:p>
            <a:pPr marL="0" indent="0">
              <a:buNone/>
            </a:pPr>
            <a:r>
              <a:rPr lang="tr-TR" sz="1800" dirty="0"/>
              <a:t>                                   Akım (I)                                  Uzaklık(d)</a:t>
            </a:r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endParaRPr lang="tr-TR" sz="200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323530" y="1417012"/>
            <a:ext cx="3008313" cy="4691063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Bugün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Önümüzdeki Hafta Neler Öğreneceğiz?</a:t>
            </a:r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884129"/>
              </p:ext>
            </p:extLst>
          </p:nvPr>
        </p:nvGraphicFramePr>
        <p:xfrm>
          <a:off x="3707904" y="2627744"/>
          <a:ext cx="4439814" cy="1737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9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9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19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Manyetik Alan 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Akım</a:t>
                      </a:r>
                      <a:r>
                        <a:rPr lang="tr-TR" sz="1600" baseline="0" dirty="0" smtClean="0"/>
                        <a:t> (I)</a:t>
                      </a:r>
                      <a:endParaRPr lang="tr-TR" sz="1600" dirty="0" smtClean="0"/>
                    </a:p>
                    <a:p>
                      <a:endParaRPr lang="tr-T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Uzaklık (d)</a:t>
                      </a:r>
                    </a:p>
                    <a:p>
                      <a:endParaRPr lang="tr-T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1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Artış  (     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Artış  (    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Azalış   (    )</a:t>
                      </a:r>
                    </a:p>
                    <a:p>
                      <a:endParaRPr lang="tr-T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51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Azalış  (     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Azalış   (    )</a:t>
                      </a:r>
                    </a:p>
                    <a:p>
                      <a:endParaRPr lang="tr-T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Artış  (     )</a:t>
                      </a:r>
                    </a:p>
                    <a:p>
                      <a:endParaRPr lang="tr-T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9" name="Düz Ok Bağlayıcısı 8"/>
          <p:cNvCxnSpPr/>
          <p:nvPr/>
        </p:nvCxnSpPr>
        <p:spPr>
          <a:xfrm flipV="1">
            <a:off x="4446202" y="3275672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Düz Ok Bağlayıcısı 11"/>
          <p:cNvCxnSpPr/>
          <p:nvPr/>
        </p:nvCxnSpPr>
        <p:spPr>
          <a:xfrm>
            <a:off x="7515363" y="3271455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Düz Ok Bağlayıcısı 12"/>
          <p:cNvCxnSpPr/>
          <p:nvPr/>
        </p:nvCxnSpPr>
        <p:spPr>
          <a:xfrm flipV="1">
            <a:off x="5904004" y="3275816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Düz Ok Bağlayıcısı 13"/>
          <p:cNvCxnSpPr/>
          <p:nvPr/>
        </p:nvCxnSpPr>
        <p:spPr>
          <a:xfrm flipV="1">
            <a:off x="7410260" y="3855889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Düz Ok Bağlayıcısı 14"/>
          <p:cNvCxnSpPr/>
          <p:nvPr/>
        </p:nvCxnSpPr>
        <p:spPr>
          <a:xfrm>
            <a:off x="4513600" y="3861386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Düz Ok Bağlayıcısı 15"/>
          <p:cNvCxnSpPr/>
          <p:nvPr/>
        </p:nvCxnSpPr>
        <p:spPr>
          <a:xfrm>
            <a:off x="6030090" y="3861048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Düz Ok Bağlayıcısı 16"/>
          <p:cNvCxnSpPr/>
          <p:nvPr/>
        </p:nvCxnSpPr>
        <p:spPr>
          <a:xfrm flipV="1">
            <a:off x="3779912" y="5229200"/>
            <a:ext cx="0" cy="1368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Düz Ok Bağlayıcısı 17"/>
          <p:cNvCxnSpPr/>
          <p:nvPr/>
        </p:nvCxnSpPr>
        <p:spPr>
          <a:xfrm>
            <a:off x="3779912" y="6597352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Düz Ok Bağlayıcısı 20"/>
          <p:cNvCxnSpPr/>
          <p:nvPr/>
        </p:nvCxnSpPr>
        <p:spPr>
          <a:xfrm flipV="1">
            <a:off x="6588224" y="5229200"/>
            <a:ext cx="0" cy="1368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Düz Ok Bağlayıcısı 21"/>
          <p:cNvCxnSpPr/>
          <p:nvPr/>
        </p:nvCxnSpPr>
        <p:spPr>
          <a:xfrm>
            <a:off x="6588224" y="6597352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4" name="Picture 3" descr="C:\Users\Cemre\Desktop\st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762" y="116633"/>
            <a:ext cx="73532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Düz Bağlayıcı 19"/>
          <p:cNvCxnSpPr/>
          <p:nvPr/>
        </p:nvCxnSpPr>
        <p:spPr>
          <a:xfrm flipV="1">
            <a:off x="3779912" y="5445224"/>
            <a:ext cx="1152128" cy="115212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Serbest Form 24"/>
          <p:cNvSpPr/>
          <p:nvPr/>
        </p:nvSpPr>
        <p:spPr>
          <a:xfrm>
            <a:off x="6588224" y="5451243"/>
            <a:ext cx="1080120" cy="1146613"/>
          </a:xfrm>
          <a:custGeom>
            <a:avLst/>
            <a:gdLst>
              <a:gd name="connsiteX0" fmla="*/ 0 w 1137684"/>
              <a:gd name="connsiteY0" fmla="*/ 0 h 1180214"/>
              <a:gd name="connsiteX1" fmla="*/ 1137684 w 1137684"/>
              <a:gd name="connsiteY1" fmla="*/ 1180214 h 1180214"/>
              <a:gd name="connsiteX2" fmla="*/ 1137684 w 1137684"/>
              <a:gd name="connsiteY2" fmla="*/ 1180214 h 1180214"/>
              <a:gd name="connsiteX0" fmla="*/ 0 w 1137684"/>
              <a:gd name="connsiteY0" fmla="*/ 0 h 1180214"/>
              <a:gd name="connsiteX1" fmla="*/ 510686 w 1137684"/>
              <a:gd name="connsiteY1" fmla="*/ 780391 h 1180214"/>
              <a:gd name="connsiteX2" fmla="*/ 1137684 w 1137684"/>
              <a:gd name="connsiteY2" fmla="*/ 1180214 h 1180214"/>
              <a:gd name="connsiteX3" fmla="*/ 1137684 w 1137684"/>
              <a:gd name="connsiteY3" fmla="*/ 1180214 h 1180214"/>
              <a:gd name="connsiteX0" fmla="*/ 0 w 1137684"/>
              <a:gd name="connsiteY0" fmla="*/ 0 h 1180214"/>
              <a:gd name="connsiteX1" fmla="*/ 510686 w 1137684"/>
              <a:gd name="connsiteY1" fmla="*/ 780391 h 1180214"/>
              <a:gd name="connsiteX2" fmla="*/ 1137684 w 1137684"/>
              <a:gd name="connsiteY2" fmla="*/ 1180214 h 1180214"/>
              <a:gd name="connsiteX3" fmla="*/ 1137684 w 1137684"/>
              <a:gd name="connsiteY3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510686 w 1137684"/>
              <a:gd name="connsiteY2" fmla="*/ 780391 h 1180214"/>
              <a:gd name="connsiteX3" fmla="*/ 1137684 w 1137684"/>
              <a:gd name="connsiteY3" fmla="*/ 1180214 h 1180214"/>
              <a:gd name="connsiteX4" fmla="*/ 1137684 w 1137684"/>
              <a:gd name="connsiteY4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510686 w 1137684"/>
              <a:gd name="connsiteY2" fmla="*/ 780391 h 1180214"/>
              <a:gd name="connsiteX3" fmla="*/ 667476 w 1137684"/>
              <a:gd name="connsiteY3" fmla="*/ 977385 h 1180214"/>
              <a:gd name="connsiteX4" fmla="*/ 1137684 w 1137684"/>
              <a:gd name="connsiteY4" fmla="*/ 1180214 h 1180214"/>
              <a:gd name="connsiteX5" fmla="*/ 1137684 w 1137684"/>
              <a:gd name="connsiteY5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398694 w 1137684"/>
              <a:gd name="connsiteY2" fmla="*/ 780391 h 1180214"/>
              <a:gd name="connsiteX3" fmla="*/ 667476 w 1137684"/>
              <a:gd name="connsiteY3" fmla="*/ 977385 h 1180214"/>
              <a:gd name="connsiteX4" fmla="*/ 1137684 w 1137684"/>
              <a:gd name="connsiteY4" fmla="*/ 1180214 h 1180214"/>
              <a:gd name="connsiteX5" fmla="*/ 1137684 w 1137684"/>
              <a:gd name="connsiteY5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667476 w 1137684"/>
              <a:gd name="connsiteY4" fmla="*/ 977385 h 1180214"/>
              <a:gd name="connsiteX5" fmla="*/ 1137684 w 1137684"/>
              <a:gd name="connsiteY5" fmla="*/ 1180214 h 1180214"/>
              <a:gd name="connsiteX6" fmla="*/ 1137684 w 1137684"/>
              <a:gd name="connsiteY6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477088 w 1137684"/>
              <a:gd name="connsiteY4" fmla="*/ 867944 h 1180214"/>
              <a:gd name="connsiteX5" fmla="*/ 667476 w 1137684"/>
              <a:gd name="connsiteY5" fmla="*/ 977385 h 1180214"/>
              <a:gd name="connsiteX6" fmla="*/ 1137684 w 1137684"/>
              <a:gd name="connsiteY6" fmla="*/ 1180214 h 1180214"/>
              <a:gd name="connsiteX7" fmla="*/ 1137684 w 1137684"/>
              <a:gd name="connsiteY7" fmla="*/ 1180214 h 1180214"/>
              <a:gd name="connsiteX0" fmla="*/ 0 w 1137684"/>
              <a:gd name="connsiteY0" fmla="*/ 0 h 1180214"/>
              <a:gd name="connsiteX1" fmla="*/ 163511 w 1137684"/>
              <a:gd name="connsiteY1" fmla="*/ 419235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477088 w 1137684"/>
              <a:gd name="connsiteY4" fmla="*/ 867944 h 1180214"/>
              <a:gd name="connsiteX5" fmla="*/ 667476 w 1137684"/>
              <a:gd name="connsiteY5" fmla="*/ 977385 h 1180214"/>
              <a:gd name="connsiteX6" fmla="*/ 1137684 w 1137684"/>
              <a:gd name="connsiteY6" fmla="*/ 1180214 h 1180214"/>
              <a:gd name="connsiteX7" fmla="*/ 1137684 w 1137684"/>
              <a:gd name="connsiteY7" fmla="*/ 1180214 h 1180214"/>
              <a:gd name="connsiteX0" fmla="*/ 0 w 1137684"/>
              <a:gd name="connsiteY0" fmla="*/ 0 h 1180214"/>
              <a:gd name="connsiteX1" fmla="*/ 163511 w 1137684"/>
              <a:gd name="connsiteY1" fmla="*/ 419235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510686 w 1137684"/>
              <a:gd name="connsiteY4" fmla="*/ 867944 h 1180214"/>
              <a:gd name="connsiteX5" fmla="*/ 667476 w 1137684"/>
              <a:gd name="connsiteY5" fmla="*/ 977385 h 1180214"/>
              <a:gd name="connsiteX6" fmla="*/ 1137684 w 1137684"/>
              <a:gd name="connsiteY6" fmla="*/ 1180214 h 1180214"/>
              <a:gd name="connsiteX7" fmla="*/ 1137684 w 1137684"/>
              <a:gd name="connsiteY7" fmla="*/ 1180214 h 11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7684" h="1180214">
                <a:moveTo>
                  <a:pt x="0" y="0"/>
                </a:moveTo>
                <a:cubicBezTo>
                  <a:pt x="29118" y="57104"/>
                  <a:pt x="78397" y="289170"/>
                  <a:pt x="163511" y="419235"/>
                </a:cubicBezTo>
                <a:cubicBezTo>
                  <a:pt x="211295" y="518292"/>
                  <a:pt x="225107" y="561508"/>
                  <a:pt x="264304" y="627173"/>
                </a:cubicBezTo>
                <a:cubicBezTo>
                  <a:pt x="303501" y="692838"/>
                  <a:pt x="363230" y="747559"/>
                  <a:pt x="398694" y="780391"/>
                </a:cubicBezTo>
                <a:cubicBezTo>
                  <a:pt x="434158" y="813223"/>
                  <a:pt x="465889" y="835112"/>
                  <a:pt x="510686" y="867944"/>
                </a:cubicBezTo>
                <a:cubicBezTo>
                  <a:pt x="555483" y="900776"/>
                  <a:pt x="557377" y="918044"/>
                  <a:pt x="667476" y="977385"/>
                </a:cubicBezTo>
                <a:lnTo>
                  <a:pt x="1137684" y="1180214"/>
                </a:lnTo>
                <a:lnTo>
                  <a:pt x="1137684" y="1180214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6" name="Düz Bağlayıcı 5"/>
          <p:cNvCxnSpPr/>
          <p:nvPr/>
        </p:nvCxnSpPr>
        <p:spPr>
          <a:xfrm>
            <a:off x="6588224" y="5805264"/>
            <a:ext cx="360040" cy="7920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Serbest Form 25"/>
          <p:cNvSpPr/>
          <p:nvPr/>
        </p:nvSpPr>
        <p:spPr>
          <a:xfrm>
            <a:off x="6660233" y="5445226"/>
            <a:ext cx="1260139" cy="936105"/>
          </a:xfrm>
          <a:custGeom>
            <a:avLst/>
            <a:gdLst>
              <a:gd name="connsiteX0" fmla="*/ 0 w 1137684"/>
              <a:gd name="connsiteY0" fmla="*/ 0 h 1180214"/>
              <a:gd name="connsiteX1" fmla="*/ 1137684 w 1137684"/>
              <a:gd name="connsiteY1" fmla="*/ 1180214 h 1180214"/>
              <a:gd name="connsiteX2" fmla="*/ 1137684 w 1137684"/>
              <a:gd name="connsiteY2" fmla="*/ 1180214 h 1180214"/>
              <a:gd name="connsiteX0" fmla="*/ 0 w 1137684"/>
              <a:gd name="connsiteY0" fmla="*/ 0 h 1180214"/>
              <a:gd name="connsiteX1" fmla="*/ 510686 w 1137684"/>
              <a:gd name="connsiteY1" fmla="*/ 780391 h 1180214"/>
              <a:gd name="connsiteX2" fmla="*/ 1137684 w 1137684"/>
              <a:gd name="connsiteY2" fmla="*/ 1180214 h 1180214"/>
              <a:gd name="connsiteX3" fmla="*/ 1137684 w 1137684"/>
              <a:gd name="connsiteY3" fmla="*/ 1180214 h 1180214"/>
              <a:gd name="connsiteX0" fmla="*/ 0 w 1137684"/>
              <a:gd name="connsiteY0" fmla="*/ 0 h 1180214"/>
              <a:gd name="connsiteX1" fmla="*/ 510686 w 1137684"/>
              <a:gd name="connsiteY1" fmla="*/ 780391 h 1180214"/>
              <a:gd name="connsiteX2" fmla="*/ 1137684 w 1137684"/>
              <a:gd name="connsiteY2" fmla="*/ 1180214 h 1180214"/>
              <a:gd name="connsiteX3" fmla="*/ 1137684 w 1137684"/>
              <a:gd name="connsiteY3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510686 w 1137684"/>
              <a:gd name="connsiteY2" fmla="*/ 780391 h 1180214"/>
              <a:gd name="connsiteX3" fmla="*/ 1137684 w 1137684"/>
              <a:gd name="connsiteY3" fmla="*/ 1180214 h 1180214"/>
              <a:gd name="connsiteX4" fmla="*/ 1137684 w 1137684"/>
              <a:gd name="connsiteY4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510686 w 1137684"/>
              <a:gd name="connsiteY2" fmla="*/ 780391 h 1180214"/>
              <a:gd name="connsiteX3" fmla="*/ 667476 w 1137684"/>
              <a:gd name="connsiteY3" fmla="*/ 977385 h 1180214"/>
              <a:gd name="connsiteX4" fmla="*/ 1137684 w 1137684"/>
              <a:gd name="connsiteY4" fmla="*/ 1180214 h 1180214"/>
              <a:gd name="connsiteX5" fmla="*/ 1137684 w 1137684"/>
              <a:gd name="connsiteY5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398694 w 1137684"/>
              <a:gd name="connsiteY2" fmla="*/ 780391 h 1180214"/>
              <a:gd name="connsiteX3" fmla="*/ 667476 w 1137684"/>
              <a:gd name="connsiteY3" fmla="*/ 977385 h 1180214"/>
              <a:gd name="connsiteX4" fmla="*/ 1137684 w 1137684"/>
              <a:gd name="connsiteY4" fmla="*/ 1180214 h 1180214"/>
              <a:gd name="connsiteX5" fmla="*/ 1137684 w 1137684"/>
              <a:gd name="connsiteY5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667476 w 1137684"/>
              <a:gd name="connsiteY4" fmla="*/ 977385 h 1180214"/>
              <a:gd name="connsiteX5" fmla="*/ 1137684 w 1137684"/>
              <a:gd name="connsiteY5" fmla="*/ 1180214 h 1180214"/>
              <a:gd name="connsiteX6" fmla="*/ 1137684 w 1137684"/>
              <a:gd name="connsiteY6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477088 w 1137684"/>
              <a:gd name="connsiteY4" fmla="*/ 867944 h 1180214"/>
              <a:gd name="connsiteX5" fmla="*/ 667476 w 1137684"/>
              <a:gd name="connsiteY5" fmla="*/ 977385 h 1180214"/>
              <a:gd name="connsiteX6" fmla="*/ 1137684 w 1137684"/>
              <a:gd name="connsiteY6" fmla="*/ 1180214 h 1180214"/>
              <a:gd name="connsiteX7" fmla="*/ 1137684 w 1137684"/>
              <a:gd name="connsiteY7" fmla="*/ 1180214 h 1180214"/>
              <a:gd name="connsiteX0" fmla="*/ 0 w 1137684"/>
              <a:gd name="connsiteY0" fmla="*/ 0 h 1180214"/>
              <a:gd name="connsiteX1" fmla="*/ 163511 w 1137684"/>
              <a:gd name="connsiteY1" fmla="*/ 419235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477088 w 1137684"/>
              <a:gd name="connsiteY4" fmla="*/ 867944 h 1180214"/>
              <a:gd name="connsiteX5" fmla="*/ 667476 w 1137684"/>
              <a:gd name="connsiteY5" fmla="*/ 977385 h 1180214"/>
              <a:gd name="connsiteX6" fmla="*/ 1137684 w 1137684"/>
              <a:gd name="connsiteY6" fmla="*/ 1180214 h 1180214"/>
              <a:gd name="connsiteX7" fmla="*/ 1137684 w 1137684"/>
              <a:gd name="connsiteY7" fmla="*/ 1180214 h 1180214"/>
              <a:gd name="connsiteX0" fmla="*/ 0 w 1137684"/>
              <a:gd name="connsiteY0" fmla="*/ 0 h 1180214"/>
              <a:gd name="connsiteX1" fmla="*/ 163511 w 1137684"/>
              <a:gd name="connsiteY1" fmla="*/ 419235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510686 w 1137684"/>
              <a:gd name="connsiteY4" fmla="*/ 867944 h 1180214"/>
              <a:gd name="connsiteX5" fmla="*/ 667476 w 1137684"/>
              <a:gd name="connsiteY5" fmla="*/ 977385 h 1180214"/>
              <a:gd name="connsiteX6" fmla="*/ 1137684 w 1137684"/>
              <a:gd name="connsiteY6" fmla="*/ 1180214 h 1180214"/>
              <a:gd name="connsiteX7" fmla="*/ 1137684 w 1137684"/>
              <a:gd name="connsiteY7" fmla="*/ 1180214 h 11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7684" h="1180214">
                <a:moveTo>
                  <a:pt x="0" y="0"/>
                </a:moveTo>
                <a:cubicBezTo>
                  <a:pt x="29118" y="57104"/>
                  <a:pt x="78397" y="289170"/>
                  <a:pt x="163511" y="419235"/>
                </a:cubicBezTo>
                <a:cubicBezTo>
                  <a:pt x="211295" y="518292"/>
                  <a:pt x="225107" y="561508"/>
                  <a:pt x="264304" y="627173"/>
                </a:cubicBezTo>
                <a:cubicBezTo>
                  <a:pt x="303501" y="692838"/>
                  <a:pt x="363230" y="747559"/>
                  <a:pt x="398694" y="780391"/>
                </a:cubicBezTo>
                <a:cubicBezTo>
                  <a:pt x="434158" y="813223"/>
                  <a:pt x="465889" y="835112"/>
                  <a:pt x="510686" y="867944"/>
                </a:cubicBezTo>
                <a:cubicBezTo>
                  <a:pt x="555483" y="900776"/>
                  <a:pt x="557377" y="918044"/>
                  <a:pt x="667476" y="977385"/>
                </a:cubicBezTo>
                <a:lnTo>
                  <a:pt x="1137684" y="1180214"/>
                </a:lnTo>
                <a:lnTo>
                  <a:pt x="1137684" y="1180214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Serbest Form 26"/>
          <p:cNvSpPr/>
          <p:nvPr/>
        </p:nvSpPr>
        <p:spPr>
          <a:xfrm>
            <a:off x="6768244" y="5445224"/>
            <a:ext cx="1260140" cy="720080"/>
          </a:xfrm>
          <a:custGeom>
            <a:avLst/>
            <a:gdLst>
              <a:gd name="connsiteX0" fmla="*/ 0 w 1137684"/>
              <a:gd name="connsiteY0" fmla="*/ 0 h 1180214"/>
              <a:gd name="connsiteX1" fmla="*/ 1137684 w 1137684"/>
              <a:gd name="connsiteY1" fmla="*/ 1180214 h 1180214"/>
              <a:gd name="connsiteX2" fmla="*/ 1137684 w 1137684"/>
              <a:gd name="connsiteY2" fmla="*/ 1180214 h 1180214"/>
              <a:gd name="connsiteX0" fmla="*/ 0 w 1137684"/>
              <a:gd name="connsiteY0" fmla="*/ 0 h 1180214"/>
              <a:gd name="connsiteX1" fmla="*/ 510686 w 1137684"/>
              <a:gd name="connsiteY1" fmla="*/ 780391 h 1180214"/>
              <a:gd name="connsiteX2" fmla="*/ 1137684 w 1137684"/>
              <a:gd name="connsiteY2" fmla="*/ 1180214 h 1180214"/>
              <a:gd name="connsiteX3" fmla="*/ 1137684 w 1137684"/>
              <a:gd name="connsiteY3" fmla="*/ 1180214 h 1180214"/>
              <a:gd name="connsiteX0" fmla="*/ 0 w 1137684"/>
              <a:gd name="connsiteY0" fmla="*/ 0 h 1180214"/>
              <a:gd name="connsiteX1" fmla="*/ 510686 w 1137684"/>
              <a:gd name="connsiteY1" fmla="*/ 780391 h 1180214"/>
              <a:gd name="connsiteX2" fmla="*/ 1137684 w 1137684"/>
              <a:gd name="connsiteY2" fmla="*/ 1180214 h 1180214"/>
              <a:gd name="connsiteX3" fmla="*/ 1137684 w 1137684"/>
              <a:gd name="connsiteY3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510686 w 1137684"/>
              <a:gd name="connsiteY2" fmla="*/ 780391 h 1180214"/>
              <a:gd name="connsiteX3" fmla="*/ 1137684 w 1137684"/>
              <a:gd name="connsiteY3" fmla="*/ 1180214 h 1180214"/>
              <a:gd name="connsiteX4" fmla="*/ 1137684 w 1137684"/>
              <a:gd name="connsiteY4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510686 w 1137684"/>
              <a:gd name="connsiteY2" fmla="*/ 780391 h 1180214"/>
              <a:gd name="connsiteX3" fmla="*/ 667476 w 1137684"/>
              <a:gd name="connsiteY3" fmla="*/ 977385 h 1180214"/>
              <a:gd name="connsiteX4" fmla="*/ 1137684 w 1137684"/>
              <a:gd name="connsiteY4" fmla="*/ 1180214 h 1180214"/>
              <a:gd name="connsiteX5" fmla="*/ 1137684 w 1137684"/>
              <a:gd name="connsiteY5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398694 w 1137684"/>
              <a:gd name="connsiteY2" fmla="*/ 780391 h 1180214"/>
              <a:gd name="connsiteX3" fmla="*/ 667476 w 1137684"/>
              <a:gd name="connsiteY3" fmla="*/ 977385 h 1180214"/>
              <a:gd name="connsiteX4" fmla="*/ 1137684 w 1137684"/>
              <a:gd name="connsiteY4" fmla="*/ 1180214 h 1180214"/>
              <a:gd name="connsiteX5" fmla="*/ 1137684 w 1137684"/>
              <a:gd name="connsiteY5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667476 w 1137684"/>
              <a:gd name="connsiteY4" fmla="*/ 977385 h 1180214"/>
              <a:gd name="connsiteX5" fmla="*/ 1137684 w 1137684"/>
              <a:gd name="connsiteY5" fmla="*/ 1180214 h 1180214"/>
              <a:gd name="connsiteX6" fmla="*/ 1137684 w 1137684"/>
              <a:gd name="connsiteY6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477088 w 1137684"/>
              <a:gd name="connsiteY4" fmla="*/ 867944 h 1180214"/>
              <a:gd name="connsiteX5" fmla="*/ 667476 w 1137684"/>
              <a:gd name="connsiteY5" fmla="*/ 977385 h 1180214"/>
              <a:gd name="connsiteX6" fmla="*/ 1137684 w 1137684"/>
              <a:gd name="connsiteY6" fmla="*/ 1180214 h 1180214"/>
              <a:gd name="connsiteX7" fmla="*/ 1137684 w 1137684"/>
              <a:gd name="connsiteY7" fmla="*/ 1180214 h 1180214"/>
              <a:gd name="connsiteX0" fmla="*/ 0 w 1137684"/>
              <a:gd name="connsiteY0" fmla="*/ 0 h 1180214"/>
              <a:gd name="connsiteX1" fmla="*/ 163511 w 1137684"/>
              <a:gd name="connsiteY1" fmla="*/ 419235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477088 w 1137684"/>
              <a:gd name="connsiteY4" fmla="*/ 867944 h 1180214"/>
              <a:gd name="connsiteX5" fmla="*/ 667476 w 1137684"/>
              <a:gd name="connsiteY5" fmla="*/ 977385 h 1180214"/>
              <a:gd name="connsiteX6" fmla="*/ 1137684 w 1137684"/>
              <a:gd name="connsiteY6" fmla="*/ 1180214 h 1180214"/>
              <a:gd name="connsiteX7" fmla="*/ 1137684 w 1137684"/>
              <a:gd name="connsiteY7" fmla="*/ 1180214 h 1180214"/>
              <a:gd name="connsiteX0" fmla="*/ 0 w 1137684"/>
              <a:gd name="connsiteY0" fmla="*/ 0 h 1180214"/>
              <a:gd name="connsiteX1" fmla="*/ 163511 w 1137684"/>
              <a:gd name="connsiteY1" fmla="*/ 419235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510686 w 1137684"/>
              <a:gd name="connsiteY4" fmla="*/ 867944 h 1180214"/>
              <a:gd name="connsiteX5" fmla="*/ 667476 w 1137684"/>
              <a:gd name="connsiteY5" fmla="*/ 977385 h 1180214"/>
              <a:gd name="connsiteX6" fmla="*/ 1137684 w 1137684"/>
              <a:gd name="connsiteY6" fmla="*/ 1180214 h 1180214"/>
              <a:gd name="connsiteX7" fmla="*/ 1137684 w 1137684"/>
              <a:gd name="connsiteY7" fmla="*/ 1180214 h 11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7684" h="1180214">
                <a:moveTo>
                  <a:pt x="0" y="0"/>
                </a:moveTo>
                <a:cubicBezTo>
                  <a:pt x="29118" y="57104"/>
                  <a:pt x="78397" y="289170"/>
                  <a:pt x="163511" y="419235"/>
                </a:cubicBezTo>
                <a:cubicBezTo>
                  <a:pt x="211295" y="518292"/>
                  <a:pt x="225107" y="561508"/>
                  <a:pt x="264304" y="627173"/>
                </a:cubicBezTo>
                <a:cubicBezTo>
                  <a:pt x="303501" y="692838"/>
                  <a:pt x="363230" y="747559"/>
                  <a:pt x="398694" y="780391"/>
                </a:cubicBezTo>
                <a:cubicBezTo>
                  <a:pt x="434158" y="813223"/>
                  <a:pt x="465889" y="835112"/>
                  <a:pt x="510686" y="867944"/>
                </a:cubicBezTo>
                <a:cubicBezTo>
                  <a:pt x="555483" y="900776"/>
                  <a:pt x="557377" y="918044"/>
                  <a:pt x="667476" y="977385"/>
                </a:cubicBezTo>
                <a:lnTo>
                  <a:pt x="1137684" y="1180214"/>
                </a:lnTo>
                <a:lnTo>
                  <a:pt x="1137684" y="1180214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383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434878"/>
            <a:ext cx="2520280" cy="707678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</a:t>
            </a:r>
            <a:r>
              <a:rPr lang="tr-TR" dirty="0" smtClean="0"/>
              <a:t>İlişkisi ve 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2800" dirty="0"/>
              <a:t>Günlük Hayat Örnekleri</a:t>
            </a:r>
          </a:p>
          <a:p>
            <a:r>
              <a:rPr lang="tr-TR" sz="2000" dirty="0"/>
              <a:t>Manyetik Vinç</a:t>
            </a:r>
          </a:p>
          <a:p>
            <a:endParaRPr lang="tr-TR" sz="2000" dirty="0"/>
          </a:p>
          <a:p>
            <a:endParaRPr lang="tr-TR" sz="2000" dirty="0"/>
          </a:p>
          <a:p>
            <a:endParaRPr lang="tr-TR" sz="2000" dirty="0"/>
          </a:p>
          <a:p>
            <a:endParaRPr lang="tr-TR" sz="2000" dirty="0"/>
          </a:p>
          <a:p>
            <a:endParaRPr lang="tr-TR" sz="2000" dirty="0"/>
          </a:p>
          <a:p>
            <a:r>
              <a:rPr lang="tr-TR" sz="2000" dirty="0"/>
              <a:t>Hoparlör</a:t>
            </a:r>
          </a:p>
          <a:p>
            <a:endParaRPr lang="tr-TR" sz="2000" dirty="0"/>
          </a:p>
          <a:p>
            <a:endParaRPr lang="tr-TR" sz="2000" dirty="0"/>
          </a:p>
          <a:p>
            <a:pPr marL="0" indent="0">
              <a:buNone/>
            </a:pPr>
            <a:endParaRPr lang="tr-TR" sz="2000" dirty="0"/>
          </a:p>
          <a:p>
            <a:r>
              <a:rPr lang="tr-TR" sz="2000" dirty="0"/>
              <a:t>Kapı Otomatı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51522" y="1224225"/>
            <a:ext cx="3008313" cy="4691063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Bugün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407" y="788719"/>
            <a:ext cx="2097019" cy="174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Cemre\Desktop\hoparl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023" y="2660894"/>
            <a:ext cx="2159403" cy="181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Cemre\Desktop\kapı-zili-nasıl-çalışı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04" y="4478621"/>
            <a:ext cx="2097019" cy="195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50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2160240" cy="792088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İlişkisi</a:t>
            </a:r>
            <a:br>
              <a:rPr lang="tr-TR" dirty="0"/>
            </a:br>
            <a:r>
              <a:rPr lang="tr-TR" dirty="0" smtClean="0"/>
              <a:t>ve</a:t>
            </a:r>
            <a:r>
              <a:rPr lang="tr-TR" dirty="0"/>
              <a:t> </a:t>
            </a:r>
            <a:r>
              <a:rPr lang="tr-TR" dirty="0" smtClean="0"/>
              <a:t>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0" indent="0">
              <a:buNone/>
            </a:pPr>
            <a:r>
              <a:rPr lang="tr-TR" dirty="0" smtClean="0"/>
              <a:t>Dünya’nın Manyetik Alanı Olduğunu Nereden Biliyoruz?</a:t>
            </a:r>
          </a:p>
          <a:p>
            <a:pPr marL="0" indent="0">
              <a:buNone/>
            </a:pPr>
            <a:endParaRPr lang="tr-TR" dirty="0" smtClean="0"/>
          </a:p>
          <a:p>
            <a:pPr>
              <a:buFont typeface="Wingdings" pitchFamily="2" charset="2"/>
              <a:buChar char="v"/>
            </a:pPr>
            <a:r>
              <a:rPr lang="tr-TR" sz="1800" dirty="0"/>
              <a:t>Bir çubuk mıknatıs veya bir pusula iğnesi, kütle merkezinden serbestçe hareket edecek şekilde asıldığında Dünya’nın kuzey-güney doğrultusunu gösterecek biçimde dengeye gelir.</a:t>
            </a:r>
          </a:p>
          <a:p>
            <a:pPr>
              <a:buFont typeface="Wingdings" pitchFamily="2" charset="2"/>
              <a:buChar char="v"/>
            </a:pPr>
            <a:endParaRPr lang="tr-TR" sz="1800" dirty="0"/>
          </a:p>
          <a:p>
            <a:pPr>
              <a:buFont typeface="Wingdings" pitchFamily="2" charset="2"/>
              <a:buChar char="v"/>
            </a:pPr>
            <a:r>
              <a:rPr lang="tr-TR" sz="1800" dirty="0"/>
              <a:t>Bu durum, pusula iğnesine bir manyetik alanın etki ettiğini gösterir.</a:t>
            </a:r>
          </a:p>
          <a:p>
            <a:pPr marL="0" indent="0">
              <a:buNone/>
            </a:pPr>
            <a:endParaRPr lang="tr-TR" sz="180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51522" y="1196754"/>
            <a:ext cx="3008313" cy="4691063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-1116632" y="44371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2029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2376264" cy="707678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</a:t>
            </a:r>
            <a:r>
              <a:rPr lang="tr-TR" dirty="0" smtClean="0"/>
              <a:t>İlişkisi ve 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Dünya’nın </a:t>
            </a:r>
            <a:r>
              <a:rPr lang="tr-TR" dirty="0"/>
              <a:t>Manyetik </a:t>
            </a:r>
            <a:r>
              <a:rPr lang="tr-TR" dirty="0" smtClean="0"/>
              <a:t>Alanı Olduğunu Nereden Biliyoruz?</a:t>
            </a:r>
            <a:endParaRPr lang="tr-TR" sz="2000" dirty="0"/>
          </a:p>
          <a:p>
            <a:pPr>
              <a:buFont typeface="Wingdings" pitchFamily="2" charset="2"/>
              <a:buChar char="v"/>
            </a:pPr>
            <a:r>
              <a:rPr lang="tr-TR" sz="2000" dirty="0"/>
              <a:t>Bu alan, yerin manyetik alanıdır.</a:t>
            </a:r>
          </a:p>
          <a:p>
            <a:pPr>
              <a:buFont typeface="Wingdings" pitchFamily="2" charset="2"/>
              <a:buChar char="v"/>
            </a:pPr>
            <a:r>
              <a:rPr lang="tr-TR" sz="2000" dirty="0"/>
              <a:t>Yerin manyetik alanı, Dünya’nın içinden geçen uzun bir çubuk mıknatısın alanına benzetilmektedir.</a:t>
            </a:r>
          </a:p>
          <a:p>
            <a:pPr marL="0" indent="0">
              <a:buNone/>
            </a:pPr>
            <a:endParaRPr lang="tr-TR" sz="4000" dirty="0"/>
          </a:p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514" y="1052738"/>
            <a:ext cx="3008313" cy="4691063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</p:txBody>
      </p:sp>
      <p:pic>
        <p:nvPicPr>
          <p:cNvPr id="6" name="Picture 2" descr="C:\Users\Cemre\Desktop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6" y="2762526"/>
            <a:ext cx="5361347" cy="383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Cemre\Desktop\torisan_Bar_Magnet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5088">
            <a:off x="5193365" y="4339115"/>
            <a:ext cx="187441" cy="97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03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2592288" cy="707678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</a:t>
            </a:r>
            <a:r>
              <a:rPr lang="tr-TR" dirty="0" smtClean="0"/>
              <a:t>İlişkisi ve 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461446" cy="65849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r-TR" sz="3100" dirty="0"/>
              <a:t>Dünya’nın Manyetik Alanı Olduğunu Nereden Biliyoruz?</a:t>
            </a:r>
            <a:endParaRPr lang="en-US" sz="3100" dirty="0"/>
          </a:p>
          <a:p>
            <a:pPr marL="0" indent="0">
              <a:buNone/>
            </a:pPr>
            <a:endParaRPr lang="tr-TR" sz="3100" dirty="0"/>
          </a:p>
          <a:p>
            <a:pPr marL="231775" indent="-231775"/>
            <a:r>
              <a:rPr lang="tr-TR" sz="2300" dirty="0"/>
              <a:t>Dünya’nın manyetik kutupları ile coğrafi kutupları çakışık mıdır? Dönme ekseni ile manyetik </a:t>
            </a:r>
            <a:r>
              <a:rPr lang="nn-NO" sz="2300" dirty="0"/>
              <a:t>eksen arasında kaç derece vardır? </a:t>
            </a:r>
          </a:p>
          <a:p>
            <a:pPr marL="231775" indent="-231775"/>
            <a:endParaRPr lang="tr-TR" sz="3100" dirty="0"/>
          </a:p>
          <a:p>
            <a:pPr marL="231775" indent="-231775">
              <a:buNone/>
            </a:pPr>
            <a:endParaRPr lang="tr-TR" dirty="0"/>
          </a:p>
          <a:p>
            <a:pPr marL="231775" indent="-231775">
              <a:buNone/>
            </a:pPr>
            <a:endParaRPr lang="tr-TR" dirty="0" smtClean="0"/>
          </a:p>
          <a:p>
            <a:pPr marL="231775" indent="-231775">
              <a:buNone/>
            </a:pPr>
            <a:endParaRPr lang="tr-TR" dirty="0"/>
          </a:p>
          <a:p>
            <a:pPr marL="231775" indent="-231775">
              <a:buNone/>
            </a:pPr>
            <a:endParaRPr lang="tr-TR" sz="2000" i="1" dirty="0"/>
          </a:p>
          <a:p>
            <a:pPr marL="231775" indent="-231775"/>
            <a:r>
              <a:rPr lang="tr-TR" sz="1800" dirty="0"/>
              <a:t>Sapma açısı</a:t>
            </a:r>
            <a:endParaRPr lang="tr-TR" sz="1800" i="1" dirty="0"/>
          </a:p>
          <a:p>
            <a:pPr marL="231775" indent="-231775"/>
            <a:endParaRPr lang="tr-TR" sz="1800" i="1" dirty="0"/>
          </a:p>
          <a:p>
            <a:pPr marL="231775" indent="-231775"/>
            <a:endParaRPr lang="tr-TR" sz="1800" i="1" dirty="0"/>
          </a:p>
          <a:p>
            <a:pPr marL="231775" indent="-231775"/>
            <a:endParaRPr lang="tr-TR" sz="1800" i="1" dirty="0"/>
          </a:p>
          <a:p>
            <a:pPr marL="231775" indent="-231775"/>
            <a:endParaRPr lang="tr-TR" sz="1800" i="1" dirty="0"/>
          </a:p>
          <a:p>
            <a:pPr marL="231775" indent="-231775"/>
            <a:endParaRPr lang="tr-TR" sz="1800" i="1" dirty="0"/>
          </a:p>
          <a:p>
            <a:pPr marL="231775" indent="-231775"/>
            <a:endParaRPr lang="tr-TR" sz="1800" i="1" dirty="0"/>
          </a:p>
          <a:p>
            <a:pPr marL="231775" indent="-231775" algn="just"/>
            <a:endParaRPr lang="tr-TR" sz="1800" i="1" dirty="0"/>
          </a:p>
          <a:p>
            <a:pPr marL="231775" indent="-231775" algn="just"/>
            <a:r>
              <a:rPr lang="tr-TR" sz="2000" dirty="0" smtClean="0"/>
              <a:t>11</a:t>
            </a:r>
            <a:r>
              <a:rPr lang="en-US" sz="2000" dirty="0" smtClean="0"/>
              <a:t>,</a:t>
            </a:r>
            <a:r>
              <a:rPr lang="tr-TR" sz="2000" dirty="0" smtClean="0"/>
              <a:t>5 </a:t>
            </a:r>
            <a:r>
              <a:rPr lang="tr-TR" sz="2000" dirty="0"/>
              <a:t>derecelik </a:t>
            </a:r>
            <a:r>
              <a:rPr lang="en-US" sz="2000" dirty="0" err="1"/>
              <a:t>sapma</a:t>
            </a:r>
            <a:r>
              <a:rPr lang="en-US" sz="2000" dirty="0"/>
              <a:t> </a:t>
            </a:r>
            <a:r>
              <a:rPr lang="en-US" sz="2000" dirty="0" err="1" smtClean="0"/>
              <a:t>açısı</a:t>
            </a:r>
            <a:r>
              <a:rPr lang="tr-TR" sz="2000" dirty="0" smtClean="0"/>
              <a:t> </a:t>
            </a:r>
            <a:r>
              <a:rPr lang="tr-TR" sz="2000" dirty="0"/>
              <a:t>şuan için geçerlidir. </a:t>
            </a:r>
          </a:p>
          <a:p>
            <a:pPr marL="231775" indent="-231775" algn="just"/>
            <a:r>
              <a:rPr lang="tr-TR" sz="2000" dirty="0"/>
              <a:t>Pusulanın kuzeyi gösterdiği uçta mıknatısın güney kutbu vardır. Mıknatısın güney kutbunun olduğu yere manyetik güney kutup denir. Burası aynı zamanda coğrafi kuzey kutuptur. Yani aslında pusula coğrafi kuzeyi gösterir. 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51522" y="1124746"/>
            <a:ext cx="3008313" cy="4691063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8" t="39273" r="46818" b="25662"/>
          <a:stretch/>
        </p:blipFill>
        <p:spPr bwMode="auto">
          <a:xfrm>
            <a:off x="6588224" y="1813958"/>
            <a:ext cx="2311484" cy="165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5" t="41624" r="10649" b="27987"/>
          <a:stretch/>
        </p:blipFill>
        <p:spPr bwMode="auto">
          <a:xfrm>
            <a:off x="4790816" y="3789040"/>
            <a:ext cx="1797408" cy="155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2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3" y="116632"/>
            <a:ext cx="2664296" cy="720080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</a:t>
            </a:r>
            <a:r>
              <a:rPr lang="tr-TR" dirty="0" smtClean="0"/>
              <a:t>İlişkisi</a:t>
            </a:r>
            <a:r>
              <a:rPr lang="tr-TR" dirty="0"/>
              <a:t> </a:t>
            </a:r>
            <a:r>
              <a:rPr lang="tr-TR" dirty="0" smtClean="0"/>
              <a:t>ve</a:t>
            </a:r>
            <a:r>
              <a:rPr lang="tr-TR" dirty="0"/>
              <a:t> </a:t>
            </a:r>
            <a:r>
              <a:rPr lang="tr-TR" dirty="0" smtClean="0"/>
              <a:t>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81400" y="237072"/>
            <a:ext cx="5111750" cy="6432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/>
              <a:t>Dünya’nın Manyetik Alanı Olduğunu Nereden Biliyoruz?</a:t>
            </a:r>
          </a:p>
          <a:p>
            <a:endParaRPr lang="tr-TR" sz="1800" dirty="0"/>
          </a:p>
          <a:p>
            <a:endParaRPr lang="tr-TR" sz="1800" dirty="0"/>
          </a:p>
          <a:p>
            <a:endParaRPr lang="tr-TR" sz="1800" dirty="0"/>
          </a:p>
          <a:p>
            <a:endParaRPr lang="tr-TR" sz="1800" dirty="0"/>
          </a:p>
          <a:p>
            <a:endParaRPr lang="tr-TR" sz="1800" dirty="0"/>
          </a:p>
          <a:p>
            <a:endParaRPr lang="tr-TR" sz="1800" dirty="0"/>
          </a:p>
          <a:p>
            <a:endParaRPr lang="tr-TR" sz="1800" dirty="0"/>
          </a:p>
          <a:p>
            <a:endParaRPr lang="tr-TR" sz="1800" dirty="0"/>
          </a:p>
          <a:p>
            <a:endParaRPr lang="tr-TR" sz="1800" dirty="0"/>
          </a:p>
          <a:p>
            <a:endParaRPr lang="tr-TR" sz="1800" dirty="0"/>
          </a:p>
          <a:p>
            <a:endParaRPr lang="tr-TR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tr-TR" sz="1800" dirty="0"/>
          </a:p>
          <a:p>
            <a:r>
              <a:rPr lang="tr-TR" sz="1800" dirty="0"/>
              <a:t>Manyetik alan çizgileri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51522" y="818100"/>
            <a:ext cx="3008313" cy="4691063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9" t="14650" r="48084" b="37507"/>
          <a:stretch/>
        </p:blipFill>
        <p:spPr bwMode="auto">
          <a:xfrm>
            <a:off x="3665053" y="1484786"/>
            <a:ext cx="5349664" cy="416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65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0"/>
            <a:ext cx="2232248" cy="1124744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</a:t>
            </a:r>
            <a:r>
              <a:rPr lang="tr-TR" dirty="0" smtClean="0"/>
              <a:t>İlişkisi</a:t>
            </a:r>
            <a:r>
              <a:rPr lang="tr-TR" dirty="0"/>
              <a:t> </a:t>
            </a:r>
            <a:r>
              <a:rPr lang="tr-TR" dirty="0" smtClean="0"/>
              <a:t> ve</a:t>
            </a:r>
            <a:r>
              <a:rPr lang="tr-TR" dirty="0"/>
              <a:t> </a:t>
            </a:r>
            <a:r>
              <a:rPr lang="tr-TR" dirty="0" smtClean="0"/>
              <a:t>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/>
              <a:t>Dünya’nın Manyetik Alanının Büyüklüğü ve Yeri</a:t>
            </a:r>
          </a:p>
          <a:p>
            <a:pPr algn="just"/>
            <a:r>
              <a:rPr lang="tr-TR" sz="2000" dirty="0"/>
              <a:t>Dünya’nın manyetik kutbu coğrafi kutba bazı zaman yaklaşırken bazı zamanlarda uzaklaşmaktadır. Tarihte </a:t>
            </a:r>
            <a:r>
              <a:rPr lang="en-US" sz="2000" dirty="0" err="1"/>
              <a:t>üst</a:t>
            </a:r>
            <a:r>
              <a:rPr lang="en-US" sz="2000" dirty="0"/>
              <a:t> </a:t>
            </a:r>
            <a:r>
              <a:rPr lang="en-US" sz="2000" dirty="0" err="1"/>
              <a:t>üste</a:t>
            </a:r>
            <a:r>
              <a:rPr lang="en-US" sz="2000" dirty="0"/>
              <a:t> </a:t>
            </a:r>
            <a:r>
              <a:rPr lang="en-US" sz="2000" dirty="0" err="1"/>
              <a:t>çakıştıkları</a:t>
            </a:r>
            <a:r>
              <a:rPr lang="en-US" sz="2000" dirty="0"/>
              <a:t> </a:t>
            </a:r>
            <a:r>
              <a:rPr lang="tr-TR" sz="2000" dirty="0"/>
              <a:t>zamanlar da olmuştur. 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514" y="1130336"/>
            <a:ext cx="3008313" cy="3888432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17731" r="45485" b="36239"/>
          <a:stretch/>
        </p:blipFill>
        <p:spPr bwMode="auto">
          <a:xfrm>
            <a:off x="3059832" y="2780928"/>
            <a:ext cx="5982518" cy="392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55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3" y="273050"/>
            <a:ext cx="2304256" cy="1162050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İlişkisi ve Dünya’nın 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Dünya’nın Manyetik Alanının Büyüklüğü ve Yeri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514" y="1412778"/>
            <a:ext cx="3008313" cy="4691063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  <a:p>
            <a:endParaRPr lang="tr-TR" dirty="0"/>
          </a:p>
        </p:txBody>
      </p:sp>
      <p:sp>
        <p:nvSpPr>
          <p:cNvPr id="5" name="Rectangle 4"/>
          <p:cNvSpPr/>
          <p:nvPr/>
        </p:nvSpPr>
        <p:spPr>
          <a:xfrm>
            <a:off x="3610328" y="17008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tr-TR" dirty="0"/>
              <a:t>Büyüklüğü ise aynı şekilde bazı zamanlar artıyor, bazı zamanlar azalıyor ve bazı zamanlar ise sıfır oluyor.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330" y="3429002"/>
            <a:ext cx="507682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4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3" y="273050"/>
            <a:ext cx="2304256" cy="1162050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İlişkisi ve Dünya’nın 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Dünya’nın Manyetik Alanının Büyüklüğü ve Yeri</a:t>
            </a:r>
            <a:endParaRPr lang="en-US" dirty="0" smtClean="0"/>
          </a:p>
          <a:p>
            <a:pPr marL="0" indent="0">
              <a:buNone/>
            </a:pPr>
            <a:endParaRPr lang="tr-TR" dirty="0" smtClean="0"/>
          </a:p>
          <a:p>
            <a:pPr marL="231775" indent="-231775" algn="just"/>
            <a:r>
              <a:rPr lang="tr-TR" sz="1800" dirty="0"/>
              <a:t>Dünya’nın manyetik alanının içinde bir kalem mıknatıs varmış gibi düşünürüz. Ama oluşturduğu manyetik alan, kalem mıknatısınki  gibi simetrik değildir. 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514" y="1412778"/>
            <a:ext cx="3008313" cy="4691063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  <a:p>
            <a:endParaRPr lang="tr-TR" dirty="0"/>
          </a:p>
        </p:txBody>
      </p:sp>
      <p:pic>
        <p:nvPicPr>
          <p:cNvPr id="1026" name="Picture 2" descr="https://image.gsfc.nasa.gov/poetry/tour/magF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40968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42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08918"/>
          </a:xfrm>
        </p:spPr>
        <p:txBody>
          <a:bodyPr>
            <a:noAutofit/>
          </a:bodyPr>
          <a:lstStyle/>
          <a:p>
            <a:pPr algn="l"/>
            <a:r>
              <a:rPr lang="tr-TR" sz="2800" b="1" dirty="0"/>
              <a:t>Ne Öğreneceğiz: KAZANIMLAR</a:t>
            </a:r>
            <a:br>
              <a:rPr lang="tr-TR" sz="2800" b="1" dirty="0"/>
            </a:b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287338" indent="-287338">
              <a:buNone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10.1.4.1. Üzerinden akım geçen düz bir iletken telin oluşturduğu manyetik alanı etkileyen değişkenleri analiz eder.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indent="-287338">
              <a:spcBef>
                <a:spcPts val="1200"/>
              </a:spcBef>
              <a:buNone/>
            </a:pPr>
            <a:r>
              <a:rPr lang="tr-TR" i="1" dirty="0">
                <a:latin typeface="Calibri" panose="020F0502020204030204" pitchFamily="34" charset="0"/>
                <a:cs typeface="Calibri" panose="020F0502020204030204" pitchFamily="34" charset="0"/>
              </a:rPr>
              <a:t>a) Öğrencilerin deneyler yaparak veya simülasyonlar kullanarak manyetik alanı etkileyen değişkenleri belirlemeleri sağlanır. 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indent="-287338">
              <a:spcBef>
                <a:spcPts val="1200"/>
              </a:spcBef>
              <a:buNone/>
            </a:pPr>
            <a:r>
              <a:rPr lang="tr-TR" i="1" dirty="0">
                <a:latin typeface="Calibri" panose="020F0502020204030204" pitchFamily="34" charset="0"/>
                <a:cs typeface="Calibri" panose="020F0502020204030204" pitchFamily="34" charset="0"/>
              </a:rPr>
              <a:t>b) Sağ el kuralı verilir. Manyetik alanın yönü ve şiddeti ile ilgili matematiksel hesaplamalara girilmez. 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indent="-287338">
              <a:spcBef>
                <a:spcPts val="1200"/>
              </a:spcBef>
              <a:buNone/>
            </a:pPr>
            <a:r>
              <a:rPr lang="tr-TR" i="1" dirty="0">
                <a:latin typeface="Calibri" panose="020F0502020204030204" pitchFamily="34" charset="0"/>
                <a:cs typeface="Calibri" panose="020F0502020204030204" pitchFamily="34" charset="0"/>
              </a:rPr>
              <a:t>c) Yüksek gerilim hatlarının geçtiği alanlarda oluşan manyetik alanın canlılar üzerindeki etkilerine değinilir. 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indent="-287338">
              <a:spcBef>
                <a:spcPts val="1200"/>
              </a:spcBef>
              <a:buNone/>
            </a:pPr>
            <a:r>
              <a:rPr lang="tr-TR" i="1" dirty="0">
                <a:latin typeface="Calibri" panose="020F0502020204030204" pitchFamily="34" charset="0"/>
                <a:cs typeface="Calibri" panose="020F0502020204030204" pitchFamily="34" charset="0"/>
              </a:rPr>
              <a:t>ç) Elektromıknatıs tanıtılarak kullanım alanlarına örnekler verilir. 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indent="-287338">
              <a:spcBef>
                <a:spcPts val="1200"/>
              </a:spcBef>
              <a:buNone/>
            </a:pPr>
            <a:endParaRPr 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indent="-287338">
              <a:buNone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10.1.4.2. Dünya’nın manyetik alanının sonuçlarını açıklar.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indent="-287338">
              <a:spcBef>
                <a:spcPts val="1200"/>
              </a:spcBef>
              <a:buNone/>
            </a:pPr>
            <a:r>
              <a:rPr lang="tr-TR" i="1" dirty="0">
                <a:latin typeface="Calibri" panose="020F0502020204030204" pitchFamily="34" charset="0"/>
                <a:cs typeface="Calibri" panose="020F0502020204030204" pitchFamily="34" charset="0"/>
              </a:rPr>
              <a:t>a) Öğrencilerin pusula ile yön bulmaları sağlanır. 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indent="-287338">
              <a:spcBef>
                <a:spcPts val="1200"/>
              </a:spcBef>
              <a:buNone/>
            </a:pPr>
            <a:r>
              <a:rPr lang="tr-TR" i="1" dirty="0">
                <a:latin typeface="Calibri" panose="020F0502020204030204" pitchFamily="34" charset="0"/>
                <a:cs typeface="Calibri" panose="020F0502020204030204" pitchFamily="34" charset="0"/>
              </a:rPr>
              <a:t>b) Arılar, göçmen kuşlar, bazı büyükbaş hayvanlar gibi canlıların yerin manyetik alanından yararlanarak yön buldukları belirtilir.</a:t>
            </a:r>
          </a:p>
          <a:p>
            <a:pPr algn="just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8912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1" y="273050"/>
            <a:ext cx="2520280" cy="635670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</a:t>
            </a:r>
            <a:r>
              <a:rPr lang="tr-TR" dirty="0" smtClean="0"/>
              <a:t>İlişkisi</a:t>
            </a:r>
            <a:r>
              <a:rPr lang="tr-TR" dirty="0"/>
              <a:t> </a:t>
            </a:r>
            <a:r>
              <a:rPr lang="tr-TR" dirty="0" smtClean="0"/>
              <a:t>ve</a:t>
            </a:r>
            <a:r>
              <a:rPr lang="tr-TR" dirty="0"/>
              <a:t> </a:t>
            </a:r>
            <a:r>
              <a:rPr lang="tr-TR" dirty="0" smtClean="0"/>
              <a:t>Dünya’nın </a:t>
            </a:r>
            <a:r>
              <a:rPr lang="tr-TR" dirty="0"/>
              <a:t>Manyetik Alanı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323530" y="908722"/>
            <a:ext cx="3008313" cy="4691063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/>
              <a:t>Dünya’nın Manyetik Alanının Nedeni Nedir?</a:t>
            </a:r>
          </a:p>
          <a:p>
            <a:pPr algn="just">
              <a:buFont typeface="Wingdings" pitchFamily="2" charset="2"/>
              <a:buChar char="v"/>
            </a:pPr>
            <a:r>
              <a:rPr lang="tr-TR" sz="1800" dirty="0"/>
              <a:t>Yerkürenin merkezindeki akışkan ortamda konveksiyon türünden madde hareketi vardır. </a:t>
            </a:r>
          </a:p>
          <a:p>
            <a:pPr algn="just">
              <a:buFont typeface="Wingdings" pitchFamily="2" charset="2"/>
              <a:buChar char="v"/>
            </a:pPr>
            <a:endParaRPr lang="tr-TR" sz="2000" dirty="0"/>
          </a:p>
          <a:p>
            <a:pPr algn="just">
              <a:buFont typeface="Wingdings" pitchFamily="2" charset="2"/>
              <a:buChar char="v"/>
            </a:pPr>
            <a:endParaRPr lang="tr-TR" sz="2000" dirty="0"/>
          </a:p>
          <a:p>
            <a:pPr algn="just">
              <a:buFont typeface="Wingdings" pitchFamily="2" charset="2"/>
              <a:buChar char="v"/>
            </a:pPr>
            <a:endParaRPr lang="tr-TR" sz="2000" dirty="0"/>
          </a:p>
          <a:p>
            <a:pPr marL="0" indent="0" algn="just">
              <a:buNone/>
            </a:pPr>
            <a:endParaRPr lang="tr-TR" sz="2000" dirty="0"/>
          </a:p>
          <a:p>
            <a:pPr algn="just">
              <a:buFont typeface="Wingdings" pitchFamily="2" charset="2"/>
              <a:buChar char="v"/>
            </a:pPr>
            <a:endParaRPr lang="tr-TR" sz="1800" dirty="0"/>
          </a:p>
          <a:p>
            <a:pPr marL="0" indent="0" algn="just">
              <a:buNone/>
            </a:pPr>
            <a:endParaRPr lang="tr-TR" sz="2000" dirty="0"/>
          </a:p>
          <a:p>
            <a:pPr marL="0" indent="0" algn="just">
              <a:buNone/>
            </a:pPr>
            <a:endParaRPr lang="tr-TR" sz="2000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3077" name="Picture 5" descr="C:\Users\Cemre\Desktop\8881c1d3d493f24cacd6f9bbb2939240yer-kabug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8" y="2132856"/>
            <a:ext cx="5477665" cy="432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Cemre\Desktop\RESİ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79914"/>
            <a:ext cx="6038180" cy="335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31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1" y="273050"/>
            <a:ext cx="2520280" cy="635670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</a:t>
            </a:r>
            <a:r>
              <a:rPr lang="tr-TR" dirty="0" smtClean="0"/>
              <a:t>İlişkisi</a:t>
            </a:r>
            <a:r>
              <a:rPr lang="tr-TR" dirty="0"/>
              <a:t> </a:t>
            </a:r>
            <a:r>
              <a:rPr lang="tr-TR" dirty="0" smtClean="0"/>
              <a:t>ve</a:t>
            </a:r>
            <a:r>
              <a:rPr lang="tr-TR" dirty="0"/>
              <a:t> </a:t>
            </a:r>
            <a:r>
              <a:rPr lang="tr-TR" dirty="0" smtClean="0"/>
              <a:t>Dünya’nın </a:t>
            </a:r>
            <a:r>
              <a:rPr lang="tr-TR" dirty="0"/>
              <a:t>Manyetik Alanı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323530" y="908722"/>
            <a:ext cx="3008313" cy="4691063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/>
              <a:t>Dünya’nın Manyetik Alanının Nedeni Nedir?</a:t>
            </a:r>
          </a:p>
          <a:p>
            <a:pPr algn="just">
              <a:buFont typeface="Wingdings" pitchFamily="2" charset="2"/>
              <a:buChar char="v"/>
            </a:pPr>
            <a:endParaRPr lang="tr-TR" sz="2000" dirty="0"/>
          </a:p>
          <a:p>
            <a:pPr algn="just">
              <a:buFont typeface="Wingdings" pitchFamily="2" charset="2"/>
              <a:buChar char="v"/>
            </a:pPr>
            <a:endParaRPr lang="tr-TR" sz="2000" dirty="0"/>
          </a:p>
          <a:p>
            <a:pPr algn="just">
              <a:buFont typeface="Wingdings" pitchFamily="2" charset="2"/>
              <a:buChar char="v"/>
            </a:pPr>
            <a:endParaRPr lang="tr-TR" sz="2000" dirty="0"/>
          </a:p>
          <a:p>
            <a:pPr marL="0" indent="0" algn="just">
              <a:buNone/>
            </a:pPr>
            <a:endParaRPr lang="tr-TR" sz="2000" dirty="0"/>
          </a:p>
          <a:p>
            <a:pPr algn="just">
              <a:buFont typeface="Wingdings" pitchFamily="2" charset="2"/>
              <a:buChar char="v"/>
            </a:pPr>
            <a:endParaRPr lang="tr-TR" sz="1800" dirty="0"/>
          </a:p>
          <a:p>
            <a:pPr marL="0" indent="0" algn="just">
              <a:buNone/>
            </a:pPr>
            <a:endParaRPr lang="tr-TR" sz="2000" dirty="0"/>
          </a:p>
          <a:p>
            <a:pPr marL="0" indent="0" algn="just">
              <a:buNone/>
            </a:pPr>
            <a:endParaRPr lang="tr-TR" sz="2000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11" name="Convection Currents - iScience Year 9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5896" y="1484784"/>
            <a:ext cx="531419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869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2170584" cy="1162050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İlişkisi ve Dünya’nın 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800" dirty="0"/>
              <a:t>Dünya’nın Manyetik Alanının Nedeni Nedir?</a:t>
            </a:r>
            <a:endParaRPr lang="tr-TR" sz="2200" dirty="0"/>
          </a:p>
          <a:p>
            <a:pPr algn="just">
              <a:buFont typeface="Wingdings" pitchFamily="2" charset="2"/>
              <a:buChar char="v"/>
            </a:pPr>
            <a:r>
              <a:rPr lang="tr-TR" sz="2200" dirty="0" smtClean="0"/>
              <a:t>Bu </a:t>
            </a:r>
            <a:r>
              <a:rPr lang="tr-TR" sz="2200" dirty="0"/>
              <a:t>yüklü parçacıkları hareketi, tıpkı akım taşıyan halkanın oluşturduğuna benzer şekilde, bir manyetik alan yaratır. </a:t>
            </a:r>
          </a:p>
          <a:p>
            <a:pPr algn="just">
              <a:buFont typeface="Wingdings" pitchFamily="2" charset="2"/>
              <a:buChar char="v"/>
            </a:pPr>
            <a:r>
              <a:rPr lang="tr-TR" sz="2200" dirty="0" smtClean="0"/>
              <a:t>Dünya’nın manyetik alanının kaynağı, mantodaki bu yük hareketidir. </a:t>
            </a:r>
          </a:p>
          <a:p>
            <a:pPr algn="just">
              <a:buFont typeface="Wingdings" pitchFamily="2" charset="2"/>
              <a:buChar char="v"/>
            </a:pPr>
            <a:r>
              <a:rPr lang="tr-TR" sz="2200" dirty="0" smtClean="0"/>
              <a:t>Yeryüzündeki değeri 25 ve 65 µT arasındadır.</a:t>
            </a:r>
            <a:endParaRPr lang="tr-TR" sz="2200" dirty="0" smtClean="0"/>
          </a:p>
          <a:p>
            <a:pPr>
              <a:buFont typeface="Wingdings" pitchFamily="2" charset="2"/>
              <a:buChar char="v"/>
            </a:pPr>
            <a:endParaRPr lang="tr-TR" dirty="0"/>
          </a:p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51522" y="1412778"/>
            <a:ext cx="3008313" cy="4691063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  <a:p>
            <a:endParaRPr lang="tr-TR" dirty="0"/>
          </a:p>
        </p:txBody>
      </p:sp>
      <p:pic>
        <p:nvPicPr>
          <p:cNvPr id="6" name="Picture 2" descr="C:\Users\Cemre\Desktop\Outer_core_convection_rol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375" y="4077072"/>
            <a:ext cx="2458751" cy="237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62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1" y="273050"/>
            <a:ext cx="2592288" cy="995710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İlişkisi ve Dünya’nın 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tr-TR" dirty="0" smtClean="0"/>
              <a:t>Manyetik Alanın Canlılar Üzerindeki Etkisi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tr-TR" dirty="0"/>
          </a:p>
          <a:p>
            <a:pPr marL="342900" lvl="1" indent="-342900">
              <a:buFont typeface="Arial" pitchFamily="34" charset="0"/>
              <a:buChar char="•"/>
            </a:pPr>
            <a:endParaRPr lang="tr-TR" dirty="0" smtClean="0"/>
          </a:p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514" y="1285802"/>
            <a:ext cx="3008313" cy="4691063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  <a:p>
            <a:endParaRPr lang="tr-T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616" y="1844824"/>
            <a:ext cx="54864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3" y="116632"/>
            <a:ext cx="2232248" cy="1080120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İlişkisi ve Dünya’nın 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9854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 smtClean="0"/>
              <a:t>Hayvanların Kemik Yapıları ile Manyetik Alan İlişkisi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514" y="1258507"/>
            <a:ext cx="3008313" cy="4691063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  <a:p>
            <a:endParaRPr lang="tr-TR" dirty="0"/>
          </a:p>
        </p:txBody>
      </p:sp>
      <p:sp>
        <p:nvSpPr>
          <p:cNvPr id="5" name="Rectangle 4"/>
          <p:cNvSpPr/>
          <p:nvPr/>
        </p:nvSpPr>
        <p:spPr>
          <a:xfrm>
            <a:off x="3635896" y="154873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>
                <a:solidFill>
                  <a:srgbClr val="3E3E3E"/>
                </a:solidFill>
                <a:latin typeface="Georgia" panose="02040502050405020303" pitchFamily="18" charset="0"/>
              </a:rPr>
              <a:t>Doğuştan </a:t>
            </a:r>
            <a:r>
              <a:rPr lang="en-US" b="1" dirty="0">
                <a:solidFill>
                  <a:srgbClr val="3E3E3E"/>
                </a:solidFill>
                <a:latin typeface="Georgia" panose="02040502050405020303" pitchFamily="18" charset="0"/>
              </a:rPr>
              <a:t>N</a:t>
            </a:r>
            <a:r>
              <a:rPr lang="tr-TR" b="1" dirty="0" err="1">
                <a:solidFill>
                  <a:srgbClr val="3E3E3E"/>
                </a:solidFill>
                <a:latin typeface="Georgia" panose="02040502050405020303" pitchFamily="18" charset="0"/>
              </a:rPr>
              <a:t>avigasyonlu</a:t>
            </a:r>
            <a:r>
              <a:rPr lang="tr-TR" b="1" dirty="0">
                <a:solidFill>
                  <a:srgbClr val="3E3E3E"/>
                </a:solidFill>
                <a:latin typeface="Georgia" panose="02040502050405020303" pitchFamily="18" charset="0"/>
              </a:rPr>
              <a:t> </a:t>
            </a:r>
            <a:r>
              <a:rPr lang="en-US" b="1" dirty="0">
                <a:solidFill>
                  <a:srgbClr val="3E3E3E"/>
                </a:solidFill>
                <a:latin typeface="Georgia" panose="02040502050405020303" pitchFamily="18" charset="0"/>
              </a:rPr>
              <a:t>H</a:t>
            </a:r>
            <a:r>
              <a:rPr lang="tr-TR" b="1" dirty="0">
                <a:solidFill>
                  <a:srgbClr val="3E3E3E"/>
                </a:solidFill>
                <a:latin typeface="Georgia" panose="02040502050405020303" pitchFamily="18" charset="0"/>
              </a:rPr>
              <a:t>ayvanlar</a:t>
            </a:r>
          </a:p>
          <a:p>
            <a:endParaRPr lang="tr-TR" dirty="0">
              <a:solidFill>
                <a:srgbClr val="3E3E3E"/>
              </a:solidFill>
              <a:latin typeface="Georgia" panose="0204050205040502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000000"/>
                </a:solidFill>
                <a:latin typeface="Georgia" panose="02040502050405020303" pitchFamily="18" charset="0"/>
              </a:rPr>
              <a:t>Deniz kaplumbağaları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000000"/>
                </a:solidFill>
                <a:latin typeface="Georgia" panose="02040502050405020303" pitchFamily="18" charset="0"/>
              </a:rPr>
              <a:t>Güvercinler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000000"/>
                </a:solidFill>
                <a:latin typeface="Georgia" panose="02040502050405020303" pitchFamily="18" charset="0"/>
              </a:rPr>
              <a:t>Göçmen kuşlar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000000"/>
                </a:solidFill>
                <a:latin typeface="Georgia" panose="02040502050405020303" pitchFamily="18" charset="0"/>
              </a:rPr>
              <a:t>Yengeçler</a:t>
            </a:r>
            <a:endParaRPr lang="en-US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000000"/>
                </a:solidFill>
                <a:latin typeface="Georgia" panose="02040502050405020303" pitchFamily="18" charset="0"/>
              </a:rPr>
              <a:t>Yırtıcı Köpek Balıkları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000000"/>
                </a:solidFill>
                <a:latin typeface="Georgia" panose="02040502050405020303" pitchFamily="18" charset="0"/>
              </a:rPr>
              <a:t>Yılanbalıkları</a:t>
            </a:r>
            <a:endParaRPr lang="tr-TR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000000"/>
                </a:solidFill>
                <a:latin typeface="Georgia" panose="02040502050405020303" pitchFamily="18" charset="0"/>
              </a:rPr>
              <a:t>Köpeklere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000000"/>
                </a:solidFill>
                <a:latin typeface="Georgia" panose="02040502050405020303" pitchFamily="18" charset="0"/>
              </a:rPr>
              <a:t>İnekler ve birçok hayvan</a:t>
            </a:r>
          </a:p>
        </p:txBody>
      </p:sp>
      <p:pic>
        <p:nvPicPr>
          <p:cNvPr id="2052" name="Picture 4" descr="http://media-cdn.t24.com.tr/media/stories/2015/02/page_dogustan-navigasyonlu-hayvanlar_6114261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2" y="4537141"/>
            <a:ext cx="4123019" cy="232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38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3" y="116632"/>
            <a:ext cx="2232248" cy="1080120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İlişkisi ve Dünya’nın 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Hayvanların Kemik Yapıları ile Manyetik Alan İlişkisi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514" y="1258507"/>
            <a:ext cx="3008313" cy="4691063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  <a:p>
            <a:endParaRPr lang="tr-TR" dirty="0"/>
          </a:p>
        </p:txBody>
      </p:sp>
      <p:pic>
        <p:nvPicPr>
          <p:cNvPr id="4098" name="Picture 2" descr="C:\Users\Cemre\Desktop\PigeonGraph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573" y="1381669"/>
            <a:ext cx="4942171" cy="363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15816" y="5287850"/>
            <a:ext cx="61561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600" dirty="0"/>
              <a:t>Güvercinlerin gagasında yüksek yoğunlukta demir parçacıkları bulunmuştur.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600" dirty="0"/>
              <a:t>Kuşlar yönlerini dönse</a:t>
            </a:r>
            <a:r>
              <a:rPr lang="en-US" sz="1600" dirty="0"/>
              <a:t> </a:t>
            </a:r>
            <a:r>
              <a:rPr lang="tr-TR" sz="1600" dirty="0"/>
              <a:t>de demir parçacıkları pusula gibi sürekli Kuzeyi göstermeye devam etmektedirler.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600" dirty="0"/>
              <a:t>Şampiyon kuşlar bir günde 800 km uçabilirler.</a:t>
            </a:r>
          </a:p>
        </p:txBody>
      </p:sp>
    </p:spTree>
    <p:extLst>
      <p:ext uri="{BB962C8B-B14F-4D97-AF65-F5344CB8AC3E}">
        <p14:creationId xmlns:p14="http://schemas.microsoft.com/office/powerpoint/2010/main" val="186098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7505" y="273050"/>
            <a:ext cx="2160240" cy="923702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İlişkisi ve Dünya’nın 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/>
              <a:t>Manyetik Vinç</a:t>
            </a:r>
          </a:p>
          <a:p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r>
              <a:rPr lang="tr-TR" sz="2000" dirty="0"/>
              <a:t>Bu kadar büyük mıknatıs var mıdır?</a:t>
            </a:r>
          </a:p>
          <a:p>
            <a:pPr marL="0" indent="0">
              <a:buNone/>
            </a:pPr>
            <a:r>
              <a:rPr lang="tr-TR" sz="2000" dirty="0"/>
              <a:t>Bu bir doğal mıknatıs olsa bırakabilir miydi? </a:t>
            </a:r>
          </a:p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07506" y="1196754"/>
            <a:ext cx="3008313" cy="4691063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  <a:p>
            <a:endParaRPr lang="tr-TR" dirty="0"/>
          </a:p>
        </p:txBody>
      </p:sp>
      <p:pic>
        <p:nvPicPr>
          <p:cNvPr id="5122" name="Picture 2" descr="C:\Users\Cemre\Desktop\HTB1yIiSJVXXXXczXXXXq6xXFXXX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685" y="1052736"/>
            <a:ext cx="5122540" cy="358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58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3" y="116632"/>
            <a:ext cx="2520280" cy="864096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</a:t>
            </a:r>
            <a:r>
              <a:rPr lang="tr-TR" dirty="0" smtClean="0"/>
              <a:t>İlişkisi ve 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Film: Kor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sz="2400" dirty="0"/>
              <a:t>Bu kuşlar niye böyle davranıyorlar?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51522" y="980730"/>
            <a:ext cx="3008313" cy="4691063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t="18403" r="42519" b="36821"/>
          <a:stretch/>
        </p:blipFill>
        <p:spPr bwMode="auto">
          <a:xfrm>
            <a:off x="3417368" y="1484784"/>
            <a:ext cx="5499695" cy="308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54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3" y="116632"/>
            <a:ext cx="2448272" cy="936104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</a:t>
            </a:r>
            <a:r>
              <a:rPr lang="tr-TR" dirty="0" smtClean="0"/>
              <a:t>İlişkisi</a:t>
            </a:r>
            <a:r>
              <a:rPr lang="tr-TR" dirty="0"/>
              <a:t> </a:t>
            </a:r>
            <a:r>
              <a:rPr lang="tr-TR" dirty="0" smtClean="0"/>
              <a:t>ve</a:t>
            </a:r>
            <a:r>
              <a:rPr lang="tr-TR" dirty="0"/>
              <a:t> </a:t>
            </a:r>
            <a:r>
              <a:rPr lang="tr-TR" dirty="0" smtClean="0"/>
              <a:t>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tr-TR" dirty="0" smtClean="0"/>
              <a:t>Aurora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sz="2800" dirty="0"/>
              <a:t>Bu olayın nedenini biliyor musunuz? </a:t>
            </a:r>
          </a:p>
          <a:p>
            <a:pPr marL="0" indent="0">
              <a:buNone/>
            </a:pPr>
            <a:endParaRPr lang="tr-TR" sz="280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51522" y="1052738"/>
            <a:ext cx="3008313" cy="4691063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</p:txBody>
      </p:sp>
      <p:pic>
        <p:nvPicPr>
          <p:cNvPr id="5" name="Picture 2" descr="C:\Users\Cemre\Desktop\northern lights aurora borealis 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08720"/>
            <a:ext cx="4680520" cy="444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51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0" y="453861"/>
            <a:ext cx="2160240" cy="707678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İlişkisi</a:t>
            </a:r>
            <a:br>
              <a:rPr lang="tr-TR" dirty="0"/>
            </a:br>
            <a:r>
              <a:rPr lang="tr-TR" dirty="0" smtClean="0"/>
              <a:t>ve</a:t>
            </a:r>
            <a:r>
              <a:rPr lang="tr-TR" dirty="0"/>
              <a:t> </a:t>
            </a:r>
            <a:r>
              <a:rPr lang="tr-TR" dirty="0" smtClean="0"/>
              <a:t>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Bugün Neler Öğrendik</a:t>
            </a:r>
            <a:r>
              <a:rPr lang="tr-TR" dirty="0"/>
              <a:t>? 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                         B </a:t>
            </a:r>
            <a:r>
              <a:rPr lang="tr-TR" dirty="0"/>
              <a:t>~ I/d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323530" y="1151079"/>
            <a:ext cx="3008313" cy="4691063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Bugün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Önümüzdeki Hafta Neler Öğreneceğiz?</a:t>
            </a:r>
          </a:p>
          <a:p>
            <a:endParaRPr lang="tr-TR" dirty="0"/>
          </a:p>
        </p:txBody>
      </p:sp>
      <p:pic>
        <p:nvPicPr>
          <p:cNvPr id="8" name="Picture 2" descr="C:\Users\Cemre\Desktop\northern lights aurora borealis 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709" y="409341"/>
            <a:ext cx="1584176" cy="150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t="18403" r="42519" b="36821"/>
          <a:stretch/>
        </p:blipFill>
        <p:spPr bwMode="auto">
          <a:xfrm>
            <a:off x="3441611" y="4734747"/>
            <a:ext cx="2423515" cy="136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Cemre\Desktop\HTB1yIiSJVXXXXczXXXXq6xXFXXX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260" y="972177"/>
            <a:ext cx="2048819" cy="143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8" t="39273" r="46818" b="25662"/>
          <a:stretch/>
        </p:blipFill>
        <p:spPr bwMode="auto">
          <a:xfrm>
            <a:off x="6451080" y="3284851"/>
            <a:ext cx="2311484" cy="165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5" t="41624" r="10649" b="27987"/>
          <a:stretch/>
        </p:blipFill>
        <p:spPr bwMode="auto">
          <a:xfrm>
            <a:off x="6864229" y="4941168"/>
            <a:ext cx="1797408" cy="155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C:\Users\Cemre\Desktop\RESİ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39" y="1949055"/>
            <a:ext cx="2356858" cy="130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Cemre\Desktop\1f7878dea7278fb976a04c3aa912c8b527e5833c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751" y="2631234"/>
            <a:ext cx="1881188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75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/>
              <a:t>Bugün Neler Öğreneceğiz?</a:t>
            </a:r>
            <a:br>
              <a:rPr lang="tr-TR" b="1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Geçen Hafta Neler Öğrendik?</a:t>
            </a:r>
            <a:endParaRPr lang="tr-TR" dirty="0"/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Aurora</a:t>
            </a:r>
            <a:endParaRPr lang="tr-TR" dirty="0"/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Akım Taşıyan Telin Oluşturduğu Manyetik Alanın </a:t>
            </a:r>
            <a:r>
              <a:rPr lang="tr-TR" dirty="0" smtClean="0"/>
              <a:t>Keşfi</a:t>
            </a:r>
            <a:endParaRPr lang="tr-TR" dirty="0"/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Manyetik Alan Aktivitesi</a:t>
            </a:r>
            <a:endParaRPr lang="tr-TR" dirty="0"/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Günlük </a:t>
            </a:r>
            <a:r>
              <a:rPr lang="tr-TR" dirty="0"/>
              <a:t>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Manyetik Alanın Canlılar Üzerindeki Etkisi</a:t>
            </a:r>
            <a:endParaRPr lang="tr-TR" dirty="0"/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Manyetik Vinç</a:t>
            </a:r>
            <a:endParaRPr lang="tr-TR" dirty="0"/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Aurora</a:t>
            </a:r>
            <a:endParaRPr lang="tr-TR" dirty="0"/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Neler Öğrendik?</a:t>
            </a:r>
            <a:endParaRPr lang="tr-TR" dirty="0"/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Önümüzdeki Hafta Neler Öğreneceğiz?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9747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200" dirty="0"/>
              <a:t>Bugün Neler Öğrendik?</a:t>
            </a:r>
          </a:p>
        </p:txBody>
      </p:sp>
      <p:sp>
        <p:nvSpPr>
          <p:cNvPr id="5" name="İçerik Yer Tutucusu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marL="287338" indent="-287338">
              <a:buNone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10.1.4.1. Üzerinden akım geçen düz bir iletken telin oluşturduğu manyetik alanı etkileyen değişkenleri analiz eder.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indent="-287338">
              <a:spcBef>
                <a:spcPts val="1200"/>
              </a:spcBef>
              <a:buNone/>
            </a:pPr>
            <a:r>
              <a:rPr lang="tr-TR" i="1" dirty="0">
                <a:latin typeface="Calibri" panose="020F0502020204030204" pitchFamily="34" charset="0"/>
                <a:cs typeface="Calibri" panose="020F0502020204030204" pitchFamily="34" charset="0"/>
              </a:rPr>
              <a:t>a) Öğrencilerin deneyler yaparak veya simülasyonlar kullanarak manyetik alanı etkileyen değişkenleri belirlemeleri sağlanır. 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indent="-287338">
              <a:spcBef>
                <a:spcPts val="1200"/>
              </a:spcBef>
              <a:buNone/>
            </a:pPr>
            <a:r>
              <a:rPr lang="tr-TR" i="1" dirty="0">
                <a:latin typeface="Calibri" panose="020F0502020204030204" pitchFamily="34" charset="0"/>
                <a:cs typeface="Calibri" panose="020F0502020204030204" pitchFamily="34" charset="0"/>
              </a:rPr>
              <a:t>b) Sağ el kuralı verilir. Manyetik alanın yönü ve şiddeti ile ilgili matematiksel hesaplamalara girilmez. 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indent="-287338">
              <a:spcBef>
                <a:spcPts val="1200"/>
              </a:spcBef>
              <a:buNone/>
            </a:pPr>
            <a:r>
              <a:rPr lang="tr-TR" i="1" dirty="0">
                <a:latin typeface="Calibri" panose="020F0502020204030204" pitchFamily="34" charset="0"/>
                <a:cs typeface="Calibri" panose="020F0502020204030204" pitchFamily="34" charset="0"/>
              </a:rPr>
              <a:t>c) Yüksek gerilim hatlarının geçtiği alanlarda oluşan manyetik alanın canlılar üzerindeki etkilerine değinilir. 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indent="-287338">
              <a:spcBef>
                <a:spcPts val="1200"/>
              </a:spcBef>
              <a:buNone/>
            </a:pPr>
            <a:r>
              <a:rPr lang="tr-TR" i="1" dirty="0">
                <a:latin typeface="Calibri" panose="020F0502020204030204" pitchFamily="34" charset="0"/>
                <a:cs typeface="Calibri" panose="020F0502020204030204" pitchFamily="34" charset="0"/>
              </a:rPr>
              <a:t>ç) Elektromıknatıs tanıtılarak kullanım alanlarına örnekler verilir. 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indent="-287338">
              <a:spcBef>
                <a:spcPts val="1200"/>
              </a:spcBef>
              <a:buNone/>
            </a:pPr>
            <a:endParaRPr 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indent="-287338">
              <a:buNone/>
            </a:pP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10.1.4.2. Dünya’nın manyetik alanının sonuçlarını açıklar.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indent="-287338">
              <a:spcBef>
                <a:spcPts val="1200"/>
              </a:spcBef>
              <a:buNone/>
            </a:pPr>
            <a:r>
              <a:rPr lang="tr-TR" i="1" dirty="0">
                <a:latin typeface="Calibri" panose="020F0502020204030204" pitchFamily="34" charset="0"/>
                <a:cs typeface="Calibri" panose="020F0502020204030204" pitchFamily="34" charset="0"/>
              </a:rPr>
              <a:t>a) Öğrencilerin pusula ile yön bulmaları sağlanır. 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7338" indent="-287338">
              <a:spcBef>
                <a:spcPts val="1200"/>
              </a:spcBef>
              <a:buNone/>
            </a:pPr>
            <a:r>
              <a:rPr lang="tr-TR" i="1" dirty="0">
                <a:latin typeface="Calibri" panose="020F0502020204030204" pitchFamily="34" charset="0"/>
                <a:cs typeface="Calibri" panose="020F0502020204030204" pitchFamily="34" charset="0"/>
              </a:rPr>
              <a:t>b) Arılar, göçmen kuşlar, bazı büyükbaş hayvanlar gibi canlıların yerin manyetik alanından yararlanarak yön buldukları belirtilir.</a:t>
            </a:r>
          </a:p>
          <a:p>
            <a:pPr algn="just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870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tr-TR" sz="3200" dirty="0"/>
              <a:t>Önümüzdeki Hafta Ne Öğreneceğiz</a:t>
            </a:r>
            <a:r>
              <a:rPr lang="tr-TR" sz="3200" dirty="0" smtClean="0"/>
              <a:t>?</a:t>
            </a:r>
            <a:endParaRPr lang="tr-TR" sz="3200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83568" y="1772816"/>
            <a:ext cx="7488832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7338" marR="0" lvl="0" indent="-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000" b="1" i="0" u="none" strike="noStrike" cap="none" normalizeH="0" baseline="0" dirty="0" smtClean="0">
                <a:ln>
                  <a:noFill/>
                </a:ln>
                <a:solidFill>
                  <a:srgbClr val="545251"/>
                </a:solidFill>
                <a:effectLst/>
                <a:latin typeface="+mn-lt"/>
                <a:cs typeface="Arial" panose="020B0604020202020204" pitchFamily="34" charset="0"/>
              </a:rPr>
              <a:t>10.2.1.1. Basınç ve basınç kuvveti kavramlarının katı, durgun sıvı ve gazlarda bağlı olduğu değişkenleri açıklar. </a:t>
            </a:r>
            <a:endParaRPr kumimoji="0" lang="tr-TR" alt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287338" marR="0" lvl="0" indent="-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000" b="0" i="1" u="none" strike="noStrike" cap="none" normalizeH="0" baseline="0" dirty="0" smtClean="0">
                <a:ln>
                  <a:noFill/>
                </a:ln>
                <a:solidFill>
                  <a:srgbClr val="545251"/>
                </a:solidFill>
                <a:effectLst/>
                <a:latin typeface="+mn-lt"/>
                <a:cs typeface="Arial" panose="020B0604020202020204" pitchFamily="34" charset="0"/>
              </a:rPr>
              <a:t>a) Öğrencilerin, günlük hayattan basıncın hayatımıza etkilerine örnekler vermeleri sağlanır. Basıncın hâl değişimine etkileri vurgulanır. </a:t>
            </a:r>
            <a:endParaRPr kumimoji="0" lang="tr-TR" alt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287338" marR="0" lvl="0" indent="-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000" b="0" i="1" u="none" strike="noStrike" cap="none" normalizeH="0" baseline="0" dirty="0" smtClean="0">
                <a:ln>
                  <a:noFill/>
                </a:ln>
                <a:solidFill>
                  <a:srgbClr val="545251"/>
                </a:solidFill>
                <a:effectLst/>
                <a:latin typeface="+mn-lt"/>
                <a:cs typeface="Arial" panose="020B0604020202020204" pitchFamily="34" charset="0"/>
              </a:rPr>
              <a:t>b) Katı ve durgun sıvı basıncı ve basınç kuvveti ile ilgili matematiksel modeller verilir. Bileşenlerine ayırma ve matematiksel hesaplamalara girilmez. </a:t>
            </a:r>
            <a:endParaRPr kumimoji="0" lang="tr-TR" alt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287338" marR="0" lvl="0" indent="-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000" b="0" i="1" u="none" strike="noStrike" cap="none" normalizeH="0" baseline="0" dirty="0" smtClean="0">
                <a:ln>
                  <a:noFill/>
                </a:ln>
                <a:solidFill>
                  <a:srgbClr val="545251"/>
                </a:solidFill>
                <a:effectLst/>
                <a:latin typeface="+mn-lt"/>
                <a:cs typeface="Arial" panose="020B0604020202020204" pitchFamily="34" charset="0"/>
              </a:rPr>
              <a:t>c) </a:t>
            </a:r>
            <a:r>
              <a:rPr kumimoji="0" lang="tr-TR" altLang="tr-TR" sz="2000" b="0" i="1" u="none" strike="noStrike" cap="none" normalizeH="0" baseline="0" dirty="0" err="1" smtClean="0">
                <a:ln>
                  <a:noFill/>
                </a:ln>
                <a:solidFill>
                  <a:srgbClr val="545251"/>
                </a:solidFill>
                <a:effectLst/>
                <a:latin typeface="+mn-lt"/>
                <a:cs typeface="Arial" panose="020B0604020202020204" pitchFamily="34" charset="0"/>
              </a:rPr>
              <a:t>Torricelli</a:t>
            </a:r>
            <a:r>
              <a:rPr kumimoji="0" lang="tr-TR" altLang="tr-TR" sz="2000" b="0" i="1" u="none" strike="noStrike" cap="none" normalizeH="0" baseline="0" dirty="0" smtClean="0">
                <a:ln>
                  <a:noFill/>
                </a:ln>
                <a:solidFill>
                  <a:srgbClr val="545251"/>
                </a:solidFill>
                <a:effectLst/>
                <a:latin typeface="+mn-lt"/>
                <a:cs typeface="Arial" panose="020B0604020202020204" pitchFamily="34" charset="0"/>
              </a:rPr>
              <a:t> deneyi açıklanır ve </a:t>
            </a:r>
            <a:r>
              <a:rPr kumimoji="0" lang="tr-TR" altLang="tr-TR" sz="2000" b="0" i="1" u="none" strike="noStrike" cap="none" normalizeH="0" baseline="0" dirty="0" err="1" smtClean="0">
                <a:ln>
                  <a:noFill/>
                </a:ln>
                <a:solidFill>
                  <a:srgbClr val="545251"/>
                </a:solidFill>
                <a:effectLst/>
                <a:latin typeface="+mn-lt"/>
                <a:cs typeface="Arial" panose="020B0604020202020204" pitchFamily="34" charset="0"/>
              </a:rPr>
              <a:t>kılcallık</a:t>
            </a:r>
            <a:r>
              <a:rPr kumimoji="0" lang="tr-TR" altLang="tr-TR" sz="2000" b="0" i="1" u="none" strike="noStrike" cap="none" normalizeH="0" baseline="0" dirty="0" smtClean="0">
                <a:ln>
                  <a:noFill/>
                </a:ln>
                <a:solidFill>
                  <a:srgbClr val="545251"/>
                </a:solidFill>
                <a:effectLst/>
                <a:latin typeface="+mn-lt"/>
                <a:cs typeface="Arial" panose="020B0604020202020204" pitchFamily="34" charset="0"/>
              </a:rPr>
              <a:t> ile farkı belirtilir. </a:t>
            </a:r>
            <a:endParaRPr kumimoji="0" lang="tr-TR" alt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287338" marR="0" lvl="0" indent="-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000" b="0" i="1" u="none" strike="noStrike" cap="none" normalizeH="0" baseline="0" dirty="0" smtClean="0">
                <a:ln>
                  <a:noFill/>
                </a:ln>
                <a:solidFill>
                  <a:srgbClr val="545251"/>
                </a:solidFill>
                <a:effectLst/>
                <a:latin typeface="+mn-lt"/>
                <a:cs typeface="Arial" panose="020B0604020202020204" pitchFamily="34" charset="0"/>
              </a:rPr>
              <a:t>ç) Basınç etkisiyle çalışan ölçüm aletlerinden barometre, altimetre, manometre ve </a:t>
            </a:r>
            <a:r>
              <a:rPr kumimoji="0" lang="tr-TR" altLang="tr-TR" sz="2000" b="0" i="1" u="none" strike="noStrike" cap="none" normalizeH="0" baseline="0" dirty="0" err="1" smtClean="0">
                <a:ln>
                  <a:noFill/>
                </a:ln>
                <a:solidFill>
                  <a:srgbClr val="545251"/>
                </a:solidFill>
                <a:effectLst/>
                <a:latin typeface="+mn-lt"/>
                <a:cs typeface="Arial" panose="020B0604020202020204" pitchFamily="34" charset="0"/>
              </a:rPr>
              <a:t>batimetre</a:t>
            </a:r>
            <a:r>
              <a:rPr kumimoji="0" lang="tr-TR" altLang="tr-TR" sz="2000" b="0" i="1" u="none" strike="noStrike" cap="none" normalizeH="0" baseline="0" dirty="0" smtClean="0">
                <a:ln>
                  <a:noFill/>
                </a:ln>
                <a:solidFill>
                  <a:srgbClr val="545251"/>
                </a:solidFill>
                <a:effectLst/>
                <a:latin typeface="+mn-lt"/>
                <a:cs typeface="Arial" panose="020B0604020202020204" pitchFamily="34" charset="0"/>
              </a:rPr>
              <a:t> hakkında bilgi verilir. </a:t>
            </a:r>
            <a:endParaRPr kumimoji="0" lang="tr-TR" alt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287338" marR="0" lvl="0" indent="-287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000" b="0" i="1" u="none" strike="noStrike" cap="none" normalizeH="0" baseline="0" dirty="0" smtClean="0">
                <a:ln>
                  <a:noFill/>
                </a:ln>
                <a:solidFill>
                  <a:srgbClr val="545251"/>
                </a:solidFill>
                <a:effectLst/>
                <a:latin typeface="+mn-lt"/>
                <a:cs typeface="Arial" panose="020B0604020202020204" pitchFamily="34" charset="0"/>
              </a:rPr>
              <a:t>d) Pascal </a:t>
            </a:r>
            <a:r>
              <a:rPr kumimoji="0" lang="tr-TR" altLang="tr-TR" sz="2000" b="0" i="1" u="none" strike="noStrike" cap="none" normalizeH="0" baseline="0" dirty="0" err="1" smtClean="0">
                <a:ln>
                  <a:noFill/>
                </a:ln>
                <a:solidFill>
                  <a:srgbClr val="545251"/>
                </a:solidFill>
                <a:effectLst/>
                <a:latin typeface="+mn-lt"/>
                <a:cs typeface="Arial" panose="020B0604020202020204" pitchFamily="34" charset="0"/>
              </a:rPr>
              <a:t>Prensibi’ne</a:t>
            </a:r>
            <a:r>
              <a:rPr kumimoji="0" lang="tr-TR" altLang="tr-TR" sz="2000" b="0" i="1" u="none" strike="noStrike" cap="none" normalizeH="0" baseline="0" dirty="0" smtClean="0">
                <a:ln>
                  <a:noFill/>
                </a:ln>
                <a:solidFill>
                  <a:srgbClr val="545251"/>
                </a:solidFill>
                <a:effectLst/>
                <a:latin typeface="+mn-lt"/>
                <a:cs typeface="Arial" panose="020B0604020202020204" pitchFamily="34" charset="0"/>
              </a:rPr>
              <a:t> değinilir. Gaz basıncı ve Pascal Prensibi ile ilgili matematiksel modeller verilmez.</a:t>
            </a:r>
            <a:endParaRPr kumimoji="0" lang="tr-TR" altLang="tr-T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945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924728" y="275415"/>
            <a:ext cx="5842992" cy="5784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 smtClean="0"/>
              <a:t>Geçen Hafta Neler Öğrendik?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15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21" y="1224986"/>
            <a:ext cx="1237476" cy="1086068"/>
          </a:xfrm>
          <a:prstGeom prst="rect">
            <a:avLst/>
          </a:prstGeom>
        </p:spPr>
      </p:pic>
      <p:pic>
        <p:nvPicPr>
          <p:cNvPr id="16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976" y="1169713"/>
            <a:ext cx="926190" cy="1086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Dikdörtgen 1"/>
              <p:cNvSpPr/>
              <p:nvPr/>
            </p:nvSpPr>
            <p:spPr>
              <a:xfrm>
                <a:off x="2934594" y="1445688"/>
                <a:ext cx="557973" cy="644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tr-TR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tr-TR" sz="32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Dikdörtgen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594" y="1445688"/>
                <a:ext cx="557973" cy="644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Dikdörtgen 5"/>
          <p:cNvSpPr/>
          <p:nvPr/>
        </p:nvSpPr>
        <p:spPr>
          <a:xfrm>
            <a:off x="3585175" y="1583263"/>
            <a:ext cx="1430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i="1" dirty="0">
                <a:latin typeface="Bookman Old Style" pitchFamily="18" charset="0"/>
              </a:rPr>
              <a:t>Tesla (T)</a:t>
            </a:r>
            <a:endParaRPr lang="en-US" sz="2400" dirty="0"/>
          </a:p>
        </p:txBody>
      </p:sp>
      <p:pic>
        <p:nvPicPr>
          <p:cNvPr id="19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221" y="2783523"/>
            <a:ext cx="1991842" cy="1500053"/>
          </a:xfrm>
          <a:prstGeom prst="rect">
            <a:avLst/>
          </a:prstGeom>
        </p:spPr>
      </p:pic>
      <p:pic>
        <p:nvPicPr>
          <p:cNvPr id="20" name="Resi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734" y="2795536"/>
            <a:ext cx="1937543" cy="1476025"/>
          </a:xfrm>
          <a:prstGeom prst="rect">
            <a:avLst/>
          </a:prstGeom>
        </p:spPr>
      </p:pic>
      <p:pic>
        <p:nvPicPr>
          <p:cNvPr id="21" name="Resim 2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694" y="5370731"/>
            <a:ext cx="1514830" cy="1182761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863" y="3890462"/>
            <a:ext cx="2721574" cy="128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80" y="2311054"/>
            <a:ext cx="2749543" cy="144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0" y="4977229"/>
            <a:ext cx="3044192" cy="1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87852" y="908720"/>
            <a:ext cx="1879868" cy="13490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04455" y="5246172"/>
            <a:ext cx="1307318" cy="13073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91677">
            <a:off x="7534914" y="5251751"/>
            <a:ext cx="1307318" cy="13073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/>
          <a:srcRect l="8204" t="4280" r="12729" b="11819"/>
          <a:stretch/>
        </p:blipFill>
        <p:spPr>
          <a:xfrm>
            <a:off x="4461946" y="2616994"/>
            <a:ext cx="1236767" cy="172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924728" y="275415"/>
            <a:ext cx="5842992" cy="5784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 smtClean="0"/>
              <a:t>Geçen Hafta Neler Öğrendik?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2" name="TextBox 1"/>
          <p:cNvSpPr txBox="1"/>
          <p:nvPr/>
        </p:nvSpPr>
        <p:spPr>
          <a:xfrm>
            <a:off x="1619672" y="3212976"/>
            <a:ext cx="348031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smtClean="0"/>
              <a:t>MIKNATISI BÖLERSEK NE OLUR</a:t>
            </a:r>
            <a:r>
              <a:rPr lang="en-US" sz="2000" dirty="0" smtClean="0"/>
              <a:t>?</a:t>
            </a:r>
            <a:endParaRPr lang="tr-TR" sz="2000" dirty="0" smtClean="0"/>
          </a:p>
          <a:p>
            <a:endParaRPr lang="tr-T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7" t="20601" r="3538" b="60499"/>
          <a:stretch/>
        </p:blipFill>
        <p:spPr>
          <a:xfrm>
            <a:off x="5220072" y="1412776"/>
            <a:ext cx="3600400" cy="12961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7" t="20601" r="3538" b="651"/>
          <a:stretch/>
        </p:blipFill>
        <p:spPr>
          <a:xfrm>
            <a:off x="5240231" y="1457400"/>
            <a:ext cx="36004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3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836714"/>
            <a:ext cx="2448272" cy="864095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>Akım </a:t>
            </a:r>
            <a:r>
              <a:rPr lang="tr-TR" dirty="0"/>
              <a:t>ile Manyetik Alan </a:t>
            </a:r>
            <a:r>
              <a:rPr lang="tr-TR" dirty="0" smtClean="0"/>
              <a:t>İlişkisi ve Dünya’nın </a:t>
            </a:r>
            <a:r>
              <a:rPr lang="tr-TR" dirty="0"/>
              <a:t>Manyetik Alanı</a:t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252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/>
              <a:t>Manyetik Vinç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tr-TR" sz="2400" dirty="0"/>
              <a:t>Bu kadar büyük mıknatıs var mıdır?</a:t>
            </a:r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r>
              <a:rPr lang="tr-TR" sz="2400" dirty="0"/>
              <a:t>Bu bir doğal mıknatıs olsa bırakabilir miydi? 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07506" y="1119791"/>
            <a:ext cx="3286001" cy="4691063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  <a:p>
            <a:endParaRPr lang="tr-TR" dirty="0"/>
          </a:p>
        </p:txBody>
      </p:sp>
      <p:pic>
        <p:nvPicPr>
          <p:cNvPr id="5" name="electromagnetic crane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3575050" y="1119791"/>
            <a:ext cx="4975986" cy="331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9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2160240" cy="792088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İlişkisi</a:t>
            </a:r>
            <a:br>
              <a:rPr lang="tr-TR" dirty="0"/>
            </a:br>
            <a:r>
              <a:rPr lang="tr-TR" dirty="0" smtClean="0"/>
              <a:t>ve</a:t>
            </a:r>
            <a:r>
              <a:rPr lang="tr-TR" dirty="0"/>
              <a:t> </a:t>
            </a:r>
            <a:r>
              <a:rPr lang="tr-TR" dirty="0" smtClean="0"/>
              <a:t>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Film: Kor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tr-TR" sz="2400" dirty="0"/>
              <a:t>Bu kuşlar niye böyle davranıyorlar?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514" y="1268762"/>
            <a:ext cx="3008313" cy="4691063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</p:txBody>
      </p:sp>
      <p:pic>
        <p:nvPicPr>
          <p:cNvPr id="5" name="The Core (19) Movie CLIP - The Birds (2003) HD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3075" y="1124745"/>
            <a:ext cx="5888655" cy="331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2232248" cy="864096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İlişkisi</a:t>
            </a:r>
            <a:br>
              <a:rPr lang="tr-TR" dirty="0"/>
            </a:br>
            <a:r>
              <a:rPr lang="tr-TR" dirty="0" smtClean="0"/>
              <a:t>ve</a:t>
            </a:r>
            <a:r>
              <a:rPr lang="tr-TR" dirty="0"/>
              <a:t> </a:t>
            </a:r>
            <a:r>
              <a:rPr lang="tr-TR" dirty="0" smtClean="0"/>
              <a:t>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Aurora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tr-TR" sz="2400" dirty="0"/>
              <a:t>Bu olayın nedenini biliyor musunuz? 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514" y="1196754"/>
            <a:ext cx="3008313" cy="4691063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</p:txBody>
      </p:sp>
      <p:pic>
        <p:nvPicPr>
          <p:cNvPr id="6" name="Night of the Northern Light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2046" y="1628801"/>
            <a:ext cx="5376600" cy="30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0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2448272" cy="1052736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</a:t>
            </a:r>
            <a:r>
              <a:rPr lang="tr-TR" dirty="0" smtClean="0"/>
              <a:t>İlişkisi ve 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63888" y="332658"/>
            <a:ext cx="5111750" cy="585311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400" dirty="0"/>
              <a:t>Akım Taşıyan Telin Oluşturduğu Manyetik Alanın Keşfi: </a:t>
            </a:r>
          </a:p>
          <a:p>
            <a:pPr algn="just"/>
            <a:r>
              <a:rPr lang="tr-TR" sz="1800" dirty="0"/>
              <a:t>Üzerinden akım geçen tellerin çevresinde manyetik alan olduğunu nasıl anlarız?</a:t>
            </a:r>
          </a:p>
          <a:p>
            <a:pPr algn="just">
              <a:buFont typeface="Wingdings" pitchFamily="2" charset="2"/>
              <a:buChar char="v"/>
            </a:pPr>
            <a:r>
              <a:rPr lang="tr-TR" sz="1800" dirty="0" err="1"/>
              <a:t>Oersted</a:t>
            </a:r>
            <a:r>
              <a:rPr lang="tr-TR" sz="1800" dirty="0"/>
              <a:t> Deneyi</a:t>
            </a:r>
          </a:p>
          <a:p>
            <a:pPr lvl="1" algn="just"/>
            <a:r>
              <a:rPr lang="tr-TR" sz="1600" dirty="0"/>
              <a:t>Elektrik akımının manyetik alan ürettiğini keşfetti. </a:t>
            </a:r>
          </a:p>
          <a:p>
            <a:pPr lvl="1" algn="just"/>
            <a:r>
              <a:rPr lang="tr-TR" sz="1600" dirty="0"/>
              <a:t>Bir telin altına bir pusula yerleştirdi ve daha sonra elektrik akımı açtı. Manyetize pusulanın iğnesi hareket etti.</a:t>
            </a:r>
          </a:p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514" y="1268762"/>
            <a:ext cx="3008313" cy="4691063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Film: Kor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Günlük Hayat Örnekleri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Dünyanın Manyetik Alanı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Manyetik Alanın Canlılar Üzerindeki Etkisi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Manyetik Vinç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Film: Kor 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Bugün Neler Öğrendik?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5" name="Picture 3" descr="C:\Users\Cemre\Desktop\hu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704" y="4941168"/>
            <a:ext cx="2843808" cy="179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erstedexperiment. Explain [Hindi-Eng]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6201" y="3273674"/>
            <a:ext cx="3243909" cy="2056685"/>
          </a:xfrm>
          <a:prstGeom prst="rect">
            <a:avLst/>
          </a:prstGeom>
        </p:spPr>
      </p:pic>
      <p:sp>
        <p:nvSpPr>
          <p:cNvPr id="7" name="Metin Kutusu 4"/>
          <p:cNvSpPr txBox="1"/>
          <p:nvPr/>
        </p:nvSpPr>
        <p:spPr>
          <a:xfrm>
            <a:off x="7244373" y="4517307"/>
            <a:ext cx="752475" cy="84772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100" dirty="0">
                <a:ea typeface="Calibri"/>
                <a:cs typeface="Times New Roman"/>
              </a:rPr>
              <a:t>Akım yukarı doğru akar. </a:t>
            </a:r>
          </a:p>
        </p:txBody>
      </p:sp>
      <p:sp>
        <p:nvSpPr>
          <p:cNvPr id="8" name="Metin Kutusu 6"/>
          <p:cNvSpPr txBox="1"/>
          <p:nvPr/>
        </p:nvSpPr>
        <p:spPr>
          <a:xfrm>
            <a:off x="7452320" y="6165304"/>
            <a:ext cx="936104" cy="45720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100" dirty="0">
                <a:ea typeface="Calibri"/>
                <a:cs typeface="Times New Roman"/>
              </a:rPr>
              <a:t>Akım aşağı doğru akar. </a:t>
            </a:r>
          </a:p>
        </p:txBody>
      </p:sp>
    </p:spTree>
    <p:extLst>
      <p:ext uri="{BB962C8B-B14F-4D97-AF65-F5344CB8AC3E}">
        <p14:creationId xmlns:p14="http://schemas.microsoft.com/office/powerpoint/2010/main" val="401977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2579</TotalTime>
  <Words>2277</Words>
  <Application>Microsoft Office PowerPoint</Application>
  <PresentationFormat>On-screen Show (4:3)</PresentationFormat>
  <Paragraphs>645</Paragraphs>
  <Slides>31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Bookman Old Style</vt:lpstr>
      <vt:lpstr>Calibri</vt:lpstr>
      <vt:lpstr>Cambria Math</vt:lpstr>
      <vt:lpstr>Georgia</vt:lpstr>
      <vt:lpstr>Times New Roman</vt:lpstr>
      <vt:lpstr>Wingdings</vt:lpstr>
      <vt:lpstr>Ofis Teması</vt:lpstr>
      <vt:lpstr>ELEKTRİK VE MANYETİZMA </vt:lpstr>
      <vt:lpstr>Ne Öğreneceğiz: KAZANIMLAR </vt:lpstr>
      <vt:lpstr>Bugün Neler Öğreneceğiz? </vt:lpstr>
      <vt:lpstr>PowerPoint Presentation</vt:lpstr>
      <vt:lpstr>PowerPoint Presentation</vt:lpstr>
      <vt:lpstr>  Akım ile Manyetik Alan İlişkisi ve Dünya’nın Manyetik Alanı  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Bugün Neler Öğrendik?</vt:lpstr>
      <vt:lpstr>Önümüzdeki Hafta Ne Öğreneceğiz?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Cemre</dc:creator>
  <cp:lastModifiedBy>Reviewer</cp:lastModifiedBy>
  <cp:revision>157</cp:revision>
  <cp:lastPrinted>2018-01-05T15:47:01Z</cp:lastPrinted>
  <dcterms:created xsi:type="dcterms:W3CDTF">2017-12-03T15:35:21Z</dcterms:created>
  <dcterms:modified xsi:type="dcterms:W3CDTF">2019-11-15T16:36:34Z</dcterms:modified>
</cp:coreProperties>
</file>