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6"/>
  </p:notesMasterIdLst>
  <p:sldIdLst>
    <p:sldId id="257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83" r:id="rId13"/>
    <p:sldId id="266" r:id="rId14"/>
    <p:sldId id="267" r:id="rId15"/>
    <p:sldId id="269" r:id="rId16"/>
    <p:sldId id="276" r:id="rId17"/>
    <p:sldId id="277" r:id="rId18"/>
    <p:sldId id="278" r:id="rId19"/>
    <p:sldId id="279" r:id="rId20"/>
    <p:sldId id="271" r:id="rId21"/>
    <p:sldId id="290" r:id="rId22"/>
    <p:sldId id="274" r:id="rId23"/>
    <p:sldId id="291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3"/>
    <p:restoredTop sz="86427"/>
  </p:normalViewPr>
  <p:slideViewPr>
    <p:cSldViewPr snapToGrid="0">
      <p:cViewPr varScale="1">
        <p:scale>
          <a:sx n="96" d="100"/>
          <a:sy n="96" d="100"/>
        </p:scale>
        <p:origin x="184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35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BE15E220-1AAA-6644-8187-92EA58150828}" type="datetimeFigureOut">
              <a:rPr lang="tr-TR"/>
              <a:pPr>
                <a:defRPr/>
              </a:pPr>
              <a:t>7.12.2016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F938FA-F1F6-754A-9764-9748FD61E2F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1420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188FAA-3801-444B-AAA7-EF2536F9410C}" type="slidenum">
              <a:rPr lang="tr-TR" altLang="en-US"/>
              <a:pPr eaLnBrk="1" hangingPunct="1"/>
              <a:t>1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3472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C8366B-7118-E341-9BB8-34BB2823A783}" type="slidenum">
              <a:rPr lang="tr-TR" altLang="en-US"/>
              <a:pPr eaLnBrk="1" hangingPunct="1"/>
              <a:t>4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9188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7F87-EAA8-B94A-9A8F-40F8D5DA44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674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E3CF-8EC2-9C4F-900C-17CFED95D0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8994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BF5-29F8-6143-8218-319C92CC42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5535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6E6-8DB3-E948-886E-8D453E6AEF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183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D4AD-9B56-7545-B3D9-E9A2262201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1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229-5FCC-A444-B0BC-30F54DB7B3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392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DB77-B72E-9640-A23D-0457FEA569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079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DB80-6ECE-4845-A752-97EFB19880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364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585-1444-384C-A4C3-912E5E34C8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541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7661-63E1-1A43-9A27-A9C03EDD02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347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7DAE-ADFC-DE49-A4FF-F0671218C6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600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9926-BAEF-D540-B626-C111AA3A96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61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169" y="1273629"/>
            <a:ext cx="8278090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UNIT 3:</a:t>
            </a:r>
            <a:br>
              <a:rPr lang="tr-TR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tr-TR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PRESENTATION SKILLS</a:t>
            </a:r>
            <a:endParaRPr lang="tr-TR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3598863"/>
            <a:ext cx="7988300" cy="530225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tr-TR" altLang="en-US" sz="3000" dirty="0">
                <a:latin typeface="Cooper Black" charset="0"/>
              </a:rPr>
              <a:t>         </a:t>
            </a:r>
            <a:r>
              <a:rPr lang="tr-TR" altLang="en-US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PARTS OF A PRESENTATION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54" y="2210937"/>
            <a:ext cx="7902575" cy="4135272"/>
          </a:xfrm>
        </p:spPr>
        <p:txBody>
          <a:bodyPr>
            <a:normAutofit fontScale="62500" lnSpcReduction="20000"/>
          </a:bodyPr>
          <a:lstStyle/>
          <a:p>
            <a:pPr lvl="1" eaLnBrk="1" hangingPunct="1"/>
            <a:endParaRPr lang="tr-TR" altLang="en-US" dirty="0">
              <a:latin typeface="Berlin Sans FB" charset="0"/>
            </a:endParaRPr>
          </a:p>
          <a:p>
            <a:pPr lvl="1" eaLnBrk="1" hangingPunct="1">
              <a:buFont typeface="Verdana" charset="0"/>
              <a:buNone/>
            </a:pPr>
            <a:r>
              <a:rPr lang="tr-TR" altLang="en-US" sz="2800" dirty="0" smtClean="0">
                <a:latin typeface="Berlin Sans FB" charset="0"/>
              </a:rPr>
              <a:t>   </a:t>
            </a:r>
            <a:endParaRPr lang="tr-TR" altLang="en-US" sz="2800" dirty="0">
              <a:latin typeface="Berlin Sans FB" charset="0"/>
            </a:endParaRPr>
          </a:p>
          <a:p>
            <a:pPr lvl="1" eaLnBrk="1" hangingPunct="1">
              <a:buFont typeface="Verdana" charset="0"/>
              <a:buNone/>
            </a:pPr>
            <a:endParaRPr lang="tr-TR" altLang="en-US" b="1" dirty="0"/>
          </a:p>
          <a:p>
            <a:pPr lvl="1" algn="just">
              <a:lnSpc>
                <a:spcPct val="170000"/>
              </a:lnSpc>
              <a:buNone/>
            </a:pPr>
            <a:r>
              <a:rPr lang="tr-TR" sz="32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moon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had an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unnatural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light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hanging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clouds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night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grey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large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house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made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her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feel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threatened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. At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moment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realised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alone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first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time ever,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no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friends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no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family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tell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her it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going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be ok.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stood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staring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into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hole 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ground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quiet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...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still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She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took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baby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steps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closer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Shuffling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as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close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as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dared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peered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cautiously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into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hole.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black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. 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7285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5. Suspense</a:t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do you think </a:t>
            </a:r>
            <a:b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presentation will be about?</a:t>
            </a:r>
            <a: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226425" cy="5257800"/>
          </a:xfrm>
        </p:spPr>
        <p:txBody>
          <a:bodyPr>
            <a:normAutofit/>
          </a:bodyPr>
          <a:lstStyle/>
          <a:p>
            <a:pPr eaLnBrk="1" hangingPunct="1">
              <a:buFont typeface="Wingdings 3" charset="2"/>
              <a:buNone/>
            </a:pPr>
            <a:endParaRPr lang="tr-TR" altLang="en-US" sz="3200" b="1" dirty="0">
              <a:solidFill>
                <a:schemeClr val="accent1"/>
              </a:solidFill>
              <a:latin typeface="Berlin Sans FB" charset="0"/>
            </a:endParaRPr>
          </a:p>
          <a:p>
            <a:pPr algn="ctr">
              <a:buNone/>
            </a:pP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ctr">
              <a:buNone/>
            </a:pPr>
            <a:endParaRPr lang="tr-TR" sz="28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>
              <a:buNone/>
            </a:pPr>
            <a:r>
              <a:rPr lang="tr-TR" sz="2800" b="1" dirty="0" smtClean="0">
                <a:latin typeface="Arial" charset="0"/>
                <a:ea typeface="Arial" charset="0"/>
                <a:cs typeface="Arial" charset="0"/>
              </a:rPr>
              <a:t>Identity 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distinguishing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character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or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personality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of an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individual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algn="ctr">
              <a:buNone/>
            </a:pP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when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is a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victim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identity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theft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, it is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this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distinguishing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character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stolen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.  </a:t>
            </a:r>
            <a:endParaRPr lang="tr-TR" alt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778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6. Definition</a:t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do you think </a:t>
            </a:r>
            <a:b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presentation will be about?</a:t>
            </a:r>
            <a: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50" y="3982084"/>
            <a:ext cx="4540499" cy="287591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5945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en-US" altLang="en-US" sz="3600" b="1" dirty="0">
                <a:solidFill>
                  <a:schemeClr val="accent1"/>
                </a:solidFill>
                <a:latin typeface="Berlin Sans FB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en-US" altLang="en-US" sz="3600" b="1" dirty="0">
                <a:solidFill>
                  <a:schemeClr val="accent1"/>
                </a:solidFill>
                <a:latin typeface="Berlin Sans FB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7. Visuals</a:t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do you think </a:t>
            </a:r>
            <a:b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presentation will be about?</a:t>
            </a:r>
            <a: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dirty="0" smtClean="0">
                <a:latin typeface="Berlin Sans FB" charset="0"/>
              </a:rPr>
              <a:t>We all enjoy them, don’t we?</a:t>
            </a:r>
            <a:br>
              <a:rPr lang="en-US" altLang="en-US" sz="3600" dirty="0" smtClean="0">
                <a:latin typeface="Berlin Sans FB" charset="0"/>
              </a:rPr>
            </a:br>
            <a:r>
              <a:rPr lang="en-US" altLang="en-US" sz="3600" dirty="0" smtClean="0">
                <a:latin typeface="Berlin Sans FB" charset="0"/>
              </a:rPr>
              <a:t> But actually fireworks are </a:t>
            </a:r>
            <a:br>
              <a:rPr lang="en-US" altLang="en-US" sz="3600" dirty="0" smtClean="0">
                <a:latin typeface="Berlin Sans FB" charset="0"/>
              </a:rPr>
            </a:br>
            <a:r>
              <a:rPr lang="en-US" altLang="en-US" sz="3600" dirty="0" smtClean="0">
                <a:latin typeface="Berlin Sans FB" charset="0"/>
              </a:rPr>
              <a:t>an environmental disaster.</a:t>
            </a:r>
            <a:r>
              <a:rPr lang="tr-TR" altLang="en-US" sz="3600" dirty="0" smtClean="0">
                <a:latin typeface="Berlin Sans FB" charset="0"/>
              </a:rPr>
              <a:t/>
            </a:r>
            <a:br>
              <a:rPr lang="tr-TR" altLang="en-US" sz="3600" dirty="0" smtClean="0">
                <a:latin typeface="Berlin Sans FB" charset="0"/>
              </a:rPr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600200"/>
            <a:ext cx="8488362" cy="5257800"/>
          </a:xfrm>
        </p:spPr>
        <p:txBody>
          <a:bodyPr>
            <a:noAutofit/>
          </a:bodyPr>
          <a:lstStyle/>
          <a:p>
            <a:pPr marL="621792" lvl="1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200" b="1" dirty="0">
                <a:solidFill>
                  <a:schemeClr val="accent1"/>
                </a:solidFill>
                <a:latin typeface="Berlin Sans FB" pitchFamily="34" charset="0"/>
              </a:rPr>
              <a:t>  </a:t>
            </a:r>
            <a:r>
              <a:rPr lang="tr-TR" sz="2600" dirty="0" err="1" smtClean="0">
                <a:latin typeface="Arial" charset="0"/>
                <a:ea typeface="Arial" charset="0"/>
                <a:cs typeface="Arial" charset="0"/>
              </a:rPr>
              <a:t>During</a:t>
            </a:r>
            <a:r>
              <a:rPr lang="tr-TR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Middle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Ages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in Europe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Middle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East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much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armed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conflict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Christians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Muslims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Christians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called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these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conflicts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Crusades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because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they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fighting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under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sign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cross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save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>
                <a:latin typeface="Arial" charset="0"/>
                <a:ea typeface="Arial" charset="0"/>
                <a:cs typeface="Arial" charset="0"/>
              </a:rPr>
              <a:t>holy</a:t>
            </a:r>
            <a:r>
              <a:rPr lang="tr-TR" sz="2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dirty="0" err="1" smtClean="0">
                <a:latin typeface="Arial" charset="0"/>
                <a:ea typeface="Arial" charset="0"/>
                <a:cs typeface="Arial" charset="0"/>
              </a:rPr>
              <a:t>lands</a:t>
            </a:r>
            <a:r>
              <a:rPr lang="tr-TR" sz="26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However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true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reason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fighting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these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lands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less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than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holy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mainly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desire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>
                <a:latin typeface="Arial" charset="0"/>
                <a:ea typeface="Arial" charset="0"/>
                <a:cs typeface="Arial" charset="0"/>
              </a:rPr>
              <a:t>economic</a:t>
            </a:r>
            <a:r>
              <a:rPr lang="tr-TR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600" b="1" dirty="0" err="1" smtClean="0">
                <a:latin typeface="Arial" charset="0"/>
                <a:ea typeface="Arial" charset="0"/>
                <a:cs typeface="Arial" charset="0"/>
              </a:rPr>
              <a:t>gain</a:t>
            </a:r>
            <a:r>
              <a:rPr lang="tr-TR" sz="2600" b="1" dirty="0" smtClean="0">
                <a:latin typeface="Arial" charset="0"/>
                <a:ea typeface="Arial" charset="0"/>
                <a:cs typeface="Arial" charset="0"/>
              </a:rPr>
              <a:t>.  </a:t>
            </a:r>
            <a:endParaRPr lang="tr-TR" sz="26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8. Misdirecting </a:t>
            </a:r>
            <a:r>
              <a:rPr 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audience</a:t>
            </a:r>
            <a:r>
              <a:rPr lang="tr-TR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BODY</a:t>
            </a:r>
            <a:br>
              <a:rPr lang="tr-TR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 3" charset="2"/>
              <a:buNone/>
            </a:pPr>
            <a:endParaRPr lang="tr-TR" altLang="en-US" sz="2800">
              <a:latin typeface="Berlin Sans FB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Berlin Sans FB" charset="0"/>
              </a:rPr>
              <a:t>the main part</a:t>
            </a:r>
            <a:endParaRPr lang="tr-TR" altLang="en-US" sz="2800">
              <a:latin typeface="Berlin Sans FB" charset="0"/>
            </a:endParaRPr>
          </a:p>
          <a:p>
            <a:pPr eaLnBrk="1" hangingPunct="1">
              <a:spcBef>
                <a:spcPct val="0"/>
              </a:spcBef>
              <a:buFont typeface="Wingdings 3" charset="2"/>
              <a:buNone/>
            </a:pPr>
            <a:endParaRPr lang="tr-TR" altLang="en-US" sz="2800">
              <a:latin typeface="Berlin Sans FB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Berlin Sans FB" charset="0"/>
              </a:rPr>
              <a:t>details of the main points</a:t>
            </a:r>
            <a:endParaRPr lang="tr-TR" altLang="en-US" sz="2800">
              <a:latin typeface="Berlin Sans FB" charset="0"/>
            </a:endParaRPr>
          </a:p>
          <a:p>
            <a:pPr eaLnBrk="1" hangingPunct="1">
              <a:spcBef>
                <a:spcPct val="0"/>
              </a:spcBef>
              <a:buFont typeface="Wingdings 3" charset="2"/>
              <a:buNone/>
            </a:pPr>
            <a:endParaRPr lang="tr-TR" altLang="en-US" sz="2800">
              <a:latin typeface="Berlin Sans FB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Berlin Sans FB" charset="0"/>
              </a:rPr>
              <a:t>explain, support, and defend</a:t>
            </a:r>
            <a:endParaRPr lang="tr-TR" altLang="en-US" sz="2800">
              <a:latin typeface="Berlin Sans FB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88" y="3224662"/>
            <a:ext cx="2334814" cy="33000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Supporting Techniques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tr-TR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243888" cy="5257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supporting materials must be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accurate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reliable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relevant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Verdana"/>
              <a:buNone/>
              <a:defRPr/>
            </a:pPr>
            <a:endParaRPr lang="tr-TR" sz="2800" b="1" dirty="0" smtClean="0">
              <a:solidFill>
                <a:srgbClr val="FF3399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31" y="3257834"/>
            <a:ext cx="1986905" cy="13687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tr-TR" altLang="en-US" sz="2800" dirty="0">
              <a:latin typeface="Berlin Sans FB" charset="0"/>
            </a:endParaRPr>
          </a:p>
          <a:p>
            <a:pPr marL="342900" lvl="1" indent="0" eaLnBrk="1" hangingPunct="1">
              <a:buNone/>
            </a:pPr>
            <a:r>
              <a:rPr lang="tr-TR" altLang="en-US" sz="2800" dirty="0">
                <a:latin typeface="Berlin Sans FB" charset="0"/>
              </a:rPr>
              <a:t>s</a:t>
            </a:r>
            <a:r>
              <a:rPr lang="en-US" altLang="en-US" sz="2800" dirty="0" err="1" smtClean="0">
                <a:latin typeface="Berlin Sans FB" charset="0"/>
              </a:rPr>
              <a:t>hould</a:t>
            </a:r>
            <a:r>
              <a:rPr lang="en-US" altLang="en-US" sz="2800" dirty="0" smtClean="0">
                <a:latin typeface="Berlin Sans FB" charset="0"/>
              </a:rPr>
              <a:t> be:</a:t>
            </a:r>
          </a:p>
          <a:p>
            <a:pPr lvl="1" eaLnBrk="1" hangingPunct="1"/>
            <a:r>
              <a:rPr lang="en-US" altLang="en-US" sz="2800" dirty="0" smtClean="0">
                <a:latin typeface="Berlin Sans FB" charset="0"/>
              </a:rPr>
              <a:t> vivid </a:t>
            </a:r>
            <a:r>
              <a:rPr lang="en-US" altLang="en-US" sz="2800" dirty="0">
                <a:latin typeface="Berlin Sans FB" charset="0"/>
              </a:rPr>
              <a:t>and clear</a:t>
            </a:r>
          </a:p>
          <a:p>
            <a:pPr lvl="1" eaLnBrk="1" hangingPunct="1"/>
            <a:r>
              <a:rPr lang="en-US" altLang="en-US" sz="2800" dirty="0" smtClean="0">
                <a:latin typeface="Berlin Sans FB" charset="0"/>
              </a:rPr>
              <a:t> representative </a:t>
            </a:r>
            <a:r>
              <a:rPr lang="tr-TR" altLang="en-US" sz="2800" dirty="0">
                <a:latin typeface="Berlin Sans FB" charset="0"/>
              </a:rPr>
              <a:t>----&gt; </a:t>
            </a:r>
            <a:r>
              <a:rPr lang="en-US" altLang="en-US" sz="2800" dirty="0">
                <a:latin typeface="Berlin Sans FB" charset="0"/>
              </a:rPr>
              <a:t>can be </a:t>
            </a:r>
            <a:r>
              <a:rPr lang="en-US" altLang="en-US" sz="2800" dirty="0" smtClean="0">
                <a:latin typeface="Berlin Sans FB" charset="0"/>
              </a:rPr>
              <a:t>generalized</a:t>
            </a:r>
          </a:p>
          <a:p>
            <a:pPr lvl="1" eaLnBrk="1" hangingPunct="1"/>
            <a:endParaRPr lang="en-US" altLang="en-US" sz="2800" dirty="0">
              <a:latin typeface="Berlin Sans FB" charset="0"/>
            </a:endParaRPr>
          </a:p>
          <a:p>
            <a:pPr marL="342900" lvl="1" indent="0" eaLnBrk="1" hangingPunct="1">
              <a:buNone/>
            </a:pPr>
            <a:r>
              <a:rPr lang="en-US" altLang="en-US" sz="2800" dirty="0">
                <a:latin typeface="Berlin Sans FB" charset="0"/>
              </a:rPr>
              <a:t>c</a:t>
            </a:r>
            <a:r>
              <a:rPr lang="en-US" altLang="en-US" sz="2800" dirty="0" smtClean="0">
                <a:latin typeface="Berlin Sans FB" charset="0"/>
              </a:rPr>
              <a:t>an be:</a:t>
            </a:r>
            <a:endParaRPr lang="en-US" altLang="en-US" sz="2800" dirty="0">
              <a:latin typeface="Berlin Sans FB" charset="0"/>
            </a:endParaRPr>
          </a:p>
          <a:p>
            <a:pPr lvl="1" eaLnBrk="1" hangingPunct="1"/>
            <a:r>
              <a:rPr lang="en-US" altLang="en-US" sz="2800" dirty="0" smtClean="0">
                <a:latin typeface="Berlin Sans FB" charset="0"/>
              </a:rPr>
              <a:t> comparison</a:t>
            </a:r>
            <a:r>
              <a:rPr lang="en-US" altLang="en-US" sz="2800" dirty="0">
                <a:latin typeface="Berlin Sans FB" charset="0"/>
              </a:rPr>
              <a:t>, contrast, </a:t>
            </a:r>
            <a:r>
              <a:rPr lang="en-US" altLang="en-US" sz="2800" dirty="0" smtClean="0">
                <a:latin typeface="Berlin Sans FB" charset="0"/>
              </a:rPr>
              <a:t>statistics, </a:t>
            </a:r>
            <a:r>
              <a:rPr lang="en-US" altLang="en-US" sz="2800" dirty="0">
                <a:latin typeface="Berlin Sans FB" charset="0"/>
              </a:rPr>
              <a:t>etc.</a:t>
            </a:r>
          </a:p>
          <a:p>
            <a:pPr lvl="1"/>
            <a:r>
              <a:rPr lang="en-US" altLang="en-US" sz="2800" dirty="0" smtClean="0">
                <a:latin typeface="Berlin Sans FB" charset="0"/>
              </a:rPr>
              <a:t> anecdotal, </a:t>
            </a:r>
            <a:r>
              <a:rPr lang="en-US" altLang="en-US" sz="2800" dirty="0">
                <a:latin typeface="Berlin Sans FB" charset="0"/>
              </a:rPr>
              <a:t>factual or hypothetical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41095"/>
          </a:xfrm>
        </p:spPr>
        <p:txBody>
          <a:bodyPr>
            <a:noAutofit/>
          </a:bodyPr>
          <a:lstStyle/>
          <a:p>
            <a:pPr algn="ctr"/>
            <a:r>
              <a:rPr lang="tr-TR" alt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alt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altLang="en-US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Supporting</a:t>
            </a:r>
            <a:r>
              <a:rPr lang="tr-TR" alt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techniques</a:t>
            </a:r>
            <a:r>
              <a:rPr lang="tr-TR" alt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alt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tr-TR" altLang="en-US" sz="36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Examples</a:t>
            </a:r>
            <a: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short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term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memory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like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RAM on a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computer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: it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records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information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front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right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now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 marL="621792" lvl="1" algn="ctr">
              <a:spcBef>
                <a:spcPts val="324"/>
              </a:spcBef>
              <a:buFont typeface="Verdana"/>
              <a:buChar char="◦"/>
              <a:defRPr/>
            </a:pP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Books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like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adventures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except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never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leave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home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them</a:t>
            </a:r>
            <a:r>
              <a:rPr lang="tr-TR" sz="2800" dirty="0">
                <a:latin typeface="Arial" charset="0"/>
                <a:ea typeface="Arial" charset="0"/>
                <a:cs typeface="Arial" charset="0"/>
              </a:rPr>
              <a:t>.</a:t>
            </a: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639588">
            <a:off x="4287838" y="5178425"/>
            <a:ext cx="608012" cy="86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tr-TR" sz="32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Analogies</a:t>
            </a:r>
            <a: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2565778"/>
            <a:ext cx="8153400" cy="4069971"/>
          </a:xfrm>
        </p:spPr>
        <p:txBody>
          <a:bodyPr>
            <a:normAutofit/>
          </a:bodyPr>
          <a:lstStyle/>
          <a:p>
            <a:pPr marL="907542" lvl="1" indent="-457200" algn="ctr">
              <a:spcBef>
                <a:spcPts val="324"/>
              </a:spcBef>
              <a:defRPr/>
            </a:pPr>
            <a:r>
              <a:rPr lang="tr-TR" sz="2800" dirty="0" smtClean="0">
                <a:latin typeface="Berlin Sans FB" pitchFamily="34" charset="0"/>
              </a:rPr>
              <a:t>Of </a:t>
            </a:r>
            <a:r>
              <a:rPr lang="tr-TR" sz="2800" dirty="0" err="1" smtClean="0">
                <a:latin typeface="Berlin Sans FB" pitchFamily="34" charset="0"/>
              </a:rPr>
              <a:t>the</a:t>
            </a:r>
            <a:r>
              <a:rPr lang="tr-TR" sz="2800" dirty="0" smtClean="0">
                <a:latin typeface="Berlin Sans FB" pitchFamily="34" charset="0"/>
              </a:rPr>
              <a:t> 53,487 </a:t>
            </a:r>
            <a:r>
              <a:rPr lang="tr-TR" sz="2800" dirty="0" err="1" smtClean="0">
                <a:latin typeface="Berlin Sans FB" pitchFamily="34" charset="0"/>
              </a:rPr>
              <a:t>people</a:t>
            </a:r>
            <a:r>
              <a:rPr lang="tr-TR" sz="2800" dirty="0" smtClean="0">
                <a:latin typeface="Berlin Sans FB" pitchFamily="34" charset="0"/>
              </a:rPr>
              <a:t> </a:t>
            </a:r>
            <a:r>
              <a:rPr lang="tr-TR" sz="2800" dirty="0" err="1" smtClean="0">
                <a:latin typeface="Berlin Sans FB" pitchFamily="34" charset="0"/>
              </a:rPr>
              <a:t>involved</a:t>
            </a:r>
            <a:r>
              <a:rPr lang="tr-TR" sz="2800" dirty="0" smtClean="0">
                <a:latin typeface="Berlin Sans FB" pitchFamily="34" charset="0"/>
              </a:rPr>
              <a:t> in </a:t>
            </a:r>
            <a:r>
              <a:rPr lang="tr-TR" sz="2800" dirty="0" err="1" smtClean="0">
                <a:latin typeface="Berlin Sans FB" pitchFamily="34" charset="0"/>
              </a:rPr>
              <a:t>plane</a:t>
            </a:r>
            <a:r>
              <a:rPr lang="tr-TR" sz="2800" dirty="0" smtClean="0">
                <a:latin typeface="Berlin Sans FB" pitchFamily="34" charset="0"/>
              </a:rPr>
              <a:t> </a:t>
            </a:r>
            <a:r>
              <a:rPr lang="tr-TR" sz="2800" dirty="0" err="1" smtClean="0">
                <a:latin typeface="Berlin Sans FB" pitchFamily="34" charset="0"/>
              </a:rPr>
              <a:t>crashes</a:t>
            </a:r>
            <a:r>
              <a:rPr lang="tr-TR" sz="2800" dirty="0" smtClean="0">
                <a:latin typeface="Berlin Sans FB" pitchFamily="34" charset="0"/>
              </a:rPr>
              <a:t> in </a:t>
            </a:r>
            <a:r>
              <a:rPr lang="tr-TR" sz="2800" dirty="0" err="1" smtClean="0">
                <a:latin typeface="Berlin Sans FB" pitchFamily="34" charset="0"/>
              </a:rPr>
              <a:t>the</a:t>
            </a:r>
            <a:r>
              <a:rPr lang="tr-TR" sz="2800" dirty="0" smtClean="0">
                <a:latin typeface="Berlin Sans FB" pitchFamily="34" charset="0"/>
              </a:rPr>
              <a:t> US </a:t>
            </a:r>
            <a:r>
              <a:rPr lang="tr-TR" sz="2800" dirty="0" err="1" smtClean="0">
                <a:latin typeface="Berlin Sans FB" pitchFamily="34" charset="0"/>
              </a:rPr>
              <a:t>between</a:t>
            </a:r>
            <a:r>
              <a:rPr lang="tr-TR" sz="2800" dirty="0" smtClean="0">
                <a:latin typeface="Berlin Sans FB" pitchFamily="34" charset="0"/>
              </a:rPr>
              <a:t> 1983-2000  51,257 </a:t>
            </a:r>
            <a:r>
              <a:rPr lang="tr-TR" sz="2800" dirty="0" err="1" smtClean="0">
                <a:latin typeface="Berlin Sans FB" pitchFamily="34" charset="0"/>
              </a:rPr>
              <a:t>survived</a:t>
            </a:r>
            <a:r>
              <a:rPr lang="tr-TR" sz="2800" dirty="0" smtClean="0">
                <a:latin typeface="Berlin Sans FB" pitchFamily="34" charset="0"/>
              </a:rPr>
              <a:t>!</a:t>
            </a:r>
          </a:p>
          <a:p>
            <a:pPr marL="907542" lvl="1" indent="-457200" algn="ctr">
              <a:spcBef>
                <a:spcPts val="324"/>
              </a:spcBef>
              <a:defRPr/>
            </a:pPr>
            <a:endParaRPr lang="tr-TR" sz="2800" dirty="0">
              <a:latin typeface="Berlin Sans FB" pitchFamily="34" charset="0"/>
            </a:endParaRPr>
          </a:p>
          <a:p>
            <a:pPr marL="907542" lvl="1" indent="-457200" algn="ctr">
              <a:spcBef>
                <a:spcPts val="324"/>
              </a:spcBef>
              <a:defRPr/>
            </a:pPr>
            <a:r>
              <a:rPr lang="tr-TR" sz="2800" dirty="0" err="1" smtClean="0">
                <a:latin typeface="Berlin Sans FB" pitchFamily="34" charset="0"/>
              </a:rPr>
              <a:t>In</a:t>
            </a:r>
            <a:r>
              <a:rPr lang="tr-TR" sz="2800" dirty="0" smtClean="0">
                <a:latin typeface="Berlin Sans FB" pitchFamily="34" charset="0"/>
              </a:rPr>
              <a:t> </a:t>
            </a:r>
            <a:r>
              <a:rPr lang="tr-TR" sz="2800" dirty="0" err="1" smtClean="0">
                <a:latin typeface="Berlin Sans FB" pitchFamily="34" charset="0"/>
              </a:rPr>
              <a:t>rural</a:t>
            </a:r>
            <a:r>
              <a:rPr lang="tr-TR" sz="2800" dirty="0" smtClean="0">
                <a:latin typeface="Berlin Sans FB" pitchFamily="34" charset="0"/>
              </a:rPr>
              <a:t> </a:t>
            </a:r>
            <a:r>
              <a:rPr lang="tr-TR" sz="2800" dirty="0" err="1" smtClean="0">
                <a:latin typeface="Berlin Sans FB" pitchFamily="34" charset="0"/>
              </a:rPr>
              <a:t>areas</a:t>
            </a:r>
            <a:r>
              <a:rPr lang="tr-TR" sz="2800" dirty="0" smtClean="0">
                <a:latin typeface="Berlin Sans FB" pitchFamily="34" charset="0"/>
              </a:rPr>
              <a:t>, </a:t>
            </a:r>
            <a:r>
              <a:rPr lang="tr-TR" sz="2800" dirty="0" err="1" smtClean="0">
                <a:latin typeface="Berlin Sans FB" pitchFamily="34" charset="0"/>
              </a:rPr>
              <a:t>rats</a:t>
            </a:r>
            <a:r>
              <a:rPr lang="tr-TR" sz="2800" dirty="0" smtClean="0">
                <a:latin typeface="Berlin Sans FB" pitchFamily="34" charset="0"/>
              </a:rPr>
              <a:t> </a:t>
            </a:r>
            <a:r>
              <a:rPr lang="tr-TR" sz="2800" dirty="0" err="1" smtClean="0">
                <a:latin typeface="Berlin Sans FB" pitchFamily="34" charset="0"/>
              </a:rPr>
              <a:t>eat</a:t>
            </a:r>
            <a:r>
              <a:rPr lang="tr-TR" sz="2800" dirty="0" smtClean="0">
                <a:latin typeface="Berlin Sans FB" pitchFamily="34" charset="0"/>
              </a:rPr>
              <a:t> 20% of </a:t>
            </a:r>
            <a:r>
              <a:rPr lang="tr-TR" sz="2800" dirty="0" err="1" smtClean="0">
                <a:latin typeface="Berlin Sans FB" pitchFamily="34" charset="0"/>
              </a:rPr>
              <a:t>the</a:t>
            </a:r>
            <a:r>
              <a:rPr lang="tr-TR" sz="2800" dirty="0" smtClean="0">
                <a:latin typeface="Berlin Sans FB" pitchFamily="34" charset="0"/>
              </a:rPr>
              <a:t> total </a:t>
            </a:r>
            <a:r>
              <a:rPr lang="tr-TR" sz="2800" dirty="0" err="1" smtClean="0">
                <a:latin typeface="Berlin Sans FB" pitchFamily="34" charset="0"/>
              </a:rPr>
              <a:t>crops</a:t>
            </a:r>
            <a:r>
              <a:rPr lang="tr-TR" sz="2800" dirty="0" smtClean="0">
                <a:latin typeface="Berlin Sans FB" pitchFamily="34" charset="0"/>
              </a:rPr>
              <a:t>, </a:t>
            </a:r>
            <a:r>
              <a:rPr lang="tr-TR" sz="2800" dirty="0" err="1" smtClean="0">
                <a:latin typeface="Berlin Sans FB" pitchFamily="34" charset="0"/>
              </a:rPr>
              <a:t>and</a:t>
            </a:r>
            <a:r>
              <a:rPr lang="tr-TR" sz="2800" dirty="0" smtClean="0">
                <a:latin typeface="Berlin Sans FB" pitchFamily="34" charset="0"/>
              </a:rPr>
              <a:t> 20% of </a:t>
            </a:r>
            <a:r>
              <a:rPr lang="tr-TR" sz="2800" dirty="0" err="1" smtClean="0">
                <a:latin typeface="Berlin Sans FB" pitchFamily="34" charset="0"/>
              </a:rPr>
              <a:t>the</a:t>
            </a:r>
            <a:r>
              <a:rPr lang="tr-TR" sz="2800" dirty="0" smtClean="0">
                <a:latin typeface="Berlin Sans FB" pitchFamily="34" charset="0"/>
              </a:rPr>
              <a:t> </a:t>
            </a:r>
            <a:r>
              <a:rPr lang="tr-TR" sz="2800" dirty="0" err="1" smtClean="0">
                <a:latin typeface="Berlin Sans FB" pitchFamily="34" charset="0"/>
              </a:rPr>
              <a:t>grains</a:t>
            </a:r>
            <a:r>
              <a:rPr lang="tr-TR" sz="2800" dirty="0" smtClean="0">
                <a:latin typeface="Berlin Sans FB" pitchFamily="34" charset="0"/>
              </a:rPr>
              <a:t> in </a:t>
            </a:r>
            <a:r>
              <a:rPr lang="tr-TR" sz="2800" dirty="0" err="1" smtClean="0">
                <a:latin typeface="Berlin Sans FB" pitchFamily="34" charset="0"/>
              </a:rPr>
              <a:t>storage</a:t>
            </a:r>
            <a:r>
              <a:rPr lang="tr-TR" sz="2800" dirty="0" smtClean="0">
                <a:latin typeface="Berlin Sans FB" pitchFamily="34" charset="0"/>
              </a:rPr>
              <a:t>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>
              <a:latin typeface="Berlin Sans FB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 smtClean="0">
              <a:latin typeface="Berlin Sans FB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3. Statistics</a:t>
            </a:r>
            <a:b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do you think </a:t>
            </a:r>
            <a:br>
              <a:rPr lang="en-US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presentation will be about?</a:t>
            </a:r>
            <a:r>
              <a:rPr lang="tr-TR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altLang="en-US" sz="3200" b="1" dirty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tr-TR" altLang="en-US" sz="3200" b="1" dirty="0">
                <a:solidFill>
                  <a:schemeClr val="accent1"/>
                </a:solidFill>
                <a:latin typeface="Berlin Sans FB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5" y="4954989"/>
            <a:ext cx="1137076" cy="129054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charset="2"/>
              <a:buNone/>
            </a:pPr>
            <a:endParaRPr lang="tr-TR" altLang="en-US" sz="3200" b="1" dirty="0">
              <a:solidFill>
                <a:schemeClr val="accent1"/>
              </a:solidFill>
              <a:latin typeface="Berlin Sans FB" charset="0"/>
            </a:endParaRPr>
          </a:p>
          <a:p>
            <a:pPr lvl="1" algn="just" eaLnBrk="1" hangingPunct="1">
              <a:lnSpc>
                <a:spcPct val="150000"/>
              </a:lnSpc>
              <a:buFont typeface="Verdana" charset="0"/>
              <a:buNone/>
            </a:pPr>
            <a:r>
              <a:rPr lang="tr-TR" altLang="en-US" dirty="0" smtClean="0"/>
              <a:t>	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Jones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published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in 2008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suggests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many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university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students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problems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citing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sources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correctly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due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not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being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able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follow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recent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updates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APA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citation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manual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4. Testimony </a:t>
            </a:r>
            <a:r>
              <a:rPr lang="en-US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(Authority Opinions)</a:t>
            </a:r>
            <a:r>
              <a:rPr lang="tr-TR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OUTLINE</a:t>
            </a:r>
            <a:endParaRPr lang="tr-TR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331089"/>
            <a:ext cx="8153400" cy="4717286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3000" dirty="0" smtClean="0">
              <a:latin typeface="Berlin Sans FB" pitchFamily="34" charset="0"/>
            </a:endParaRPr>
          </a:p>
          <a:p>
            <a:pPr marL="566928" indent="-457200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r>
              <a:rPr lang="tr-TR" sz="3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</a:p>
          <a:p>
            <a:pPr marL="45034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tr-TR" sz="3000" dirty="0" smtClean="0">
                <a:latin typeface="Arial" charset="0"/>
                <a:ea typeface="Arial" charset="0"/>
                <a:cs typeface="Arial" charset="0"/>
              </a:rPr>
              <a:t>	Components</a:t>
            </a:r>
          </a:p>
          <a:p>
            <a:pPr marL="45034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tr-TR" sz="30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tr-TR" sz="3000" dirty="0" err="1" smtClean="0">
                <a:latin typeface="Arial" charset="0"/>
                <a:ea typeface="Arial" charset="0"/>
                <a:cs typeface="Arial" charset="0"/>
              </a:rPr>
              <a:t>Attention-getting</a:t>
            </a:r>
            <a:r>
              <a:rPr lang="tr-TR" sz="3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000" dirty="0" err="1" smtClean="0">
                <a:latin typeface="Arial" charset="0"/>
                <a:ea typeface="Arial" charset="0"/>
                <a:cs typeface="Arial" charset="0"/>
              </a:rPr>
              <a:t>techniques</a:t>
            </a:r>
            <a:endParaRPr lang="tr-TR" sz="3000" dirty="0" smtClean="0">
              <a:latin typeface="Arial" charset="0"/>
              <a:ea typeface="Arial" charset="0"/>
              <a:cs typeface="Arial" charset="0"/>
            </a:endParaRPr>
          </a:p>
          <a:p>
            <a:pPr marL="45034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tr-TR" sz="3000" dirty="0" smtClean="0">
              <a:latin typeface="Arial" charset="0"/>
              <a:ea typeface="Arial" charset="0"/>
              <a:cs typeface="Arial" charset="0"/>
            </a:endParaRPr>
          </a:p>
          <a:p>
            <a:pPr marL="566928" indent="-457200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r>
              <a:rPr lang="tr-TR" sz="3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BODY</a:t>
            </a:r>
          </a:p>
          <a:p>
            <a:pPr marL="45034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30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tr-TR" sz="3000" dirty="0" err="1" smtClean="0">
                <a:latin typeface="Arial" charset="0"/>
                <a:ea typeface="Arial" charset="0"/>
                <a:cs typeface="Arial" charset="0"/>
              </a:rPr>
              <a:t>Supporting</a:t>
            </a:r>
            <a:r>
              <a:rPr lang="tr-TR" sz="3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000" dirty="0" err="1" smtClean="0">
                <a:latin typeface="Arial" charset="0"/>
                <a:ea typeface="Arial" charset="0"/>
                <a:cs typeface="Arial" charset="0"/>
              </a:rPr>
              <a:t>techniques</a:t>
            </a:r>
            <a:endParaRPr lang="tr-TR" sz="3000" dirty="0" smtClean="0">
              <a:latin typeface="Arial" charset="0"/>
              <a:ea typeface="Arial" charset="0"/>
              <a:cs typeface="Arial" charset="0"/>
            </a:endParaRPr>
          </a:p>
          <a:p>
            <a:pPr marL="566928" indent="-457200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endParaRPr lang="tr-TR" sz="3000" dirty="0">
              <a:latin typeface="Arial" charset="0"/>
              <a:ea typeface="Arial" charset="0"/>
              <a:cs typeface="Arial" charset="0"/>
            </a:endParaRPr>
          </a:p>
          <a:p>
            <a:pPr marL="566928" indent="-457200" eaLnBrk="1" fontAlgn="auto" hangingPunct="1">
              <a:spcAft>
                <a:spcPts val="0"/>
              </a:spcAft>
              <a:buFont typeface="Wingdings" charset="2"/>
              <a:buChar char="v"/>
              <a:defRPr/>
            </a:pPr>
            <a:r>
              <a:rPr lang="tr-TR" sz="3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CONCLUSION</a:t>
            </a:r>
          </a:p>
          <a:p>
            <a:pPr marL="45034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tr-TR" sz="3000" dirty="0" smtClean="0">
                <a:latin typeface="Arial" charset="0"/>
                <a:ea typeface="Arial" charset="0"/>
                <a:cs typeface="Arial" charset="0"/>
              </a:rPr>
              <a:t>	Components</a:t>
            </a:r>
          </a:p>
          <a:p>
            <a:pPr marL="45034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tr-TR" sz="30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tr-TR" sz="3000" dirty="0" err="1" smtClean="0">
                <a:latin typeface="Arial" charset="0"/>
                <a:ea typeface="Arial" charset="0"/>
                <a:cs typeface="Arial" charset="0"/>
              </a:rPr>
              <a:t>Leaving</a:t>
            </a:r>
            <a:r>
              <a:rPr lang="tr-TR" sz="30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tr-TR" sz="3000" dirty="0" err="1" smtClean="0">
                <a:latin typeface="Arial" charset="0"/>
                <a:ea typeface="Arial" charset="0"/>
                <a:cs typeface="Arial" charset="0"/>
              </a:rPr>
              <a:t>memorable</a:t>
            </a:r>
            <a:r>
              <a:rPr lang="tr-TR" sz="3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000" dirty="0" err="1" smtClean="0">
                <a:latin typeface="Arial" charset="0"/>
                <a:ea typeface="Arial" charset="0"/>
                <a:cs typeface="Arial" charset="0"/>
              </a:rPr>
              <a:t>impact</a:t>
            </a:r>
            <a:r>
              <a:rPr lang="tr-TR" sz="3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000" dirty="0" err="1" smtClean="0">
                <a:latin typeface="Arial" charset="0"/>
                <a:ea typeface="Arial" charset="0"/>
                <a:cs typeface="Arial" charset="0"/>
              </a:rPr>
              <a:t>techniques</a:t>
            </a:r>
            <a:endParaRPr lang="tr-TR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228600"/>
            <a:ext cx="8866909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c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omponents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of the  </a:t>
            </a:r>
            <a:r>
              <a:rPr lang="tr-TR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onclusion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below?</a:t>
            </a:r>
            <a:endParaRPr lang="tr-TR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22830" y="1219199"/>
            <a:ext cx="8775510" cy="5638801"/>
          </a:xfrm>
          <a:prstGeom prst="wedgeEllipseCallout">
            <a:avLst>
              <a:gd name="adj1" fmla="val -48672"/>
              <a:gd name="adj2" fmla="val 434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buNone/>
            </a:pPr>
            <a:r>
              <a:rPr lang="en-US" altLang="en-US" sz="2400" dirty="0">
                <a:solidFill>
                  <a:srgbClr val="CC0099"/>
                </a:solidFill>
                <a:latin typeface="Arial" charset="0"/>
                <a:ea typeface="Arial" charset="0"/>
                <a:cs typeface="Arial" charset="0"/>
              </a:rPr>
              <a:t>So that </a:t>
            </a:r>
            <a:r>
              <a:rPr lang="en-US" altLang="en-US" sz="2400" dirty="0" smtClean="0">
                <a:solidFill>
                  <a:srgbClr val="CC0099"/>
                </a:solidFill>
                <a:latin typeface="Arial" charset="0"/>
                <a:ea typeface="Arial" charset="0"/>
                <a:cs typeface="Arial" charset="0"/>
              </a:rPr>
              <a:t>concludes</a:t>
            </a:r>
          </a:p>
          <a:p>
            <a:pPr marL="0" indent="0" algn="ctr" eaLnBrk="1" hangingPunct="1">
              <a:buNone/>
            </a:pPr>
            <a:r>
              <a:rPr lang="en-US" altLang="en-US" sz="2400" dirty="0" smtClean="0">
                <a:solidFill>
                  <a:srgbClr val="CC00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400" dirty="0">
                <a:solidFill>
                  <a:srgbClr val="CC0099"/>
                </a:solidFill>
                <a:latin typeface="Arial" charset="0"/>
                <a:ea typeface="Arial" charset="0"/>
                <a:cs typeface="Arial" charset="0"/>
              </a:rPr>
              <a:t>what I wanted to talk about today.</a:t>
            </a:r>
            <a:endParaRPr lang="tr-TR" altLang="en-US" sz="2400" dirty="0">
              <a:solidFill>
                <a:srgbClr val="CC0099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tr-TR" alt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alt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The reasons behind the fall of overhead projectors are apparently </a:t>
            </a:r>
            <a:r>
              <a:rPr lang="en-US" altLang="en-US" sz="24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very </a:t>
            </a:r>
            <a:r>
              <a:rPr lang="en-US" alt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obvious now.</a:t>
            </a:r>
            <a:endParaRPr lang="tr-TR" altLang="en-US" sz="2400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altLang="en-US" sz="24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They </a:t>
            </a:r>
            <a:r>
              <a:rPr lang="en-US" alt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are not user friendly and  in the long run too expensive to maintain and use compared to </a:t>
            </a:r>
            <a:r>
              <a:rPr lang="en-US" altLang="en-US" sz="24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projectors.</a:t>
            </a:r>
          </a:p>
          <a:p>
            <a:pPr marL="0" indent="0" algn="ctr" eaLnBrk="1" hangingPunct="1">
              <a:buNone/>
            </a:pPr>
            <a:endParaRPr lang="en-US" altLang="en-US" sz="24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Believe me, we will survive without them when presenting!</a:t>
            </a:r>
            <a:endParaRPr lang="tr-TR" altLang="en-US" sz="24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endParaRPr lang="tr-TR" alt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tr-TR" altLang="en-US" sz="2400" dirty="0" err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Thank</a:t>
            </a:r>
            <a:r>
              <a:rPr lang="tr-TR" altLang="en-US" sz="24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400" dirty="0" err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tr-TR" altLang="en-US" sz="24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400" dirty="0" err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tr-TR" altLang="en-US" sz="24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400" dirty="0" err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listening</a:t>
            </a:r>
            <a:r>
              <a:rPr lang="tr-TR" altLang="en-US" sz="24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400" dirty="0" err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altLang="en-US" sz="24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me.</a:t>
            </a:r>
          </a:p>
          <a:p>
            <a:pPr marL="0" indent="0" algn="ctr" eaLnBrk="1" hangingPunct="1">
              <a:buNone/>
            </a:pPr>
            <a:r>
              <a:rPr lang="tr-TR" alt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tr-TR" altLang="en-US" sz="2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tr-TR" alt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tr-TR" alt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any</a:t>
            </a:r>
            <a:r>
              <a:rPr lang="tr-TR" alt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questions</a:t>
            </a:r>
            <a:r>
              <a:rPr lang="tr-TR" alt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endParaRPr lang="tr-TR" altLang="en-US" sz="2400" b="1" dirty="0">
              <a:solidFill>
                <a:schemeClr val="tx1"/>
              </a:solidFill>
              <a:latin typeface="Berlin Sans FB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1678675"/>
            <a:ext cx="8410692" cy="4763400"/>
          </a:xfrm>
        </p:spPr>
        <p:txBody>
          <a:bodyPr>
            <a:normAutofit fontScale="85000" lnSpcReduction="20000"/>
          </a:bodyPr>
          <a:lstStyle/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324"/>
              </a:spcBef>
              <a:defRPr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324"/>
              </a:spcBef>
              <a:defRPr/>
            </a:pPr>
            <a:r>
              <a:rPr lang="en-AU" sz="2800" dirty="0" smtClean="0">
                <a:latin typeface="Arial" charset="0"/>
                <a:ea typeface="Arial" charset="0"/>
                <a:cs typeface="Arial" charset="0"/>
              </a:rPr>
              <a:t>So, what else do you think the future of democracy will bring in developed countries?</a:t>
            </a:r>
          </a:p>
          <a:p>
            <a:pPr marL="907542" lvl="1" indent="-457200">
              <a:spcBef>
                <a:spcPts val="324"/>
              </a:spcBef>
              <a:defRPr/>
            </a:pPr>
            <a:endParaRPr lang="en-AU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324"/>
              </a:spcBef>
              <a:defRPr/>
            </a:pPr>
            <a:r>
              <a:rPr lang="en-AU" sz="2800" dirty="0" smtClean="0">
                <a:latin typeface="Arial" charset="0"/>
                <a:ea typeface="Arial" charset="0"/>
                <a:cs typeface="Arial" charset="0"/>
              </a:rPr>
              <a:t>It seems, technology will bring more benefit than harm to language classrooms.</a:t>
            </a:r>
          </a:p>
          <a:p>
            <a:pPr marL="907542" lvl="1" indent="-457200" algn="ctr">
              <a:spcBef>
                <a:spcPts val="324"/>
              </a:spcBef>
              <a:defRPr/>
            </a:pPr>
            <a:endParaRPr lang="en-AU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324"/>
              </a:spcBef>
              <a:defRPr/>
            </a:pPr>
            <a:endParaRPr lang="en-AU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324"/>
              </a:spcBef>
              <a:defRPr/>
            </a:pPr>
            <a:r>
              <a:rPr lang="en-AU" sz="2800" dirty="0" smtClean="0">
                <a:latin typeface="Arial" charset="0"/>
                <a:ea typeface="Arial" charset="0"/>
                <a:cs typeface="Arial" charset="0"/>
              </a:rPr>
              <a:t>The lonely planet earth has been calling out for a mate for a long time now, but no other planet has heard it yet.</a:t>
            </a:r>
          </a:p>
          <a:p>
            <a:pPr marL="907542" lvl="1" indent="-457200" algn="ctr">
              <a:spcBef>
                <a:spcPts val="324"/>
              </a:spcBef>
              <a:defRPr/>
            </a:pP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>
              <a:spcBef>
                <a:spcPts val="324"/>
              </a:spcBef>
              <a:defRPr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324"/>
              </a:spcBef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hope the world will not witness another such </a:t>
            </a:r>
          </a:p>
          <a:p>
            <a:pPr marL="450342" lvl="1" indent="0" algn="ctr">
              <a:spcBef>
                <a:spcPts val="324"/>
              </a:spcBef>
              <a:buNone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widely approved genocide.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3100" dirty="0" smtClean="0">
              <a:latin typeface="Berlin Sans FB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3200" b="1" dirty="0" smtClean="0">
              <a:solidFill>
                <a:schemeClr val="accent1"/>
              </a:solidFill>
              <a:latin typeface="Berlin Sans FB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3200" dirty="0" smtClean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135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Leaving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tr-TR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memorable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impa</a:t>
            </a:r>
            <a:r>
              <a:rPr lang="en-US" sz="3600" b="1" dirty="0" smtClean="0">
                <a:solidFill>
                  <a:srgbClr val="FF0000"/>
                </a:solidFill>
                <a:latin typeface="Berlin Sans FB" pitchFamily="34" charset="0"/>
              </a:rPr>
              <a:t>ct techniques</a:t>
            </a:r>
            <a:r>
              <a:rPr lang="en-US" sz="3600" b="1" dirty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do you think the presentation </a:t>
            </a:r>
            <a:b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was about? </a:t>
            </a:r>
            <a: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solidFill>
                  <a:schemeClr val="accent1"/>
                </a:solidFill>
                <a:latin typeface="Berlin Sans FB" pitchFamily="34" charset="0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Berlin Sans FB" pitchFamily="34" charset="0"/>
              </a:rPr>
            </a:br>
            <a:r>
              <a:rPr lang="en-US" sz="3600" b="1" dirty="0" smtClean="0">
                <a:solidFill>
                  <a:schemeClr val="accent1"/>
                </a:solidFill>
                <a:latin typeface="Berlin Sans FB" pitchFamily="34" charset="0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Berlin Sans FB" pitchFamily="34" charset="0"/>
              </a:rPr>
            </a:br>
            <a:r>
              <a:rPr lang="en-US" sz="3600" b="1" dirty="0" smtClean="0">
                <a:solidFill>
                  <a:schemeClr val="accent1"/>
                </a:solidFill>
                <a:latin typeface="Berlin Sans FB" pitchFamily="34" charset="0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Berlin Sans FB" pitchFamily="34" charset="0"/>
              </a:rPr>
            </a:br>
            <a:r>
              <a:rPr lang="tr-TR" sz="3600" b="1" dirty="0" smtClean="0">
                <a:solidFill>
                  <a:schemeClr val="accent1"/>
                </a:solidFill>
                <a:latin typeface="Berlin Sans FB" pitchFamily="34" charset="0"/>
              </a:rPr>
              <a:t> </a:t>
            </a:r>
            <a:r>
              <a:rPr lang="tr-TR" sz="3600" b="1" dirty="0">
                <a:solidFill>
                  <a:schemeClr val="accent1"/>
                </a:solidFill>
                <a:latin typeface="Berlin Sans FB" pitchFamily="34" charset="0"/>
              </a:rPr>
              <a:t/>
            </a:r>
            <a:br>
              <a:rPr lang="tr-TR" sz="3600" b="1" dirty="0">
                <a:solidFill>
                  <a:schemeClr val="accent1"/>
                </a:solidFill>
                <a:latin typeface="Berlin Sans FB" pitchFamily="34" charset="0"/>
              </a:rPr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3600" b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36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3600" b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void: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tr-TR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9493"/>
            <a:ext cx="7886700" cy="4607470"/>
          </a:xfrm>
        </p:spPr>
        <p:txBody>
          <a:bodyPr>
            <a:normAutofit/>
          </a:bodyPr>
          <a:lstStyle/>
          <a:p>
            <a:pPr eaLnBrk="1" hangingPunct="1">
              <a:buFont typeface="Wingdings 3" charset="2"/>
              <a:buNone/>
            </a:pPr>
            <a:endParaRPr lang="tr-TR" altLang="en-US" sz="2800" dirty="0">
              <a:latin typeface="Berlin Sans FB" charset="0"/>
            </a:endParaRPr>
          </a:p>
          <a:p>
            <a:pPr eaLnBrk="1" hangingPunct="1"/>
            <a:r>
              <a:rPr lang="en-US" altLang="en-US" sz="2800" dirty="0">
                <a:latin typeface="Berlin Sans FB" charset="0"/>
              </a:rPr>
              <a:t>Don’t </a:t>
            </a:r>
            <a:r>
              <a:rPr lang="tr-TR" altLang="en-US" sz="2800" dirty="0" err="1">
                <a:latin typeface="Berlin Sans FB" charset="0"/>
              </a:rPr>
              <a:t>end</a:t>
            </a:r>
            <a:r>
              <a:rPr lang="tr-TR" altLang="en-US" sz="2800" dirty="0">
                <a:latin typeface="Berlin Sans FB" charset="0"/>
              </a:rPr>
              <a:t> </a:t>
            </a:r>
            <a:r>
              <a:rPr lang="tr-TR" altLang="en-US" sz="2800" dirty="0" err="1" smtClean="0">
                <a:latin typeface="Berlin Sans FB" charset="0"/>
              </a:rPr>
              <a:t>any</a:t>
            </a:r>
            <a:r>
              <a:rPr lang="tr-TR" altLang="en-US" sz="2800" dirty="0" smtClean="0">
                <a:latin typeface="Berlin Sans FB" charset="0"/>
              </a:rPr>
              <a:t> </a:t>
            </a:r>
            <a:r>
              <a:rPr lang="tr-TR" altLang="en-US" sz="2800" dirty="0" err="1" smtClean="0">
                <a:latin typeface="Berlin Sans FB" charset="0"/>
              </a:rPr>
              <a:t>part</a:t>
            </a:r>
            <a:r>
              <a:rPr lang="tr-TR" altLang="en-US" sz="2800" dirty="0" smtClean="0">
                <a:latin typeface="Berlin Sans FB" charset="0"/>
              </a:rPr>
              <a:t> </a:t>
            </a:r>
            <a:r>
              <a:rPr lang="tr-TR" altLang="en-US" sz="2800" dirty="0" err="1" smtClean="0">
                <a:latin typeface="Berlin Sans FB" charset="0"/>
              </a:rPr>
              <a:t>or</a:t>
            </a:r>
            <a:r>
              <a:rPr lang="tr-TR" altLang="en-US" sz="2800" dirty="0" smtClean="0">
                <a:latin typeface="Berlin Sans FB" charset="0"/>
              </a:rPr>
              <a:t> </a:t>
            </a:r>
            <a:r>
              <a:rPr lang="tr-TR" altLang="en-US" sz="2800" dirty="0" err="1" smtClean="0">
                <a:latin typeface="Berlin Sans FB" charset="0"/>
              </a:rPr>
              <a:t>your</a:t>
            </a:r>
            <a:r>
              <a:rPr lang="tr-TR" altLang="en-US" sz="2800" dirty="0" smtClean="0">
                <a:latin typeface="Berlin Sans FB" charset="0"/>
              </a:rPr>
              <a:t> </a:t>
            </a:r>
            <a:r>
              <a:rPr lang="tr-TR" altLang="en-US" sz="2800" dirty="0" err="1" smtClean="0">
                <a:latin typeface="Berlin Sans FB" charset="0"/>
              </a:rPr>
              <a:t>presentation</a:t>
            </a:r>
            <a:r>
              <a:rPr lang="tr-TR" altLang="en-US" sz="2800" dirty="0" smtClean="0">
                <a:latin typeface="Berlin Sans FB" charset="0"/>
              </a:rPr>
              <a:t> </a:t>
            </a:r>
            <a:r>
              <a:rPr lang="tr-TR" altLang="en-US" sz="2800" dirty="0" err="1" smtClean="0">
                <a:latin typeface="Berlin Sans FB" charset="0"/>
              </a:rPr>
              <a:t>suddenly</a:t>
            </a:r>
            <a:r>
              <a:rPr lang="tr-TR" altLang="en-US" sz="2800" dirty="0" smtClean="0">
                <a:latin typeface="Berlin Sans FB" charset="0"/>
              </a:rPr>
              <a:t>.</a:t>
            </a:r>
            <a:endParaRPr lang="tr-TR" altLang="en-US" sz="2800" dirty="0">
              <a:latin typeface="Berlin Sans FB" charset="0"/>
            </a:endParaRPr>
          </a:p>
          <a:p>
            <a:pPr eaLnBrk="1" hangingPunct="1"/>
            <a:r>
              <a:rPr lang="en-US" altLang="en-US" sz="2800" dirty="0">
                <a:latin typeface="Berlin Sans FB" charset="0"/>
              </a:rPr>
              <a:t>Don’t </a:t>
            </a:r>
            <a:r>
              <a:rPr lang="en-US" altLang="en-US" sz="2800" dirty="0" smtClean="0">
                <a:latin typeface="Berlin Sans FB" charset="0"/>
              </a:rPr>
              <a:t>talk negatively about your presentation skills before, during or after the presentation.</a:t>
            </a:r>
            <a:endParaRPr lang="tr-TR" altLang="en-US" sz="2800" dirty="0">
              <a:latin typeface="Berlin Sans FB" charset="0"/>
            </a:endParaRPr>
          </a:p>
          <a:p>
            <a:pPr eaLnBrk="1" hangingPunct="1"/>
            <a:r>
              <a:rPr lang="en-US" altLang="en-US" sz="2800" dirty="0">
                <a:latin typeface="Berlin Sans FB" charset="0"/>
              </a:rPr>
              <a:t>Don’t </a:t>
            </a:r>
            <a:r>
              <a:rPr lang="en-US" altLang="en-US" sz="2800" dirty="0" smtClean="0">
                <a:latin typeface="Berlin Sans FB" charset="0"/>
              </a:rPr>
              <a:t>include irrelevant points to any part of your presentation. </a:t>
            </a:r>
            <a:endParaRPr lang="tr-TR" altLang="en-US" sz="2800" dirty="0">
              <a:latin typeface="Berlin Sans FB" charset="0"/>
            </a:endParaRPr>
          </a:p>
          <a:p>
            <a:pPr eaLnBrk="1" hangingPunct="1"/>
            <a:r>
              <a:rPr lang="en-US" altLang="en-US" sz="2800" dirty="0">
                <a:latin typeface="Berlin Sans FB" charset="0"/>
              </a:rPr>
              <a:t>Don’t </a:t>
            </a:r>
            <a:r>
              <a:rPr lang="en-US" altLang="en-US" sz="2800" dirty="0" smtClean="0">
                <a:latin typeface="Berlin Sans FB" charset="0"/>
              </a:rPr>
              <a:t>start speaking before you are on the stage and don’t continue </a:t>
            </a:r>
            <a:r>
              <a:rPr lang="en-US" altLang="en-US" sz="2800" dirty="0">
                <a:latin typeface="Berlin Sans FB" charset="0"/>
              </a:rPr>
              <a:t>to speak as you </a:t>
            </a:r>
            <a:r>
              <a:rPr lang="en-US" altLang="en-US" sz="2800" dirty="0" smtClean="0">
                <a:latin typeface="Berlin Sans FB" charset="0"/>
              </a:rPr>
              <a:t>leave.</a:t>
            </a:r>
          </a:p>
          <a:p>
            <a:pPr eaLnBrk="1" hangingPunct="1"/>
            <a:r>
              <a:rPr lang="en-US" altLang="en-US" sz="2800" dirty="0" smtClean="0">
                <a:latin typeface="Berlin Sans FB" charset="0"/>
              </a:rPr>
              <a:t>Don’t use cliché analogies, messages, or questions.</a:t>
            </a:r>
          </a:p>
          <a:p>
            <a:pPr eaLnBrk="1" hangingPunct="1"/>
            <a:r>
              <a:rPr lang="en-US" altLang="en-US" sz="2800" dirty="0" smtClean="0">
                <a:latin typeface="Berlin Sans FB" charset="0"/>
              </a:rPr>
              <a:t>Don’t sound bookish.</a:t>
            </a:r>
            <a:endParaRPr lang="tr-TR" altLang="en-US" sz="2800" dirty="0">
              <a:latin typeface="Berlin Sans FB" charset="0"/>
            </a:endParaRPr>
          </a:p>
          <a:p>
            <a:pPr eaLnBrk="1" hangingPunct="1">
              <a:buFont typeface="Wingdings 3" charset="2"/>
              <a:buNone/>
            </a:pPr>
            <a:endParaRPr lang="tr-T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84200"/>
            <a:ext cx="8001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12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en-US"/>
          </a:p>
        </p:txBody>
      </p:sp>
      <p:pic>
        <p:nvPicPr>
          <p:cNvPr id="40964" name="Picture 4" descr="C:\Documents and Settings\sumru\Local Settings\Temporary Internet Files\Content.IE5\MLMCVF78\MC90043441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2292350"/>
            <a:ext cx="29654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r>
              <a:rPr lang="tr-TR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tr-TR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12648" y="1600199"/>
            <a:ext cx="8531352" cy="502227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1100" dirty="0" smtClean="0">
              <a:latin typeface="Berlin Sans FB" pitchFamily="34" charset="0"/>
            </a:endParaRPr>
          </a:p>
          <a:p>
            <a:pPr marL="450342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Especially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important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because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first impression</a:t>
            </a: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 bridge to the main part</a:t>
            </a: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psychological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preparation</a:t>
            </a: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parks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interest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audience</a:t>
            </a: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2800" dirty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800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reates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friendly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ea typeface="Arial" charset="0"/>
                <a:cs typeface="Arial" charset="0"/>
              </a:rPr>
              <a:t>atmosphere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None/>
              <a:defRPr/>
            </a:pPr>
            <a:endParaRPr lang="en-US" sz="2800" dirty="0" smtClean="0"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35" y="2069573"/>
            <a:ext cx="2209915" cy="22977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228600"/>
            <a:ext cx="855823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components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below</a:t>
            </a: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tr-TR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57943" y="1364776"/>
            <a:ext cx="8786057" cy="5240739"/>
          </a:xfrm>
          <a:prstGeom prst="wedgeEllipseCallout">
            <a:avLst>
              <a:gd name="adj1" fmla="val -52366"/>
              <a:gd name="adj2" fmla="val 458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Did you know that </a:t>
            </a:r>
            <a:endParaRPr lang="en-US" sz="2400" dirty="0" smtClean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last year 30% of all new companies couldn’t survive in their market because they took the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demographic properties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of their consumers for granted?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Good morning!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am Ahmet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Tarkan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Today I’d like to talk about two main consumer expectations in the consumer market. </a:t>
            </a:r>
          </a:p>
          <a:p>
            <a:pPr algn="ctr"/>
            <a:r>
              <a:rPr lang="en-US" sz="2400" dirty="0" smtClean="0">
                <a:solidFill>
                  <a:srgbClr val="CC3399"/>
                </a:solidFill>
                <a:latin typeface="Arial" charset="0"/>
                <a:ea typeface="Arial" charset="0"/>
                <a:cs typeface="Arial" charset="0"/>
              </a:rPr>
              <a:t>Here’s my </a:t>
            </a:r>
            <a:r>
              <a:rPr lang="en-US" sz="2400" b="1" dirty="0" smtClean="0">
                <a:solidFill>
                  <a:srgbClr val="CC3399"/>
                </a:solidFill>
                <a:latin typeface="Arial" charset="0"/>
                <a:ea typeface="Arial" charset="0"/>
                <a:cs typeface="Arial" charset="0"/>
              </a:rPr>
              <a:t>outline</a:t>
            </a:r>
            <a:r>
              <a:rPr lang="en-US" sz="2400" dirty="0" smtClean="0">
                <a:solidFill>
                  <a:srgbClr val="CC3399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algn="ctr"/>
            <a:r>
              <a:rPr lang="en-US" sz="2400" dirty="0" err="1" smtClean="0">
                <a:solidFill>
                  <a:srgbClr val="CC3399"/>
                </a:solidFill>
                <a:latin typeface="Arial" charset="0"/>
                <a:ea typeface="Arial" charset="0"/>
                <a:cs typeface="Arial" charset="0"/>
              </a:rPr>
              <a:t>Userfriendliness</a:t>
            </a:r>
            <a:endParaRPr lang="en-US" sz="2400" dirty="0" smtClean="0">
              <a:solidFill>
                <a:srgbClr val="CC3399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 err="1" smtClean="0">
                <a:solidFill>
                  <a:srgbClr val="CC3399"/>
                </a:solidFill>
                <a:latin typeface="Arial" charset="0"/>
                <a:ea typeface="Arial" charset="0"/>
                <a:cs typeface="Arial" charset="0"/>
              </a:rPr>
              <a:t>Affordibility</a:t>
            </a:r>
            <a:endParaRPr lang="en-US" sz="2400" dirty="0" smtClean="0">
              <a:solidFill>
                <a:srgbClr val="CC339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228600"/>
            <a:ext cx="8963891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Why need an attention getter?</a:t>
            </a:r>
            <a:endParaRPr lang="tr-TR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690688"/>
            <a:ext cx="6884988" cy="4525962"/>
          </a:xfrm>
        </p:spPr>
        <p:txBody>
          <a:bodyPr/>
          <a:lstStyle/>
          <a:p>
            <a:pPr eaLnBrk="1" hangingPunct="1"/>
            <a:endParaRPr lang="tr-TR" altLang="en-US" dirty="0">
              <a:latin typeface="Berlin Sans FB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altLang="en-US" sz="2800" dirty="0" err="1" smtClean="0">
                <a:latin typeface="Arial" charset="0"/>
                <a:ea typeface="Arial" charset="0"/>
                <a:cs typeface="Arial" charset="0"/>
              </a:rPr>
              <a:t>motivat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e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n-US" altLang="en-US" sz="2800" dirty="0" err="1" smtClean="0">
                <a:latin typeface="Arial" charset="0"/>
                <a:ea typeface="Arial" charset="0"/>
                <a:cs typeface="Arial" charset="0"/>
              </a:rPr>
              <a:t>creat</a:t>
            </a:r>
            <a:r>
              <a:rPr lang="tr-TR" altLang="en-US" sz="28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curiosity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 3" charset="2"/>
              <a:buNone/>
            </a:pP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altLang="en-US" sz="2800" dirty="0" err="1" smtClean="0">
                <a:latin typeface="Arial" charset="0"/>
                <a:ea typeface="Arial" charset="0"/>
                <a:cs typeface="Arial" charset="0"/>
              </a:rPr>
              <a:t>convinc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e</a:t>
            </a:r>
          </a:p>
          <a:p>
            <a:pPr eaLnBrk="1" hangingPunct="1">
              <a:spcBef>
                <a:spcPct val="0"/>
              </a:spcBef>
            </a:pP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en-US" sz="2800" dirty="0" err="1">
                <a:latin typeface="Arial" charset="0"/>
                <a:ea typeface="Arial" charset="0"/>
                <a:cs typeface="Arial" charset="0"/>
              </a:rPr>
              <a:t>t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create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a sense of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familiarity</a:t>
            </a:r>
            <a:endParaRPr lang="tr-TR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tr-TR" altLang="en-US" sz="2800" dirty="0" err="1">
                <a:latin typeface="Arial" charset="0"/>
                <a:ea typeface="Arial" charset="0"/>
                <a:cs typeface="Arial" charset="0"/>
              </a:rPr>
              <a:t>t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focus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topic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>
                <a:latin typeface="Arial" charset="0"/>
                <a:ea typeface="Arial" charset="0"/>
                <a:cs typeface="Arial" charset="0"/>
              </a:rPr>
              <a:t>immediately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4" y="1510720"/>
            <a:ext cx="2565779" cy="25657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en-US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Attention-Getting Techniques</a:t>
            </a:r>
            <a:r>
              <a:rPr lang="tr-TR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tr-TR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24" y="1645444"/>
            <a:ext cx="6989028" cy="4800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b="1" dirty="0" smtClean="0">
                <a:solidFill>
                  <a:schemeClr val="accent1"/>
                </a:solidFill>
              </a:rPr>
              <a:t>1. </a:t>
            </a:r>
            <a:r>
              <a:rPr lang="en-US" alt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Rhetorical </a:t>
            </a:r>
            <a:r>
              <a:rPr lang="en-US" alt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Question</a:t>
            </a:r>
            <a:endParaRPr lang="tr-TR" altLang="en-US" sz="32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What do you do if you drop your phone into the toilet bowl? 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Verdana" charset="0"/>
              <a:buNone/>
            </a:pP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Have you ever swum in a freezing river at 5am?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Verdana" charset="0"/>
              <a:buNone/>
            </a:pP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know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how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survive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campus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without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spending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money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tr-TR" altLang="en-US" sz="2800" dirty="0" err="1" smtClean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tr-TR" altLang="en-US" sz="28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 3" charset="2"/>
              <a:buNone/>
            </a:pPr>
            <a:endParaRPr lang="tr-TR" altLang="en-US" sz="2800" dirty="0">
              <a:latin typeface="Berlin Sans FB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52" y="2247651"/>
            <a:ext cx="1790849" cy="179809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1755"/>
            <a:ext cx="8766175" cy="4548283"/>
          </a:xfrm>
        </p:spPr>
        <p:txBody>
          <a:bodyPr>
            <a:normAutofit/>
          </a:bodyPr>
          <a:lstStyle/>
          <a:p>
            <a:pPr marL="621792" lvl="1" eaLnBrk="1" fontAlgn="auto" hangingPunct="1">
              <a:spcBef>
                <a:spcPts val="0"/>
              </a:spcBef>
              <a:spcAft>
                <a:spcPts val="0"/>
              </a:spcAft>
              <a:buFont typeface="Verdana"/>
              <a:buChar char="◦"/>
              <a:defRPr/>
            </a:pPr>
            <a:endParaRPr lang="tr-TR" sz="3600" b="1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0"/>
              </a:spcBef>
              <a:defRPr/>
            </a:pP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 is common to hear today that </a:t>
            </a:r>
          </a:p>
          <a:p>
            <a:pPr marL="450342" lvl="1" indent="0" algn="ctr">
              <a:spcBef>
                <a:spcPts val="0"/>
              </a:spcBef>
              <a:buNone/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“Shopping is cheaper than  going to a psychiatrist!” (Irma, 2016).</a:t>
            </a: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0"/>
              </a:spcBef>
              <a:defRPr/>
            </a:pP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0"/>
              </a:spcBef>
              <a:defRPr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“Pop culture is about supply and demand; that is marketing” (Drucker, 2015).</a:t>
            </a: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 algn="ctr">
              <a:spcBef>
                <a:spcPts val="0"/>
              </a:spcBef>
              <a:defRPr/>
            </a:pPr>
            <a:endParaRPr lang="tr-TR" sz="2800" dirty="0" smtClean="0">
              <a:latin typeface="Arial" charset="0"/>
              <a:ea typeface="Arial" charset="0"/>
              <a:cs typeface="Arial" charset="0"/>
            </a:endParaRPr>
          </a:p>
          <a:p>
            <a:pPr marL="907542" lvl="1" indent="-457200">
              <a:spcBef>
                <a:spcPts val="324"/>
              </a:spcBef>
              <a:defRPr/>
            </a:pPr>
            <a:r>
              <a:rPr lang="en-US" sz="2800" dirty="0" smtClean="0"/>
              <a:t>“</a:t>
            </a:r>
            <a:r>
              <a:rPr lang="tr-TR" sz="2800" dirty="0" err="1" smtClean="0"/>
              <a:t>Being</a:t>
            </a:r>
            <a:r>
              <a:rPr lang="tr-TR" sz="2800" dirty="0" smtClean="0"/>
              <a:t> </a:t>
            </a:r>
            <a:r>
              <a:rPr lang="tr-TR" sz="2800" dirty="0" err="1" smtClean="0"/>
              <a:t>told</a:t>
            </a:r>
            <a:r>
              <a:rPr lang="tr-TR" sz="2800" dirty="0" smtClean="0"/>
              <a:t> </a:t>
            </a:r>
            <a:r>
              <a:rPr lang="en-US" sz="2800" dirty="0" smtClean="0"/>
              <a:t>‘no’ has become a source of inspiration”</a:t>
            </a:r>
          </a:p>
          <a:p>
            <a:pPr marL="450342" lvl="1" indent="0" algn="ctr">
              <a:spcBef>
                <a:spcPts val="324"/>
              </a:spcBef>
              <a:buNone/>
              <a:defRPr/>
            </a:pPr>
            <a:r>
              <a:rPr lang="en-US" sz="2800" dirty="0" smtClean="0"/>
              <a:t>(</a:t>
            </a:r>
            <a:r>
              <a:rPr lang="en-US" sz="2800" dirty="0"/>
              <a:t>C</a:t>
            </a:r>
            <a:r>
              <a:rPr lang="en-US" sz="2800" dirty="0" smtClean="0"/>
              <a:t>opperfield in </a:t>
            </a:r>
            <a:r>
              <a:rPr lang="en-US" sz="2800" dirty="0" err="1" smtClean="0"/>
              <a:t>Szcerba</a:t>
            </a:r>
            <a:r>
              <a:rPr lang="en-US" sz="2800" dirty="0" smtClean="0"/>
              <a:t>, 2015).</a:t>
            </a:r>
            <a:endParaRPr lang="tr-TR" sz="28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tr-TR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tr-T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3662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Quotation</a:t>
            </a:r>
            <a:br>
              <a:rPr lang="en-US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sz="32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tr-TR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tr-TR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tr-TR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think</a:t>
            </a:r>
            <a:r>
              <a:rPr lang="tr-TR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tr-TR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tr-TR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presentation</a:t>
            </a:r>
            <a:r>
              <a:rPr lang="tr-TR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will</a:t>
            </a:r>
            <a:r>
              <a:rPr lang="tr-TR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be </a:t>
            </a:r>
            <a:r>
              <a:rPr lang="tr-TR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tr-TR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2606722"/>
            <a:ext cx="8182615" cy="425127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3" charset="2"/>
              <a:buNone/>
            </a:pPr>
            <a:endParaRPr lang="tr-TR" altLang="en-US" sz="2800" dirty="0">
              <a:latin typeface="Berlin Sans FB" charset="0"/>
            </a:endParaRPr>
          </a:p>
          <a:p>
            <a:pPr lvl="1" algn="ctr" eaLnBrk="1" hangingPunct="1"/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Out of 7000 people bitten by venomous snakes, only 5 die.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Verdana" charset="0"/>
              <a:buNone/>
            </a:pP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algn="ctr" eaLnBrk="1" hangingPunct="1"/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In ten minutes, a hurricane can release more energy than all of the world’s </a:t>
            </a:r>
          </a:p>
          <a:p>
            <a:pPr marL="342900" lvl="1" indent="0" algn="ctr" eaLnBrk="1" hangingPunct="1">
              <a:buNone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nuclear power plants.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Verdana" charset="0"/>
              <a:buNone/>
            </a:pP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algn="ctr" eaLnBrk="1" hangingPunct="1"/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Identity fraud is one of the oldest crimes.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endParaRPr lang="tr-TR" altLang="en-US" sz="2800" b="1" dirty="0">
              <a:latin typeface="Berlin Sans FB" charset="0"/>
            </a:endParaRPr>
          </a:p>
          <a:p>
            <a:pPr eaLnBrk="1" hangingPunct="1">
              <a:buFont typeface="Wingdings 3" charset="2"/>
              <a:buNone/>
            </a:pPr>
            <a:r>
              <a:rPr lang="tr-TR" altLang="en-US" sz="2800" dirty="0" smtClean="0">
                <a:latin typeface="Berlin Sans FB" charset="0"/>
              </a:rPr>
              <a:t>        </a:t>
            </a:r>
            <a:endParaRPr lang="tr-TR" altLang="en-US" sz="2800" dirty="0">
              <a:latin typeface="Berlin Sans FB" charset="0"/>
            </a:endParaRPr>
          </a:p>
          <a:p>
            <a:pPr lvl="1" algn="ctr" eaLnBrk="1" hangingPunct="1">
              <a:spcBef>
                <a:spcPct val="0"/>
              </a:spcBef>
              <a:buFont typeface="Verdana" charset="0"/>
              <a:buNone/>
            </a:pPr>
            <a:r>
              <a:rPr lang="tr-TR" altLang="en-US" sz="2800" dirty="0">
                <a:latin typeface="Berlin Sans FB" charset="0"/>
              </a:rPr>
              <a:t>     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5003" y="436727"/>
            <a:ext cx="7886700" cy="174691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Berlin Sans FB" charset="0"/>
              </a:rPr>
              <a:t> </a:t>
            </a: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Startling </a:t>
            </a: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Statement </a:t>
            </a: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What do you think </a:t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presentation will be about?</a:t>
            </a:r>
            <a:r>
              <a:rPr lang="tr-TR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2101755"/>
            <a:ext cx="8033342" cy="4121624"/>
          </a:xfrm>
        </p:spPr>
        <p:txBody>
          <a:bodyPr>
            <a:normAutofit fontScale="62500" lnSpcReduction="20000"/>
          </a:bodyPr>
          <a:lstStyle/>
          <a:p>
            <a:pPr lvl="1" eaLnBrk="1" hangingPunct="1"/>
            <a:endParaRPr lang="tr-TR" altLang="en-US" sz="2800" dirty="0">
              <a:latin typeface="Berlin Sans FB" charset="0"/>
            </a:endParaRPr>
          </a:p>
          <a:p>
            <a:pPr lvl="1" eaLnBrk="1" hangingPunct="1"/>
            <a:endParaRPr lang="tr-TR" altLang="en-US" sz="2800" dirty="0">
              <a:latin typeface="Berlin Sans FB" charset="0"/>
            </a:endParaRPr>
          </a:p>
          <a:p>
            <a:pPr lvl="1" algn="just">
              <a:lnSpc>
                <a:spcPct val="170000"/>
              </a:lnSpc>
              <a:buNone/>
            </a:pPr>
            <a:r>
              <a:rPr lang="tr-TR" sz="2800" dirty="0"/>
              <a:t>	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Turker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was finally ready to purchase a home. He spent years putting money into a savings account. He visited the bank to inquire about a mortgage, but he discovered something startling: He was actually in debt for a home loan, and had 40,000TL credit card debt! Like many,  he is a victim of identity theft. Instead of preparing to move into a new home, he began the long journey to restore his good name and to reclaim his identity. Identity theft is a serious problem that claims millions of innocent victims</a:t>
            </a:r>
            <a:r>
              <a:rPr lang="tr-TR" sz="2800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lang="tr-TR" alt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04967"/>
            <a:ext cx="7886700" cy="15967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Berlin Sans FB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en-US" altLang="en-US" sz="3600" b="1" dirty="0">
                <a:solidFill>
                  <a:schemeClr val="accent1"/>
                </a:solidFill>
                <a:latin typeface="Berlin Sans FB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4.  </a:t>
            </a: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Anecdote or </a:t>
            </a: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Story</a:t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do you think </a:t>
            </a:r>
            <a:b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presentation will be about?</a:t>
            </a:r>
            <a: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tr-TR" altLang="en-US" sz="36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altLang="en-US" sz="3600" b="1" dirty="0">
                <a:solidFill>
                  <a:schemeClr val="accent1"/>
                </a:solidFill>
                <a:latin typeface="Berlin Sans FB" charset="0"/>
              </a:rPr>
              <a:t/>
            </a:r>
            <a:br>
              <a:rPr lang="tr-TR" altLang="en-US" sz="3600" b="1" dirty="0">
                <a:solidFill>
                  <a:schemeClr val="accent1"/>
                </a:solidFill>
                <a:latin typeface="Berlin Sans FB" charset="0"/>
              </a:rPr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829</Words>
  <Application>Microsoft Macintosh PowerPoint</Application>
  <PresentationFormat>On-screen Show (4:3)</PresentationFormat>
  <Paragraphs>168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Berlin Sans FB</vt:lpstr>
      <vt:lpstr>Calibri</vt:lpstr>
      <vt:lpstr>Calibri Light</vt:lpstr>
      <vt:lpstr>Cooper Black</vt:lpstr>
      <vt:lpstr>Verdana</vt:lpstr>
      <vt:lpstr>Wingdings</vt:lpstr>
      <vt:lpstr>Wingdings 3</vt:lpstr>
      <vt:lpstr>Arial</vt:lpstr>
      <vt:lpstr>Office Theme</vt:lpstr>
      <vt:lpstr>UNIT 3: PRESENTATION SKILLS</vt:lpstr>
      <vt:lpstr>OUTLINE</vt:lpstr>
      <vt:lpstr>INTRODUCTION </vt:lpstr>
      <vt:lpstr>What are the components of the introduction below?</vt:lpstr>
      <vt:lpstr>Why need an attention getter?</vt:lpstr>
      <vt:lpstr> Attention-Getting Techniques </vt:lpstr>
      <vt:lpstr> 2. Quotation   What do you think  the presentation will be about?</vt:lpstr>
      <vt:lpstr>  3. Startling Statement   What do you think  the presentation will be about? </vt:lpstr>
      <vt:lpstr>  4.  Anecdote or Story  What do you think  the presentation will be about?  </vt:lpstr>
      <vt:lpstr>   5. Suspense  What do you think  the presentation will be about?  </vt:lpstr>
      <vt:lpstr>   6. Definition  What do you think  the presentation will be about?  </vt:lpstr>
      <vt:lpstr>     7. Visuals  What do you think  the presentation will be about?  We all enjoy them, don’t we?  But actually fireworks are  an environmental disaster. </vt:lpstr>
      <vt:lpstr>8. Misdirecting the audience </vt:lpstr>
      <vt:lpstr>  BODY  </vt:lpstr>
      <vt:lpstr> Supporting Techniques </vt:lpstr>
      <vt:lpstr>  Supporting techniques  1. Examples </vt:lpstr>
      <vt:lpstr>2. Analogies </vt:lpstr>
      <vt:lpstr>   3. Statistics  What do you think  the presentation will be about?  </vt:lpstr>
      <vt:lpstr>4. Testimony (Authority Opinions) </vt:lpstr>
      <vt:lpstr>What are the components of the  conclusion below?</vt:lpstr>
      <vt:lpstr>       Leaving a memorable impact techniques  What do you think the presentation  was about?       </vt:lpstr>
      <vt:lpstr> What to avoid: </vt:lpstr>
      <vt:lpstr>PowerPoint Presentation</vt:lpstr>
      <vt:lpstr> </vt:lpstr>
    </vt:vector>
  </TitlesOfParts>
  <Company>METU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3:PRESENTATION SKILLS</dc:title>
  <dc:creator>canan</dc:creator>
  <cp:lastModifiedBy>Microsoft Office User</cp:lastModifiedBy>
  <cp:revision>148</cp:revision>
  <dcterms:created xsi:type="dcterms:W3CDTF">2011-03-31T11:18:27Z</dcterms:created>
  <dcterms:modified xsi:type="dcterms:W3CDTF">2016-12-07T09:02:03Z</dcterms:modified>
</cp:coreProperties>
</file>