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34"/>
  </p:notesMasterIdLst>
  <p:sldIdLst>
    <p:sldId id="256" r:id="rId2"/>
    <p:sldId id="356" r:id="rId3"/>
    <p:sldId id="268" r:id="rId4"/>
    <p:sldId id="269" r:id="rId5"/>
    <p:sldId id="336" r:id="rId6"/>
    <p:sldId id="357" r:id="rId7"/>
    <p:sldId id="271" r:id="rId8"/>
    <p:sldId id="333" r:id="rId9"/>
    <p:sldId id="334" r:id="rId10"/>
    <p:sldId id="335" r:id="rId11"/>
    <p:sldId id="353" r:id="rId12"/>
    <p:sldId id="331" r:id="rId13"/>
    <p:sldId id="344" r:id="rId14"/>
    <p:sldId id="354" r:id="rId15"/>
    <p:sldId id="330" r:id="rId16"/>
    <p:sldId id="358" r:id="rId17"/>
    <p:sldId id="332" r:id="rId18"/>
    <p:sldId id="337" r:id="rId19"/>
    <p:sldId id="340" r:id="rId20"/>
    <p:sldId id="359" r:id="rId21"/>
    <p:sldId id="339" r:id="rId22"/>
    <p:sldId id="341" r:id="rId23"/>
    <p:sldId id="342" r:id="rId24"/>
    <p:sldId id="345" r:id="rId25"/>
    <p:sldId id="346" r:id="rId26"/>
    <p:sldId id="347" r:id="rId27"/>
    <p:sldId id="348" r:id="rId28"/>
    <p:sldId id="360" r:id="rId29"/>
    <p:sldId id="361" r:id="rId30"/>
    <p:sldId id="279" r:id="rId31"/>
    <p:sldId id="355" r:id="rId32"/>
    <p:sldId id="328"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1713" autoAdjust="0"/>
  </p:normalViewPr>
  <p:slideViewPr>
    <p:cSldViewPr snapToGrid="0">
      <p:cViewPr varScale="1">
        <p:scale>
          <a:sx n="75" d="100"/>
          <a:sy n="75" d="100"/>
        </p:scale>
        <p:origin x="7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25.2.2019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a:t>
            </a:fld>
            <a:endParaRPr lang="tr-TR"/>
          </a:p>
        </p:txBody>
      </p:sp>
    </p:spTree>
    <p:extLst>
      <p:ext uri="{BB962C8B-B14F-4D97-AF65-F5344CB8AC3E}">
        <p14:creationId xmlns:p14="http://schemas.microsoft.com/office/powerpoint/2010/main" val="203349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r>
              <a:rPr lang="tr-TR" dirty="0" smtClean="0"/>
              <a:t>https://fizikdersi.gen.tr/faraday-kafesi-iletkenlerde-yalitkanlarda-yuk-dagilimi/</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288033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14</a:t>
            </a:fld>
            <a:endParaRPr lang="tr-TR"/>
          </a:p>
        </p:txBody>
      </p:sp>
    </p:spTree>
    <p:extLst>
      <p:ext uri="{BB962C8B-B14F-4D97-AF65-F5344CB8AC3E}">
        <p14:creationId xmlns:p14="http://schemas.microsoft.com/office/powerpoint/2010/main" val="13755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150842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17</a:t>
            </a:fld>
            <a:endParaRPr lang="tr-TR"/>
          </a:p>
        </p:txBody>
      </p:sp>
    </p:spTree>
    <p:extLst>
      <p:ext uri="{BB962C8B-B14F-4D97-AF65-F5344CB8AC3E}">
        <p14:creationId xmlns:p14="http://schemas.microsoft.com/office/powerpoint/2010/main" val="116943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18</a:t>
            </a:fld>
            <a:endParaRPr lang="tr-TR"/>
          </a:p>
        </p:txBody>
      </p:sp>
    </p:spTree>
    <p:extLst>
      <p:ext uri="{BB962C8B-B14F-4D97-AF65-F5344CB8AC3E}">
        <p14:creationId xmlns:p14="http://schemas.microsoft.com/office/powerpoint/2010/main" val="381388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19</a:t>
            </a:fld>
            <a:endParaRPr lang="tr-TR"/>
          </a:p>
        </p:txBody>
      </p:sp>
    </p:spTree>
    <p:extLst>
      <p:ext uri="{BB962C8B-B14F-4D97-AF65-F5344CB8AC3E}">
        <p14:creationId xmlns:p14="http://schemas.microsoft.com/office/powerpoint/2010/main" val="265500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20</a:t>
            </a:fld>
            <a:endParaRPr lang="tr-TR"/>
          </a:p>
        </p:txBody>
      </p:sp>
    </p:spTree>
    <p:extLst>
      <p:ext uri="{BB962C8B-B14F-4D97-AF65-F5344CB8AC3E}">
        <p14:creationId xmlns:p14="http://schemas.microsoft.com/office/powerpoint/2010/main" val="109114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21</a:t>
            </a:fld>
            <a:endParaRPr lang="tr-TR"/>
          </a:p>
        </p:txBody>
      </p:sp>
    </p:spTree>
    <p:extLst>
      <p:ext uri="{BB962C8B-B14F-4D97-AF65-F5344CB8AC3E}">
        <p14:creationId xmlns:p14="http://schemas.microsoft.com/office/powerpoint/2010/main" val="58523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23</a:t>
            </a:fld>
            <a:endParaRPr lang="tr-TR"/>
          </a:p>
        </p:txBody>
      </p:sp>
    </p:spTree>
    <p:extLst>
      <p:ext uri="{BB962C8B-B14F-4D97-AF65-F5344CB8AC3E}">
        <p14:creationId xmlns:p14="http://schemas.microsoft.com/office/powerpoint/2010/main" val="195253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25</a:t>
            </a:fld>
            <a:endParaRPr lang="tr-TR"/>
          </a:p>
        </p:txBody>
      </p:sp>
    </p:spTree>
    <p:extLst>
      <p:ext uri="{BB962C8B-B14F-4D97-AF65-F5344CB8AC3E}">
        <p14:creationId xmlns:p14="http://schemas.microsoft.com/office/powerpoint/2010/main" val="150862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https://www.youtube.com/watch?v=zowqVE29_Gs</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5</a:t>
            </a:fld>
            <a:endParaRPr lang="tr-TR"/>
          </a:p>
        </p:txBody>
      </p:sp>
    </p:spTree>
    <p:extLst>
      <p:ext uri="{BB962C8B-B14F-4D97-AF65-F5344CB8AC3E}">
        <p14:creationId xmlns:p14="http://schemas.microsoft.com/office/powerpoint/2010/main" val="3295687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Soru da eksik bilgi var, +q-q yukleri arasında ki uzaklıklar d.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26</a:t>
            </a:fld>
            <a:endParaRPr lang="tr-TR"/>
          </a:p>
        </p:txBody>
      </p:sp>
    </p:spTree>
    <p:extLst>
      <p:ext uri="{BB962C8B-B14F-4D97-AF65-F5344CB8AC3E}">
        <p14:creationId xmlns:p14="http://schemas.microsoft.com/office/powerpoint/2010/main" val="5197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27</a:t>
            </a:fld>
            <a:endParaRPr lang="tr-TR"/>
          </a:p>
        </p:txBody>
      </p:sp>
    </p:spTree>
    <p:extLst>
      <p:ext uri="{BB962C8B-B14F-4D97-AF65-F5344CB8AC3E}">
        <p14:creationId xmlns:p14="http://schemas.microsoft.com/office/powerpoint/2010/main" val="181395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28</a:t>
            </a:fld>
            <a:endParaRPr lang="tr-TR"/>
          </a:p>
        </p:txBody>
      </p:sp>
    </p:spTree>
    <p:extLst>
      <p:ext uri="{BB962C8B-B14F-4D97-AF65-F5344CB8AC3E}">
        <p14:creationId xmlns:p14="http://schemas.microsoft.com/office/powerpoint/2010/main" val="8927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29</a:t>
            </a:fld>
            <a:endParaRPr lang="tr-TR"/>
          </a:p>
        </p:txBody>
      </p:sp>
    </p:spTree>
    <p:extLst>
      <p:ext uri="{BB962C8B-B14F-4D97-AF65-F5344CB8AC3E}">
        <p14:creationId xmlns:p14="http://schemas.microsoft.com/office/powerpoint/2010/main" val="292379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slaytta yer alan bilgiler,</a:t>
            </a:r>
            <a:r>
              <a:rPr lang="tr-TR" baseline="0" dirty="0" smtClean="0"/>
              <a:t> </a:t>
            </a:r>
            <a:r>
              <a:rPr lang="tr-TR" dirty="0" smtClean="0"/>
              <a:t>10. Sınıf içeriğidir.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6</a:t>
            </a:fld>
            <a:endParaRPr lang="tr-TR"/>
          </a:p>
        </p:txBody>
      </p:sp>
    </p:spTree>
    <p:extLst>
      <p:ext uri="{BB962C8B-B14F-4D97-AF65-F5344CB8AC3E}">
        <p14:creationId xmlns:p14="http://schemas.microsoft.com/office/powerpoint/2010/main" val="328767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Resim göstermeden önce öğrencilerin</a:t>
            </a:r>
            <a:r>
              <a:rPr lang="tr-TR" baseline="0" dirty="0" smtClean="0"/>
              <a:t> çizmelerini isteyelim</a:t>
            </a:r>
            <a:r>
              <a:rPr lang="tr-TR" baseline="0" dirty="0" smtClean="0"/>
              <a:t>.</a:t>
            </a:r>
          </a:p>
          <a:p>
            <a:endParaRPr lang="tr-TR" baseline="0" dirty="0" smtClean="0"/>
          </a:p>
          <a:p>
            <a:r>
              <a:rPr lang="tr-TR" baseline="0" dirty="0" smtClean="0"/>
              <a:t>Görselde hata var. İki yük arasındaki çizgi olmamalı.</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159257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Resim göstermeden önce öğrencilerin</a:t>
            </a:r>
            <a:r>
              <a:rPr lang="tr-TR" baseline="0" dirty="0" smtClean="0"/>
              <a:t> çizmelerini isteyelim.</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Görselde hata var. İki yük arasındaki çizgi olmamalı.</a:t>
            </a:r>
            <a:endParaRPr lang="tr-TR" dirty="0" smtClean="0"/>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8</a:t>
            </a:fld>
            <a:endParaRPr lang="tr-TR"/>
          </a:p>
        </p:txBody>
      </p:sp>
    </p:spTree>
    <p:extLst>
      <p:ext uri="{BB962C8B-B14F-4D97-AF65-F5344CB8AC3E}">
        <p14:creationId xmlns:p14="http://schemas.microsoft.com/office/powerpoint/2010/main" val="55637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Resim göstermeden önce öğrencilerin</a:t>
            </a:r>
            <a:r>
              <a:rPr lang="tr-TR" baseline="0" dirty="0" smtClean="0"/>
              <a:t> çizmelerini isteyelim.</a:t>
            </a:r>
            <a:endParaRPr lang="tr-TR" dirty="0" smtClean="0"/>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148866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Yük fazla olursa elektrik alan çizgilerine ne olur?</a:t>
            </a:r>
          </a:p>
          <a:p>
            <a:r>
              <a:rPr lang="tr-TR" noProof="0" dirty="0" smtClean="0"/>
              <a:t>Cisim içerisinde elektrik alan</a:t>
            </a:r>
            <a:r>
              <a:rPr lang="tr-TR" baseline="0" noProof="0" dirty="0" smtClean="0"/>
              <a:t> olur mu?</a:t>
            </a:r>
          </a:p>
          <a:p>
            <a:r>
              <a:rPr lang="tr-TR" baseline="0" noProof="0" dirty="0" smtClean="0"/>
              <a:t>Elektrik alan çizgileri birbirini keser mi?</a:t>
            </a:r>
          </a:p>
          <a:p>
            <a:r>
              <a:rPr lang="tr-TR" baseline="0" noProof="0" dirty="0" smtClean="0"/>
              <a:t>Elektrik alan çizgilerinin başı ve sonu nerede?</a:t>
            </a:r>
          </a:p>
          <a:p>
            <a:endParaRPr lang="tr-TR" dirty="0" smtClean="0"/>
          </a:p>
          <a:p>
            <a:r>
              <a:rPr lang="tr-TR" dirty="0" smtClean="0"/>
              <a:t>https://phet.colorado.edu/sims/html/charges-and-fields/latest/charges-and-fields_en.html</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10</a:t>
            </a:fld>
            <a:endParaRPr lang="tr-TR"/>
          </a:p>
        </p:txBody>
      </p:sp>
    </p:spTree>
    <p:extLst>
      <p:ext uri="{BB962C8B-B14F-4D97-AF65-F5344CB8AC3E}">
        <p14:creationId xmlns:p14="http://schemas.microsoft.com/office/powerpoint/2010/main" val="285438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11</a:t>
            </a:fld>
            <a:endParaRPr lang="tr-TR"/>
          </a:p>
        </p:txBody>
      </p:sp>
    </p:spTree>
    <p:extLst>
      <p:ext uri="{BB962C8B-B14F-4D97-AF65-F5344CB8AC3E}">
        <p14:creationId xmlns:p14="http://schemas.microsoft.com/office/powerpoint/2010/main" val="203540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https://www.youtube.com/watch?v=pjw5gbkRTaY</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12</a:t>
            </a:fld>
            <a:endParaRPr lang="tr-TR"/>
          </a:p>
        </p:txBody>
      </p:sp>
    </p:spTree>
    <p:extLst>
      <p:ext uri="{BB962C8B-B14F-4D97-AF65-F5344CB8AC3E}">
        <p14:creationId xmlns:p14="http://schemas.microsoft.com/office/powerpoint/2010/main" val="234259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25.2.2019</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25.2.2019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25.2.2019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25.2.2019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25.2.2019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25.2.2019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25.2.2019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25.2.2019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25.2.2019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25.2.2019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25.2.2019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25.2.2019</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emf"/><Relationship Id="rId7"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0.jpg"/><Relationship Id="rId4" Type="http://schemas.openxmlformats.org/officeDocument/2006/relationships/image" Target="../media/image9.emf"/><Relationship Id="rId9"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tr-TR" sz="6000" b="1" dirty="0"/>
              <a:t/>
            </a:r>
            <a:br>
              <a:rPr lang="tr-TR" sz="6000" b="1" dirty="0"/>
            </a:br>
            <a:r>
              <a:rPr lang="tr-TR" sz="6000" b="1" dirty="0" smtClean="0"/>
              <a:t>Elektrik Alan</a:t>
            </a:r>
            <a:br>
              <a:rPr lang="tr-TR" sz="6000" b="1" dirty="0" smtClean="0"/>
            </a:br>
            <a:r>
              <a:rPr lang="tr-TR" dirty="0"/>
              <a:t/>
            </a:r>
            <a:br>
              <a:rPr lang="tr-TR" dirty="0"/>
            </a:br>
            <a:endParaRPr lang="tr-TR" dirty="0"/>
          </a:p>
        </p:txBody>
      </p:sp>
      <p:sp>
        <p:nvSpPr>
          <p:cNvPr id="3" name="Subtitle 2"/>
          <p:cNvSpPr>
            <a:spLocks noGrp="1"/>
          </p:cNvSpPr>
          <p:nvPr>
            <p:ph type="subTitle" idx="1"/>
          </p:nvPr>
        </p:nvSpPr>
        <p:spPr>
          <a:xfrm>
            <a:off x="6889242" y="6352540"/>
            <a:ext cx="4354548" cy="505460"/>
          </a:xfrm>
        </p:spPr>
        <p:txBody>
          <a:bodyPr>
            <a:normAutofit/>
          </a:bodyPr>
          <a:lstStyle/>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937260"/>
          </a:xfrm>
        </p:spPr>
        <p:txBody>
          <a:bodyPr/>
          <a:lstStyle/>
          <a:p>
            <a:r>
              <a:rPr lang="tr-TR" dirty="0" smtClean="0"/>
              <a:t>Kendimizi Deneyelim?</a:t>
            </a:r>
            <a:endParaRPr lang="tr-TR"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80655"/>
            <a:ext cx="5986261" cy="3523342"/>
          </a:xfrm>
          <a:prstGeom prst="rect">
            <a:avLst/>
          </a:prstGeom>
        </p:spPr>
      </p:pic>
      <p:sp>
        <p:nvSpPr>
          <p:cNvPr id="3" name="TextBox 2"/>
          <p:cNvSpPr txBox="1"/>
          <p:nvPr/>
        </p:nvSpPr>
        <p:spPr>
          <a:xfrm>
            <a:off x="0" y="4666343"/>
            <a:ext cx="7115695" cy="2036618"/>
          </a:xfrm>
          <a:prstGeom prst="rect">
            <a:avLst/>
          </a:prstGeom>
          <a:solidFill>
            <a:schemeClr val="bg1"/>
          </a:solidFill>
          <a:ln w="28575">
            <a:noFill/>
          </a:ln>
        </p:spPr>
        <p:txBody>
          <a:bodyPr vert="horz" wrap="square" lIns="91440" tIns="45720" rIns="91440" bIns="45720" rtlCol="0">
            <a:normAutofit fontScale="85000" lnSpcReduction="20000"/>
          </a:bodyPr>
          <a:lstStyle/>
          <a:p>
            <a:pPr marL="457200" indent="-457200">
              <a:buFont typeface="Arial" panose="020B0604020202020204" pitchFamily="34" charset="0"/>
              <a:buChar char="•"/>
            </a:pPr>
            <a:r>
              <a:rPr lang="tr-TR" sz="2800" dirty="0"/>
              <a:t>Yük fazla olursa </a:t>
            </a:r>
            <a:r>
              <a:rPr lang="tr-TR" sz="2800" dirty="0" smtClean="0"/>
              <a:t>elektrik </a:t>
            </a:r>
            <a:r>
              <a:rPr lang="tr-TR" sz="2800" dirty="0"/>
              <a:t>alan çizgilerine ne olur?</a:t>
            </a:r>
          </a:p>
          <a:p>
            <a:pPr marL="457200" indent="-457200">
              <a:buFont typeface="Arial" panose="020B0604020202020204" pitchFamily="34" charset="0"/>
              <a:buChar char="•"/>
            </a:pPr>
            <a:r>
              <a:rPr lang="tr-TR" sz="2800" dirty="0"/>
              <a:t>Cisim içerisinde </a:t>
            </a:r>
            <a:r>
              <a:rPr lang="tr-TR" sz="2800" dirty="0" smtClean="0"/>
              <a:t>elektrik </a:t>
            </a:r>
            <a:r>
              <a:rPr lang="tr-TR" sz="2800" dirty="0"/>
              <a:t>alan olur mu?</a:t>
            </a:r>
          </a:p>
          <a:p>
            <a:pPr marL="457200" indent="-457200">
              <a:buFont typeface="Arial" panose="020B0604020202020204" pitchFamily="34" charset="0"/>
              <a:buChar char="•"/>
            </a:pPr>
            <a:r>
              <a:rPr lang="tr-TR" sz="2800" dirty="0" smtClean="0"/>
              <a:t>Elektrik </a:t>
            </a:r>
            <a:r>
              <a:rPr lang="tr-TR" sz="2800" dirty="0"/>
              <a:t>alan çizgileri birbirini keser mi?</a:t>
            </a:r>
          </a:p>
          <a:p>
            <a:pPr marL="457200" indent="-457200">
              <a:buFont typeface="Arial" panose="020B0604020202020204" pitchFamily="34" charset="0"/>
              <a:buChar char="•"/>
            </a:pPr>
            <a:r>
              <a:rPr lang="tr-TR" sz="2800" dirty="0" smtClean="0"/>
              <a:t>Elektrik </a:t>
            </a:r>
            <a:r>
              <a:rPr lang="tr-TR" sz="2800" dirty="0"/>
              <a:t>alan çizgilerinin başı ve sonu nerede?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accent1">
                    <a:lumMod val="75000"/>
                  </a:schemeClr>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2208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9692640" cy="967890"/>
          </a:xfrm>
        </p:spPr>
        <p:txBody>
          <a:bodyPr>
            <a:normAutofit fontScale="90000"/>
          </a:bodyPr>
          <a:lstStyle/>
          <a:p>
            <a:r>
              <a:rPr lang="tr-TR" dirty="0" smtClean="0"/>
              <a:t>Hatırlayalım: </a:t>
            </a:r>
            <a:br>
              <a:rPr lang="tr-TR" dirty="0" smtClean="0"/>
            </a:br>
            <a:r>
              <a:rPr lang="tr-TR" sz="2800" dirty="0" smtClean="0"/>
              <a:t>Yıldırım Nasıl Oluşur?</a:t>
            </a:r>
            <a:endParaRPr lang="tr-TR" sz="2800" dirty="0"/>
          </a:p>
        </p:txBody>
      </p:sp>
      <p:sp>
        <p:nvSpPr>
          <p:cNvPr id="4" name="TextBox 3"/>
          <p:cNvSpPr txBox="1"/>
          <p:nvPr/>
        </p:nvSpPr>
        <p:spPr>
          <a:xfrm>
            <a:off x="182880" y="4458076"/>
            <a:ext cx="6046470" cy="1828424"/>
          </a:xfrm>
          <a:prstGeom prst="rect">
            <a:avLst/>
          </a:prstGeom>
          <a:solidFill>
            <a:schemeClr val="bg1"/>
          </a:solidFill>
          <a:ln w="28575">
            <a:noFill/>
          </a:ln>
        </p:spPr>
        <p:txBody>
          <a:bodyPr vert="horz" wrap="square" lIns="91440" tIns="45720" rIns="91440" bIns="45720" rtlCol="0">
            <a:normAutofit fontScale="850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Yıldırım, gökyüzü ve yer yüzü arasındaki elektrik boşalmasıdır.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65000"/>
                    <a:lumOff val="35000"/>
                  </a:schemeClr>
                </a:solidFill>
              </a:rPr>
              <a:t>1 milyon volt ile 1 milyar volt arasındadır. </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noProof="0" dirty="0" smtClean="0">
                <a:solidFill>
                  <a:schemeClr val="tx1">
                    <a:lumMod val="65000"/>
                    <a:lumOff val="35000"/>
                  </a:schemeClr>
                </a:solidFill>
              </a:rPr>
              <a:t>Yıldırım düşen arabayı hatırlayalım!</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028" name="Picture 4" descr="https://upload.wikimedia.org/wikipedia/commons/thumb/b/b6/Lightnings_sequence_2_animation.gif/258px-Lightnings_sequence_2_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146119"/>
            <a:ext cx="3406140" cy="2574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lightning occur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474" y="1146119"/>
            <a:ext cx="3467106" cy="24200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bg1">
                    <a:lumMod val="75000"/>
                  </a:schemeClr>
                </a:solidFill>
              </a:rPr>
              <a:t>Elektrik alan çizgileri</a:t>
            </a:r>
          </a:p>
          <a:p>
            <a:r>
              <a:rPr lang="tr-TR" sz="1800" dirty="0" smtClean="0">
                <a:solidFill>
                  <a:schemeClr val="accent1">
                    <a:lumMod val="75000"/>
                  </a:schemeClr>
                </a:solidFill>
              </a:rPr>
              <a:t>Hatırlayalım:</a:t>
            </a:r>
          </a:p>
          <a:p>
            <a:pPr lvl="1"/>
            <a:r>
              <a:rPr lang="tr-TR" sz="1600" dirty="0" smtClean="0">
                <a:solidFill>
                  <a:schemeClr val="accent1">
                    <a:lumMod val="75000"/>
                  </a:schemeClr>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14720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51265"/>
          </a:xfrm>
        </p:spPr>
        <p:txBody>
          <a:bodyPr>
            <a:normAutofit fontScale="90000"/>
          </a:bodyPr>
          <a:lstStyle/>
          <a:p>
            <a:r>
              <a:rPr lang="tr-TR" dirty="0" smtClean="0"/>
              <a:t>Hatırlayalım: </a:t>
            </a:r>
            <a:br>
              <a:rPr lang="tr-TR" dirty="0" smtClean="0"/>
            </a:br>
            <a:r>
              <a:rPr lang="tr-TR" sz="2800" dirty="0" smtClean="0"/>
              <a:t>Faraday Kafesi</a:t>
            </a:r>
            <a:endParaRPr lang="tr-TR" dirty="0"/>
          </a:p>
        </p:txBody>
      </p:sp>
      <p:pic>
        <p:nvPicPr>
          <p:cNvPr id="2050" name="Picture 2" descr="faraday cage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951265"/>
            <a:ext cx="4892039" cy="4205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349240"/>
            <a:ext cx="6023610" cy="948690"/>
          </a:xfrm>
          <a:prstGeom prst="rect">
            <a:avLst/>
          </a:prstGeom>
          <a:solidFill>
            <a:schemeClr val="bg1"/>
          </a:solidFill>
          <a:ln w="28575">
            <a:noFill/>
          </a:ln>
        </p:spPr>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Video izleyelim!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65000"/>
                    <a:lumOff val="35000"/>
                  </a:schemeClr>
                </a:solidFill>
              </a:rPr>
              <a:t>Yıldırım düşen arabayı hatırlayalım!</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bg1">
                    <a:lumMod val="75000"/>
                  </a:schemeClr>
                </a:solidFill>
              </a:rPr>
              <a:t>Elektrik alan çizgileri</a:t>
            </a:r>
          </a:p>
          <a:p>
            <a:r>
              <a:rPr lang="tr-TR" sz="1800" dirty="0" smtClean="0">
                <a:solidFill>
                  <a:schemeClr val="accent1">
                    <a:lumMod val="75000"/>
                  </a:schemeClr>
                </a:solidFill>
              </a:rPr>
              <a:t>Hatırlayalım:</a:t>
            </a:r>
          </a:p>
          <a:p>
            <a:pPr lvl="1"/>
            <a:r>
              <a:rPr lang="tr-TR" sz="1600" dirty="0" smtClean="0">
                <a:solidFill>
                  <a:schemeClr val="bg1">
                    <a:lumMod val="75000"/>
                  </a:schemeClr>
                </a:solidFill>
              </a:rPr>
              <a:t>Yıldırım Oluşumu</a:t>
            </a:r>
          </a:p>
          <a:p>
            <a:pPr lvl="1"/>
            <a:r>
              <a:rPr lang="tr-TR" sz="1600" dirty="0" smtClean="0">
                <a:solidFill>
                  <a:schemeClr val="accent1">
                    <a:lumMod val="75000"/>
                  </a:schemeClr>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213116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01389"/>
          </a:xfrm>
        </p:spPr>
        <p:txBody>
          <a:bodyPr>
            <a:normAutofit fontScale="90000"/>
          </a:bodyPr>
          <a:lstStyle/>
          <a:p>
            <a:r>
              <a:rPr lang="tr-TR" dirty="0" smtClean="0"/>
              <a:t>Deneyelim: </a:t>
            </a:r>
            <a:br>
              <a:rPr lang="tr-TR" dirty="0" smtClean="0"/>
            </a:br>
            <a:r>
              <a:rPr lang="tr-TR" sz="2800" dirty="0"/>
              <a:t>Elektromanyetik Kalkanlanma</a:t>
            </a:r>
            <a:endParaRPr lang="tr-TR" sz="3600" dirty="0"/>
          </a:p>
        </p:txBody>
      </p:sp>
      <p:sp>
        <p:nvSpPr>
          <p:cNvPr id="3" name="Content Placeholder 2"/>
          <p:cNvSpPr>
            <a:spLocks noGrp="1"/>
          </p:cNvSpPr>
          <p:nvPr>
            <p:ph idx="1"/>
          </p:nvPr>
        </p:nvSpPr>
        <p:spPr>
          <a:xfrm>
            <a:off x="0" y="901389"/>
            <a:ext cx="8595360" cy="5602281"/>
          </a:xfrm>
        </p:spPr>
        <p:txBody>
          <a:bodyPr>
            <a:noAutofit/>
          </a:bodyPr>
          <a:lstStyle/>
          <a:p>
            <a:pPr marL="0" indent="0">
              <a:buNone/>
            </a:pPr>
            <a:r>
              <a:rPr lang="tr-TR" dirty="0" smtClean="0">
                <a:solidFill>
                  <a:schemeClr val="accent1">
                    <a:lumMod val="75000"/>
                  </a:schemeClr>
                </a:solidFill>
              </a:rPr>
              <a:t>Malzemeler</a:t>
            </a:r>
          </a:p>
          <a:p>
            <a:r>
              <a:rPr lang="tr-TR" sz="1800" dirty="0" smtClean="0"/>
              <a:t>2 adet cep telefonu ve alüminyum folyo</a:t>
            </a:r>
          </a:p>
          <a:p>
            <a:endParaRPr lang="tr-TR" sz="1800" dirty="0"/>
          </a:p>
          <a:p>
            <a:pPr marL="0" indent="0">
              <a:buNone/>
            </a:pPr>
            <a:r>
              <a:rPr lang="tr-TR" dirty="0">
                <a:solidFill>
                  <a:schemeClr val="accent1">
                    <a:lumMod val="75000"/>
                  </a:schemeClr>
                </a:solidFill>
              </a:rPr>
              <a:t>Yapılışı</a:t>
            </a:r>
          </a:p>
          <a:p>
            <a:r>
              <a:rPr lang="tr-TR" sz="1800" dirty="0" smtClean="0"/>
              <a:t>İki telefonun da zil seslerini açalım.</a:t>
            </a:r>
          </a:p>
          <a:p>
            <a:r>
              <a:rPr lang="tr-TR" sz="1800" dirty="0" smtClean="0"/>
              <a:t>Elimizdeki folyoyu açalım ve üzerine 1. telefonu yerleştirelim.</a:t>
            </a:r>
          </a:p>
          <a:p>
            <a:r>
              <a:rPr lang="tr-TR" sz="1800" dirty="0" smtClean="0"/>
              <a:t>2. telefondan 1. yi arayalım. </a:t>
            </a:r>
          </a:p>
          <a:p>
            <a:pPr lvl="1"/>
            <a:r>
              <a:rPr lang="tr-TR" sz="1600" dirty="0" smtClean="0"/>
              <a:t>Çalma sesi geldi mi?</a:t>
            </a:r>
          </a:p>
          <a:p>
            <a:r>
              <a:rPr lang="tr-TR" sz="1800" dirty="0" smtClean="0"/>
              <a:t>Folyoyu 1. telefonun etrafına tamamen saralım ve tekrar arayalım. </a:t>
            </a:r>
          </a:p>
          <a:p>
            <a:pPr marL="457200" lvl="2">
              <a:lnSpc>
                <a:spcPct val="95000"/>
              </a:lnSpc>
              <a:spcBef>
                <a:spcPts val="1400"/>
              </a:spcBef>
              <a:spcAft>
                <a:spcPts val="200"/>
              </a:spcAft>
              <a:buSzPct val="80000"/>
              <a:buFont typeface="Arial" pitchFamily="34" charset="0"/>
              <a:buChar char="•"/>
            </a:pPr>
            <a:r>
              <a:rPr lang="tr-TR" sz="1400" dirty="0"/>
              <a:t>Çalma sesi geldi mi</a:t>
            </a:r>
            <a:r>
              <a:rPr lang="tr-TR" sz="1400" dirty="0" smtClean="0"/>
              <a:t>?</a:t>
            </a:r>
            <a:endParaRPr lang="tr-TR" sz="1800" dirty="0" smtClean="0"/>
          </a:p>
          <a:p>
            <a:endParaRPr lang="tr-TR" sz="1800" dirty="0" smtClean="0"/>
          </a:p>
          <a:p>
            <a:r>
              <a:rPr lang="tr-TR" sz="1800" dirty="0" smtClean="0"/>
              <a:t>Telefon folyoyu etrafına sarmadan önce çalarken, sardıktan sonra çalmıyor. Neden?</a:t>
            </a:r>
          </a:p>
          <a:p>
            <a:endParaRPr lang="tr-TR" sz="1000" dirty="0" smtClean="0"/>
          </a:p>
          <a:p>
            <a:pPr marL="0" indent="0">
              <a:buNone/>
            </a:pPr>
            <a:endParaRPr lang="tr-TR" sz="1000" dirty="0"/>
          </a:p>
        </p:txBody>
      </p:sp>
      <p:sp>
        <p:nvSpPr>
          <p:cNvPr id="4"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bg1">
                    <a:lumMod val="75000"/>
                  </a:schemeClr>
                </a:solidFill>
              </a:rPr>
              <a:t>Elektrik alan çizgileri</a:t>
            </a:r>
          </a:p>
          <a:p>
            <a:r>
              <a:rPr lang="tr-TR" sz="1800" dirty="0" smtClean="0">
                <a:solidFill>
                  <a:schemeClr val="accent1">
                    <a:lumMod val="75000"/>
                  </a:schemeClr>
                </a:solidFill>
              </a:rPr>
              <a:t>Hatırlayalım:</a:t>
            </a:r>
          </a:p>
          <a:p>
            <a:pPr lvl="1"/>
            <a:r>
              <a:rPr lang="tr-TR" sz="1600" dirty="0" smtClean="0">
                <a:solidFill>
                  <a:schemeClr val="bg1">
                    <a:lumMod val="75000"/>
                  </a:schemeClr>
                </a:solidFill>
              </a:rPr>
              <a:t>Yıldırım Oluşumu</a:t>
            </a:r>
          </a:p>
          <a:p>
            <a:pPr lvl="1"/>
            <a:r>
              <a:rPr lang="tr-TR" sz="1600" dirty="0" smtClean="0">
                <a:solidFill>
                  <a:schemeClr val="bg1">
                    <a:lumMod val="75000"/>
                  </a:schemeClr>
                </a:solidFill>
              </a:rPr>
              <a:t>Faraday Kafesi</a:t>
            </a:r>
          </a:p>
          <a:p>
            <a:pPr lvl="1"/>
            <a:r>
              <a:rPr lang="tr-TR" sz="1600" dirty="0" smtClean="0">
                <a:solidFill>
                  <a:schemeClr val="accent1">
                    <a:lumMod val="75000"/>
                  </a:schemeClr>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30481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1389"/>
            <a:ext cx="7509510" cy="4351337"/>
          </a:xfrm>
        </p:spPr>
        <p:txBody>
          <a:bodyPr>
            <a:normAutofit fontScale="85000" lnSpcReduction="20000"/>
          </a:bodyPr>
          <a:lstStyle/>
          <a:p>
            <a:r>
              <a:rPr lang="tr-TR" dirty="0"/>
              <a:t>Faraday kafesi </a:t>
            </a:r>
            <a:r>
              <a:rPr lang="tr-TR" dirty="0" smtClean="0"/>
              <a:t>içindeki </a:t>
            </a:r>
            <a:r>
              <a:rPr lang="tr-TR" dirty="0"/>
              <a:t>insana neden elektrik çarpmaz?</a:t>
            </a:r>
          </a:p>
          <a:p>
            <a:r>
              <a:rPr lang="tr-TR" dirty="0" smtClean="0"/>
              <a:t>Arabaya yıldırım düşerse ne olur?</a:t>
            </a:r>
          </a:p>
          <a:p>
            <a:r>
              <a:rPr lang="tr-TR" dirty="0" smtClean="0"/>
              <a:t>Folyo ile sardığımız telefon neden çalmadı?</a:t>
            </a:r>
          </a:p>
          <a:p>
            <a:endParaRPr lang="tr-TR" dirty="0"/>
          </a:p>
          <a:p>
            <a:pPr marL="0" indent="0">
              <a:buNone/>
            </a:pPr>
            <a:r>
              <a:rPr lang="tr-TR" dirty="0" smtClean="0">
                <a:solidFill>
                  <a:schemeClr val="accent2">
                    <a:lumMod val="60000"/>
                    <a:lumOff val="40000"/>
                  </a:schemeClr>
                </a:solidFill>
              </a:rPr>
              <a:t>Cevap: </a:t>
            </a:r>
            <a:r>
              <a:rPr lang="tr-TR" dirty="0" smtClean="0"/>
              <a:t>Akım ile gelen elektronlar, metal yüzeyde bulunan serbest elektronlar içerideki net elektrik alanı sıfır yapacak şekilde dizilirler. Metal yüzey (Kafes, araba ve alimünyum folyo) kalkan görevi görür. Buna elektromanyetik kalkanlanma denir. </a:t>
            </a:r>
          </a:p>
          <a:p>
            <a:pPr marL="0" indent="0">
              <a:buNone/>
            </a:pPr>
            <a:endParaRPr lang="tr-TR" dirty="0"/>
          </a:p>
          <a:p>
            <a:pPr lvl="1"/>
            <a:r>
              <a:rPr lang="tr-TR" dirty="0" smtClean="0"/>
              <a:t>Faraday kafesinde ve arabaya düşen yıldırım olayında dışarıda çok çok yüksek elektrik alan olmasına rağmen, metal yüzey içerisinde net elektrik alan sıfırdır.</a:t>
            </a:r>
          </a:p>
          <a:p>
            <a:pPr marL="274320" lvl="1" indent="0">
              <a:buNone/>
            </a:pPr>
            <a:endParaRPr lang="tr-TR" dirty="0" smtClean="0"/>
          </a:p>
          <a:p>
            <a:pPr lvl="1"/>
            <a:r>
              <a:rPr lang="tr-TR" dirty="0" smtClean="0"/>
              <a:t>Telefonlarımız elektromanyetik dalgalar ile sinyal alırlar. Folyo ile sardığımızda net elektrik alanı sıfırladığımız için elektromanyetik dalgalar telefonlarımıza ulaşamazlar.</a:t>
            </a:r>
            <a:endParaRPr lang="tr-TR" dirty="0"/>
          </a:p>
        </p:txBody>
      </p:sp>
      <p:sp>
        <p:nvSpPr>
          <p:cNvPr id="4" name="Title 1"/>
          <p:cNvSpPr>
            <a:spLocks noGrp="1"/>
          </p:cNvSpPr>
          <p:nvPr>
            <p:ph type="title"/>
          </p:nvPr>
        </p:nvSpPr>
        <p:spPr>
          <a:xfrm>
            <a:off x="0" y="0"/>
            <a:ext cx="9692640" cy="901389"/>
          </a:xfrm>
        </p:spPr>
        <p:txBody>
          <a:bodyPr>
            <a:normAutofit/>
          </a:bodyPr>
          <a:lstStyle/>
          <a:p>
            <a:r>
              <a:rPr lang="tr-TR" dirty="0" smtClean="0"/>
              <a:t>Cevaplayalım</a:t>
            </a:r>
            <a:endParaRPr lang="tr-TR" sz="3600" dirty="0"/>
          </a:p>
        </p:txBody>
      </p:sp>
      <p:sp>
        <p:nvSpPr>
          <p:cNvPr id="5"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bg1">
                    <a:lumMod val="75000"/>
                  </a:schemeClr>
                </a:solidFill>
              </a:rPr>
              <a:t>Elektrik alan çizgileri</a:t>
            </a:r>
          </a:p>
          <a:p>
            <a:r>
              <a:rPr lang="tr-TR" sz="1800" dirty="0" smtClean="0">
                <a:solidFill>
                  <a:schemeClr val="accent1">
                    <a:lumMod val="75000"/>
                  </a:schemeClr>
                </a:solidFill>
              </a:rPr>
              <a:t>Hatırlayalım:</a:t>
            </a:r>
          </a:p>
          <a:p>
            <a:pPr lvl="1"/>
            <a:r>
              <a:rPr lang="tr-TR" sz="1600" dirty="0" smtClean="0">
                <a:solidFill>
                  <a:schemeClr val="bg1">
                    <a:lumMod val="75000"/>
                  </a:schemeClr>
                </a:solidFill>
              </a:rPr>
              <a:t>Yıldırım Oluşumu</a:t>
            </a:r>
          </a:p>
          <a:p>
            <a:pPr lvl="1"/>
            <a:r>
              <a:rPr lang="tr-TR" sz="1600" dirty="0" smtClean="0">
                <a:solidFill>
                  <a:schemeClr val="bg1">
                    <a:lumMod val="75000"/>
                  </a:schemeClr>
                </a:solidFill>
              </a:rPr>
              <a:t>Faraday Kafesi</a:t>
            </a:r>
          </a:p>
          <a:p>
            <a:pPr lvl="1"/>
            <a:r>
              <a:rPr lang="tr-TR" sz="1600" dirty="0" smtClean="0">
                <a:solidFill>
                  <a:schemeClr val="accent1">
                    <a:lumMod val="75000"/>
                  </a:schemeClr>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pic>
        <p:nvPicPr>
          <p:cNvPr id="1026" name="Picture 2" descr="iÃ§i boÅ kÃ¼renin elektrik alanÄ±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7863"/>
          <a:stretch/>
        </p:blipFill>
        <p:spPr bwMode="auto">
          <a:xfrm>
            <a:off x="4227762" y="5148949"/>
            <a:ext cx="2939156" cy="161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12"/>
            <a:ext cx="9692640" cy="1051018"/>
          </a:xfrm>
        </p:spPr>
        <p:txBody>
          <a:bodyPr>
            <a:normAutofit fontScale="90000"/>
          </a:bodyPr>
          <a:lstStyle/>
          <a:p>
            <a:r>
              <a:rPr lang="tr-TR" dirty="0" smtClean="0"/>
              <a:t>Elektrik Alan: </a:t>
            </a:r>
            <a:br>
              <a:rPr lang="tr-TR" dirty="0" smtClean="0"/>
            </a:br>
            <a:r>
              <a:rPr lang="tr-TR" sz="2800" dirty="0" smtClean="0"/>
              <a:t>Birim ve Formül</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7778"/>
            <a:ext cx="7510606" cy="2677578"/>
          </a:xfrm>
          <a:prstGeom prst="rect">
            <a:avLst/>
          </a:prstGeom>
        </p:spPr>
      </p:pic>
      <p:pic>
        <p:nvPicPr>
          <p:cNvPr id="2050" name="Picture 2" descr="elektrik alan formül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410"/>
            <a:ext cx="7270047" cy="12976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bg1">
                    <a:lumMod val="75000"/>
                  </a:schemeClr>
                </a:solidFill>
              </a:rPr>
              <a:t>Elektrik alan çizgileri</a:t>
            </a:r>
          </a:p>
          <a:p>
            <a:r>
              <a:rPr lang="tr-TR" sz="1800" dirty="0" smtClean="0">
                <a:solidFill>
                  <a:schemeClr val="bg1">
                    <a:lumMod val="75000"/>
                  </a:schemeClr>
                </a:solidFill>
              </a:rPr>
              <a:t>Hatırlayalım:</a:t>
            </a:r>
          </a:p>
          <a:p>
            <a:pPr lvl="1"/>
            <a:r>
              <a:rPr lang="tr-TR" sz="1600" dirty="0" smtClean="0">
                <a:solidFill>
                  <a:schemeClr val="bg1">
                    <a:lumMod val="75000"/>
                  </a:schemeClr>
                </a:solidFill>
              </a:rPr>
              <a:t>Yıldırım Oluşumu</a:t>
            </a:r>
          </a:p>
          <a:p>
            <a:pPr lvl="1"/>
            <a:r>
              <a:rPr lang="tr-TR" sz="1600" dirty="0" smtClean="0">
                <a:solidFill>
                  <a:schemeClr val="bg1">
                    <a:lumMod val="75000"/>
                  </a:schemeClr>
                </a:solidFill>
              </a:rPr>
              <a:t>Faraday Kafesi</a:t>
            </a:r>
          </a:p>
          <a:p>
            <a:pPr lvl="1"/>
            <a:r>
              <a:rPr lang="tr-TR" sz="1600" dirty="0" smtClean="0">
                <a:solidFill>
                  <a:schemeClr val="bg1">
                    <a:lumMod val="75000"/>
                  </a:schemeClr>
                </a:solidFill>
              </a:rPr>
              <a:t>Elektromanyetik Kalkanlanma</a:t>
            </a:r>
          </a:p>
          <a:p>
            <a:r>
              <a:rPr lang="tr-TR" sz="1800" dirty="0" smtClean="0">
                <a:solidFill>
                  <a:schemeClr val="accent1">
                    <a:lumMod val="75000"/>
                  </a:schemeClr>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3617044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3" name="Content Placeholder 2"/>
          <p:cNvSpPr>
            <a:spLocks noGrp="1"/>
          </p:cNvSpPr>
          <p:nvPr>
            <p:ph idx="1"/>
          </p:nvPr>
        </p:nvSpPr>
        <p:spPr/>
        <p:txBody>
          <a:bodyPr/>
          <a:lstStyle/>
          <a:p>
            <a:r>
              <a:rPr lang="tr-TR" dirty="0" smtClean="0"/>
              <a:t> </a:t>
            </a:r>
            <a:endParaRPr lang="tr-TR" dirty="0"/>
          </a:p>
        </p:txBody>
      </p:sp>
      <p:sp>
        <p:nvSpPr>
          <p:cNvPr id="5" name="TextBox 4"/>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2018</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AYT</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pic>
        <p:nvPicPr>
          <p:cNvPr id="8" name="Picture 7"/>
          <p:cNvPicPr>
            <a:picLocks noChangeAspect="1"/>
          </p:cNvPicPr>
          <p:nvPr/>
        </p:nvPicPr>
        <p:blipFill rotWithShape="1">
          <a:blip r:embed="rId3"/>
          <a:srcRect l="52609" t="28306" r="24804" b="24638"/>
          <a:stretch/>
        </p:blipFill>
        <p:spPr>
          <a:xfrm>
            <a:off x="521080" y="818262"/>
            <a:ext cx="4638653" cy="6039737"/>
          </a:xfrm>
          <a:prstGeom prst="rect">
            <a:avLst/>
          </a:prstGeom>
        </p:spPr>
      </p:pic>
      <p:sp>
        <p:nvSpPr>
          <p:cNvPr id="9" name="Oval 8"/>
          <p:cNvSpPr/>
          <p:nvPr/>
        </p:nvSpPr>
        <p:spPr>
          <a:xfrm>
            <a:off x="3280410" y="5775187"/>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587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3" name="Content Placeholder 2"/>
          <p:cNvSpPr>
            <a:spLocks noGrp="1"/>
          </p:cNvSpPr>
          <p:nvPr>
            <p:ph idx="1"/>
          </p:nvPr>
        </p:nvSpPr>
        <p:spPr/>
        <p:txBody>
          <a:bodyPr/>
          <a:lstStyle/>
          <a:p>
            <a:r>
              <a:rPr lang="tr-TR" dirty="0" smtClean="0"/>
              <a:t> </a:t>
            </a:r>
            <a:endParaRPr lang="tr-TR" dirty="0"/>
          </a:p>
        </p:txBody>
      </p:sp>
      <p:pic>
        <p:nvPicPr>
          <p:cNvPr id="4" name="Picture 3"/>
          <p:cNvPicPr>
            <a:picLocks noChangeAspect="1"/>
          </p:cNvPicPr>
          <p:nvPr/>
        </p:nvPicPr>
        <p:blipFill rotWithShape="1">
          <a:blip r:embed="rId3"/>
          <a:srcRect l="11068" t="20656" r="46230" b="20124"/>
          <a:stretch/>
        </p:blipFill>
        <p:spPr>
          <a:xfrm>
            <a:off x="181217" y="729441"/>
            <a:ext cx="5378335" cy="5967008"/>
          </a:xfrm>
          <a:prstGeom prst="rect">
            <a:avLst/>
          </a:prstGeom>
        </p:spPr>
      </p:pic>
      <p:sp>
        <p:nvSpPr>
          <p:cNvPr id="5" name="TextBox 4"/>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2012</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LYS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6" name="Oval 5"/>
          <p:cNvSpPr/>
          <p:nvPr/>
        </p:nvSpPr>
        <p:spPr>
          <a:xfrm>
            <a:off x="2160270" y="5875020"/>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10288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3847" t="22925" r="45229" b="33900"/>
          <a:stretch/>
        </p:blipFill>
        <p:spPr>
          <a:xfrm>
            <a:off x="0" y="818262"/>
            <a:ext cx="5719156" cy="4826967"/>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3074670" y="4594860"/>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pPr marL="0" indent="0">
              <a:buNone/>
            </a:pPr>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
        <p:nvSpPr>
          <p:cNvPr id="8" name="TextBox 7"/>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2010</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LYS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7032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40406" t="32095" r="16802" b="43070"/>
          <a:stretch/>
        </p:blipFill>
        <p:spPr>
          <a:xfrm>
            <a:off x="0" y="1028700"/>
            <a:ext cx="6967019" cy="3234690"/>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4149090" y="3577590"/>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
        <p:nvSpPr>
          <p:cNvPr id="8" name="TextBox 7"/>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000" spc="10" dirty="0" smtClean="0">
                <a:solidFill>
                  <a:schemeClr val="tx1">
                    <a:lumMod val="65000"/>
                    <a:lumOff val="35000"/>
                  </a:schemeClr>
                </a:solidFill>
              </a:rPr>
              <a:t>1991 ÖSS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0389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3271" y="1397403"/>
            <a:ext cx="3211636" cy="720080"/>
          </a:xfrm>
        </p:spPr>
        <p:txBody>
          <a:bodyPr>
            <a:noAutofit/>
          </a:bodyPr>
          <a:lstStyle/>
          <a:p>
            <a:pPr algn="ctr"/>
            <a:r>
              <a:rPr lang="en-US" sz="1800" dirty="0"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Proton </a:t>
            </a:r>
            <a:r>
              <a:rPr lang="en-US" sz="1800" dirty="0" err="1"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Elektronu</a:t>
            </a:r>
            <a:r>
              <a:rPr lang="en-US" sz="1800" dirty="0"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Çeker</a:t>
            </a:r>
            <a:r>
              <a:rPr lang="en-US" sz="1800" dirty="0"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 mi? </a:t>
            </a:r>
            <a:r>
              <a:rPr lang="tr-TR" sz="1800" dirty="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Aralarındaki Mesafe Ne Kadar? </a:t>
            </a:r>
          </a:p>
        </p:txBody>
      </p:sp>
      <p:pic>
        <p:nvPicPr>
          <p:cNvPr id="13" name="Picture 12"/>
          <p:cNvPicPr>
            <a:picLocks noChangeAspect="1"/>
          </p:cNvPicPr>
          <p:nvPr/>
        </p:nvPicPr>
        <p:blipFill>
          <a:blip r:embed="rId3"/>
          <a:stretch>
            <a:fillRect/>
          </a:stretch>
        </p:blipFill>
        <p:spPr>
          <a:xfrm>
            <a:off x="697881" y="2117483"/>
            <a:ext cx="1665428" cy="1512168"/>
          </a:xfrm>
          <a:prstGeom prst="rect">
            <a:avLst/>
          </a:prstGeom>
        </p:spPr>
      </p:pic>
      <p:sp>
        <p:nvSpPr>
          <p:cNvPr id="6" name="2 Başlık"/>
          <p:cNvSpPr txBox="1">
            <a:spLocks/>
          </p:cNvSpPr>
          <p:nvPr/>
        </p:nvSpPr>
        <p:spPr>
          <a:xfrm>
            <a:off x="164592" y="3715256"/>
            <a:ext cx="3122498" cy="792088"/>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tr-TR" sz="1800" dirty="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İnsan Vücudunun Yüzde Kaçı Boşluktan Oluşuyor?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38" y="4514362"/>
            <a:ext cx="1848206" cy="2217847"/>
          </a:xfrm>
          <a:prstGeom prst="rect">
            <a:avLst/>
          </a:prstGeom>
        </p:spPr>
      </p:pic>
      <p:sp>
        <p:nvSpPr>
          <p:cNvPr id="8" name="2 Başlık"/>
          <p:cNvSpPr txBox="1">
            <a:spLocks/>
          </p:cNvSpPr>
          <p:nvPr/>
        </p:nvSpPr>
        <p:spPr>
          <a:xfrm>
            <a:off x="3758868" y="1213641"/>
            <a:ext cx="3235342" cy="81523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1800" dirty="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Yerküre’nin Yüzde Kaçı Boşluktan Oluşuyor?</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1783" r="21837"/>
          <a:stretch/>
        </p:blipFill>
        <p:spPr>
          <a:xfrm>
            <a:off x="4553144" y="2028871"/>
            <a:ext cx="1646790" cy="1559482"/>
          </a:xfrm>
          <a:prstGeom prst="rect">
            <a:avLst/>
          </a:prstGeom>
        </p:spPr>
      </p:pic>
      <p:sp>
        <p:nvSpPr>
          <p:cNvPr id="10" name="2 Başlık"/>
          <p:cNvSpPr txBox="1">
            <a:spLocks/>
          </p:cNvSpPr>
          <p:nvPr/>
        </p:nvSpPr>
        <p:spPr>
          <a:xfrm>
            <a:off x="3906026" y="3886903"/>
            <a:ext cx="3262350" cy="554253"/>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1800" dirty="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Parmaklar Birbirlerine Gerçekten Dokunuyor Mu?</a:t>
            </a:r>
          </a:p>
        </p:txBody>
      </p:sp>
      <p:pic>
        <p:nvPicPr>
          <p:cNvPr id="11" name="Picture 10"/>
          <p:cNvPicPr>
            <a:picLocks noChangeAspect="1"/>
          </p:cNvPicPr>
          <p:nvPr/>
        </p:nvPicPr>
        <p:blipFill rotWithShape="1">
          <a:blip r:embed="rId6"/>
          <a:srcRect l="28349" t="9815" r="10226"/>
          <a:stretch/>
        </p:blipFill>
        <p:spPr>
          <a:xfrm>
            <a:off x="4156607" y="4921207"/>
            <a:ext cx="1523911" cy="1678092"/>
          </a:xfrm>
          <a:prstGeom prst="rect">
            <a:avLst/>
          </a:prstGeom>
        </p:spPr>
      </p:pic>
      <p:sp>
        <p:nvSpPr>
          <p:cNvPr id="12" name="2 Başlık"/>
          <p:cNvSpPr txBox="1">
            <a:spLocks/>
          </p:cNvSpPr>
          <p:nvPr/>
        </p:nvSpPr>
        <p:spPr>
          <a:xfrm>
            <a:off x="7788156" y="1387535"/>
            <a:ext cx="2520280" cy="504789"/>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Coulomb </a:t>
            </a:r>
            <a:r>
              <a:rPr lang="en-US" sz="1800" dirty="0" err="1" smtClean="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rPr>
              <a:t>Kanunu</a:t>
            </a:r>
            <a:endParaRPr lang="tr-TR" sz="1800" dirty="0">
              <a:solidFill>
                <a:schemeClr val="accent5">
                  <a:lumMod val="40000"/>
                  <a:lumOff val="60000"/>
                </a:schemeClr>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7"/>
          <a:stretch>
            <a:fillRect/>
          </a:stretch>
        </p:blipFill>
        <p:spPr>
          <a:xfrm>
            <a:off x="9554025" y="2375388"/>
            <a:ext cx="1556279" cy="2575356"/>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8349486" y="5942782"/>
                <a:ext cx="1397620" cy="4743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tr-TR" i="1" smtClean="0">
                          <a:latin typeface="Cambria Math" panose="02040503050406030204" pitchFamily="18" charset="0"/>
                        </a:rPr>
                        <m:t>=</m:t>
                      </m:r>
                      <m:r>
                        <a:rPr lang="en-US" b="0" i="1" smtClean="0">
                          <a:latin typeface="Cambria Math" panose="02040503050406030204" pitchFamily="18" charset="0"/>
                        </a:rPr>
                        <m:t>𝑘</m:t>
                      </m:r>
                      <m:f>
                        <m:fPr>
                          <m:ctrlPr>
                            <a:rPr lang="tr-TR"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num>
                        <m:den>
                          <m:sSup>
                            <m:sSupPr>
                              <m:ctrlPr>
                                <a:rPr lang="tr-T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den>
                      </m:f>
                    </m:oMath>
                  </m:oMathPara>
                </a14:m>
                <a:endParaRPr lang="tr-TR" dirty="0"/>
              </a:p>
            </p:txBody>
          </p:sp>
        </mc:Choice>
        <mc:Fallback xmlns="">
          <p:sp>
            <p:nvSpPr>
              <p:cNvPr id="18" name="TextBox 17"/>
              <p:cNvSpPr txBox="1">
                <a:spLocks noRot="1" noChangeAspect="1" noMove="1" noResize="1" noEditPoints="1" noAdjustHandles="1" noChangeArrowheads="1" noChangeShapeType="1" noTextEdit="1"/>
              </p:cNvSpPr>
              <p:nvPr/>
            </p:nvSpPr>
            <p:spPr>
              <a:xfrm>
                <a:off x="8349486" y="5942782"/>
                <a:ext cx="1397620" cy="474361"/>
              </a:xfrm>
              <a:prstGeom prst="rect">
                <a:avLst/>
              </a:prstGeom>
              <a:blipFill rotWithShape="0">
                <a:blip r:embed="rId8"/>
                <a:stretch>
                  <a:fillRect/>
                </a:stretch>
              </a:blipFill>
            </p:spPr>
            <p:txBody>
              <a:bodyPr/>
              <a:lstStyle/>
              <a:p>
                <a:r>
                  <a:rPr lang="tr-TR">
                    <a:noFill/>
                  </a:rPr>
                  <a:t> </a:t>
                </a:r>
              </a:p>
            </p:txBody>
          </p:sp>
        </mc:Fallback>
      </mc:AlternateContent>
      <p:pic>
        <p:nvPicPr>
          <p:cNvPr id="19" name="Picture 18"/>
          <p:cNvPicPr>
            <a:picLocks noChangeAspect="1"/>
          </p:cNvPicPr>
          <p:nvPr/>
        </p:nvPicPr>
        <p:blipFill>
          <a:blip r:embed="rId9"/>
          <a:stretch>
            <a:fillRect/>
          </a:stretch>
        </p:blipFill>
        <p:spPr>
          <a:xfrm>
            <a:off x="7229018" y="2040239"/>
            <a:ext cx="2412071" cy="3311065"/>
          </a:xfrm>
          <a:prstGeom prst="rect">
            <a:avLst/>
          </a:prstGeom>
        </p:spPr>
      </p:pic>
      <p:sp>
        <p:nvSpPr>
          <p:cNvPr id="17" name="Title 1"/>
          <p:cNvSpPr txBox="1">
            <a:spLocks/>
          </p:cNvSpPr>
          <p:nvPr/>
        </p:nvSpPr>
        <p:spPr>
          <a:xfrm>
            <a:off x="164592" y="228103"/>
            <a:ext cx="9692640" cy="983477"/>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mtClean="0"/>
              <a:t>Geçen Haftanın Özeti</a:t>
            </a:r>
            <a:endParaRPr lang="tr-TR" dirty="0"/>
          </a:p>
        </p:txBody>
      </p:sp>
    </p:spTree>
    <p:extLst>
      <p:ext uri="{BB962C8B-B14F-4D97-AF65-F5344CB8AC3E}">
        <p14:creationId xmlns:p14="http://schemas.microsoft.com/office/powerpoint/2010/main" val="27337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a:t>
            </a:r>
            <a:r>
              <a:rPr lang="tr-TR" sz="1800" dirty="0">
                <a:solidFill>
                  <a:schemeClr val="bg1">
                    <a:lumMod val="75000"/>
                  </a:schemeClr>
                </a:solidFill>
              </a:rPr>
              <a:t>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
        <p:nvSpPr>
          <p:cNvPr id="8" name="TextBox 7"/>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2005</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ÖSS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9" name="Content Placeholder 3"/>
          <p:cNvPicPr/>
          <p:nvPr/>
        </p:nvPicPr>
        <p:blipFill rotWithShape="1">
          <a:blip r:embed="rId3"/>
          <a:srcRect l="52166" t="18888" r="12552" b="14497"/>
          <a:stretch/>
        </p:blipFill>
        <p:spPr>
          <a:xfrm>
            <a:off x="443350" y="1052650"/>
            <a:ext cx="3597310" cy="5434647"/>
          </a:xfrm>
          <a:prstGeom prst="rect">
            <a:avLst/>
          </a:prstGeom>
        </p:spPr>
      </p:pic>
      <p:sp>
        <p:nvSpPr>
          <p:cNvPr id="10" name="Oval 9"/>
          <p:cNvSpPr/>
          <p:nvPr/>
        </p:nvSpPr>
        <p:spPr>
          <a:xfrm>
            <a:off x="157600" y="5286188"/>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189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1714" t="19868" r="16192" b="14033"/>
          <a:stretch/>
        </p:blipFill>
        <p:spPr>
          <a:xfrm>
            <a:off x="0" y="646812"/>
            <a:ext cx="3689187" cy="6078376"/>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1165860" y="5977890"/>
            <a:ext cx="571500" cy="51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a:t>
            </a:r>
            <a:r>
              <a:rPr lang="tr-TR" sz="1800" dirty="0">
                <a:solidFill>
                  <a:schemeClr val="bg1">
                    <a:lumMod val="75000"/>
                  </a:schemeClr>
                </a:solidFill>
              </a:rPr>
              <a:t>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
        <p:nvSpPr>
          <p:cNvPr id="8" name="TextBox 7"/>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2005</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ÖSS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8904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0100" t="40500" r="16803" b="17090"/>
          <a:stretch/>
        </p:blipFill>
        <p:spPr>
          <a:xfrm>
            <a:off x="0" y="818262"/>
            <a:ext cx="6452482" cy="5079618"/>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3383280" y="480060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14487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2589" t="38972" r="41561" b="22820"/>
          <a:stretch/>
        </p:blipFill>
        <p:spPr>
          <a:xfrm>
            <a:off x="0" y="818262"/>
            <a:ext cx="6316410" cy="4210938"/>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4080510" y="436626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15118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3200" t="34769" r="41867" b="28934"/>
          <a:stretch/>
        </p:blipFill>
        <p:spPr>
          <a:xfrm>
            <a:off x="0" y="905734"/>
            <a:ext cx="6822679" cy="4409216"/>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2457450" y="459486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9019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2895" t="57693" r="42173" b="13650"/>
          <a:stretch/>
        </p:blipFill>
        <p:spPr>
          <a:xfrm>
            <a:off x="201912" y="1109431"/>
            <a:ext cx="7633873" cy="3894831"/>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201912" y="429768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28751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2896" t="26665" r="42478" b="22439"/>
          <a:stretch/>
        </p:blipFill>
        <p:spPr>
          <a:xfrm>
            <a:off x="0" y="818262"/>
            <a:ext cx="6356568" cy="5799708"/>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0" y="598932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32595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3200" t="12991" r="40644" b="17854"/>
          <a:stretch/>
        </p:blipFill>
        <p:spPr>
          <a:xfrm>
            <a:off x="0" y="818261"/>
            <a:ext cx="5109210" cy="6124287"/>
          </a:xfrm>
          <a:prstGeom prst="rect">
            <a:avLst/>
          </a:prstGeom>
        </p:spPr>
      </p:pic>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6" name="Oval 5"/>
          <p:cNvSpPr/>
          <p:nvPr/>
        </p:nvSpPr>
        <p:spPr>
          <a:xfrm>
            <a:off x="0" y="4526280"/>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201180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pic>
        <p:nvPicPr>
          <p:cNvPr id="3" name="Picture 2"/>
          <p:cNvPicPr>
            <a:picLocks noChangeAspect="1"/>
          </p:cNvPicPr>
          <p:nvPr/>
        </p:nvPicPr>
        <p:blipFill rotWithShape="1">
          <a:blip r:embed="rId3"/>
          <a:srcRect l="51056" t="23099" r="26973" b="33784"/>
          <a:stretch/>
        </p:blipFill>
        <p:spPr>
          <a:xfrm>
            <a:off x="451316" y="818262"/>
            <a:ext cx="4395004" cy="5390453"/>
          </a:xfrm>
          <a:prstGeom prst="rect">
            <a:avLst/>
          </a:prstGeom>
        </p:spPr>
      </p:pic>
      <p:sp>
        <p:nvSpPr>
          <p:cNvPr id="8" name="Oval 7"/>
          <p:cNvSpPr/>
          <p:nvPr/>
        </p:nvSpPr>
        <p:spPr>
          <a:xfrm>
            <a:off x="785611" y="5671505"/>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2015</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LYS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5697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692640" cy="818262"/>
          </a:xfrm>
        </p:spPr>
        <p:txBody>
          <a:bodyPr/>
          <a:lstStyle/>
          <a:p>
            <a:r>
              <a:rPr lang="tr-TR" dirty="0" smtClean="0"/>
              <a:t>Soru Çözümü</a:t>
            </a:r>
            <a:endParaRPr lang="tr-TR" dirty="0"/>
          </a:p>
        </p:txBody>
      </p:sp>
      <p:sp>
        <p:nvSpPr>
          <p:cNvPr id="7"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a:solidFill>
                <a:schemeClr val="tx1"/>
              </a:solidFill>
            </a:endParaRPr>
          </a:p>
          <a:p>
            <a:r>
              <a:rPr lang="tr-TR" sz="1800" dirty="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a:solidFill>
                  <a:schemeClr val="tx2">
                    <a:lumMod val="40000"/>
                    <a:lumOff val="60000"/>
                  </a:schemeClr>
                </a:solidFill>
              </a:rPr>
              <a:t>Elektrik </a:t>
            </a:r>
            <a:r>
              <a:rPr lang="tr-TR" sz="1600" dirty="0" smtClean="0">
                <a:solidFill>
                  <a:schemeClr val="tx2">
                    <a:lumMod val="40000"/>
                    <a:lumOff val="60000"/>
                  </a:schemeClr>
                </a:solidFill>
              </a:rPr>
              <a:t>alanı</a:t>
            </a:r>
            <a:endParaRPr lang="tr-TR" dirty="0">
              <a:solidFill>
                <a:schemeClr val="tx2">
                  <a:lumMod val="40000"/>
                  <a:lumOff val="60000"/>
                </a:schemeClr>
              </a:solidFill>
            </a:endParaRPr>
          </a:p>
          <a:p>
            <a:r>
              <a:rPr lang="tr-TR" sz="1800" dirty="0">
                <a:solidFill>
                  <a:schemeClr val="bg1">
                    <a:lumMod val="75000"/>
                  </a:schemeClr>
                </a:solidFill>
              </a:rPr>
              <a:t>Elektrik alan çizgileri</a:t>
            </a:r>
          </a:p>
          <a:p>
            <a:r>
              <a:rPr lang="tr-TR" sz="1800" dirty="0">
                <a:solidFill>
                  <a:schemeClr val="bg1">
                    <a:lumMod val="75000"/>
                  </a:schemeClr>
                </a:solidFill>
              </a:rPr>
              <a:t>Hatırlayalım:</a:t>
            </a:r>
          </a:p>
          <a:p>
            <a:pPr lvl="1"/>
            <a:r>
              <a:rPr lang="tr-TR" sz="1600" dirty="0">
                <a:solidFill>
                  <a:schemeClr val="bg1">
                    <a:lumMod val="75000"/>
                  </a:schemeClr>
                </a:solidFill>
              </a:rPr>
              <a:t>Yıldırım Oluşumu</a:t>
            </a:r>
          </a:p>
          <a:p>
            <a:pPr lvl="1"/>
            <a:r>
              <a:rPr lang="tr-TR" sz="1600" dirty="0">
                <a:solidFill>
                  <a:schemeClr val="bg1">
                    <a:lumMod val="75000"/>
                  </a:schemeClr>
                </a:solidFill>
              </a:rPr>
              <a:t>Faraday Kafesi</a:t>
            </a:r>
          </a:p>
          <a:p>
            <a:pPr lvl="1"/>
            <a:r>
              <a:rPr lang="tr-TR" sz="1600" dirty="0">
                <a:solidFill>
                  <a:schemeClr val="bg1">
                    <a:lumMod val="75000"/>
                  </a:schemeClr>
                </a:solidFill>
              </a:rPr>
              <a:t>Elektromanyetik Kalkanlanma</a:t>
            </a:r>
          </a:p>
          <a:p>
            <a:r>
              <a:rPr lang="tr-TR" sz="1800" dirty="0">
                <a:solidFill>
                  <a:schemeClr val="accent1">
                    <a:lumMod val="75000"/>
                  </a:schemeClr>
                </a:solidFill>
              </a:rPr>
              <a:t>Sınav soruları</a:t>
            </a:r>
          </a:p>
          <a:p>
            <a:r>
              <a:rPr lang="tr-TR" sz="1800" dirty="0">
                <a:solidFill>
                  <a:schemeClr val="tx1"/>
                </a:solidFill>
              </a:rPr>
              <a:t>Özet</a:t>
            </a:r>
          </a:p>
          <a:p>
            <a:endParaRPr lang="tr-TR" sz="1600" dirty="0" smtClean="0"/>
          </a:p>
          <a:p>
            <a:endParaRPr lang="tr-TR" sz="1600" dirty="0"/>
          </a:p>
        </p:txBody>
      </p:sp>
      <p:pic>
        <p:nvPicPr>
          <p:cNvPr id="2" name="Picture 1"/>
          <p:cNvPicPr>
            <a:picLocks noChangeAspect="1"/>
          </p:cNvPicPr>
          <p:nvPr/>
        </p:nvPicPr>
        <p:blipFill rotWithShape="1">
          <a:blip r:embed="rId3"/>
          <a:srcRect l="51141" t="41423" r="26516" b="17928"/>
          <a:stretch/>
        </p:blipFill>
        <p:spPr>
          <a:xfrm>
            <a:off x="285750" y="929968"/>
            <a:ext cx="4832962" cy="5495546"/>
          </a:xfrm>
          <a:prstGeom prst="rect">
            <a:avLst/>
          </a:prstGeom>
        </p:spPr>
      </p:pic>
      <p:sp>
        <p:nvSpPr>
          <p:cNvPr id="8" name="Oval 7"/>
          <p:cNvSpPr/>
          <p:nvPr/>
        </p:nvSpPr>
        <p:spPr>
          <a:xfrm>
            <a:off x="1532238" y="5378897"/>
            <a:ext cx="571500" cy="5372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5783579" y="6180137"/>
            <a:ext cx="1755025" cy="51631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2014</a:t>
            </a:r>
            <a:r>
              <a:rPr kumimoji="0" lang="tr-TR" sz="20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LYS</a:t>
            </a:r>
            <a:endParaRPr kumimoji="0" lang="tr-TR" sz="2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2403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148093"/>
            <a:ext cx="10017252" cy="1428929"/>
          </a:xfrm>
        </p:spPr>
        <p:txBody>
          <a:bodyPr/>
          <a:lstStyle/>
          <a:p>
            <a:r>
              <a:rPr lang="tr-TR" dirty="0" smtClean="0"/>
              <a:t>Kazanımlar</a:t>
            </a:r>
            <a:endParaRPr lang="tr-TR" dirty="0"/>
          </a:p>
        </p:txBody>
      </p:sp>
      <p:sp>
        <p:nvSpPr>
          <p:cNvPr id="4" name="Rectangle 3"/>
          <p:cNvSpPr/>
          <p:nvPr/>
        </p:nvSpPr>
        <p:spPr>
          <a:xfrm>
            <a:off x="461483" y="1992667"/>
            <a:ext cx="10704577" cy="2631490"/>
          </a:xfrm>
          <a:prstGeom prst="rect">
            <a:avLst/>
          </a:prstGeom>
        </p:spPr>
        <p:txBody>
          <a:bodyPr wrap="square">
            <a:spAutoFit/>
          </a:bodyPr>
          <a:lstStyle/>
          <a:p>
            <a:pPr>
              <a:lnSpc>
                <a:spcPct val="200000"/>
              </a:lnSpc>
              <a:spcBef>
                <a:spcPts val="600"/>
              </a:spcBef>
              <a:spcAft>
                <a:spcPts val="600"/>
              </a:spcAft>
            </a:pPr>
            <a:r>
              <a:rPr lang="tr-TR" sz="2000" spc="10" dirty="0"/>
              <a:t>11.2.1. Elektriksel Kuvvet ve Elektrik </a:t>
            </a:r>
            <a:r>
              <a:rPr lang="tr-TR" sz="2000" spc="10" dirty="0" smtClean="0"/>
              <a:t>Alan</a:t>
            </a:r>
            <a:endParaRPr lang="tr-TR" sz="2000" spc="10" dirty="0"/>
          </a:p>
          <a:p>
            <a:endParaRPr lang="tr-TR" sz="2000" spc="10" dirty="0"/>
          </a:p>
          <a:p>
            <a:pPr marL="339725"/>
            <a:r>
              <a:rPr lang="tr-TR" sz="2000" spc="10" dirty="0"/>
              <a:t>11.2.1.2. Noktasal yük için elektrik alanı açıklar. </a:t>
            </a:r>
            <a:endParaRPr lang="en-US" sz="2000" spc="10" dirty="0"/>
          </a:p>
          <a:p>
            <a:pPr marL="339725"/>
            <a:endParaRPr lang="en-US" sz="2000" spc="10" dirty="0"/>
          </a:p>
          <a:p>
            <a:pPr marL="339725"/>
            <a:endParaRPr lang="tr-TR" sz="2000" spc="10" dirty="0"/>
          </a:p>
          <a:p>
            <a:pPr marL="339725"/>
            <a:r>
              <a:rPr lang="tr-TR" sz="2000" spc="10" dirty="0"/>
              <a:t>11.2.1.3. Noktasal yüklerde elektriksel kuvvet ve elektrik alanı ile ilgili hesaplamalar yapar. </a:t>
            </a: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92037"/>
          </a:xfrm>
        </p:spPr>
        <p:txBody>
          <a:bodyPr/>
          <a:lstStyle/>
          <a:p>
            <a:r>
              <a:rPr lang="tr-TR" dirty="0" smtClean="0"/>
              <a:t>Neler Öğrendik?</a:t>
            </a:r>
            <a:endParaRPr lang="tr-TR" dirty="0"/>
          </a:p>
        </p:txBody>
      </p:sp>
      <p:sp>
        <p:nvSpPr>
          <p:cNvPr id="6" name="Rectangle 5"/>
          <p:cNvSpPr/>
          <p:nvPr/>
        </p:nvSpPr>
        <p:spPr>
          <a:xfrm>
            <a:off x="0" y="2066807"/>
            <a:ext cx="10704577" cy="2323713"/>
          </a:xfrm>
          <a:prstGeom prst="rect">
            <a:avLst/>
          </a:prstGeom>
        </p:spPr>
        <p:txBody>
          <a:bodyPr wrap="square">
            <a:spAutoFit/>
          </a:bodyPr>
          <a:lstStyle/>
          <a:p>
            <a:pPr>
              <a:lnSpc>
                <a:spcPct val="200000"/>
              </a:lnSpc>
              <a:spcBef>
                <a:spcPts val="600"/>
              </a:spcBef>
              <a:spcAft>
                <a:spcPts val="600"/>
              </a:spcAft>
            </a:pPr>
            <a:r>
              <a:rPr lang="tr-TR" sz="2000" spc="10" dirty="0"/>
              <a:t>11.2.1. Elektriksel Kuvvet ve Elektrik </a:t>
            </a:r>
            <a:r>
              <a:rPr lang="tr-TR" sz="2000" spc="10" dirty="0" smtClean="0"/>
              <a:t>Alan</a:t>
            </a:r>
            <a:endParaRPr lang="tr-TR" sz="2000" spc="10" dirty="0"/>
          </a:p>
          <a:p>
            <a:endParaRPr lang="tr-TR" sz="2000" spc="10" dirty="0"/>
          </a:p>
          <a:p>
            <a:pPr marL="339725"/>
            <a:r>
              <a:rPr lang="tr-TR" sz="2000" spc="10" dirty="0"/>
              <a:t>11.2.1.2. Noktasal yük için elektrik alanı açıklar. </a:t>
            </a:r>
          </a:p>
          <a:p>
            <a:pPr marL="339725"/>
            <a:endParaRPr lang="tr-TR" sz="2000" spc="10" dirty="0"/>
          </a:p>
          <a:p>
            <a:pPr marL="339725"/>
            <a:r>
              <a:rPr lang="tr-TR" sz="2000" spc="10" dirty="0"/>
              <a:t>11.2.1.3. Noktasal yüklerde elektriksel kuvvet ve elektrik alanı ile ilgili hesaplamalar yapar. </a:t>
            </a:r>
          </a:p>
        </p:txBody>
      </p:sp>
    </p:spTree>
    <p:extLst>
      <p:ext uri="{BB962C8B-B14F-4D97-AF65-F5344CB8AC3E}">
        <p14:creationId xmlns:p14="http://schemas.microsoft.com/office/powerpoint/2010/main" val="330512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637" y="-192786"/>
            <a:ext cx="6270498" cy="914897"/>
          </a:xfrm>
        </p:spPr>
        <p:txBody>
          <a:bodyPr/>
          <a:lstStyle/>
          <a:p>
            <a:r>
              <a:rPr lang="tr-TR" dirty="0" smtClean="0"/>
              <a:t>Özet</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pPr marL="0" indent="0">
              <a:buNone/>
            </a:pPr>
            <a:endParaRPr lang="tr-TR" sz="2600" dirty="0" smtClean="0">
              <a:solidFill>
                <a:schemeClr val="tx1"/>
              </a:solidFill>
            </a:endParaRPr>
          </a:p>
          <a:p>
            <a:endParaRPr lang="tr-TR" sz="2100" b="1" dirty="0">
              <a:solidFill>
                <a:srgbClr val="00B0F0"/>
              </a:solidFill>
              <a:latin typeface="+mj-lt"/>
              <a:ea typeface="+mj-ea"/>
              <a:cs typeface="+mj-cs"/>
            </a:endParaRPr>
          </a:p>
          <a:p>
            <a:pPr marL="0" indent="0">
              <a:buNone/>
            </a:pPr>
            <a:endParaRPr lang="tr-TR" dirty="0"/>
          </a:p>
        </p:txBody>
      </p:sp>
      <p:pic>
        <p:nvPicPr>
          <p:cNvPr id="4" name="Picture 2" descr="lightening on c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68" y="1509915"/>
            <a:ext cx="2780229" cy="15632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4101" y="584085"/>
            <a:ext cx="3163330" cy="925830"/>
          </a:xfrm>
          <a:prstGeom prst="rect">
            <a:avLst/>
          </a:prstGeom>
        </p:spPr>
        <p:txBody>
          <a:bodyPr vert="horz" lIns="91440" tIns="27432" rIns="91440" bIns="45720" rtlCol="0" anchor="b">
            <a:normAutofit fontScale="47500" lnSpcReduction="2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pc="10" dirty="0">
                <a:solidFill>
                  <a:srgbClr val="00B0F0"/>
                </a:solidFill>
              </a:rPr>
              <a:t>Arabanın içindeyken arabanıza yıldırım düşse ne olur?</a:t>
            </a:r>
            <a:endParaRPr lang="tr-TR" dirty="0">
              <a:solidFill>
                <a:srgbClr val="00B0F0"/>
              </a:solidFill>
            </a:endParaRPr>
          </a:p>
        </p:txBody>
      </p:sp>
      <p:sp>
        <p:nvSpPr>
          <p:cNvPr id="6" name="Title 1"/>
          <p:cNvSpPr txBox="1">
            <a:spLocks/>
          </p:cNvSpPr>
          <p:nvPr/>
        </p:nvSpPr>
        <p:spPr>
          <a:xfrm>
            <a:off x="3758562" y="3259822"/>
            <a:ext cx="2867512" cy="584030"/>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z="2800" spc="10" dirty="0">
                <a:solidFill>
                  <a:srgbClr val="00B0F0"/>
                </a:solidFill>
              </a:rPr>
              <a:t>Elektrik</a:t>
            </a:r>
            <a:r>
              <a:rPr lang="tr-TR" sz="5400" dirty="0" smtClean="0"/>
              <a:t> </a:t>
            </a:r>
            <a:r>
              <a:rPr lang="tr-TR" sz="2800" spc="10" dirty="0">
                <a:solidFill>
                  <a:srgbClr val="00B0F0"/>
                </a:solidFill>
              </a:rPr>
              <a:t>Alan</a:t>
            </a:r>
          </a:p>
        </p:txBody>
      </p:sp>
      <p:pic>
        <p:nvPicPr>
          <p:cNvPr id="7" name="Picture 6"/>
          <p:cNvPicPr>
            <a:picLocks noChangeAspect="1"/>
          </p:cNvPicPr>
          <p:nvPr/>
        </p:nvPicPr>
        <p:blipFill>
          <a:blip r:embed="rId3"/>
          <a:stretch>
            <a:fillRect/>
          </a:stretch>
        </p:blipFill>
        <p:spPr>
          <a:xfrm>
            <a:off x="4552108" y="3814465"/>
            <a:ext cx="1376320" cy="1344642"/>
          </a:xfrm>
          <a:prstGeom prst="rect">
            <a:avLst/>
          </a:prstGeom>
        </p:spPr>
      </p:pic>
      <p:pic>
        <p:nvPicPr>
          <p:cNvPr id="8" name="Picture 7"/>
          <p:cNvPicPr>
            <a:picLocks noChangeAspect="1"/>
          </p:cNvPicPr>
          <p:nvPr/>
        </p:nvPicPr>
        <p:blipFill>
          <a:blip r:embed="rId4"/>
          <a:stretch>
            <a:fillRect/>
          </a:stretch>
        </p:blipFill>
        <p:spPr>
          <a:xfrm>
            <a:off x="4492886" y="5233947"/>
            <a:ext cx="1398864" cy="140853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68878" b="8878"/>
          <a:stretch/>
        </p:blipFill>
        <p:spPr>
          <a:xfrm>
            <a:off x="6298498" y="5239844"/>
            <a:ext cx="1979473" cy="139674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4426" r="36293" b="11371"/>
          <a:stretch/>
        </p:blipFill>
        <p:spPr>
          <a:xfrm>
            <a:off x="6298498" y="3764785"/>
            <a:ext cx="1979473" cy="1444001"/>
          </a:xfrm>
          <a:prstGeom prst="rect">
            <a:avLst/>
          </a:prstGeom>
        </p:spPr>
      </p:pic>
      <p:pic>
        <p:nvPicPr>
          <p:cNvPr id="11"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65258" b="14538"/>
          <a:stretch/>
        </p:blipFill>
        <p:spPr>
          <a:xfrm>
            <a:off x="8587585" y="4369130"/>
            <a:ext cx="2499754" cy="1481956"/>
          </a:xfrm>
          <a:prstGeom prst="rect">
            <a:avLst/>
          </a:prstGeom>
        </p:spPr>
      </p:pic>
      <p:pic>
        <p:nvPicPr>
          <p:cNvPr id="12"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02" y="5110108"/>
            <a:ext cx="3418534" cy="1218729"/>
          </a:xfrm>
          <a:prstGeom prst="rect">
            <a:avLst/>
          </a:prstGeom>
        </p:spPr>
      </p:pic>
      <p:pic>
        <p:nvPicPr>
          <p:cNvPr id="13" name="Picture 2" descr="elektrik alan formülleri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070" y="4115885"/>
            <a:ext cx="3531366" cy="630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araday cage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3090" y="1509915"/>
            <a:ext cx="1785650" cy="153516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3886436" y="627378"/>
            <a:ext cx="3163330" cy="54902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z="2100" spc="10" dirty="0" smtClean="0">
                <a:solidFill>
                  <a:srgbClr val="00B0F0"/>
                </a:solidFill>
              </a:rPr>
              <a:t>Faraday Kafesi </a:t>
            </a:r>
            <a:endParaRPr lang="tr-TR" sz="2100" dirty="0">
              <a:solidFill>
                <a:srgbClr val="00B0F0"/>
              </a:solidFill>
            </a:endParaRPr>
          </a:p>
        </p:txBody>
      </p:sp>
      <p:pic>
        <p:nvPicPr>
          <p:cNvPr id="2050" name="Picture 2" descr="Faraday kafesi alÃ¼minyum folyonun Ã¼stÃ¼nde telefon duruy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9692" y="1525370"/>
            <a:ext cx="1636557" cy="167494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7160675" y="817535"/>
            <a:ext cx="3163330" cy="549021"/>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z="2100" spc="10" dirty="0" smtClean="0">
                <a:solidFill>
                  <a:srgbClr val="00B0F0"/>
                </a:solidFill>
              </a:rPr>
              <a:t>Elektromanyetik Kalkanlanma</a:t>
            </a:r>
            <a:endParaRPr lang="tr-TR" sz="2100" dirty="0">
              <a:solidFill>
                <a:srgbClr val="00B0F0"/>
              </a:solidFill>
            </a:endParaRPr>
          </a:p>
        </p:txBody>
      </p:sp>
    </p:spTree>
    <p:extLst>
      <p:ext uri="{BB962C8B-B14F-4D97-AF65-F5344CB8AC3E}">
        <p14:creationId xmlns:p14="http://schemas.microsoft.com/office/powerpoint/2010/main" val="516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50"/>
                                        </p:tgtEl>
                                        <p:attrNameLst>
                                          <p:attrName>style.visibility</p:attrName>
                                        </p:attrNameLst>
                                      </p:cBhvr>
                                      <p:to>
                                        <p:strVal val="visible"/>
                                      </p:to>
                                    </p:set>
                                    <p:anim calcmode="lin" valueType="num">
                                      <p:cBhvr additive="base">
                                        <p:cTn id="59" dur="500" fill="hold"/>
                                        <p:tgtEl>
                                          <p:spTgt spid="2050"/>
                                        </p:tgtEl>
                                        <p:attrNameLst>
                                          <p:attrName>ppt_x</p:attrName>
                                        </p:attrNameLst>
                                      </p:cBhvr>
                                      <p:tavLst>
                                        <p:tav tm="0">
                                          <p:val>
                                            <p:strVal val="#ppt_x"/>
                                          </p:val>
                                        </p:tav>
                                        <p:tav tm="100000">
                                          <p:val>
                                            <p:strVal val="#ppt_x"/>
                                          </p:val>
                                        </p:tav>
                                      </p:tavLst>
                                    </p:anim>
                                    <p:anim calcmode="lin" valueType="num">
                                      <p:cBhvr additive="base">
                                        <p:cTn id="60" dur="500" fill="hold"/>
                                        <p:tgtEl>
                                          <p:spTgt spid="20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1085960"/>
          </a:xfrm>
        </p:spPr>
        <p:txBody>
          <a:bodyPr/>
          <a:lstStyle/>
          <a:p>
            <a:r>
              <a:rPr lang="tr-TR" dirty="0" smtClean="0"/>
              <a:t>Gelecek hafta</a:t>
            </a:r>
            <a:endParaRPr lang="tr-TR" dirty="0"/>
          </a:p>
        </p:txBody>
      </p:sp>
      <p:sp>
        <p:nvSpPr>
          <p:cNvPr id="7" name="Content Placeholder 2"/>
          <p:cNvSpPr>
            <a:spLocks noGrp="1"/>
          </p:cNvSpPr>
          <p:nvPr>
            <p:ph idx="1"/>
          </p:nvPr>
        </p:nvSpPr>
        <p:spPr>
          <a:xfrm>
            <a:off x="171373" y="1600006"/>
            <a:ext cx="9208008" cy="3745547"/>
          </a:xfrm>
        </p:spPr>
        <p:txBody>
          <a:bodyPr>
            <a:normAutofit fontScale="92500" lnSpcReduction="20000"/>
          </a:bodyPr>
          <a:lstStyle/>
          <a:p>
            <a:pPr marL="82296" indent="0">
              <a:buNone/>
            </a:pPr>
            <a:r>
              <a:rPr lang="tr-TR" dirty="0" smtClean="0">
                <a:solidFill>
                  <a:schemeClr val="tx1"/>
                </a:solidFill>
              </a:rPr>
              <a:t>11.2.2. Elektriksel Potansiyel</a:t>
            </a:r>
          </a:p>
          <a:p>
            <a:pPr marL="82296" indent="0">
              <a:buNone/>
            </a:pPr>
            <a:r>
              <a:rPr lang="tr-TR" dirty="0" smtClean="0">
                <a:solidFill>
                  <a:schemeClr val="tx1"/>
                </a:solidFill>
              </a:rPr>
              <a:t>11.2.2.1. Noktasal yükler için elektriksel potansiyel enerji, elektriksel 	potansiyel, elektriksel potansiyel farkı ve elektriksel iş kavramlarını 	açıklar.</a:t>
            </a:r>
          </a:p>
          <a:p>
            <a:pPr marL="82296" indent="0">
              <a:buNone/>
            </a:pPr>
            <a:r>
              <a:rPr lang="tr-TR" dirty="0" smtClean="0">
                <a:solidFill>
                  <a:schemeClr val="tx1"/>
                </a:solidFill>
              </a:rPr>
              <a:t>	a. Kavramların günlük hayat örnekleri ile açıklanması sağlanır.</a:t>
            </a:r>
          </a:p>
          <a:p>
            <a:pPr marL="82296" indent="0">
              <a:buNone/>
            </a:pPr>
            <a:r>
              <a:rPr lang="tr-TR" dirty="0" smtClean="0">
                <a:solidFill>
                  <a:schemeClr val="tx1"/>
                </a:solidFill>
              </a:rPr>
              <a:t>	b. Öğrencilerin, noktasal yüklerin bir noktada oluşturduğu elektrik 	potansiyeli ve eş potansiyel yüzeylerini tanımlamaları sağlanır. </a:t>
            </a:r>
          </a:p>
          <a:p>
            <a:pPr marL="82296" indent="0">
              <a:buNone/>
            </a:pPr>
            <a:r>
              <a:rPr lang="tr-TR" dirty="0" smtClean="0">
                <a:solidFill>
                  <a:schemeClr val="tx1"/>
                </a:solidFill>
              </a:rPr>
              <a:t>11.2.2.2. Düzgün bir elektrik alan içinde iki nokta arasındaki potansiyel farkını hesaplar.</a:t>
            </a:r>
          </a:p>
          <a:p>
            <a:pPr marL="82296" indent="0">
              <a:buNone/>
            </a:pPr>
            <a:r>
              <a:rPr lang="tr-TR" dirty="0" smtClean="0">
                <a:solidFill>
                  <a:schemeClr val="tx1"/>
                </a:solidFill>
              </a:rPr>
              <a:t>11.2.2.3. Noktasal yükler için elektriksel potansiyel enerji, elektriksel potansiyel, elektriksel potansiyel farkı ve elektriksel iş ile ilgili hesaplamalar yapar.</a:t>
            </a:r>
          </a:p>
        </p:txBody>
      </p:sp>
    </p:spTree>
    <p:extLst>
      <p:ext uri="{BB962C8B-B14F-4D97-AF65-F5344CB8AC3E}">
        <p14:creationId xmlns:p14="http://schemas.microsoft.com/office/powerpoint/2010/main" val="166104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914897"/>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r>
              <a:rPr lang="tr-TR" sz="2600" dirty="0" smtClean="0">
                <a:solidFill>
                  <a:schemeClr val="tx1"/>
                </a:solidFill>
              </a:rPr>
              <a:t>Yıldırım düşen araba</a:t>
            </a:r>
          </a:p>
          <a:p>
            <a:r>
              <a:rPr lang="tr-TR" sz="2600" dirty="0" smtClean="0">
                <a:solidFill>
                  <a:schemeClr val="tx1"/>
                </a:solidFill>
              </a:rPr>
              <a:t>Hatırlayalım: </a:t>
            </a:r>
          </a:p>
          <a:p>
            <a:pPr lvl="1"/>
            <a:r>
              <a:rPr lang="tr-TR" sz="2400" dirty="0" smtClean="0">
                <a:solidFill>
                  <a:schemeClr val="tx1"/>
                </a:solidFill>
              </a:rPr>
              <a:t>Elektrik alanı</a:t>
            </a:r>
          </a:p>
          <a:p>
            <a:r>
              <a:rPr lang="tr-TR" sz="2600" dirty="0" smtClean="0">
                <a:solidFill>
                  <a:schemeClr val="tx1"/>
                </a:solidFill>
              </a:rPr>
              <a:t>Elektrik alan çizgileri</a:t>
            </a:r>
          </a:p>
          <a:p>
            <a:r>
              <a:rPr lang="tr-TR" sz="2600" dirty="0" smtClean="0">
                <a:solidFill>
                  <a:schemeClr val="tx1"/>
                </a:solidFill>
              </a:rPr>
              <a:t>Hatırlayalım:</a:t>
            </a:r>
          </a:p>
          <a:p>
            <a:pPr lvl="1"/>
            <a:r>
              <a:rPr lang="tr-TR" sz="2400" dirty="0" smtClean="0">
                <a:solidFill>
                  <a:schemeClr val="tx1"/>
                </a:solidFill>
              </a:rPr>
              <a:t>Yıldırım Oluşumu</a:t>
            </a:r>
          </a:p>
          <a:p>
            <a:pPr lvl="1"/>
            <a:r>
              <a:rPr lang="tr-TR" sz="2400" dirty="0" smtClean="0">
                <a:solidFill>
                  <a:schemeClr val="tx1"/>
                </a:solidFill>
              </a:rPr>
              <a:t>Faraday Kafesi</a:t>
            </a:r>
          </a:p>
          <a:p>
            <a:pPr lvl="1"/>
            <a:r>
              <a:rPr lang="tr-TR" sz="2400" dirty="0" smtClean="0">
                <a:solidFill>
                  <a:schemeClr val="tx1"/>
                </a:solidFill>
              </a:rPr>
              <a:t>Elektromanyetik Kalkanlanma</a:t>
            </a:r>
          </a:p>
          <a:p>
            <a:r>
              <a:rPr lang="tr-TR" sz="2600" dirty="0" smtClean="0">
                <a:solidFill>
                  <a:schemeClr val="tx1"/>
                </a:solidFill>
              </a:rPr>
              <a:t>Sınav soruları</a:t>
            </a:r>
          </a:p>
          <a:p>
            <a:r>
              <a:rPr lang="tr-TR" sz="2600" dirty="0" smtClean="0">
                <a:solidFill>
                  <a:schemeClr val="tx1"/>
                </a:solidFill>
              </a:rPr>
              <a:t>Özet</a:t>
            </a:r>
          </a:p>
          <a:p>
            <a:endParaRPr lang="tr-TR" dirty="0" smtClean="0"/>
          </a:p>
          <a:p>
            <a:pPr marL="0" indent="0">
              <a:buNone/>
            </a:pPr>
            <a:endParaRPr lang="tr-TR" dirty="0"/>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925830"/>
          </a:xfrm>
        </p:spPr>
        <p:txBody>
          <a:bodyPr/>
          <a:lstStyle/>
          <a:p>
            <a:r>
              <a:rPr lang="tr-TR" dirty="0" smtClean="0"/>
              <a:t>Yıldırım Düşen Araba</a:t>
            </a:r>
            <a:endParaRPr lang="tr-TR" dirty="0"/>
          </a:p>
        </p:txBody>
      </p:sp>
      <p:pic>
        <p:nvPicPr>
          <p:cNvPr id="1026" name="Picture 2" descr="lightening on car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25831"/>
            <a:ext cx="5690108" cy="3199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327813"/>
            <a:ext cx="6733309" cy="2427317"/>
          </a:xfrm>
          <a:prstGeom prst="rect">
            <a:avLst/>
          </a:prstGeom>
          <a:solidFill>
            <a:schemeClr val="bg1"/>
          </a:solidFill>
          <a:ln w="28575">
            <a:noFill/>
          </a:ln>
        </p:spPr>
        <p:txBody>
          <a:bodyPr vert="horz" wrap="square" lIns="91440" tIns="45720" rIns="91440" bIns="45720" rtlCol="0">
            <a:normAutofit fontScale="77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noProof="0" dirty="0" smtClean="0">
                <a:solidFill>
                  <a:schemeClr val="tx1">
                    <a:lumMod val="65000"/>
                    <a:lumOff val="35000"/>
                  </a:schemeClr>
                </a:solidFill>
              </a:rPr>
              <a:t>Arabanın içindeyken arabanıza yıldırım düşse ne olur? Arabanız zarar görür mü? Siz zarar görür müsünüz?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Not: Yıldırım Hiroşimaya atılan</a:t>
            </a:r>
            <a:r>
              <a:rPr kumimoji="0" lang="tr-TR" sz="2600" b="0" i="0" u="none" strike="noStrike" kern="1200" cap="none" spc="10" normalizeH="0" dirty="0" smtClean="0">
                <a:ln>
                  <a:noFill/>
                </a:ln>
                <a:solidFill>
                  <a:schemeClr val="tx1">
                    <a:lumMod val="65000"/>
                    <a:lumOff val="35000"/>
                  </a:schemeClr>
                </a:solidFill>
                <a:effectLst/>
                <a:uLnTx/>
                <a:uFillTx/>
                <a:latin typeface="+mn-lt"/>
                <a:ea typeface="+mn-ea"/>
                <a:cs typeface="+mn-cs"/>
              </a:rPr>
              <a:t> atom bombasından yaklaşık 100 kat fazla enerjiye sahiptir.</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noProof="0" dirty="0" smtClean="0">
                <a:solidFill>
                  <a:schemeClr val="tx1">
                    <a:lumMod val="65000"/>
                    <a:lumOff val="35000"/>
                  </a:schemeClr>
                </a:solidFill>
              </a:rPr>
              <a:t>Video izleyelim.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dirty="0" smtClean="0">
                <a:ln>
                  <a:noFill/>
                </a:ln>
                <a:solidFill>
                  <a:schemeClr val="tx1">
                    <a:lumMod val="65000"/>
                    <a:lumOff val="35000"/>
                  </a:schemeClr>
                </a:solidFill>
                <a:effectLst/>
                <a:uLnTx/>
                <a:uFillTx/>
                <a:latin typeface="+mn-lt"/>
                <a:ea typeface="+mn-ea"/>
                <a:cs typeface="+mn-cs"/>
              </a:rPr>
              <a:t>Neden araba etkilenmedi?</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5"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accent1">
                    <a:lumMod val="75000"/>
                  </a:schemeClr>
                </a:solidFill>
              </a:rPr>
              <a:t>Yıldırım düşen araba</a:t>
            </a:r>
          </a:p>
          <a:p>
            <a:r>
              <a:rPr lang="tr-TR" sz="1800" dirty="0" smtClean="0">
                <a:solidFill>
                  <a:schemeClr val="tx1"/>
                </a:solidFill>
              </a:rPr>
              <a:t>Hatırlayalım:</a:t>
            </a:r>
          </a:p>
          <a:p>
            <a:pPr lvl="1"/>
            <a:r>
              <a:rPr lang="tr-TR" sz="1600" dirty="0" smtClean="0">
                <a:solidFill>
                  <a:schemeClr val="tx1"/>
                </a:solidFill>
              </a:rPr>
              <a:t>Elektrik alanı</a:t>
            </a:r>
          </a:p>
          <a:p>
            <a:r>
              <a:rPr lang="tr-TR" sz="1800" dirty="0" smtClean="0">
                <a:solidFill>
                  <a:schemeClr val="tx1"/>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7483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588"/>
            <a:ext cx="9692640" cy="1019382"/>
          </a:xfrm>
        </p:spPr>
        <p:txBody>
          <a:bodyPr>
            <a:normAutofit fontScale="90000"/>
          </a:bodyPr>
          <a:lstStyle/>
          <a:p>
            <a:r>
              <a:rPr lang="tr-TR" dirty="0" smtClean="0"/>
              <a:t>Hatırlayalım:</a:t>
            </a:r>
            <a:br>
              <a:rPr lang="tr-TR" dirty="0" smtClean="0"/>
            </a:br>
            <a:r>
              <a:rPr lang="tr-TR" dirty="0" smtClean="0"/>
              <a:t> </a:t>
            </a:r>
            <a:r>
              <a:rPr lang="tr-TR" sz="2800" dirty="0" smtClean="0"/>
              <a:t>Elektrik Alanı</a:t>
            </a:r>
            <a:endParaRPr lang="tr-TR" sz="2800" dirty="0"/>
          </a:p>
        </p:txBody>
      </p:sp>
      <p:sp>
        <p:nvSpPr>
          <p:cNvPr id="6"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accent1">
                    <a:lumMod val="75000"/>
                  </a:schemeClr>
                </a:solidFill>
              </a:rPr>
              <a:t>Hatırlayalım:</a:t>
            </a:r>
          </a:p>
          <a:p>
            <a:pPr lvl="1"/>
            <a:r>
              <a:rPr lang="tr-TR" sz="1600" dirty="0" smtClean="0">
                <a:solidFill>
                  <a:schemeClr val="accent1">
                    <a:lumMod val="75000"/>
                  </a:schemeClr>
                </a:solidFill>
              </a:rPr>
              <a:t>Elektrik alanı</a:t>
            </a:r>
            <a:endParaRPr lang="tr-TR" sz="1800" dirty="0" smtClean="0">
              <a:solidFill>
                <a:schemeClr val="accent1">
                  <a:lumMod val="75000"/>
                </a:schemeClr>
              </a:solidFill>
            </a:endParaRPr>
          </a:p>
          <a:p>
            <a:r>
              <a:rPr lang="tr-TR" sz="1800" dirty="0" smtClean="0">
                <a:solidFill>
                  <a:schemeClr val="tx1"/>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
        <p:nvSpPr>
          <p:cNvPr id="5" name="TextBox 4"/>
          <p:cNvSpPr txBox="1"/>
          <p:nvPr/>
        </p:nvSpPr>
        <p:spPr>
          <a:xfrm>
            <a:off x="284206" y="1334530"/>
            <a:ext cx="7710616" cy="5523470"/>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65000"/>
                    <a:lumOff val="35000"/>
                  </a:schemeClr>
                </a:solidFill>
              </a:rPr>
              <a:t>Elektrik alanı, elektrik yüklerinin etkisini gösterdiği alanlardır.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Elektrik</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alanı içerisine yük konulursa, yüke elektriksel kuvvet etki eder.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lumMod val="65000"/>
                    <a:lumOff val="35000"/>
                  </a:schemeClr>
                </a:solidFill>
              </a:rPr>
              <a:t>Birim elektriksel yüke </a:t>
            </a:r>
            <a:r>
              <a:rPr lang="tr-TR" sz="2600" spc="10" dirty="0" smtClean="0">
                <a:solidFill>
                  <a:schemeClr val="tx1">
                    <a:lumMod val="65000"/>
                    <a:lumOff val="35000"/>
                  </a:schemeClr>
                </a:solidFill>
              </a:rPr>
              <a:t>(+1C</a:t>
            </a:r>
            <a:r>
              <a:rPr lang="tr-TR" sz="2600" spc="10" dirty="0">
                <a:solidFill>
                  <a:schemeClr val="tx1">
                    <a:lumMod val="65000"/>
                    <a:lumOff val="35000"/>
                  </a:schemeClr>
                </a:solidFill>
              </a:rPr>
              <a:t>) etki eden </a:t>
            </a:r>
            <a:r>
              <a:rPr lang="tr-TR" sz="2600" spc="10" dirty="0" smtClean="0">
                <a:solidFill>
                  <a:schemeClr val="tx1">
                    <a:lumMod val="65000"/>
                    <a:lumOff val="35000"/>
                  </a:schemeClr>
                </a:solidFill>
              </a:rPr>
              <a:t>elektriksel </a:t>
            </a:r>
            <a:r>
              <a:rPr lang="tr-TR" sz="2600" spc="10" dirty="0">
                <a:solidFill>
                  <a:schemeClr val="tx1">
                    <a:lumMod val="65000"/>
                    <a:lumOff val="35000"/>
                  </a:schemeClr>
                </a:solidFill>
              </a:rPr>
              <a:t>k</a:t>
            </a:r>
            <a:r>
              <a:rPr lang="tr-TR" sz="2600" spc="10" dirty="0" smtClean="0">
                <a:solidFill>
                  <a:schemeClr val="tx1">
                    <a:lumMod val="65000"/>
                    <a:lumOff val="35000"/>
                  </a:schemeClr>
                </a:solidFill>
              </a:rPr>
              <a:t>uvvettir.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65000"/>
                    <a:lumOff val="35000"/>
                  </a:schemeClr>
                </a:solidFill>
              </a:rPr>
              <a:t>Elektrik </a:t>
            </a:r>
            <a:r>
              <a:rPr lang="tr-TR" sz="2600" spc="10" dirty="0">
                <a:solidFill>
                  <a:schemeClr val="tx1">
                    <a:lumMod val="65000"/>
                    <a:lumOff val="35000"/>
                  </a:schemeClr>
                </a:solidFill>
              </a:rPr>
              <a:t>a</a:t>
            </a:r>
            <a:r>
              <a:rPr lang="tr-TR" sz="2600" spc="10" dirty="0" smtClean="0">
                <a:solidFill>
                  <a:schemeClr val="tx1">
                    <a:lumMod val="65000"/>
                    <a:lumOff val="35000"/>
                  </a:schemeClr>
                </a:solidFill>
              </a:rPr>
              <a:t>lan çizgileri</a:t>
            </a:r>
          </a:p>
          <a:p>
            <a:pPr marL="182880" indent="-182880">
              <a:lnSpc>
                <a:spcPct val="95000"/>
              </a:lnSpc>
              <a:spcBef>
                <a:spcPts val="1400"/>
              </a:spcBef>
              <a:spcAft>
                <a:spcPts val="200"/>
              </a:spcAft>
              <a:buClr>
                <a:schemeClr val="accent1"/>
              </a:buClr>
              <a:buSzPct val="80000"/>
              <a:buFont typeface="Arial" pitchFamily="34" charset="0"/>
              <a:buChar char="•"/>
            </a:pPr>
            <a:endParaRPr lang="tr-TR" sz="2600" spc="10" dirty="0">
              <a:solidFill>
                <a:schemeClr val="tx1">
                  <a:lumMod val="65000"/>
                  <a:lumOff val="3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endParaRPr lang="tr-TR" sz="2600" spc="10" dirty="0" smtClean="0">
              <a:solidFill>
                <a:schemeClr val="tx1">
                  <a:lumMod val="65000"/>
                  <a:lumOff val="3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endParaRPr lang="tr-TR" sz="2600" spc="10" dirty="0">
              <a:solidFill>
                <a:schemeClr val="tx1">
                  <a:lumMod val="65000"/>
                  <a:lumOff val="3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endParaRPr lang="tr-TR" sz="2600" spc="10" dirty="0" smtClean="0">
              <a:solidFill>
                <a:schemeClr val="tx1">
                  <a:lumMod val="65000"/>
                  <a:lumOff val="35000"/>
                </a:schemeClr>
              </a:solidFill>
            </a:endParaRPr>
          </a:p>
          <a:p>
            <a:pPr>
              <a:lnSpc>
                <a:spcPct val="95000"/>
              </a:lnSpc>
              <a:spcBef>
                <a:spcPts val="1400"/>
              </a:spcBef>
              <a:spcAft>
                <a:spcPts val="200"/>
              </a:spcAft>
              <a:buClr>
                <a:schemeClr val="accent1"/>
              </a:buClr>
              <a:buSzPct val="80000"/>
            </a:pPr>
            <a:r>
              <a:rPr lang="tr-TR" sz="2600" spc="10" dirty="0" smtClean="0">
                <a:solidFill>
                  <a:schemeClr val="tx1">
                    <a:lumMod val="65000"/>
                    <a:lumOff val="35000"/>
                  </a:schemeClr>
                </a:solidFill>
              </a:rPr>
              <a:t>+ </a:t>
            </a:r>
            <a:r>
              <a:rPr lang="tr-TR" sz="2600" spc="10" dirty="0">
                <a:solidFill>
                  <a:schemeClr val="tx1">
                    <a:lumMod val="65000"/>
                    <a:lumOff val="35000"/>
                  </a:schemeClr>
                </a:solidFill>
              </a:rPr>
              <a:t>yüklerde </a:t>
            </a:r>
            <a:r>
              <a:rPr lang="tr-TR" sz="2600" spc="10" dirty="0" smtClean="0">
                <a:solidFill>
                  <a:schemeClr val="tx1">
                    <a:lumMod val="65000"/>
                    <a:lumOff val="35000"/>
                  </a:schemeClr>
                </a:solidFill>
              </a:rPr>
              <a:t>dışarı                    </a:t>
            </a:r>
            <a:r>
              <a:rPr lang="tr-TR" sz="2600" spc="10" dirty="0">
                <a:solidFill>
                  <a:schemeClr val="tx1">
                    <a:lumMod val="65000"/>
                    <a:lumOff val="35000"/>
                  </a:schemeClr>
                </a:solidFill>
              </a:rPr>
              <a:t>- yüklerde içeri </a:t>
            </a:r>
            <a:endParaRPr lang="tr-TR" sz="2600" spc="10" dirty="0" smtClean="0">
              <a:solidFill>
                <a:schemeClr val="tx1">
                  <a:lumMod val="65000"/>
                  <a:lumOff val="35000"/>
                </a:schemeClr>
              </a:solidFill>
            </a:endParaRPr>
          </a:p>
          <a:p>
            <a:pPr>
              <a:lnSpc>
                <a:spcPct val="95000"/>
              </a:lnSpc>
              <a:spcBef>
                <a:spcPts val="1400"/>
              </a:spcBef>
              <a:spcAft>
                <a:spcPts val="200"/>
              </a:spcAft>
              <a:buClr>
                <a:schemeClr val="accent1"/>
              </a:buClr>
              <a:buSzPct val="80000"/>
            </a:pPr>
            <a:r>
              <a:rPr lang="tr-TR" sz="2600" spc="10" dirty="0" smtClean="0">
                <a:solidFill>
                  <a:schemeClr val="tx1">
                    <a:lumMod val="65000"/>
                    <a:lumOff val="35000"/>
                  </a:schemeClr>
                </a:solidFill>
              </a:rPr>
              <a:t>olacak şekilde </a:t>
            </a:r>
            <a:r>
              <a:rPr lang="tr-TR" sz="2600" spc="10" dirty="0">
                <a:solidFill>
                  <a:schemeClr val="tx1">
                    <a:lumMod val="65000"/>
                    <a:lumOff val="35000"/>
                  </a:schemeClr>
                </a:solidFill>
              </a:rPr>
              <a:t>modellenmiştir</a:t>
            </a:r>
            <a:r>
              <a:rPr lang="tr-TR" sz="2600" spc="10" dirty="0" smtClean="0">
                <a:solidFill>
                  <a:schemeClr val="tx1">
                    <a:lumMod val="65000"/>
                    <a:lumOff val="35000"/>
                  </a:schemeClr>
                </a:solidFill>
              </a:rPr>
              <a:t>.</a:t>
            </a:r>
            <a:endParaRPr lang="tr-TR" sz="2600" spc="10" dirty="0">
              <a:solidFill>
                <a:schemeClr val="tx1">
                  <a:lumMod val="65000"/>
                  <a:lumOff val="35000"/>
                </a:schemeClr>
              </a:solidFill>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8" name="Picture 7"/>
          <p:cNvPicPr>
            <a:picLocks noChangeAspect="1"/>
          </p:cNvPicPr>
          <p:nvPr/>
        </p:nvPicPr>
        <p:blipFill>
          <a:blip r:embed="rId3"/>
          <a:stretch>
            <a:fillRect/>
          </a:stretch>
        </p:blipFill>
        <p:spPr>
          <a:xfrm>
            <a:off x="1169979" y="4096264"/>
            <a:ext cx="1754168" cy="1713794"/>
          </a:xfrm>
          <a:prstGeom prst="rect">
            <a:avLst/>
          </a:prstGeom>
        </p:spPr>
      </p:pic>
      <p:pic>
        <p:nvPicPr>
          <p:cNvPr id="9" name="Picture 8"/>
          <p:cNvPicPr>
            <a:picLocks noChangeAspect="1"/>
          </p:cNvPicPr>
          <p:nvPr/>
        </p:nvPicPr>
        <p:blipFill>
          <a:blip r:embed="rId4"/>
          <a:stretch>
            <a:fillRect/>
          </a:stretch>
        </p:blipFill>
        <p:spPr>
          <a:xfrm>
            <a:off x="4585111" y="3994272"/>
            <a:ext cx="1748747" cy="1760839"/>
          </a:xfrm>
          <a:prstGeom prst="rect">
            <a:avLst/>
          </a:prstGeom>
        </p:spPr>
      </p:pic>
    </p:spTree>
    <p:extLst>
      <p:ext uri="{BB962C8B-B14F-4D97-AF65-F5344CB8AC3E}">
        <p14:creationId xmlns:p14="http://schemas.microsoft.com/office/powerpoint/2010/main" val="3615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1019382"/>
          </a:xfrm>
        </p:spPr>
        <p:txBody>
          <a:bodyPr/>
          <a:lstStyle/>
          <a:p>
            <a:r>
              <a:rPr lang="tr-TR" dirty="0" smtClean="0"/>
              <a:t>Elektrik Alan Çizgileri</a:t>
            </a:r>
            <a:endParaRPr lang="tr-TR"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8878" b="8878"/>
          <a:stretch/>
        </p:blipFill>
        <p:spPr>
          <a:xfrm>
            <a:off x="1398685" y="2035837"/>
            <a:ext cx="4719338" cy="3330028"/>
          </a:xfrm>
          <a:prstGeom prst="rect">
            <a:avLst/>
          </a:prstGeom>
        </p:spPr>
      </p:pic>
      <p:sp>
        <p:nvSpPr>
          <p:cNvPr id="6"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sz="1800" dirty="0" smtClean="0">
              <a:solidFill>
                <a:schemeClr val="tx2">
                  <a:lumMod val="40000"/>
                  <a:lumOff val="60000"/>
                </a:schemeClr>
              </a:solidFill>
            </a:endParaRPr>
          </a:p>
          <a:p>
            <a:r>
              <a:rPr lang="tr-TR" sz="1800" dirty="0" smtClean="0">
                <a:solidFill>
                  <a:schemeClr val="accent1">
                    <a:lumMod val="75000"/>
                  </a:schemeClr>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419391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426" r="36293" b="11371"/>
          <a:stretch/>
        </p:blipFill>
        <p:spPr>
          <a:xfrm>
            <a:off x="1261872" y="1613130"/>
            <a:ext cx="5121679" cy="3736200"/>
          </a:xfrm>
          <a:prstGeom prst="rect">
            <a:avLst/>
          </a:prstGeom>
        </p:spPr>
      </p:pic>
      <p:sp>
        <p:nvSpPr>
          <p:cNvPr id="5" name="Title 1"/>
          <p:cNvSpPr txBox="1">
            <a:spLocks/>
          </p:cNvSpPr>
          <p:nvPr/>
        </p:nvSpPr>
        <p:spPr>
          <a:xfrm>
            <a:off x="0" y="0"/>
            <a:ext cx="9692640" cy="1019382"/>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Elektrik Alan Çizgileri</a:t>
            </a:r>
            <a:endParaRPr lang="tr-TR" dirty="0"/>
          </a:p>
        </p:txBody>
      </p:sp>
      <p:sp>
        <p:nvSpPr>
          <p:cNvPr id="6"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tx2">
                    <a:lumMod val="40000"/>
                    <a:lumOff val="60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sz="1800" dirty="0" smtClean="0">
              <a:solidFill>
                <a:schemeClr val="tx2">
                  <a:lumMod val="40000"/>
                  <a:lumOff val="60000"/>
                </a:schemeClr>
              </a:solidFill>
            </a:endParaRPr>
          </a:p>
          <a:p>
            <a:r>
              <a:rPr lang="tr-TR" sz="1800" dirty="0" smtClean="0">
                <a:solidFill>
                  <a:schemeClr val="accent1">
                    <a:lumMod val="75000"/>
                  </a:schemeClr>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18283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5258" b="14538"/>
          <a:stretch/>
        </p:blipFill>
        <p:spPr>
          <a:xfrm>
            <a:off x="953262" y="1664208"/>
            <a:ext cx="5846063" cy="3465784"/>
          </a:xfrm>
          <a:prstGeom prst="rect">
            <a:avLst/>
          </a:prstGeom>
        </p:spPr>
      </p:pic>
      <p:sp>
        <p:nvSpPr>
          <p:cNvPr id="5" name="Title 1"/>
          <p:cNvSpPr txBox="1">
            <a:spLocks/>
          </p:cNvSpPr>
          <p:nvPr/>
        </p:nvSpPr>
        <p:spPr>
          <a:xfrm>
            <a:off x="-86868" y="0"/>
            <a:ext cx="9692640" cy="1019382"/>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Elektrik Alan Çizgileri</a:t>
            </a:r>
            <a:endParaRPr lang="tr-TR" dirty="0"/>
          </a:p>
        </p:txBody>
      </p:sp>
      <p:sp>
        <p:nvSpPr>
          <p:cNvPr id="6" name="Content Placeholder 2"/>
          <p:cNvSpPr txBox="1">
            <a:spLocks/>
          </p:cNvSpPr>
          <p:nvPr/>
        </p:nvSpPr>
        <p:spPr>
          <a:xfrm>
            <a:off x="8275320" y="0"/>
            <a:ext cx="2994660" cy="6857999"/>
          </a:xfrm>
          <a:prstGeom prst="rect">
            <a:avLst/>
          </a:prstGeom>
          <a:ln>
            <a:solidFill>
              <a:srgbClr val="00B0F0"/>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r>
              <a:rPr lang="tr-TR" sz="1800" dirty="0" smtClean="0">
                <a:solidFill>
                  <a:schemeClr val="bg1">
                    <a:lumMod val="75000"/>
                  </a:schemeClr>
                </a:solidFill>
              </a:rPr>
              <a:t>Yıldırım düşen araba</a:t>
            </a:r>
          </a:p>
          <a:p>
            <a:r>
              <a:rPr lang="tr-TR" sz="1800" dirty="0">
                <a:solidFill>
                  <a:schemeClr val="tx2">
                    <a:lumMod val="40000"/>
                    <a:lumOff val="60000"/>
                  </a:schemeClr>
                </a:solidFill>
              </a:rPr>
              <a:t>Hatırlayalım:</a:t>
            </a:r>
          </a:p>
          <a:p>
            <a:pPr lvl="1"/>
            <a:r>
              <a:rPr lang="tr-TR" sz="1600" dirty="0" smtClean="0">
                <a:solidFill>
                  <a:schemeClr val="tx2">
                    <a:lumMod val="40000"/>
                    <a:lumOff val="60000"/>
                  </a:schemeClr>
                </a:solidFill>
              </a:rPr>
              <a:t>Elektrik alanı</a:t>
            </a:r>
            <a:endParaRPr lang="tr-TR" dirty="0">
              <a:solidFill>
                <a:schemeClr val="tx2">
                  <a:lumMod val="40000"/>
                  <a:lumOff val="60000"/>
                </a:schemeClr>
              </a:solidFill>
            </a:endParaRPr>
          </a:p>
          <a:p>
            <a:r>
              <a:rPr lang="tr-TR" sz="1800" dirty="0" smtClean="0">
                <a:solidFill>
                  <a:schemeClr val="accent1">
                    <a:lumMod val="75000"/>
                  </a:schemeClr>
                </a:solidFill>
              </a:rPr>
              <a:t>Elektrik alan çizgileri</a:t>
            </a:r>
          </a:p>
          <a:p>
            <a:r>
              <a:rPr lang="tr-TR" sz="1800" dirty="0" smtClean="0">
                <a:solidFill>
                  <a:schemeClr val="tx1"/>
                </a:solidFill>
              </a:rPr>
              <a:t>Hatırlayalım:</a:t>
            </a:r>
          </a:p>
          <a:p>
            <a:pPr lvl="1"/>
            <a:r>
              <a:rPr lang="tr-TR" sz="1600" dirty="0" smtClean="0">
                <a:solidFill>
                  <a:schemeClr val="tx1"/>
                </a:solidFill>
              </a:rPr>
              <a:t>Yıldırım Oluşumu</a:t>
            </a:r>
          </a:p>
          <a:p>
            <a:pPr lvl="1"/>
            <a:r>
              <a:rPr lang="tr-TR" sz="1600" dirty="0" smtClean="0">
                <a:solidFill>
                  <a:schemeClr val="tx1"/>
                </a:solidFill>
              </a:rPr>
              <a:t>Faraday Kafesi</a:t>
            </a:r>
          </a:p>
          <a:p>
            <a:pPr lvl="1"/>
            <a:r>
              <a:rPr lang="tr-TR" sz="1600" dirty="0" smtClean="0">
                <a:solidFill>
                  <a:schemeClr val="tx1"/>
                </a:solidFill>
              </a:rPr>
              <a:t>Elektromanyetik Kalkanlanma</a:t>
            </a:r>
          </a:p>
          <a:p>
            <a:r>
              <a:rPr lang="tr-TR" sz="1800" dirty="0" smtClean="0">
                <a:solidFill>
                  <a:schemeClr val="tx1"/>
                </a:solidFill>
              </a:rPr>
              <a:t>Sınav soruları</a:t>
            </a:r>
          </a:p>
          <a:p>
            <a:r>
              <a:rPr lang="tr-TR" sz="1800" dirty="0" smtClean="0">
                <a:solidFill>
                  <a:schemeClr val="tx1"/>
                </a:solidFill>
              </a:rPr>
              <a:t>Özet</a:t>
            </a:r>
          </a:p>
          <a:p>
            <a:endParaRPr lang="tr-TR" sz="1600" dirty="0" smtClean="0"/>
          </a:p>
          <a:p>
            <a:endParaRPr lang="tr-TR" sz="1600" dirty="0"/>
          </a:p>
        </p:txBody>
      </p:sp>
    </p:spTree>
    <p:extLst>
      <p:ext uri="{BB962C8B-B14F-4D97-AF65-F5344CB8AC3E}">
        <p14:creationId xmlns:p14="http://schemas.microsoft.com/office/powerpoint/2010/main" val="94118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ln>
          <a:solidFill>
            <a:srgbClr val="00B0F0"/>
          </a:solidFill>
        </a:ln>
      </a:spPr>
      <a:bodyPr vert="horz" lIns="91440" tIns="45720" rIns="91440" bIns="45720" rtlCol="0">
        <a:normAutofit/>
      </a:bodyPr>
      <a:lstStyle>
        <a:defPPr>
          <a:defRPr sz="1800" dirty="0" smtClean="0">
            <a:solidFill>
              <a:schemeClr val="tx1"/>
            </a:solidFill>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2685</TotalTime>
  <Words>1213</Words>
  <Application>Microsoft Office PowerPoint</Application>
  <PresentationFormat>Widescreen</PresentationFormat>
  <Paragraphs>492</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 Math</vt:lpstr>
      <vt:lpstr>Century Schoolbook</vt:lpstr>
      <vt:lpstr>Tahoma</vt:lpstr>
      <vt:lpstr>Wingdings 2</vt:lpstr>
      <vt:lpstr>View</vt:lpstr>
      <vt:lpstr>       Elektrik Alan  </vt:lpstr>
      <vt:lpstr>Proton Elektronu Çeker mi? Aralarındaki Mesafe Ne Kadar? </vt:lpstr>
      <vt:lpstr>Kazanımlar</vt:lpstr>
      <vt:lpstr>Neler öğreneceğiz?</vt:lpstr>
      <vt:lpstr>Yıldırım Düşen Araba</vt:lpstr>
      <vt:lpstr>Hatırlayalım:  Elektrik Alanı</vt:lpstr>
      <vt:lpstr>Elektrik Alan Çizgileri</vt:lpstr>
      <vt:lpstr>PowerPoint Presentation</vt:lpstr>
      <vt:lpstr>PowerPoint Presentation</vt:lpstr>
      <vt:lpstr>Kendimizi Deneyelim?</vt:lpstr>
      <vt:lpstr>Hatırlayalım:  Yıldırım Nasıl Oluşur?</vt:lpstr>
      <vt:lpstr>Hatırlayalım:  Faraday Kafesi</vt:lpstr>
      <vt:lpstr>Deneyelim:  Elektromanyetik Kalkanlanma</vt:lpstr>
      <vt:lpstr>Cevaplayalım</vt:lpstr>
      <vt:lpstr>Elektrik Alan:  Birim ve Formül</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Neler Öğrendik?</vt:lpstr>
      <vt:lpstr>Özet</vt:lpstr>
      <vt:lpstr>Gelecek hafta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Dilber</cp:lastModifiedBy>
  <cp:revision>192</cp:revision>
  <dcterms:created xsi:type="dcterms:W3CDTF">2016-08-15T13:01:36Z</dcterms:created>
  <dcterms:modified xsi:type="dcterms:W3CDTF">2019-02-25T09:15:17Z</dcterms:modified>
</cp:coreProperties>
</file>