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04"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64D895F6-1834-4F4A-8508-58BB7737F372}" type="datetimeFigureOut">
              <a:rPr lang="tr-TR" smtClean="0"/>
              <a:t>15.12.2011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BAD726-3480-4ACD-9B99-A81387913E8F}" type="slidenum">
              <a:rPr lang="tr-TR" smtClean="0"/>
              <a:t>‹#›</a:t>
            </a:fld>
            <a:endParaRPr lang="tr-TR"/>
          </a:p>
        </p:txBody>
      </p:sp>
    </p:spTree>
    <p:extLst>
      <p:ext uri="{BB962C8B-B14F-4D97-AF65-F5344CB8AC3E}">
        <p14:creationId xmlns:p14="http://schemas.microsoft.com/office/powerpoint/2010/main" val="3473713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64D895F6-1834-4F4A-8508-58BB7737F372}" type="datetimeFigureOut">
              <a:rPr lang="tr-TR" smtClean="0"/>
              <a:t>15.12.2011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BAD726-3480-4ACD-9B99-A81387913E8F}" type="slidenum">
              <a:rPr lang="tr-TR" smtClean="0"/>
              <a:t>‹#›</a:t>
            </a:fld>
            <a:endParaRPr lang="tr-TR"/>
          </a:p>
        </p:txBody>
      </p:sp>
    </p:spTree>
    <p:extLst>
      <p:ext uri="{BB962C8B-B14F-4D97-AF65-F5344CB8AC3E}">
        <p14:creationId xmlns:p14="http://schemas.microsoft.com/office/powerpoint/2010/main" val="4071595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64D895F6-1834-4F4A-8508-58BB7737F372}" type="datetimeFigureOut">
              <a:rPr lang="tr-TR" smtClean="0"/>
              <a:t>15.12.2011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BAD726-3480-4ACD-9B99-A81387913E8F}" type="slidenum">
              <a:rPr lang="tr-TR" smtClean="0"/>
              <a:t>‹#›</a:t>
            </a:fld>
            <a:endParaRPr lang="tr-TR"/>
          </a:p>
        </p:txBody>
      </p:sp>
    </p:spTree>
    <p:extLst>
      <p:ext uri="{BB962C8B-B14F-4D97-AF65-F5344CB8AC3E}">
        <p14:creationId xmlns:p14="http://schemas.microsoft.com/office/powerpoint/2010/main" val="81641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tr-TR"/>
              <a:t>Spring 2011 - ÇG</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IE398 - lecture 10 SSM in detail</a:t>
            </a:r>
          </a:p>
        </p:txBody>
      </p:sp>
      <p:sp>
        <p:nvSpPr>
          <p:cNvPr id="5" name="Rectangle 6"/>
          <p:cNvSpPr>
            <a:spLocks noGrp="1" noChangeArrowheads="1"/>
          </p:cNvSpPr>
          <p:nvPr>
            <p:ph type="sldNum" sz="quarter" idx="12"/>
          </p:nvPr>
        </p:nvSpPr>
        <p:spPr>
          <a:ln/>
        </p:spPr>
        <p:txBody>
          <a:bodyPr/>
          <a:lstStyle>
            <a:lvl1pPr>
              <a:defRPr/>
            </a:lvl1pPr>
          </a:lstStyle>
          <a:p>
            <a:pPr>
              <a:defRPr/>
            </a:pPr>
            <a:fld id="{FE598E24-FAC8-47A4-810A-882120B77EC6}" type="slidenum">
              <a:rPr lang="en-US"/>
              <a:pPr>
                <a:defRPr/>
              </a:pPr>
              <a:t>‹#›</a:t>
            </a:fld>
            <a:endParaRPr lang="en-US"/>
          </a:p>
        </p:txBody>
      </p:sp>
    </p:spTree>
    <p:extLst>
      <p:ext uri="{BB962C8B-B14F-4D97-AF65-F5344CB8AC3E}">
        <p14:creationId xmlns:p14="http://schemas.microsoft.com/office/powerpoint/2010/main" val="673232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64D895F6-1834-4F4A-8508-58BB7737F372}" type="datetimeFigureOut">
              <a:rPr lang="tr-TR" smtClean="0"/>
              <a:t>15.12.2011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BAD726-3480-4ACD-9B99-A81387913E8F}" type="slidenum">
              <a:rPr lang="tr-TR" smtClean="0"/>
              <a:t>‹#›</a:t>
            </a:fld>
            <a:endParaRPr lang="tr-TR"/>
          </a:p>
        </p:txBody>
      </p:sp>
    </p:spTree>
    <p:extLst>
      <p:ext uri="{BB962C8B-B14F-4D97-AF65-F5344CB8AC3E}">
        <p14:creationId xmlns:p14="http://schemas.microsoft.com/office/powerpoint/2010/main" val="1735462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D895F6-1834-4F4A-8508-58BB7737F372}" type="datetimeFigureOut">
              <a:rPr lang="tr-TR" smtClean="0"/>
              <a:t>15.12.2011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BAD726-3480-4ACD-9B99-A81387913E8F}" type="slidenum">
              <a:rPr lang="tr-TR" smtClean="0"/>
              <a:t>‹#›</a:t>
            </a:fld>
            <a:endParaRPr lang="tr-TR"/>
          </a:p>
        </p:txBody>
      </p:sp>
    </p:spTree>
    <p:extLst>
      <p:ext uri="{BB962C8B-B14F-4D97-AF65-F5344CB8AC3E}">
        <p14:creationId xmlns:p14="http://schemas.microsoft.com/office/powerpoint/2010/main" val="1797852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64D895F6-1834-4F4A-8508-58BB7737F372}" type="datetimeFigureOut">
              <a:rPr lang="tr-TR" smtClean="0"/>
              <a:t>15.12.2011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6BAD726-3480-4ACD-9B99-A81387913E8F}" type="slidenum">
              <a:rPr lang="tr-TR" smtClean="0"/>
              <a:t>‹#›</a:t>
            </a:fld>
            <a:endParaRPr lang="tr-TR"/>
          </a:p>
        </p:txBody>
      </p:sp>
    </p:spTree>
    <p:extLst>
      <p:ext uri="{BB962C8B-B14F-4D97-AF65-F5344CB8AC3E}">
        <p14:creationId xmlns:p14="http://schemas.microsoft.com/office/powerpoint/2010/main" val="665581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64D895F6-1834-4F4A-8508-58BB7737F372}" type="datetimeFigureOut">
              <a:rPr lang="tr-TR" smtClean="0"/>
              <a:t>15.12.2011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6BAD726-3480-4ACD-9B99-A81387913E8F}" type="slidenum">
              <a:rPr lang="tr-TR" smtClean="0"/>
              <a:t>‹#›</a:t>
            </a:fld>
            <a:endParaRPr lang="tr-TR"/>
          </a:p>
        </p:txBody>
      </p:sp>
    </p:spTree>
    <p:extLst>
      <p:ext uri="{BB962C8B-B14F-4D97-AF65-F5344CB8AC3E}">
        <p14:creationId xmlns:p14="http://schemas.microsoft.com/office/powerpoint/2010/main" val="1700722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64D895F6-1834-4F4A-8508-58BB7737F372}" type="datetimeFigureOut">
              <a:rPr lang="tr-TR" smtClean="0"/>
              <a:t>15.12.2011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6BAD726-3480-4ACD-9B99-A81387913E8F}" type="slidenum">
              <a:rPr lang="tr-TR" smtClean="0"/>
              <a:t>‹#›</a:t>
            </a:fld>
            <a:endParaRPr lang="tr-TR"/>
          </a:p>
        </p:txBody>
      </p:sp>
    </p:spTree>
    <p:extLst>
      <p:ext uri="{BB962C8B-B14F-4D97-AF65-F5344CB8AC3E}">
        <p14:creationId xmlns:p14="http://schemas.microsoft.com/office/powerpoint/2010/main" val="1581404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D895F6-1834-4F4A-8508-58BB7737F372}" type="datetimeFigureOut">
              <a:rPr lang="tr-TR" smtClean="0"/>
              <a:t>15.12.2011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6BAD726-3480-4ACD-9B99-A81387913E8F}" type="slidenum">
              <a:rPr lang="tr-TR" smtClean="0"/>
              <a:t>‹#›</a:t>
            </a:fld>
            <a:endParaRPr lang="tr-TR"/>
          </a:p>
        </p:txBody>
      </p:sp>
    </p:spTree>
    <p:extLst>
      <p:ext uri="{BB962C8B-B14F-4D97-AF65-F5344CB8AC3E}">
        <p14:creationId xmlns:p14="http://schemas.microsoft.com/office/powerpoint/2010/main" val="875847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D895F6-1834-4F4A-8508-58BB7737F372}" type="datetimeFigureOut">
              <a:rPr lang="tr-TR" smtClean="0"/>
              <a:t>15.12.2011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6BAD726-3480-4ACD-9B99-A81387913E8F}" type="slidenum">
              <a:rPr lang="tr-TR" smtClean="0"/>
              <a:t>‹#›</a:t>
            </a:fld>
            <a:endParaRPr lang="tr-TR"/>
          </a:p>
        </p:txBody>
      </p:sp>
    </p:spTree>
    <p:extLst>
      <p:ext uri="{BB962C8B-B14F-4D97-AF65-F5344CB8AC3E}">
        <p14:creationId xmlns:p14="http://schemas.microsoft.com/office/powerpoint/2010/main" val="1207875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D895F6-1834-4F4A-8508-58BB7737F372}" type="datetimeFigureOut">
              <a:rPr lang="tr-TR" smtClean="0"/>
              <a:t>15.12.2011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6BAD726-3480-4ACD-9B99-A81387913E8F}" type="slidenum">
              <a:rPr lang="tr-TR" smtClean="0"/>
              <a:t>‹#›</a:t>
            </a:fld>
            <a:endParaRPr lang="tr-TR"/>
          </a:p>
        </p:txBody>
      </p:sp>
    </p:spTree>
    <p:extLst>
      <p:ext uri="{BB962C8B-B14F-4D97-AF65-F5344CB8AC3E}">
        <p14:creationId xmlns:p14="http://schemas.microsoft.com/office/powerpoint/2010/main" val="756172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895F6-1834-4F4A-8508-58BB7737F372}" type="datetimeFigureOut">
              <a:rPr lang="tr-TR" smtClean="0"/>
              <a:t>15.12.2011</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BAD726-3480-4ACD-9B99-A81387913E8F}" type="slidenum">
              <a:rPr lang="tr-TR" smtClean="0"/>
              <a:t>‹#›</a:t>
            </a:fld>
            <a:endParaRPr lang="tr-TR"/>
          </a:p>
        </p:txBody>
      </p:sp>
    </p:spTree>
    <p:extLst>
      <p:ext uri="{BB962C8B-B14F-4D97-AF65-F5344CB8AC3E}">
        <p14:creationId xmlns:p14="http://schemas.microsoft.com/office/powerpoint/2010/main" val="2958898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205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205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735D79BB-9F7F-47EE-9072-5E07F8B52821}" type="slidenum">
              <a:rPr lang="en-US" smtClean="0"/>
              <a:pPr eaLnBrk="1" hangingPunct="1"/>
              <a:t>1</a:t>
            </a:fld>
            <a:endParaRPr lang="en-US" smtClean="0"/>
          </a:p>
        </p:txBody>
      </p:sp>
      <p:sp>
        <p:nvSpPr>
          <p:cNvPr id="2053" name="Rectangle 2"/>
          <p:cNvSpPr>
            <a:spLocks noGrp="1" noChangeArrowheads="1"/>
          </p:cNvSpPr>
          <p:nvPr>
            <p:ph/>
          </p:nvPr>
        </p:nvSpPr>
        <p:spPr/>
        <p:txBody>
          <a:bodyPr/>
          <a:lstStyle/>
          <a:p>
            <a:pPr algn="ctr" eaLnBrk="1" hangingPunct="1">
              <a:buFontTx/>
              <a:buNone/>
            </a:pPr>
            <a:r>
              <a:rPr lang="tr-TR" sz="4100" b="1" smtClean="0">
                <a:solidFill>
                  <a:srgbClr val="FF3300"/>
                </a:solidFill>
              </a:rPr>
              <a:t>lecture 10: SSM in detail</a:t>
            </a:r>
            <a:endParaRPr lang="tr-TR" sz="2900" smtClean="0"/>
          </a:p>
          <a:p>
            <a:pPr eaLnBrk="1" hangingPunct="1"/>
            <a:r>
              <a:rPr lang="tr-TR" sz="2900" smtClean="0"/>
              <a:t>SSM was developed over several years, going through a number of major versions</a:t>
            </a:r>
          </a:p>
          <a:p>
            <a:pPr eaLnBrk="1" hangingPunct="1"/>
            <a:r>
              <a:rPr lang="tr-TR" sz="2900" smtClean="0"/>
              <a:t>the present version is called the </a:t>
            </a:r>
            <a:r>
              <a:rPr lang="tr-TR" sz="2900" smtClean="0">
                <a:solidFill>
                  <a:srgbClr val="FF3300"/>
                </a:solidFill>
              </a:rPr>
              <a:t>“</a:t>
            </a:r>
            <a:r>
              <a:rPr lang="tr-TR" sz="2900" b="1" smtClean="0">
                <a:solidFill>
                  <a:srgbClr val="FF3300"/>
                </a:solidFill>
              </a:rPr>
              <a:t>four</a:t>
            </a:r>
            <a:r>
              <a:rPr lang="tr-TR" sz="2900" smtClean="0">
                <a:solidFill>
                  <a:srgbClr val="FF3300"/>
                </a:solidFill>
              </a:rPr>
              <a:t> </a:t>
            </a:r>
            <a:r>
              <a:rPr lang="tr-TR" sz="2900" b="1" smtClean="0">
                <a:solidFill>
                  <a:srgbClr val="FF3300"/>
                </a:solidFill>
              </a:rPr>
              <a:t>activities</a:t>
            </a:r>
            <a:r>
              <a:rPr lang="tr-TR" sz="2900" smtClean="0">
                <a:solidFill>
                  <a:srgbClr val="FF3300"/>
                </a:solidFill>
              </a:rPr>
              <a:t>”</a:t>
            </a:r>
            <a:endParaRPr lang="tr-TR" sz="2900" smtClean="0"/>
          </a:p>
          <a:p>
            <a:pPr eaLnBrk="1" hangingPunct="1"/>
            <a:r>
              <a:rPr lang="tr-TR" sz="2900" smtClean="0"/>
              <a:t>the four activities make up the </a:t>
            </a:r>
            <a:r>
              <a:rPr lang="tr-TR" sz="2900" b="1" smtClean="0">
                <a:solidFill>
                  <a:srgbClr val="FF3300"/>
                </a:solidFill>
              </a:rPr>
              <a:t>SSM learning cycle </a:t>
            </a:r>
            <a:r>
              <a:rPr lang="tr-TR" sz="2900" smtClean="0"/>
              <a:t>that often progresses simultaneously in all activities after starting with the first one</a:t>
            </a:r>
          </a:p>
          <a:p>
            <a:pPr eaLnBrk="1" hangingPunct="1"/>
            <a:r>
              <a:rPr lang="tr-TR" sz="2900" smtClean="0"/>
              <a:t>this was shown in the lecture 9 diagram that we reproduce below:</a:t>
            </a:r>
          </a:p>
        </p:txBody>
      </p:sp>
    </p:spTree>
    <p:extLst>
      <p:ext uri="{BB962C8B-B14F-4D97-AF65-F5344CB8AC3E}">
        <p14:creationId xmlns:p14="http://schemas.microsoft.com/office/powerpoint/2010/main" val="288128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112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112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F1867901-6E49-4F22-AC7D-A6BCED8439E3}" type="slidenum">
              <a:rPr lang="en-US" smtClean="0"/>
              <a:pPr eaLnBrk="1" hangingPunct="1"/>
              <a:t>10</a:t>
            </a:fld>
            <a:endParaRPr lang="en-US" smtClean="0"/>
          </a:p>
        </p:txBody>
      </p:sp>
      <p:sp>
        <p:nvSpPr>
          <p:cNvPr id="11269" name="Rectangle 3"/>
          <p:cNvSpPr>
            <a:spLocks noGrp="1" noChangeArrowheads="1"/>
          </p:cNvSpPr>
          <p:nvPr>
            <p:ph type="body" idx="1"/>
          </p:nvPr>
        </p:nvSpPr>
        <p:spPr/>
        <p:txBody>
          <a:bodyPr/>
          <a:lstStyle/>
          <a:p>
            <a:pPr eaLnBrk="1" hangingPunct="1">
              <a:lnSpc>
                <a:spcPct val="90000"/>
              </a:lnSpc>
            </a:pPr>
            <a:r>
              <a:rPr lang="tr-TR" sz="2800" smtClean="0"/>
              <a:t>how to carry out analysis two?</a:t>
            </a:r>
          </a:p>
          <a:p>
            <a:pPr eaLnBrk="1" hangingPunct="1">
              <a:lnSpc>
                <a:spcPct val="90000"/>
              </a:lnSpc>
            </a:pPr>
            <a:r>
              <a:rPr lang="tr-TR" sz="2800" smtClean="0"/>
              <a:t>a</a:t>
            </a:r>
            <a:r>
              <a:rPr lang="en-GB" sz="2800" smtClean="0"/>
              <a:t>t the start of an intervention open a file marked ‘</a:t>
            </a:r>
            <a:r>
              <a:rPr lang="tr-TR" sz="2800" smtClean="0"/>
              <a:t>A</a:t>
            </a:r>
            <a:r>
              <a:rPr lang="en-GB" sz="2800" smtClean="0"/>
              <a:t>nalysis </a:t>
            </a:r>
            <a:r>
              <a:rPr lang="tr-TR" sz="2800" smtClean="0"/>
              <a:t>T</a:t>
            </a:r>
            <a:r>
              <a:rPr lang="en-GB" sz="2800" smtClean="0"/>
              <a:t>wo'. </a:t>
            </a:r>
            <a:endParaRPr lang="tr-TR" sz="2800" smtClean="0"/>
          </a:p>
          <a:p>
            <a:pPr eaLnBrk="1" hangingPunct="1">
              <a:lnSpc>
                <a:spcPct val="90000"/>
              </a:lnSpc>
            </a:pPr>
            <a:r>
              <a:rPr lang="en-GB" sz="2800" smtClean="0"/>
              <a:t>every time you interact with the situation</a:t>
            </a:r>
            <a:r>
              <a:rPr lang="tr-TR" sz="2800" smtClean="0"/>
              <a:t>, like</a:t>
            </a:r>
            <a:r>
              <a:rPr lang="en-GB" sz="2800" smtClean="0"/>
              <a:t>  talking to people informally, reading a document, sitting in a meeting</a:t>
            </a:r>
            <a:r>
              <a:rPr lang="tr-TR" sz="2800" smtClean="0"/>
              <a:t> etc.,</a:t>
            </a:r>
            <a:r>
              <a:rPr lang="en-GB" sz="2800" smtClean="0"/>
              <a:t> ask yourself afterwards whether that taught you anything about the </a:t>
            </a:r>
            <a:r>
              <a:rPr lang="en-GB" sz="2800" b="1" smtClean="0">
                <a:solidFill>
                  <a:srgbClr val="FF3300"/>
                </a:solidFill>
              </a:rPr>
              <a:t>roles</a:t>
            </a:r>
            <a:r>
              <a:rPr lang="en-GB" sz="2800" smtClean="0"/>
              <a:t>, </a:t>
            </a:r>
            <a:r>
              <a:rPr lang="en-GB" sz="2800" b="1" smtClean="0">
                <a:solidFill>
                  <a:srgbClr val="FF3300"/>
                </a:solidFill>
              </a:rPr>
              <a:t>norms</a:t>
            </a:r>
            <a:r>
              <a:rPr lang="en-GB" sz="2800" smtClean="0"/>
              <a:t> and </a:t>
            </a:r>
            <a:r>
              <a:rPr lang="en-GB" sz="2800" b="1" smtClean="0">
                <a:solidFill>
                  <a:srgbClr val="FF3300"/>
                </a:solidFill>
              </a:rPr>
              <a:t>values</a:t>
            </a:r>
            <a:r>
              <a:rPr lang="en-GB" sz="2800" smtClean="0"/>
              <a:t> which are taken seriously here and characterize this particular group</a:t>
            </a:r>
            <a:endParaRPr lang="tr-TR" sz="2800" smtClean="0"/>
          </a:p>
          <a:p>
            <a:pPr eaLnBrk="1" hangingPunct="1">
              <a:lnSpc>
                <a:spcPct val="90000"/>
              </a:lnSpc>
            </a:pPr>
            <a:r>
              <a:rPr lang="tr-TR" sz="2800" smtClean="0"/>
              <a:t>r</a:t>
            </a:r>
            <a:r>
              <a:rPr lang="en-GB" sz="2800" smtClean="0"/>
              <a:t>ecord the finding in the 'Analysis Two' file</a:t>
            </a:r>
            <a:r>
              <a:rPr lang="tr-TR" sz="2800" smtClean="0"/>
              <a:t>;</a:t>
            </a:r>
            <a:r>
              <a:rPr lang="en-GB" sz="2800" smtClean="0"/>
              <a:t> </a:t>
            </a:r>
            <a:r>
              <a:rPr lang="tr-TR" sz="2800" smtClean="0"/>
              <a:t>c</a:t>
            </a:r>
            <a:r>
              <a:rPr lang="en-GB" sz="2800" smtClean="0"/>
              <a:t>arry on doing this throughout the engagement</a:t>
            </a:r>
            <a:r>
              <a:rPr lang="en-US" sz="2800" smtClean="0"/>
              <a:t> </a:t>
            </a:r>
          </a:p>
        </p:txBody>
      </p:sp>
    </p:spTree>
    <p:extLst>
      <p:ext uri="{BB962C8B-B14F-4D97-AF65-F5344CB8AC3E}">
        <p14:creationId xmlns:p14="http://schemas.microsoft.com/office/powerpoint/2010/main" val="3420438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122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122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9362D674-6813-48BB-8257-78A30B25F04A}" type="slidenum">
              <a:rPr lang="en-US" smtClean="0"/>
              <a:pPr eaLnBrk="1" hangingPunct="1"/>
              <a:t>11</a:t>
            </a:fld>
            <a:endParaRPr lang="en-US" smtClean="0"/>
          </a:p>
        </p:txBody>
      </p:sp>
      <p:pic>
        <p:nvPicPr>
          <p:cNvPr id="12293"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58888" y="692150"/>
            <a:ext cx="6626225" cy="4897438"/>
          </a:xfrm>
          <a:noFill/>
        </p:spPr>
      </p:pic>
    </p:spTree>
    <p:extLst>
      <p:ext uri="{BB962C8B-B14F-4D97-AF65-F5344CB8AC3E}">
        <p14:creationId xmlns:p14="http://schemas.microsoft.com/office/powerpoint/2010/main" val="4134583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133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133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A03EC160-F3A1-45F7-9BFC-58D5BEDDF4A5}" type="slidenum">
              <a:rPr lang="en-US" smtClean="0"/>
              <a:pPr eaLnBrk="1" hangingPunct="1"/>
              <a:t>12</a:t>
            </a:fld>
            <a:endParaRPr lang="en-US" smtClean="0"/>
          </a:p>
        </p:txBody>
      </p:sp>
      <p:sp>
        <p:nvSpPr>
          <p:cNvPr id="13317" name="Rectangle 3"/>
          <p:cNvSpPr>
            <a:spLocks noGrp="1" noChangeArrowheads="1"/>
          </p:cNvSpPr>
          <p:nvPr>
            <p:ph type="body" idx="1"/>
          </p:nvPr>
        </p:nvSpPr>
        <p:spPr/>
        <p:txBody>
          <a:bodyPr/>
          <a:lstStyle/>
          <a:p>
            <a:pPr algn="ctr" eaLnBrk="1" hangingPunct="1">
              <a:lnSpc>
                <a:spcPct val="90000"/>
              </a:lnSpc>
              <a:buFontTx/>
              <a:buNone/>
            </a:pPr>
            <a:r>
              <a:rPr lang="tr-TR" sz="3600" b="1" i="1" smtClean="0">
                <a:solidFill>
                  <a:srgbClr val="0033CC"/>
                </a:solidFill>
              </a:rPr>
              <a:t>analysis three</a:t>
            </a:r>
          </a:p>
          <a:p>
            <a:pPr eaLnBrk="1" hangingPunct="1">
              <a:lnSpc>
                <a:spcPct val="90000"/>
              </a:lnSpc>
            </a:pPr>
            <a:r>
              <a:rPr lang="en-GB" sz="2800" smtClean="0"/>
              <a:t>politics </a:t>
            </a:r>
            <a:r>
              <a:rPr lang="tr-TR" sz="2800" smtClean="0"/>
              <a:t>is</a:t>
            </a:r>
            <a:r>
              <a:rPr lang="en-GB" sz="2800" smtClean="0"/>
              <a:t> a part of culture not addressed directly in the examination of roles, norms and values of Analysis Two</a:t>
            </a:r>
            <a:r>
              <a:rPr lang="en-US" sz="2800" smtClean="0"/>
              <a:t> </a:t>
            </a:r>
            <a:endParaRPr lang="tr-TR" sz="2800" smtClean="0"/>
          </a:p>
          <a:p>
            <a:pPr eaLnBrk="1" hangingPunct="1">
              <a:lnSpc>
                <a:spcPct val="90000"/>
              </a:lnSpc>
            </a:pPr>
            <a:r>
              <a:rPr lang="tr-TR" sz="2800" smtClean="0"/>
              <a:t>analysis three </a:t>
            </a:r>
            <a:r>
              <a:rPr lang="en-GB" sz="2800" smtClean="0"/>
              <a:t>determin</a:t>
            </a:r>
            <a:r>
              <a:rPr lang="tr-TR" sz="2800" smtClean="0"/>
              <a:t>es</a:t>
            </a:r>
            <a:r>
              <a:rPr lang="en-GB" sz="2800" smtClean="0"/>
              <a:t> what is </a:t>
            </a:r>
            <a:r>
              <a:rPr lang="en-GB" sz="2800" b="1" smtClean="0">
                <a:solidFill>
                  <a:srgbClr val="FF3300"/>
                </a:solidFill>
              </a:rPr>
              <a:t>'culturally feasible'</a:t>
            </a:r>
            <a:r>
              <a:rPr lang="en-US" sz="2800" b="1" smtClean="0">
                <a:solidFill>
                  <a:srgbClr val="FF3300"/>
                </a:solidFill>
              </a:rPr>
              <a:t> </a:t>
            </a:r>
            <a:endParaRPr lang="tr-TR" sz="2800" b="1" smtClean="0">
              <a:solidFill>
                <a:srgbClr val="FF3300"/>
              </a:solidFill>
            </a:endParaRPr>
          </a:p>
          <a:p>
            <a:pPr lvl="1" eaLnBrk="1" hangingPunct="1">
              <a:lnSpc>
                <a:spcPct val="90000"/>
              </a:lnSpc>
            </a:pPr>
            <a:r>
              <a:rPr lang="tr-TR" sz="2400" smtClean="0"/>
              <a:t>a</a:t>
            </a:r>
            <a:r>
              <a:rPr lang="en-GB" sz="2400" smtClean="0"/>
              <a:t>ccommodating different interests is the concern of politics; </a:t>
            </a:r>
            <a:endParaRPr lang="tr-TR" sz="2400" smtClean="0"/>
          </a:p>
          <a:p>
            <a:pPr lvl="1" eaLnBrk="1" hangingPunct="1">
              <a:lnSpc>
                <a:spcPct val="90000"/>
              </a:lnSpc>
            </a:pPr>
            <a:r>
              <a:rPr lang="en-GB" sz="2400" smtClean="0"/>
              <a:t>pursuit of interests </a:t>
            </a:r>
            <a:r>
              <a:rPr lang="tr-TR" sz="2400" smtClean="0"/>
              <a:t>takes place in </a:t>
            </a:r>
            <a:r>
              <a:rPr lang="en-GB" sz="2400" smtClean="0"/>
              <a:t>a power-based structure</a:t>
            </a:r>
            <a:endParaRPr lang="tr-TR" sz="2400" smtClean="0"/>
          </a:p>
          <a:p>
            <a:pPr eaLnBrk="1" hangingPunct="1">
              <a:lnSpc>
                <a:spcPct val="90000"/>
              </a:lnSpc>
            </a:pPr>
            <a:r>
              <a:rPr lang="tr-TR" sz="2800" smtClean="0"/>
              <a:t>a</a:t>
            </a:r>
            <a:r>
              <a:rPr lang="en-GB" sz="2800" smtClean="0"/>
              <a:t>nalysis </a:t>
            </a:r>
            <a:r>
              <a:rPr lang="tr-TR" sz="2800" smtClean="0"/>
              <a:t>t</a:t>
            </a:r>
            <a:r>
              <a:rPr lang="en-GB" sz="2800" smtClean="0"/>
              <a:t>hree in SSM asks: </a:t>
            </a:r>
            <a:r>
              <a:rPr lang="tr-TR" sz="2800" smtClean="0"/>
              <a:t>h</a:t>
            </a:r>
            <a:r>
              <a:rPr lang="en-GB" sz="2800" smtClean="0"/>
              <a:t>ow is power expressed in this situation</a:t>
            </a:r>
            <a:r>
              <a:rPr lang="tr-TR" sz="2800" smtClean="0"/>
              <a:t>?</a:t>
            </a:r>
          </a:p>
          <a:p>
            <a:pPr eaLnBrk="1" hangingPunct="1">
              <a:lnSpc>
                <a:spcPct val="90000"/>
              </a:lnSpc>
            </a:pPr>
            <a:endParaRPr lang="en-US" smtClean="0"/>
          </a:p>
        </p:txBody>
      </p:sp>
    </p:spTree>
    <p:extLst>
      <p:ext uri="{BB962C8B-B14F-4D97-AF65-F5344CB8AC3E}">
        <p14:creationId xmlns:p14="http://schemas.microsoft.com/office/powerpoint/2010/main" val="4035697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1433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143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83B9370F-2022-4B11-8859-EF6C06F0223C}" type="slidenum">
              <a:rPr lang="en-US" smtClean="0"/>
              <a:pPr eaLnBrk="1" hangingPunct="1"/>
              <a:t>13</a:t>
            </a:fld>
            <a:endParaRPr lang="en-US" smtClean="0"/>
          </a:p>
        </p:txBody>
      </p:sp>
      <p:pic>
        <p:nvPicPr>
          <p:cNvPr id="14341"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4213" y="620713"/>
            <a:ext cx="7632700" cy="4752975"/>
          </a:xfrm>
          <a:noFill/>
        </p:spPr>
      </p:pic>
    </p:spTree>
    <p:extLst>
      <p:ext uri="{BB962C8B-B14F-4D97-AF65-F5344CB8AC3E}">
        <p14:creationId xmlns:p14="http://schemas.microsoft.com/office/powerpoint/2010/main" val="783465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1536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92C159B8-3753-4B0F-8212-0CD9E38B2DD0}" type="slidenum">
              <a:rPr lang="en-US" smtClean="0"/>
              <a:pPr eaLnBrk="1" hangingPunct="1"/>
              <a:t>14</a:t>
            </a:fld>
            <a:endParaRPr lang="en-US" smtClean="0"/>
          </a:p>
        </p:txBody>
      </p:sp>
      <p:sp>
        <p:nvSpPr>
          <p:cNvPr id="15365" name="Rectangle 3"/>
          <p:cNvSpPr>
            <a:spLocks noGrp="1" noChangeArrowheads="1"/>
          </p:cNvSpPr>
          <p:nvPr>
            <p:ph type="body" idx="1"/>
          </p:nvPr>
        </p:nvSpPr>
        <p:spPr/>
        <p:txBody>
          <a:bodyPr/>
          <a:lstStyle/>
          <a:p>
            <a:pPr eaLnBrk="1" hangingPunct="1">
              <a:lnSpc>
                <a:spcPct val="90000"/>
              </a:lnSpc>
            </a:pPr>
            <a:r>
              <a:rPr lang="tr-TR" sz="2800" smtClean="0"/>
              <a:t>t</a:t>
            </a:r>
            <a:r>
              <a:rPr lang="en-GB" sz="2800" smtClean="0"/>
              <a:t>h</a:t>
            </a:r>
            <a:r>
              <a:rPr lang="tr-TR" sz="2800" smtClean="0"/>
              <a:t>e question can be </a:t>
            </a:r>
            <a:r>
              <a:rPr lang="en-GB" sz="2800" smtClean="0"/>
              <a:t>tackled through the metaphor of a</a:t>
            </a:r>
            <a:r>
              <a:rPr lang="en-GB" sz="2800" b="1" smtClean="0">
                <a:solidFill>
                  <a:srgbClr val="FF0000"/>
                </a:solidFill>
              </a:rPr>
              <a:t> 'commodity' which embodies power</a:t>
            </a:r>
            <a:r>
              <a:rPr lang="tr-TR" sz="2800" b="1" smtClean="0">
                <a:solidFill>
                  <a:srgbClr val="FF0000"/>
                </a:solidFill>
              </a:rPr>
              <a:t> </a:t>
            </a:r>
            <a:r>
              <a:rPr lang="tr-TR" sz="2800" smtClean="0"/>
              <a:t>which takes different forms such as:</a:t>
            </a:r>
          </a:p>
          <a:p>
            <a:pPr lvl="1" eaLnBrk="1" hangingPunct="1">
              <a:lnSpc>
                <a:spcPct val="90000"/>
              </a:lnSpc>
            </a:pPr>
            <a:r>
              <a:rPr lang="tr-TR" sz="2400" smtClean="0"/>
              <a:t>hierarcical power</a:t>
            </a:r>
            <a:r>
              <a:rPr lang="en-GB" sz="2400" smtClean="0"/>
              <a:t> </a:t>
            </a:r>
            <a:endParaRPr lang="tr-TR" sz="2400" smtClean="0"/>
          </a:p>
          <a:p>
            <a:pPr lvl="1" eaLnBrk="1" hangingPunct="1">
              <a:lnSpc>
                <a:spcPct val="90000"/>
              </a:lnSpc>
            </a:pPr>
            <a:r>
              <a:rPr lang="tr-TR" sz="2400" smtClean="0"/>
              <a:t>personal charisma</a:t>
            </a:r>
          </a:p>
          <a:p>
            <a:pPr lvl="1" eaLnBrk="1" hangingPunct="1">
              <a:lnSpc>
                <a:spcPct val="90000"/>
              </a:lnSpc>
            </a:pPr>
            <a:r>
              <a:rPr lang="tr-TR" sz="2400" smtClean="0"/>
              <a:t>committee membership</a:t>
            </a:r>
          </a:p>
          <a:p>
            <a:pPr lvl="1" eaLnBrk="1" hangingPunct="1">
              <a:lnSpc>
                <a:spcPct val="90000"/>
              </a:lnSpc>
            </a:pPr>
            <a:r>
              <a:rPr lang="tr-TR" sz="2400" smtClean="0"/>
              <a:t>access to information </a:t>
            </a:r>
          </a:p>
          <a:p>
            <a:pPr lvl="1" eaLnBrk="1" hangingPunct="1">
              <a:lnSpc>
                <a:spcPct val="90000"/>
              </a:lnSpc>
            </a:pPr>
            <a:r>
              <a:rPr lang="tr-TR" sz="2400" smtClean="0"/>
              <a:t>intellectual authority etc.</a:t>
            </a:r>
          </a:p>
          <a:p>
            <a:pPr eaLnBrk="1" hangingPunct="1">
              <a:lnSpc>
                <a:spcPct val="90000"/>
              </a:lnSpc>
            </a:pPr>
            <a:r>
              <a:rPr lang="en-GB" sz="2800" smtClean="0"/>
              <a:t>open a file and record in it with a date, any learning gained about power and the processes through which it is exercised</a:t>
            </a:r>
            <a:endParaRPr lang="tr-TR" sz="2800" smtClean="0"/>
          </a:p>
          <a:p>
            <a:pPr eaLnBrk="1" hangingPunct="1">
              <a:lnSpc>
                <a:spcPct val="90000"/>
              </a:lnSpc>
            </a:pPr>
            <a:r>
              <a:rPr lang="en-GB" sz="2800" b="1" smtClean="0">
                <a:solidFill>
                  <a:srgbClr val="FF3300"/>
                </a:solidFill>
              </a:rPr>
              <a:t>reflect</a:t>
            </a:r>
            <a:r>
              <a:rPr lang="en-GB" sz="2800" smtClean="0"/>
              <a:t> upon it, over the whole course of an investigation </a:t>
            </a:r>
            <a:endParaRPr lang="tr-TR" sz="2800" smtClean="0"/>
          </a:p>
          <a:p>
            <a:pPr algn="ctr" eaLnBrk="1" hangingPunct="1">
              <a:lnSpc>
                <a:spcPct val="90000"/>
              </a:lnSpc>
              <a:buFontTx/>
              <a:buNone/>
            </a:pPr>
            <a:endParaRPr lang="en-US" sz="2800" smtClean="0"/>
          </a:p>
        </p:txBody>
      </p:sp>
    </p:spTree>
    <p:extLst>
      <p:ext uri="{BB962C8B-B14F-4D97-AF65-F5344CB8AC3E}">
        <p14:creationId xmlns:p14="http://schemas.microsoft.com/office/powerpoint/2010/main" val="3159902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163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163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392130F5-4662-4A65-80E5-6B1FC85886BC}" type="slidenum">
              <a:rPr lang="en-US" smtClean="0"/>
              <a:pPr eaLnBrk="1" hangingPunct="1"/>
              <a:t>15</a:t>
            </a:fld>
            <a:endParaRPr lang="en-US" smtClean="0"/>
          </a:p>
        </p:txBody>
      </p:sp>
      <p:sp>
        <p:nvSpPr>
          <p:cNvPr id="16389" name="Rectangle 3"/>
          <p:cNvSpPr>
            <a:spLocks noGrp="1" noChangeArrowheads="1"/>
          </p:cNvSpPr>
          <p:nvPr>
            <p:ph type="body" idx="1"/>
          </p:nvPr>
        </p:nvSpPr>
        <p:spPr/>
        <p:txBody>
          <a:bodyPr/>
          <a:lstStyle/>
          <a:p>
            <a:pPr marL="533400" indent="-533400" algn="ctr" eaLnBrk="1" hangingPunct="1">
              <a:lnSpc>
                <a:spcPct val="90000"/>
              </a:lnSpc>
              <a:buFontTx/>
              <a:buNone/>
            </a:pPr>
            <a:r>
              <a:rPr lang="tr-TR" sz="3600" b="1" smtClean="0">
                <a:solidFill>
                  <a:srgbClr val="FF3300"/>
                </a:solidFill>
              </a:rPr>
              <a:t>step 2: build</a:t>
            </a:r>
            <a:r>
              <a:rPr lang="en-GB" sz="3600" b="1" smtClean="0">
                <a:solidFill>
                  <a:srgbClr val="FF3300"/>
                </a:solidFill>
              </a:rPr>
              <a:t>ing </a:t>
            </a:r>
            <a:r>
              <a:rPr lang="tr-TR" sz="3600" b="1" smtClean="0">
                <a:solidFill>
                  <a:srgbClr val="FF3300"/>
                </a:solidFill>
              </a:rPr>
              <a:t>p</a:t>
            </a:r>
            <a:r>
              <a:rPr lang="en-GB" sz="3600" b="1" smtClean="0">
                <a:solidFill>
                  <a:srgbClr val="FF3300"/>
                </a:solidFill>
              </a:rPr>
              <a:t>urposeful </a:t>
            </a:r>
            <a:r>
              <a:rPr lang="tr-TR" sz="3600" b="1" smtClean="0">
                <a:solidFill>
                  <a:srgbClr val="FF3300"/>
                </a:solidFill>
              </a:rPr>
              <a:t>a</a:t>
            </a:r>
            <a:r>
              <a:rPr lang="en-GB" sz="3600" b="1" smtClean="0">
                <a:solidFill>
                  <a:srgbClr val="FF3300"/>
                </a:solidFill>
              </a:rPr>
              <a:t>ctivity </a:t>
            </a:r>
            <a:r>
              <a:rPr lang="tr-TR" sz="3600" b="1" smtClean="0">
                <a:solidFill>
                  <a:srgbClr val="FF3300"/>
                </a:solidFill>
              </a:rPr>
              <a:t>m</a:t>
            </a:r>
            <a:r>
              <a:rPr lang="en-GB" sz="3600" b="1" smtClean="0">
                <a:solidFill>
                  <a:srgbClr val="FF3300"/>
                </a:solidFill>
              </a:rPr>
              <a:t>odels</a:t>
            </a:r>
            <a:r>
              <a:rPr lang="en-GB" sz="2800" smtClean="0"/>
              <a:t> </a:t>
            </a:r>
            <a:endParaRPr lang="tr-TR" sz="2800" smtClean="0"/>
          </a:p>
          <a:p>
            <a:pPr marL="533400" indent="-533400" eaLnBrk="1" hangingPunct="1">
              <a:lnSpc>
                <a:spcPct val="90000"/>
              </a:lnSpc>
            </a:pPr>
            <a:r>
              <a:rPr lang="en-GB" sz="2800" smtClean="0"/>
              <a:t>to </a:t>
            </a:r>
            <a:r>
              <a:rPr lang="tr-TR" sz="2800" smtClean="0"/>
              <a:t>build models</a:t>
            </a:r>
            <a:r>
              <a:rPr lang="en-GB" sz="2800" smtClean="0"/>
              <a:t> we </a:t>
            </a:r>
            <a:r>
              <a:rPr lang="tr-TR" sz="2800" smtClean="0"/>
              <a:t>first </a:t>
            </a:r>
            <a:r>
              <a:rPr lang="en-GB" sz="2800" smtClean="0"/>
              <a:t>need a statement describing the activity system to be modelled</a:t>
            </a:r>
            <a:endParaRPr lang="tr-TR" sz="2800" smtClean="0"/>
          </a:p>
          <a:p>
            <a:pPr marL="533400" indent="-533400" eaLnBrk="1" hangingPunct="1">
              <a:lnSpc>
                <a:spcPct val="90000"/>
              </a:lnSpc>
            </a:pPr>
            <a:r>
              <a:rPr lang="tr-TR" sz="2800" smtClean="0"/>
              <a:t>s</a:t>
            </a:r>
            <a:r>
              <a:rPr lang="en-GB" sz="2800" smtClean="0"/>
              <a:t>uch descriptions are known in SSM as </a:t>
            </a:r>
            <a:r>
              <a:rPr lang="tr-TR" sz="2800" b="1" smtClean="0">
                <a:solidFill>
                  <a:srgbClr val="FF3300"/>
                </a:solidFill>
              </a:rPr>
              <a:t>r</a:t>
            </a:r>
            <a:r>
              <a:rPr lang="en-GB" sz="2800" b="1" smtClean="0">
                <a:solidFill>
                  <a:srgbClr val="FF3300"/>
                </a:solidFill>
              </a:rPr>
              <a:t>oot</a:t>
            </a:r>
            <a:r>
              <a:rPr lang="en-GB" sz="2800" smtClean="0"/>
              <a:t> </a:t>
            </a:r>
            <a:r>
              <a:rPr lang="tr-TR" sz="2800" b="1" smtClean="0">
                <a:solidFill>
                  <a:srgbClr val="FF3300"/>
                </a:solidFill>
              </a:rPr>
              <a:t>de</a:t>
            </a:r>
            <a:r>
              <a:rPr lang="en-GB" sz="2800" b="1" smtClean="0">
                <a:solidFill>
                  <a:srgbClr val="FF3300"/>
                </a:solidFill>
              </a:rPr>
              <a:t>finitions</a:t>
            </a:r>
            <a:r>
              <a:rPr lang="en-GB" sz="2800" smtClean="0"/>
              <a:t> (RDs),</a:t>
            </a:r>
            <a:r>
              <a:rPr lang="tr-TR" sz="2800" smtClean="0"/>
              <a:t> e.g:</a:t>
            </a:r>
          </a:p>
          <a:p>
            <a:pPr marL="933450" lvl="1" indent="-533400" eaLnBrk="1" hangingPunct="1">
              <a:lnSpc>
                <a:spcPct val="90000"/>
              </a:lnSpc>
            </a:pPr>
            <a:r>
              <a:rPr lang="tr-TR" sz="2400" smtClean="0"/>
              <a:t>a RD that is too simple:</a:t>
            </a:r>
            <a:r>
              <a:rPr lang="en-GB" sz="2400" smtClean="0"/>
              <a:t>‘</a:t>
            </a:r>
            <a:r>
              <a:rPr lang="tr-TR" sz="2400" smtClean="0"/>
              <a:t>a</a:t>
            </a:r>
            <a:r>
              <a:rPr lang="en-GB" sz="2400" smtClean="0"/>
              <a:t> system to paint the garden fence'</a:t>
            </a:r>
            <a:r>
              <a:rPr lang="en-US" sz="2400" smtClean="0"/>
              <a:t> </a:t>
            </a:r>
            <a:endParaRPr lang="tr-TR" sz="2400" smtClean="0"/>
          </a:p>
          <a:p>
            <a:pPr marL="933450" lvl="1" indent="-533400" eaLnBrk="1" hangingPunct="1">
              <a:lnSpc>
                <a:spcPct val="90000"/>
              </a:lnSpc>
            </a:pPr>
            <a:r>
              <a:rPr lang="tr-TR" sz="2400" smtClean="0"/>
              <a:t>a more useful RD: </a:t>
            </a:r>
            <a:r>
              <a:rPr lang="en-GB" sz="2400" smtClean="0"/>
              <a:t>‘</a:t>
            </a:r>
            <a:r>
              <a:rPr lang="tr-TR" sz="2400" smtClean="0"/>
              <a:t>a</a:t>
            </a:r>
            <a:r>
              <a:rPr lang="en-GB" sz="2400" smtClean="0"/>
              <a:t> householder-owned and staffed system to paint the garden fence, by hand­painting, in keeping with the overall decoration scheme of the property in order to enhance the appearance of the property</a:t>
            </a:r>
            <a:r>
              <a:rPr lang="tr-TR" sz="2400" smtClean="0"/>
              <a:t>’</a:t>
            </a:r>
          </a:p>
          <a:p>
            <a:pPr marL="533400" indent="-533400" eaLnBrk="1" hangingPunct="1">
              <a:lnSpc>
                <a:spcPct val="90000"/>
              </a:lnSpc>
              <a:buFontTx/>
              <a:buNone/>
            </a:pPr>
            <a:endParaRPr lang="en-US" sz="2800" smtClean="0"/>
          </a:p>
        </p:txBody>
      </p:sp>
    </p:spTree>
    <p:extLst>
      <p:ext uri="{BB962C8B-B14F-4D97-AF65-F5344CB8AC3E}">
        <p14:creationId xmlns:p14="http://schemas.microsoft.com/office/powerpoint/2010/main" val="1412390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174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174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4D61CD3A-C74C-474D-A55A-CC60D7A706FC}" type="slidenum">
              <a:rPr lang="en-US" smtClean="0"/>
              <a:pPr eaLnBrk="1" hangingPunct="1"/>
              <a:t>16</a:t>
            </a:fld>
            <a:endParaRPr lang="en-US" smtClean="0"/>
          </a:p>
        </p:txBody>
      </p:sp>
      <p:sp>
        <p:nvSpPr>
          <p:cNvPr id="17413" name="Rectangle 3"/>
          <p:cNvSpPr>
            <a:spLocks noGrp="1" noChangeArrowheads="1"/>
          </p:cNvSpPr>
          <p:nvPr>
            <p:ph type="body" idx="1"/>
          </p:nvPr>
        </p:nvSpPr>
        <p:spPr/>
        <p:txBody>
          <a:bodyPr>
            <a:normAutofit fontScale="92500"/>
          </a:bodyPr>
          <a:lstStyle/>
          <a:p>
            <a:pPr marL="609600" indent="-609600" eaLnBrk="1" hangingPunct="1"/>
            <a:r>
              <a:rPr lang="tr-TR" sz="2800" smtClean="0"/>
              <a:t>model building takes place in five steps:</a:t>
            </a:r>
          </a:p>
          <a:p>
            <a:pPr marL="990600" lvl="1" indent="-533400" eaLnBrk="1" hangingPunct="1">
              <a:buFontTx/>
              <a:buAutoNum type="arabicPeriod"/>
            </a:pPr>
            <a:r>
              <a:rPr lang="en-GB" sz="2400" smtClean="0"/>
              <a:t>the </a:t>
            </a:r>
            <a:r>
              <a:rPr lang="en-GB" sz="2400" b="1" smtClean="0">
                <a:solidFill>
                  <a:srgbClr val="FF3300"/>
                </a:solidFill>
              </a:rPr>
              <a:t>PQR</a:t>
            </a:r>
            <a:r>
              <a:rPr lang="en-GB" sz="2400" smtClean="0"/>
              <a:t> </a:t>
            </a:r>
            <a:r>
              <a:rPr lang="en-GB" sz="2400" b="1" smtClean="0">
                <a:solidFill>
                  <a:srgbClr val="FF3300"/>
                </a:solidFill>
              </a:rPr>
              <a:t>formula</a:t>
            </a:r>
            <a:r>
              <a:rPr lang="en-GB" sz="2400" smtClean="0"/>
              <a:t>': do P, by Q, in order to help achieve R, where PQR answer the questions: </a:t>
            </a:r>
            <a:r>
              <a:rPr lang="en-GB" sz="2400" b="1" smtClean="0">
                <a:solidFill>
                  <a:srgbClr val="FF3300"/>
                </a:solidFill>
              </a:rPr>
              <a:t>What? How? </a:t>
            </a:r>
            <a:r>
              <a:rPr lang="en-GB" sz="2400" smtClean="0"/>
              <a:t>and </a:t>
            </a:r>
            <a:r>
              <a:rPr lang="en-GB" sz="2400" b="1" smtClean="0">
                <a:solidFill>
                  <a:srgbClr val="FF3300"/>
                </a:solidFill>
              </a:rPr>
              <a:t>Why?</a:t>
            </a:r>
            <a:r>
              <a:rPr lang="en-GB" sz="2400" smtClean="0"/>
              <a:t> </a:t>
            </a:r>
            <a:endParaRPr lang="tr-TR" sz="2400" smtClean="0"/>
          </a:p>
          <a:p>
            <a:pPr marL="990600" lvl="1" indent="-533400" eaLnBrk="1" hangingPunct="1">
              <a:buFontTx/>
              <a:buAutoNum type="arabicPeriod" startAt="2"/>
            </a:pPr>
            <a:r>
              <a:rPr lang="en-GB" sz="2400" smtClean="0"/>
              <a:t>the model builder has to be able to defend Q as a plausible 'how' for the 'what' defined by P</a:t>
            </a:r>
            <a:r>
              <a:rPr lang="tr-TR" sz="2400" smtClean="0"/>
              <a:t>;</a:t>
            </a:r>
            <a:r>
              <a:rPr lang="en-US" sz="2400" smtClean="0"/>
              <a:t> </a:t>
            </a:r>
            <a:r>
              <a:rPr lang="en-GB" sz="2400" smtClean="0"/>
              <a:t>PQR allows you to write out the RD as a statement</a:t>
            </a:r>
            <a:r>
              <a:rPr lang="tr-TR" sz="2400" smtClean="0"/>
              <a:t> which </a:t>
            </a:r>
            <a:r>
              <a:rPr lang="en-GB" sz="2400" smtClean="0"/>
              <a:t>always describes the purposeful activity being modelled as a </a:t>
            </a:r>
            <a:r>
              <a:rPr lang="en-GB" sz="2400" b="1" smtClean="0">
                <a:solidFill>
                  <a:srgbClr val="FF3300"/>
                </a:solidFill>
              </a:rPr>
              <a:t>transformation process</a:t>
            </a:r>
            <a:r>
              <a:rPr lang="en-GB" sz="2400" smtClean="0"/>
              <a:t>, one in which </a:t>
            </a:r>
            <a:r>
              <a:rPr lang="en-GB" sz="2400" u="sng" smtClean="0"/>
              <a:t>some entity is transformed into a different state</a:t>
            </a:r>
            <a:r>
              <a:rPr lang="tr-TR" sz="2400" u="sng" smtClean="0"/>
              <a:t> </a:t>
            </a:r>
          </a:p>
          <a:p>
            <a:pPr marL="990600" lvl="1" indent="-533400" eaLnBrk="1" hangingPunct="1">
              <a:buFontTx/>
              <a:buNone/>
            </a:pPr>
            <a:r>
              <a:rPr lang="tr-TR" sz="2400" i="1" smtClean="0"/>
              <a:t>(</a:t>
            </a:r>
            <a:r>
              <a:rPr lang="tr-TR" sz="2000" b="1" i="1" smtClean="0">
                <a:solidFill>
                  <a:srgbClr val="FF0000"/>
                </a:solidFill>
              </a:rPr>
              <a:t>note that the transformation in SSM is very specific and different from the general concept; it involves the </a:t>
            </a:r>
            <a:r>
              <a:rPr lang="tr-TR" sz="2000" b="1" i="1" u="sng" smtClean="0">
                <a:solidFill>
                  <a:srgbClr val="FF0000"/>
                </a:solidFill>
              </a:rPr>
              <a:t>same</a:t>
            </a:r>
            <a:r>
              <a:rPr lang="tr-TR" sz="2000" b="1" i="1" smtClean="0">
                <a:solidFill>
                  <a:srgbClr val="FF0000"/>
                </a:solidFill>
              </a:rPr>
              <a:t> entity being transformed from one state into another</a:t>
            </a:r>
            <a:r>
              <a:rPr lang="tr-TR" sz="2400" i="1" smtClean="0"/>
              <a:t>) </a:t>
            </a:r>
          </a:p>
          <a:p>
            <a:pPr marL="990600" lvl="1" indent="-533400" eaLnBrk="1" hangingPunct="1">
              <a:buFontTx/>
              <a:buNone/>
            </a:pPr>
            <a:r>
              <a:rPr lang="tr-TR" sz="2400" smtClean="0"/>
              <a:t>	</a:t>
            </a:r>
            <a:endParaRPr lang="en-US" sz="2400" smtClean="0"/>
          </a:p>
        </p:txBody>
      </p:sp>
    </p:spTree>
    <p:extLst>
      <p:ext uri="{BB962C8B-B14F-4D97-AF65-F5344CB8AC3E}">
        <p14:creationId xmlns:p14="http://schemas.microsoft.com/office/powerpoint/2010/main" val="1281687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1843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184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5A7E243A-231D-4B49-A8F6-1D0F4B9110E4}" type="slidenum">
              <a:rPr lang="en-US" smtClean="0"/>
              <a:pPr eaLnBrk="1" hangingPunct="1"/>
              <a:t>17</a:t>
            </a:fld>
            <a:endParaRPr lang="en-US" smtClean="0"/>
          </a:p>
        </p:txBody>
      </p:sp>
      <p:pic>
        <p:nvPicPr>
          <p:cNvPr id="18437" name="Picture 2"/>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705204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1945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1946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BAB3AFE0-7FC0-492C-848D-DABBEA46277B}" type="slidenum">
              <a:rPr lang="en-US" smtClean="0"/>
              <a:pPr eaLnBrk="1" hangingPunct="1"/>
              <a:t>18</a:t>
            </a:fld>
            <a:endParaRPr lang="en-US" smtClean="0"/>
          </a:p>
        </p:txBody>
      </p:sp>
      <p:pic>
        <p:nvPicPr>
          <p:cNvPr id="19461" name="Picture 2"/>
          <p:cNvPicPr>
            <a:picLocks noChangeAspect="1" noChangeArrowheads="1"/>
          </p:cNvPicPr>
          <p:nvPr>
            <p:ph/>
          </p:nvPr>
        </p:nvPicPr>
        <p:blipFill>
          <a:blip r:embed="rId2">
            <a:lum bright="-10000" contrast="44000"/>
            <a:extLst>
              <a:ext uri="{28A0092B-C50C-407E-A947-70E740481C1C}">
                <a14:useLocalDpi xmlns:a14="http://schemas.microsoft.com/office/drawing/2010/main" val="0"/>
              </a:ext>
            </a:extLst>
          </a:blip>
          <a:srcRect/>
          <a:stretch>
            <a:fillRect/>
          </a:stretch>
        </p:blipFill>
        <p:spPr>
          <a:noFill/>
        </p:spPr>
      </p:pic>
    </p:spTree>
    <p:extLst>
      <p:ext uri="{BB962C8B-B14F-4D97-AF65-F5344CB8AC3E}">
        <p14:creationId xmlns:p14="http://schemas.microsoft.com/office/powerpoint/2010/main" val="3794117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30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30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CCC19048-C609-4661-975E-D74B4CD4CE6D}" type="slidenum">
              <a:rPr lang="en-US" smtClean="0"/>
              <a:pPr eaLnBrk="1" hangingPunct="1"/>
              <a:t>2</a:t>
            </a:fld>
            <a:endParaRPr lang="en-US" smtClean="0"/>
          </a:p>
        </p:txBody>
      </p:sp>
      <p:pic>
        <p:nvPicPr>
          <p:cNvPr id="3077"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58888" y="908050"/>
            <a:ext cx="6764337" cy="4462463"/>
          </a:xfrm>
          <a:noFill/>
        </p:spPr>
      </p:pic>
    </p:spTree>
    <p:extLst>
      <p:ext uri="{BB962C8B-B14F-4D97-AF65-F5344CB8AC3E}">
        <p14:creationId xmlns:p14="http://schemas.microsoft.com/office/powerpoint/2010/main" val="3463206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409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410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6DBEC313-1BD0-47F3-B9C8-EA96006B73EC}" type="slidenum">
              <a:rPr lang="en-US" smtClean="0"/>
              <a:pPr eaLnBrk="1" hangingPunct="1"/>
              <a:t>3</a:t>
            </a:fld>
            <a:endParaRPr lang="en-US" smtClean="0"/>
          </a:p>
        </p:txBody>
      </p:sp>
      <p:sp>
        <p:nvSpPr>
          <p:cNvPr id="4101" name="Rectangle 2"/>
          <p:cNvSpPr>
            <a:spLocks noGrp="1" noChangeArrowheads="1"/>
          </p:cNvSpPr>
          <p:nvPr>
            <p:ph/>
          </p:nvPr>
        </p:nvSpPr>
        <p:spPr/>
        <p:txBody>
          <a:bodyPr/>
          <a:lstStyle/>
          <a:p>
            <a:pPr marL="533400" indent="-533400" eaLnBrk="1" hangingPunct="1">
              <a:buFontTx/>
              <a:buNone/>
            </a:pPr>
            <a:r>
              <a:rPr lang="tr-TR" smtClean="0"/>
              <a:t>	the </a:t>
            </a:r>
            <a:r>
              <a:rPr lang="tr-TR" b="1" i="1" smtClean="0">
                <a:solidFill>
                  <a:srgbClr val="FF3300"/>
                </a:solidFill>
              </a:rPr>
              <a:t>four activities</a:t>
            </a:r>
            <a:r>
              <a:rPr lang="tr-TR" smtClean="0"/>
              <a:t> are:</a:t>
            </a:r>
            <a:r>
              <a:rPr lang="tr-TR" sz="2800" smtClean="0"/>
              <a:t> </a:t>
            </a:r>
          </a:p>
          <a:p>
            <a:pPr marL="533400" indent="-533400" eaLnBrk="1" hangingPunct="1">
              <a:buFontTx/>
              <a:buNone/>
            </a:pPr>
            <a:endParaRPr lang="tr-TR" sz="1200" smtClean="0"/>
          </a:p>
          <a:p>
            <a:pPr marL="914400" lvl="1" indent="-457200" eaLnBrk="1" hangingPunct="1">
              <a:buFontTx/>
              <a:buAutoNum type="arabicPeriod"/>
            </a:pPr>
            <a:r>
              <a:rPr lang="tr-TR" b="1" smtClean="0">
                <a:solidFill>
                  <a:srgbClr val="FF3300"/>
                </a:solidFill>
              </a:rPr>
              <a:t>finding</a:t>
            </a:r>
            <a:r>
              <a:rPr lang="tr-TR" b="1" smtClean="0"/>
              <a:t> </a:t>
            </a:r>
            <a:r>
              <a:rPr lang="tr-TR" b="1" smtClean="0">
                <a:solidFill>
                  <a:srgbClr val="FF3300"/>
                </a:solidFill>
              </a:rPr>
              <a:t>out</a:t>
            </a:r>
            <a:r>
              <a:rPr lang="tr-TR" smtClean="0"/>
              <a:t> about a problem situation, including the </a:t>
            </a:r>
            <a:r>
              <a:rPr lang="tr-TR" u="sng" smtClean="0"/>
              <a:t>social and the political aspects</a:t>
            </a:r>
            <a:r>
              <a:rPr lang="tr-TR" smtClean="0"/>
              <a:t>;</a:t>
            </a:r>
          </a:p>
          <a:p>
            <a:pPr marL="914400" lvl="1" indent="-457200" eaLnBrk="1" hangingPunct="1">
              <a:buFontTx/>
              <a:buAutoNum type="arabicPeriod"/>
            </a:pPr>
            <a:r>
              <a:rPr lang="tr-TR" b="1" smtClean="0">
                <a:solidFill>
                  <a:srgbClr val="FF3300"/>
                </a:solidFill>
              </a:rPr>
              <a:t>building</a:t>
            </a:r>
            <a:r>
              <a:rPr lang="tr-TR" b="1" smtClean="0"/>
              <a:t> </a:t>
            </a:r>
            <a:r>
              <a:rPr lang="tr-TR" b="1" smtClean="0">
                <a:solidFill>
                  <a:srgbClr val="FF3300"/>
                </a:solidFill>
              </a:rPr>
              <a:t>purposeful</a:t>
            </a:r>
            <a:r>
              <a:rPr lang="tr-TR" b="1" smtClean="0"/>
              <a:t> </a:t>
            </a:r>
            <a:r>
              <a:rPr lang="tr-TR" b="1" smtClean="0">
                <a:solidFill>
                  <a:srgbClr val="FF3300"/>
                </a:solidFill>
              </a:rPr>
              <a:t>activity</a:t>
            </a:r>
            <a:r>
              <a:rPr lang="tr-TR" b="1" smtClean="0"/>
              <a:t> </a:t>
            </a:r>
            <a:r>
              <a:rPr lang="tr-TR" b="1" smtClean="0">
                <a:solidFill>
                  <a:srgbClr val="FF3300"/>
                </a:solidFill>
              </a:rPr>
              <a:t>models</a:t>
            </a:r>
            <a:r>
              <a:rPr lang="tr-TR" b="1" smtClean="0"/>
              <a:t>;</a:t>
            </a:r>
          </a:p>
          <a:p>
            <a:pPr marL="914400" lvl="1" indent="-457200" eaLnBrk="1" hangingPunct="1">
              <a:buFontTx/>
              <a:buAutoNum type="arabicPeriod"/>
            </a:pPr>
            <a:r>
              <a:rPr lang="tr-TR" b="1" smtClean="0">
                <a:solidFill>
                  <a:srgbClr val="FF3300"/>
                </a:solidFill>
              </a:rPr>
              <a:t>using</a:t>
            </a:r>
            <a:r>
              <a:rPr lang="tr-TR" b="1" smtClean="0"/>
              <a:t> </a:t>
            </a:r>
            <a:r>
              <a:rPr lang="tr-TR" b="1" smtClean="0">
                <a:solidFill>
                  <a:srgbClr val="FF3300"/>
                </a:solidFill>
              </a:rPr>
              <a:t>the</a:t>
            </a:r>
            <a:r>
              <a:rPr lang="tr-TR" b="1" smtClean="0"/>
              <a:t> </a:t>
            </a:r>
            <a:r>
              <a:rPr lang="tr-TR" b="1" smtClean="0">
                <a:solidFill>
                  <a:srgbClr val="FF3300"/>
                </a:solidFill>
              </a:rPr>
              <a:t>models</a:t>
            </a:r>
            <a:r>
              <a:rPr lang="tr-TR" b="1" smtClean="0"/>
              <a:t> </a:t>
            </a:r>
            <a:r>
              <a:rPr lang="tr-TR" u="sng" smtClean="0"/>
              <a:t>to structure discussion </a:t>
            </a:r>
            <a:r>
              <a:rPr lang="tr-TR" smtClean="0"/>
              <a:t>about the situation and its improvement</a:t>
            </a:r>
          </a:p>
          <a:p>
            <a:pPr marL="914400" lvl="1" indent="-457200" eaLnBrk="1" hangingPunct="1">
              <a:buFontTx/>
              <a:buAutoNum type="arabicPeriod"/>
            </a:pPr>
            <a:r>
              <a:rPr lang="tr-TR" b="1" smtClean="0">
                <a:solidFill>
                  <a:srgbClr val="FF3300"/>
                </a:solidFill>
              </a:rPr>
              <a:t>defining</a:t>
            </a:r>
            <a:r>
              <a:rPr lang="tr-TR" b="1" smtClean="0"/>
              <a:t> </a:t>
            </a:r>
            <a:r>
              <a:rPr lang="tr-TR" b="1" smtClean="0">
                <a:solidFill>
                  <a:srgbClr val="FF3300"/>
                </a:solidFill>
              </a:rPr>
              <a:t>and</a:t>
            </a:r>
            <a:r>
              <a:rPr lang="tr-TR" b="1" smtClean="0"/>
              <a:t> </a:t>
            </a:r>
            <a:r>
              <a:rPr lang="tr-TR" b="1" smtClean="0">
                <a:solidFill>
                  <a:srgbClr val="FF3300"/>
                </a:solidFill>
              </a:rPr>
              <a:t>taking</a:t>
            </a:r>
            <a:r>
              <a:rPr lang="tr-TR" b="1" smtClean="0"/>
              <a:t> </a:t>
            </a:r>
            <a:r>
              <a:rPr lang="tr-TR" b="1" smtClean="0">
                <a:solidFill>
                  <a:srgbClr val="FF3300"/>
                </a:solidFill>
              </a:rPr>
              <a:t>action</a:t>
            </a:r>
            <a:r>
              <a:rPr lang="tr-TR" smtClean="0"/>
              <a:t> in the situation to bring about improvement. </a:t>
            </a:r>
          </a:p>
          <a:p>
            <a:pPr marL="914400" lvl="1" indent="-457200" eaLnBrk="1" hangingPunct="1">
              <a:buFontTx/>
              <a:buNone/>
            </a:pPr>
            <a:endParaRPr lang="tr-TR" sz="1200" smtClean="0"/>
          </a:p>
          <a:p>
            <a:pPr marL="914400" lvl="1" indent="-457200" eaLnBrk="1" hangingPunct="1">
              <a:buFontTx/>
              <a:buNone/>
            </a:pPr>
            <a:r>
              <a:rPr lang="tr-TR" smtClean="0"/>
              <a:t>We describe each step in detail.</a:t>
            </a:r>
          </a:p>
          <a:p>
            <a:pPr marL="533400" indent="-533400" eaLnBrk="1" hangingPunct="1">
              <a:buFontTx/>
              <a:buAutoNum type="arabicPeriod"/>
            </a:pPr>
            <a:endParaRPr lang="tr-TR" smtClean="0"/>
          </a:p>
        </p:txBody>
      </p:sp>
    </p:spTree>
    <p:extLst>
      <p:ext uri="{BB962C8B-B14F-4D97-AF65-F5344CB8AC3E}">
        <p14:creationId xmlns:p14="http://schemas.microsoft.com/office/powerpoint/2010/main" val="3899264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512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512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ECB3DF6A-36AC-4A7F-95FA-BC63432EB6FB}" type="slidenum">
              <a:rPr lang="en-US" smtClean="0"/>
              <a:pPr eaLnBrk="1" hangingPunct="1"/>
              <a:t>4</a:t>
            </a:fld>
            <a:endParaRPr lang="en-US" smtClean="0"/>
          </a:p>
        </p:txBody>
      </p:sp>
      <p:sp>
        <p:nvSpPr>
          <p:cNvPr id="5125" name="Rectangle 2"/>
          <p:cNvSpPr>
            <a:spLocks noGrp="1" noChangeArrowheads="1"/>
          </p:cNvSpPr>
          <p:nvPr>
            <p:ph/>
          </p:nvPr>
        </p:nvSpPr>
        <p:spPr/>
        <p:txBody>
          <a:bodyPr/>
          <a:lstStyle/>
          <a:p>
            <a:pPr marL="609600" indent="-609600" algn="ctr" eaLnBrk="1" hangingPunct="1">
              <a:buFontTx/>
              <a:buNone/>
            </a:pPr>
            <a:r>
              <a:rPr lang="tr-TR" sz="4000" b="1" smtClean="0">
                <a:solidFill>
                  <a:srgbClr val="FF3300"/>
                </a:solidFill>
              </a:rPr>
              <a:t>step 1: finding out</a:t>
            </a:r>
            <a:r>
              <a:rPr lang="tr-TR" sz="2800" b="1" smtClean="0">
                <a:solidFill>
                  <a:srgbClr val="009900"/>
                </a:solidFill>
              </a:rPr>
              <a:t> </a:t>
            </a:r>
          </a:p>
          <a:p>
            <a:pPr marL="609600" indent="-609600" eaLnBrk="1" hangingPunct="1">
              <a:buFontTx/>
              <a:buNone/>
            </a:pPr>
            <a:endParaRPr lang="tr-TR" sz="2800" smtClean="0"/>
          </a:p>
          <a:p>
            <a:pPr marL="609600" indent="-609600" eaLnBrk="1" hangingPunct="1">
              <a:buFontTx/>
              <a:buNone/>
            </a:pPr>
            <a:r>
              <a:rPr lang="tr-TR" sz="2800" smtClean="0"/>
              <a:t>		tools and techniques useful in this step are:</a:t>
            </a:r>
          </a:p>
          <a:p>
            <a:pPr marL="609600" indent="-609600" eaLnBrk="1" hangingPunct="1">
              <a:buFontTx/>
              <a:buNone/>
            </a:pPr>
            <a:endParaRPr lang="tr-TR" sz="2800" smtClean="0"/>
          </a:p>
          <a:p>
            <a:pPr marL="990600" lvl="1" indent="-533400" eaLnBrk="1" hangingPunct="1"/>
            <a:r>
              <a:rPr lang="tr-TR" i="1" smtClean="0">
                <a:solidFill>
                  <a:srgbClr val="0033CC"/>
                </a:solidFill>
              </a:rPr>
              <a:t>making rich pictures</a:t>
            </a:r>
            <a:r>
              <a:rPr lang="tr-TR" i="1" smtClean="0"/>
              <a:t> </a:t>
            </a:r>
          </a:p>
          <a:p>
            <a:pPr marL="990600" lvl="1" indent="-533400" eaLnBrk="1" hangingPunct="1"/>
            <a:r>
              <a:rPr lang="tr-TR" i="1" smtClean="0">
                <a:solidFill>
                  <a:srgbClr val="0033CC"/>
                </a:solidFill>
              </a:rPr>
              <a:t>analysis</a:t>
            </a:r>
            <a:r>
              <a:rPr lang="tr-TR" i="1" smtClean="0"/>
              <a:t> </a:t>
            </a:r>
            <a:r>
              <a:rPr lang="tr-TR" i="1" smtClean="0">
                <a:solidFill>
                  <a:srgbClr val="0033CC"/>
                </a:solidFill>
              </a:rPr>
              <a:t>one</a:t>
            </a:r>
            <a:r>
              <a:rPr lang="tr-TR" i="1" smtClean="0"/>
              <a:t> (of the intervention) </a:t>
            </a:r>
          </a:p>
          <a:p>
            <a:pPr marL="990600" lvl="1" indent="-533400" eaLnBrk="1" hangingPunct="1"/>
            <a:r>
              <a:rPr lang="tr-TR" i="1" smtClean="0">
                <a:solidFill>
                  <a:srgbClr val="0033CC"/>
                </a:solidFill>
              </a:rPr>
              <a:t>analysis</a:t>
            </a:r>
            <a:r>
              <a:rPr lang="tr-TR" i="1" smtClean="0"/>
              <a:t> </a:t>
            </a:r>
            <a:r>
              <a:rPr lang="tr-TR" i="1" smtClean="0">
                <a:solidFill>
                  <a:srgbClr val="0033CC"/>
                </a:solidFill>
              </a:rPr>
              <a:t>two</a:t>
            </a:r>
            <a:r>
              <a:rPr lang="tr-TR" i="1" smtClean="0"/>
              <a:t> (of social issues)</a:t>
            </a:r>
          </a:p>
          <a:p>
            <a:pPr marL="990600" lvl="1" indent="-533400" eaLnBrk="1" hangingPunct="1"/>
            <a:r>
              <a:rPr lang="tr-TR" i="1" smtClean="0">
                <a:solidFill>
                  <a:srgbClr val="0033CC"/>
                </a:solidFill>
              </a:rPr>
              <a:t>analysis</a:t>
            </a:r>
            <a:r>
              <a:rPr lang="tr-TR" i="1" smtClean="0"/>
              <a:t> </a:t>
            </a:r>
            <a:r>
              <a:rPr lang="tr-TR" i="1" smtClean="0">
                <a:solidFill>
                  <a:srgbClr val="0033CC"/>
                </a:solidFill>
              </a:rPr>
              <a:t>three</a:t>
            </a:r>
            <a:r>
              <a:rPr lang="tr-TR" i="1" smtClean="0"/>
              <a:t> (of political issues)</a:t>
            </a:r>
          </a:p>
        </p:txBody>
      </p:sp>
    </p:spTree>
    <p:extLst>
      <p:ext uri="{BB962C8B-B14F-4D97-AF65-F5344CB8AC3E}">
        <p14:creationId xmlns:p14="http://schemas.microsoft.com/office/powerpoint/2010/main" val="4193730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61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61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A0DD0A1D-4128-465E-915F-A76BD2020DFD}" type="slidenum">
              <a:rPr lang="en-US" smtClean="0"/>
              <a:pPr eaLnBrk="1" hangingPunct="1"/>
              <a:t>5</a:t>
            </a:fld>
            <a:endParaRPr lang="en-US" smtClean="0"/>
          </a:p>
        </p:txBody>
      </p:sp>
      <p:sp>
        <p:nvSpPr>
          <p:cNvPr id="6149" name="Rectangle 3"/>
          <p:cNvSpPr>
            <a:spLocks noGrp="1" noChangeArrowheads="1"/>
          </p:cNvSpPr>
          <p:nvPr>
            <p:ph type="body" idx="1"/>
          </p:nvPr>
        </p:nvSpPr>
        <p:spPr/>
        <p:txBody>
          <a:bodyPr/>
          <a:lstStyle/>
          <a:p>
            <a:pPr algn="ctr" eaLnBrk="1" hangingPunct="1">
              <a:buFontTx/>
              <a:buNone/>
            </a:pPr>
            <a:r>
              <a:rPr lang="tr-TR" b="1" i="1" smtClean="0">
                <a:solidFill>
                  <a:srgbClr val="0033CC"/>
                </a:solidFill>
              </a:rPr>
              <a:t>making rich pictures</a:t>
            </a:r>
          </a:p>
          <a:p>
            <a:pPr algn="ctr" eaLnBrk="1" hangingPunct="1">
              <a:buFontTx/>
              <a:buNone/>
            </a:pPr>
            <a:endParaRPr lang="tr-TR" b="1" i="1" smtClean="0">
              <a:solidFill>
                <a:srgbClr val="0033CC"/>
              </a:solidFill>
            </a:endParaRPr>
          </a:p>
          <a:p>
            <a:pPr eaLnBrk="1" hangingPunct="1"/>
            <a:r>
              <a:rPr lang="en-GB" sz="2800" smtClean="0"/>
              <a:t>The complexity of human situations is always one of multiple interacting relationships</a:t>
            </a:r>
            <a:r>
              <a:rPr lang="tr-TR" sz="2800" smtClean="0"/>
              <a:t>;</a:t>
            </a:r>
            <a:r>
              <a:rPr lang="en-GB" sz="2800" smtClean="0"/>
              <a:t> </a:t>
            </a:r>
            <a:r>
              <a:rPr lang="tr-TR" sz="2800" smtClean="0"/>
              <a:t>a</a:t>
            </a:r>
            <a:r>
              <a:rPr lang="en-GB" sz="2800" smtClean="0"/>
              <a:t> picture is a good way to show relationships</a:t>
            </a:r>
            <a:endParaRPr lang="tr-TR" sz="2800" smtClean="0"/>
          </a:p>
          <a:p>
            <a:pPr eaLnBrk="1" hangingPunct="1"/>
            <a:r>
              <a:rPr lang="tr-TR" sz="2800" smtClean="0"/>
              <a:t>i</a:t>
            </a:r>
            <a:r>
              <a:rPr lang="en-GB" sz="2800" smtClean="0"/>
              <a:t>n making a </a:t>
            </a:r>
            <a:r>
              <a:rPr lang="tr-TR" sz="2800" smtClean="0"/>
              <a:t>r</a:t>
            </a:r>
            <a:r>
              <a:rPr lang="en-GB" sz="2800" smtClean="0"/>
              <a:t>ich </a:t>
            </a:r>
            <a:r>
              <a:rPr lang="tr-TR" sz="2800" smtClean="0"/>
              <a:t>p</a:t>
            </a:r>
            <a:r>
              <a:rPr lang="en-GB" sz="2800" smtClean="0"/>
              <a:t>icture the aim is to capture, informally, the main entities, structures and viewpoints in the situation, the processes going on, the current recogni</a:t>
            </a:r>
            <a:r>
              <a:rPr lang="tr-TR" sz="2800" smtClean="0"/>
              <a:t>s</a:t>
            </a:r>
            <a:r>
              <a:rPr lang="en-GB" sz="2800" smtClean="0"/>
              <a:t>ed issues and any potential ones</a:t>
            </a:r>
            <a:r>
              <a:rPr lang="en-GB" smtClean="0"/>
              <a:t> </a:t>
            </a:r>
            <a:endParaRPr lang="tr-TR" smtClean="0"/>
          </a:p>
          <a:p>
            <a:pPr eaLnBrk="1" hangingPunct="1">
              <a:buFontTx/>
              <a:buNone/>
            </a:pPr>
            <a:endParaRPr lang="en-US" sz="2800" smtClean="0"/>
          </a:p>
        </p:txBody>
      </p:sp>
    </p:spTree>
    <p:extLst>
      <p:ext uri="{BB962C8B-B14F-4D97-AF65-F5344CB8AC3E}">
        <p14:creationId xmlns:p14="http://schemas.microsoft.com/office/powerpoint/2010/main" val="3101990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71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71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CB6E0AC0-DB32-4354-94A7-DB6380F4075C}" type="slidenum">
              <a:rPr lang="en-US" smtClean="0"/>
              <a:pPr eaLnBrk="1" hangingPunct="1"/>
              <a:t>6</a:t>
            </a:fld>
            <a:endParaRPr lang="en-US" smtClean="0"/>
          </a:p>
        </p:txBody>
      </p:sp>
      <p:sp>
        <p:nvSpPr>
          <p:cNvPr id="7173" name="Rectangle 3"/>
          <p:cNvSpPr>
            <a:spLocks noGrp="1" noChangeArrowheads="1"/>
          </p:cNvSpPr>
          <p:nvPr>
            <p:ph type="body" idx="1"/>
          </p:nvPr>
        </p:nvSpPr>
        <p:spPr/>
        <p:txBody>
          <a:bodyPr/>
          <a:lstStyle/>
          <a:p>
            <a:pPr algn="ctr" eaLnBrk="1" hangingPunct="1">
              <a:buFontTx/>
              <a:buNone/>
            </a:pPr>
            <a:r>
              <a:rPr lang="tr-TR" b="1" i="1" smtClean="0">
                <a:solidFill>
                  <a:srgbClr val="0033CC"/>
                </a:solidFill>
              </a:rPr>
              <a:t>analysis one</a:t>
            </a:r>
          </a:p>
          <a:p>
            <a:pPr eaLnBrk="1" hangingPunct="1">
              <a:spcBef>
                <a:spcPct val="0"/>
              </a:spcBef>
            </a:pPr>
            <a:r>
              <a:rPr lang="tr-TR" sz="2400" smtClean="0"/>
              <a:t>in every case of SSM, three elemnts are involved: </a:t>
            </a:r>
            <a:r>
              <a:rPr lang="en-GB" sz="2400" smtClean="0"/>
              <a:t>the methodology, the use of the methodology by a practitioner and the situation - a</a:t>
            </a:r>
            <a:r>
              <a:rPr lang="tr-TR" sz="2400" smtClean="0"/>
              <a:t>ll</a:t>
            </a:r>
            <a:r>
              <a:rPr lang="en-GB" sz="2400" smtClean="0"/>
              <a:t> brought together in a particular relationship</a:t>
            </a:r>
            <a:r>
              <a:rPr lang="tr-TR" sz="2400" smtClean="0"/>
              <a:t>:</a:t>
            </a:r>
          </a:p>
          <a:p>
            <a:pPr eaLnBrk="1" hangingPunct="1">
              <a:buFontTx/>
              <a:buNone/>
            </a:pPr>
            <a:endParaRPr lang="en-US" b="1" i="1" smtClean="0">
              <a:solidFill>
                <a:srgbClr val="0033CC"/>
              </a:solidFill>
            </a:endParaRPr>
          </a:p>
        </p:txBody>
      </p:sp>
      <p:pic>
        <p:nvPicPr>
          <p:cNvPr id="71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781300"/>
            <a:ext cx="6119813"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815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81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81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35CB71DF-119D-4F7A-BD9D-0637F9225A0E}" type="slidenum">
              <a:rPr lang="en-US" smtClean="0"/>
              <a:pPr eaLnBrk="1" hangingPunct="1"/>
              <a:t>7</a:t>
            </a:fld>
            <a:endParaRPr lang="en-US" smtClean="0"/>
          </a:p>
        </p:txBody>
      </p:sp>
      <p:sp>
        <p:nvSpPr>
          <p:cNvPr id="8197" name="Rectangle 3"/>
          <p:cNvSpPr>
            <a:spLocks noGrp="1" noChangeArrowheads="1"/>
          </p:cNvSpPr>
          <p:nvPr>
            <p:ph type="body" idx="1"/>
          </p:nvPr>
        </p:nvSpPr>
        <p:spPr/>
        <p:txBody>
          <a:bodyPr/>
          <a:lstStyle/>
          <a:p>
            <a:pPr eaLnBrk="1" hangingPunct="1"/>
            <a:r>
              <a:rPr lang="tr-TR" sz="2800" smtClean="0"/>
              <a:t>t</a:t>
            </a:r>
            <a:r>
              <a:rPr lang="en-GB" sz="2800" smtClean="0"/>
              <a:t>hree key roles </a:t>
            </a:r>
            <a:r>
              <a:rPr lang="tr-TR" sz="2800" smtClean="0"/>
              <a:t>a</a:t>
            </a:r>
            <a:r>
              <a:rPr lang="en-GB" sz="2800" smtClean="0"/>
              <a:t>re always present: </a:t>
            </a:r>
          </a:p>
          <a:p>
            <a:pPr lvl="1" eaLnBrk="1" hangingPunct="1"/>
            <a:r>
              <a:rPr lang="tr-TR" sz="2400" smtClean="0"/>
              <a:t>t</a:t>
            </a:r>
            <a:r>
              <a:rPr lang="en-GB" sz="2400" smtClean="0"/>
              <a:t>here </a:t>
            </a:r>
            <a:r>
              <a:rPr lang="tr-TR" sz="2400" smtClean="0"/>
              <a:t>i</a:t>
            </a:r>
            <a:r>
              <a:rPr lang="en-GB" sz="2400" smtClean="0"/>
              <a:t>s some person (or group of persons) who ha</a:t>
            </a:r>
            <a:r>
              <a:rPr lang="tr-TR" sz="2400" smtClean="0"/>
              <a:t>s</a:t>
            </a:r>
            <a:r>
              <a:rPr lang="en-GB" sz="2400" smtClean="0"/>
              <a:t> </a:t>
            </a:r>
            <a:r>
              <a:rPr lang="en-GB" sz="2400" i="1" smtClean="0"/>
              <a:t>caused the intervention to happen, </a:t>
            </a:r>
            <a:r>
              <a:rPr lang="en-GB" sz="2400" smtClean="0"/>
              <a:t>someone without whom there would not be an investigation at all- this </a:t>
            </a:r>
            <a:r>
              <a:rPr lang="tr-TR" sz="2400" smtClean="0"/>
              <a:t>i</a:t>
            </a:r>
            <a:r>
              <a:rPr lang="en-GB" sz="2400" smtClean="0"/>
              <a:t>s the role '</a:t>
            </a:r>
            <a:r>
              <a:rPr lang="en-GB" sz="2400" b="1" smtClean="0">
                <a:solidFill>
                  <a:srgbClr val="FF3300"/>
                </a:solidFill>
              </a:rPr>
              <a:t>client</a:t>
            </a:r>
            <a:r>
              <a:rPr lang="en-GB" sz="2400" smtClean="0"/>
              <a:t>' </a:t>
            </a:r>
          </a:p>
          <a:p>
            <a:pPr lvl="1" eaLnBrk="1" hangingPunct="1"/>
            <a:r>
              <a:rPr lang="tr-TR" sz="2400" smtClean="0"/>
              <a:t>t</a:t>
            </a:r>
            <a:r>
              <a:rPr lang="en-GB" sz="2400" smtClean="0"/>
              <a:t>here </a:t>
            </a:r>
            <a:r>
              <a:rPr lang="tr-TR" sz="2400" smtClean="0"/>
              <a:t>i</a:t>
            </a:r>
            <a:r>
              <a:rPr lang="en-GB" sz="2400" smtClean="0"/>
              <a:t>s some person (or group of persons) who </a:t>
            </a:r>
            <a:r>
              <a:rPr lang="tr-TR" sz="2400" smtClean="0"/>
              <a:t>a</a:t>
            </a:r>
            <a:r>
              <a:rPr lang="en-GB" sz="2400" smtClean="0"/>
              <a:t>re </a:t>
            </a:r>
            <a:r>
              <a:rPr lang="en-GB" sz="2400" i="1" smtClean="0"/>
              <a:t>conducting the investigation </a:t>
            </a:r>
            <a:r>
              <a:rPr lang="en-GB" sz="2400" smtClean="0"/>
              <a:t>- this </a:t>
            </a:r>
            <a:r>
              <a:rPr lang="tr-TR" sz="2400" smtClean="0"/>
              <a:t>i</a:t>
            </a:r>
            <a:r>
              <a:rPr lang="en-GB" sz="2400" smtClean="0"/>
              <a:t>s the role </a:t>
            </a:r>
            <a:r>
              <a:rPr lang="en-GB" sz="2400" b="1" smtClean="0">
                <a:solidFill>
                  <a:srgbClr val="FF3300"/>
                </a:solidFill>
              </a:rPr>
              <a:t>'practitioner</a:t>
            </a:r>
            <a:r>
              <a:rPr lang="en-GB" sz="2400" smtClean="0"/>
              <a:t>'. </a:t>
            </a:r>
          </a:p>
          <a:p>
            <a:pPr lvl="1" eaLnBrk="1" hangingPunct="1"/>
            <a:r>
              <a:rPr lang="tr-TR" sz="2400" smtClean="0"/>
              <a:t>m</a:t>
            </a:r>
            <a:r>
              <a:rPr lang="en-GB" sz="2400" smtClean="0"/>
              <a:t>ost importantly, whoever </a:t>
            </a:r>
            <a:r>
              <a:rPr lang="tr-TR" sz="2400" smtClean="0"/>
              <a:t>i</a:t>
            </a:r>
            <a:r>
              <a:rPr lang="en-GB" sz="2400" smtClean="0"/>
              <a:t>s in the practitioner role could choose and list, a number of people who c</a:t>
            </a:r>
            <a:r>
              <a:rPr lang="tr-TR" sz="2400" smtClean="0"/>
              <a:t>an</a:t>
            </a:r>
            <a:r>
              <a:rPr lang="en-GB" sz="2400" smtClean="0"/>
              <a:t> be regarded as being </a:t>
            </a:r>
            <a:r>
              <a:rPr lang="en-GB" sz="2400" i="1" smtClean="0"/>
              <a:t>concerned about or affected by the situation and the outcome </a:t>
            </a:r>
            <a:r>
              <a:rPr lang="en-GB" sz="2400" smtClean="0"/>
              <a:t>of the effort to improve it, ­this </a:t>
            </a:r>
            <a:r>
              <a:rPr lang="tr-TR" sz="2400" smtClean="0"/>
              <a:t>i</a:t>
            </a:r>
            <a:r>
              <a:rPr lang="en-GB" sz="2400" smtClean="0"/>
              <a:t>s the role </a:t>
            </a:r>
            <a:r>
              <a:rPr lang="en-GB" sz="2400" b="1" smtClean="0">
                <a:solidFill>
                  <a:srgbClr val="FF3300"/>
                </a:solidFill>
              </a:rPr>
              <a:t>'owner of the issue(s) addressed</a:t>
            </a:r>
            <a:r>
              <a:rPr lang="en-GB" sz="2400" smtClean="0"/>
              <a:t>'. </a:t>
            </a:r>
            <a:endParaRPr lang="en-US" sz="2400" smtClean="0"/>
          </a:p>
        </p:txBody>
      </p:sp>
    </p:spTree>
    <p:extLst>
      <p:ext uri="{BB962C8B-B14F-4D97-AF65-F5344CB8AC3E}">
        <p14:creationId xmlns:p14="http://schemas.microsoft.com/office/powerpoint/2010/main" val="345291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921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92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827E0567-BC0C-4D1E-BD40-97EF8E569E3C}" type="slidenum">
              <a:rPr lang="en-US" smtClean="0"/>
              <a:pPr eaLnBrk="1" hangingPunct="1"/>
              <a:t>8</a:t>
            </a:fld>
            <a:endParaRPr lang="en-US" smtClean="0"/>
          </a:p>
        </p:txBody>
      </p:sp>
      <p:pic>
        <p:nvPicPr>
          <p:cNvPr id="9221"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00113" y="620713"/>
            <a:ext cx="7488237" cy="5184775"/>
          </a:xfrm>
          <a:noFill/>
        </p:spPr>
      </p:pic>
    </p:spTree>
    <p:extLst>
      <p:ext uri="{BB962C8B-B14F-4D97-AF65-F5344CB8AC3E}">
        <p14:creationId xmlns:p14="http://schemas.microsoft.com/office/powerpoint/2010/main" val="2017561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tr-TR"/>
              <a:t>Spring 2011 - ÇG</a:t>
            </a:r>
            <a:endParaRPr lang="en-US"/>
          </a:p>
        </p:txBody>
      </p:sp>
      <p:sp>
        <p:nvSpPr>
          <p:cNvPr id="1024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mtClean="0"/>
              <a:t>IE398 - lecture 10 SSM in detail</a:t>
            </a:r>
          </a:p>
        </p:txBody>
      </p:sp>
      <p:sp>
        <p:nvSpPr>
          <p:cNvPr id="1024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825BDFCF-9703-40AA-9EF3-00412A5A7C48}" type="slidenum">
              <a:rPr lang="en-US" smtClean="0"/>
              <a:pPr eaLnBrk="1" hangingPunct="1"/>
              <a:t>9</a:t>
            </a:fld>
            <a:endParaRPr lang="en-US" smtClean="0"/>
          </a:p>
        </p:txBody>
      </p:sp>
      <p:sp>
        <p:nvSpPr>
          <p:cNvPr id="10245" name="Rectangle 2"/>
          <p:cNvSpPr>
            <a:spLocks noGrp="1" noChangeArrowheads="1"/>
          </p:cNvSpPr>
          <p:nvPr>
            <p:ph/>
          </p:nvPr>
        </p:nvSpPr>
        <p:spPr/>
        <p:txBody>
          <a:bodyPr/>
          <a:lstStyle/>
          <a:p>
            <a:pPr lvl="1" algn="ctr" eaLnBrk="1" hangingPunct="1">
              <a:buFontTx/>
              <a:buNone/>
            </a:pPr>
            <a:r>
              <a:rPr lang="tr-TR" b="1" i="1" smtClean="0">
                <a:solidFill>
                  <a:srgbClr val="0033CC"/>
                </a:solidFill>
              </a:rPr>
              <a:t>analysis two</a:t>
            </a:r>
            <a:endParaRPr lang="tr-TR" sz="1900" smtClean="0"/>
          </a:p>
          <a:p>
            <a:pPr lvl="1" eaLnBrk="1" hangingPunct="1"/>
            <a:r>
              <a:rPr lang="tr-TR" sz="1900" smtClean="0"/>
              <a:t>analysing the situation as a social system, building on knowledge of the significant </a:t>
            </a:r>
            <a:r>
              <a:rPr lang="tr-TR" sz="1900" b="1" smtClean="0">
                <a:solidFill>
                  <a:srgbClr val="FF3300"/>
                </a:solidFill>
              </a:rPr>
              <a:t>roles</a:t>
            </a:r>
            <a:r>
              <a:rPr lang="tr-TR" sz="1900" smtClean="0"/>
              <a:t> that people occupy, to investigate the </a:t>
            </a:r>
            <a:r>
              <a:rPr lang="tr-TR" sz="1900" b="1" smtClean="0">
                <a:solidFill>
                  <a:srgbClr val="FF3300"/>
                </a:solidFill>
              </a:rPr>
              <a:t>norms </a:t>
            </a:r>
            <a:r>
              <a:rPr lang="tr-TR" sz="1900" smtClean="0"/>
              <a:t>and </a:t>
            </a:r>
            <a:r>
              <a:rPr lang="tr-TR" sz="1900" b="1" smtClean="0">
                <a:solidFill>
                  <a:srgbClr val="FF3300"/>
                </a:solidFill>
              </a:rPr>
              <a:t>values</a:t>
            </a:r>
            <a:r>
              <a:rPr lang="tr-TR" sz="1900" smtClean="0"/>
              <a:t> that are expressed. Roles are taken to be the social positions people occupy, which might be institutional or behavioural. Norms are the expected, or normal, behaviour in this context. Values are the local standards used to judge people's norms. The idea of this analysis is that the analyst should try to understand how people play out their roles.</a:t>
            </a:r>
          </a:p>
          <a:p>
            <a:pPr lvl="1" eaLnBrk="1" hangingPunct="1"/>
            <a:endParaRPr lang="tr-TR" sz="1900" smtClean="0">
              <a:solidFill>
                <a:srgbClr val="FF3300"/>
              </a:solidFill>
            </a:endParaRPr>
          </a:p>
          <a:p>
            <a:pPr lvl="1" eaLnBrk="1" hangingPunct="1"/>
            <a:endParaRPr lang="tr-TR" sz="1900" smtClean="0">
              <a:solidFill>
                <a:srgbClr val="FF3300"/>
              </a:solidFill>
            </a:endParaRPr>
          </a:p>
        </p:txBody>
      </p:sp>
      <p:pic>
        <p:nvPicPr>
          <p:cNvPr id="102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3357563"/>
            <a:ext cx="576103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7537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1071</Words>
  <Application>Microsoft Office PowerPoint</Application>
  <PresentationFormat>On-screen Show (4:3)</PresentationFormat>
  <Paragraphs>115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Caglar Güven</dc:creator>
  <cp:lastModifiedBy>Caglar Güven</cp:lastModifiedBy>
  <cp:revision>1</cp:revision>
  <dcterms:created xsi:type="dcterms:W3CDTF">2011-12-15T14:16:28Z</dcterms:created>
  <dcterms:modified xsi:type="dcterms:W3CDTF">2011-12-15T14:17:13Z</dcterms:modified>
</cp:coreProperties>
</file>