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5FB79-5581-42B8-891F-2984793A0423}" type="datetimeFigureOut">
              <a:rPr lang="tr-TR" smtClean="0"/>
              <a:t>15.12.2011</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CFC08-12C4-4DBF-ABF9-54CC6D8630E0}" type="slidenum">
              <a:rPr lang="tr-TR" smtClean="0"/>
              <a:t>‹#›</a:t>
            </a:fld>
            <a:endParaRPr lang="tr-TR"/>
          </a:p>
        </p:txBody>
      </p:sp>
    </p:spTree>
    <p:extLst>
      <p:ext uri="{BB962C8B-B14F-4D97-AF65-F5344CB8AC3E}">
        <p14:creationId xmlns:p14="http://schemas.microsoft.com/office/powerpoint/2010/main" val="275008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43E560A4-0C16-4EAB-9A9F-11C34F53629D}"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3313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3E560A4-0C16-4EAB-9A9F-11C34F53629D}"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373904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3E560A4-0C16-4EAB-9A9F-11C34F53629D}"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78239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t>Spring 2011 - ÇG</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IE398 - lecture 10 SSM in detail</a:t>
            </a:r>
          </a:p>
        </p:txBody>
      </p:sp>
      <p:sp>
        <p:nvSpPr>
          <p:cNvPr id="5" name="Rectangle 6"/>
          <p:cNvSpPr>
            <a:spLocks noGrp="1" noChangeArrowheads="1"/>
          </p:cNvSpPr>
          <p:nvPr>
            <p:ph type="sldNum" sz="quarter" idx="12"/>
          </p:nvPr>
        </p:nvSpPr>
        <p:spPr>
          <a:ln/>
        </p:spPr>
        <p:txBody>
          <a:bodyPr/>
          <a:lstStyle>
            <a:lvl1pPr>
              <a:defRPr/>
            </a:lvl1pPr>
          </a:lstStyle>
          <a:p>
            <a:pPr>
              <a:defRPr/>
            </a:pPr>
            <a:fld id="{FE598E24-FAC8-47A4-810A-882120B77EC6}" type="slidenum">
              <a:rPr lang="en-US"/>
              <a:pPr>
                <a:defRPr/>
              </a:pPr>
              <a:t>‹#›</a:t>
            </a:fld>
            <a:endParaRPr lang="en-US"/>
          </a:p>
        </p:txBody>
      </p:sp>
    </p:spTree>
    <p:extLst>
      <p:ext uri="{BB962C8B-B14F-4D97-AF65-F5344CB8AC3E}">
        <p14:creationId xmlns:p14="http://schemas.microsoft.com/office/powerpoint/2010/main" val="161730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3E560A4-0C16-4EAB-9A9F-11C34F53629D}"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25866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560A4-0C16-4EAB-9A9F-11C34F53629D}"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100223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43E560A4-0C16-4EAB-9A9F-11C34F53629D}"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02025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43E560A4-0C16-4EAB-9A9F-11C34F53629D}" type="datetimeFigureOut">
              <a:rPr lang="tr-TR" smtClean="0"/>
              <a:t>15.12.2011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1878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43E560A4-0C16-4EAB-9A9F-11C34F53629D}" type="datetimeFigureOut">
              <a:rPr lang="tr-TR" smtClean="0"/>
              <a:t>15.12.2011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91732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560A4-0C16-4EAB-9A9F-11C34F53629D}" type="datetimeFigureOut">
              <a:rPr lang="tr-TR" smtClean="0"/>
              <a:t>15.12.2011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197787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560A4-0C16-4EAB-9A9F-11C34F53629D}"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4108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560A4-0C16-4EAB-9A9F-11C34F53629D}"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10D64B-1B08-4E92-ACE1-226DE321EBD5}" type="slidenum">
              <a:rPr lang="tr-TR" smtClean="0"/>
              <a:t>‹#›</a:t>
            </a:fld>
            <a:endParaRPr lang="tr-TR"/>
          </a:p>
        </p:txBody>
      </p:sp>
    </p:spTree>
    <p:extLst>
      <p:ext uri="{BB962C8B-B14F-4D97-AF65-F5344CB8AC3E}">
        <p14:creationId xmlns:p14="http://schemas.microsoft.com/office/powerpoint/2010/main" val="26726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60A4-0C16-4EAB-9A9F-11C34F53629D}" type="datetimeFigureOut">
              <a:rPr lang="tr-TR" smtClean="0"/>
              <a:t>15.12.2011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0D64B-1B08-4E92-ACE1-226DE321EBD5}" type="slidenum">
              <a:rPr lang="tr-TR" smtClean="0"/>
              <a:t>‹#›</a:t>
            </a:fld>
            <a:endParaRPr lang="tr-TR"/>
          </a:p>
        </p:txBody>
      </p:sp>
    </p:spTree>
    <p:extLst>
      <p:ext uri="{BB962C8B-B14F-4D97-AF65-F5344CB8AC3E}">
        <p14:creationId xmlns:p14="http://schemas.microsoft.com/office/powerpoint/2010/main" val="1036054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563DD408-2B79-4AD7-85DC-72FBC475B04C}" type="slidenum">
              <a:rPr lang="en-US" smtClean="0"/>
              <a:pPr eaLnBrk="1" hangingPunct="1"/>
              <a:t>1</a:t>
            </a:fld>
            <a:endParaRPr lang="en-US" smtClean="0"/>
          </a:p>
        </p:txBody>
      </p:sp>
      <p:sp>
        <p:nvSpPr>
          <p:cNvPr id="20485" name="Rectangle 3"/>
          <p:cNvSpPr>
            <a:spLocks noGrp="1" noChangeArrowheads="1"/>
          </p:cNvSpPr>
          <p:nvPr>
            <p:ph type="body" idx="1"/>
          </p:nvPr>
        </p:nvSpPr>
        <p:spPr>
          <a:xfrm>
            <a:off x="611560" y="836712"/>
            <a:ext cx="8229600" cy="4525963"/>
          </a:xfrm>
        </p:spPr>
        <p:txBody>
          <a:bodyPr/>
          <a:lstStyle/>
          <a:p>
            <a:pPr marL="609600" indent="-609600" eaLnBrk="1" hangingPunct="1">
              <a:buFontTx/>
              <a:buAutoNum type="arabicPeriod" startAt="3"/>
            </a:pPr>
            <a:r>
              <a:rPr lang="en-GB" smtClean="0"/>
              <a:t>a completely general model of any purposeful activity</a:t>
            </a:r>
            <a:r>
              <a:rPr lang="tr-TR" smtClean="0"/>
              <a:t>,</a:t>
            </a:r>
            <a:r>
              <a:rPr lang="en-GB" smtClean="0"/>
              <a:t> declaring exactly what we mean by </a:t>
            </a:r>
            <a:r>
              <a:rPr lang="tr-TR" smtClean="0"/>
              <a:t>‘</a:t>
            </a:r>
            <a:r>
              <a:rPr lang="en-GB" smtClean="0"/>
              <a:t>purposeful activity</a:t>
            </a:r>
            <a:r>
              <a:rPr lang="tr-TR" smtClean="0"/>
              <a:t>’ </a:t>
            </a:r>
            <a:r>
              <a:rPr lang="en-GB" smtClean="0"/>
              <a:t> is shown </a:t>
            </a:r>
            <a:r>
              <a:rPr lang="tr-TR" smtClean="0"/>
              <a:t>as: </a:t>
            </a:r>
            <a:r>
              <a:rPr lang="en-GB" b="1" smtClean="0">
                <a:solidFill>
                  <a:srgbClr val="FF3300"/>
                </a:solidFill>
              </a:rPr>
              <a:t>CATWOE</a:t>
            </a:r>
            <a:endParaRPr lang="tr-TR" b="1" smtClean="0">
              <a:solidFill>
                <a:srgbClr val="FF3300"/>
              </a:solidFill>
            </a:endParaRPr>
          </a:p>
          <a:p>
            <a:pPr marL="990600" lvl="1" indent="-533400" eaLnBrk="1" hangingPunct="1"/>
            <a:r>
              <a:rPr lang="en-GB" smtClean="0"/>
              <a:t>start the process by defining first T and W, then the other CATWOE elements</a:t>
            </a:r>
            <a:r>
              <a:rPr lang="en-US" smtClean="0"/>
              <a:t> </a:t>
            </a:r>
            <a:r>
              <a:rPr lang="tr-TR" smtClean="0"/>
              <a:t>	</a:t>
            </a:r>
          </a:p>
          <a:p>
            <a:pPr marL="990600" lvl="1" indent="-533400" eaLnBrk="1" hangingPunct="1"/>
            <a:r>
              <a:rPr lang="tr-TR" smtClean="0"/>
              <a:t>then consider w</a:t>
            </a:r>
            <a:r>
              <a:rPr lang="en-GB" smtClean="0"/>
              <a:t>hat would be the measures of performance by which the operation of the</a:t>
            </a:r>
            <a:r>
              <a:rPr lang="en-GB" sz="3200" smtClean="0"/>
              <a:t> </a:t>
            </a:r>
            <a:r>
              <a:rPr lang="en-GB" smtClean="0"/>
              <a:t>notional system would be judged?</a:t>
            </a:r>
            <a:r>
              <a:rPr lang="en-US" smtClean="0"/>
              <a:t>   </a:t>
            </a:r>
          </a:p>
        </p:txBody>
      </p:sp>
    </p:spTree>
    <p:extLst>
      <p:ext uri="{BB962C8B-B14F-4D97-AF65-F5344CB8AC3E}">
        <p14:creationId xmlns:p14="http://schemas.microsoft.com/office/powerpoint/2010/main" val="365437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96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97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A341CFA-D07B-4428-883E-D99E83802CCA}" type="slidenum">
              <a:rPr lang="en-US" smtClean="0"/>
              <a:pPr eaLnBrk="1" hangingPunct="1"/>
              <a:t>10</a:t>
            </a:fld>
            <a:endParaRPr lang="en-US" smtClean="0"/>
          </a:p>
        </p:txBody>
      </p:sp>
      <p:sp>
        <p:nvSpPr>
          <p:cNvPr id="29701" name="Rectangle 2"/>
          <p:cNvSpPr>
            <a:spLocks noGrp="1" noChangeArrowheads="1"/>
          </p:cNvSpPr>
          <p:nvPr>
            <p:ph/>
          </p:nvPr>
        </p:nvSpPr>
        <p:spPr/>
        <p:txBody>
          <a:bodyPr/>
          <a:lstStyle/>
          <a:p>
            <a:pPr eaLnBrk="1" hangingPunct="1"/>
            <a:r>
              <a:rPr lang="tr-TR" sz="2400" smtClean="0"/>
              <a:t>finally for the </a:t>
            </a:r>
            <a:r>
              <a:rPr lang="tr-TR" sz="2400" b="1" smtClean="0">
                <a:solidFill>
                  <a:srgbClr val="FF3300"/>
                </a:solidFill>
              </a:rPr>
              <a:t>MM</a:t>
            </a:r>
            <a:r>
              <a:rPr lang="tr-TR" sz="2400" smtClean="0"/>
              <a:t>:</a:t>
            </a:r>
          </a:p>
          <a:p>
            <a:pPr lvl="1" eaLnBrk="1" hangingPunct="1"/>
            <a:r>
              <a:rPr lang="tr-TR" sz="2000" b="1" smtClean="0">
                <a:solidFill>
                  <a:srgbClr val="FF3300"/>
                </a:solidFill>
              </a:rPr>
              <a:t>Customers</a:t>
            </a:r>
            <a:r>
              <a:rPr lang="tr-TR" sz="2000" smtClean="0"/>
              <a:t>: BOTAŞ</a:t>
            </a:r>
          </a:p>
          <a:p>
            <a:pPr lvl="1" eaLnBrk="1" hangingPunct="1"/>
            <a:r>
              <a:rPr lang="tr-TR" sz="2000" b="1" smtClean="0">
                <a:solidFill>
                  <a:srgbClr val="FF3300"/>
                </a:solidFill>
              </a:rPr>
              <a:t>Actors</a:t>
            </a:r>
            <a:r>
              <a:rPr lang="tr-TR" sz="2000" smtClean="0"/>
              <a:t>: BOTAŞ workers and tanker operatives</a:t>
            </a:r>
          </a:p>
          <a:p>
            <a:pPr lvl="1" eaLnBrk="1" hangingPunct="1"/>
            <a:r>
              <a:rPr lang="tr-TR" sz="2000" b="1" smtClean="0">
                <a:solidFill>
                  <a:srgbClr val="FF3300"/>
                </a:solidFill>
              </a:rPr>
              <a:t>Transformation</a:t>
            </a:r>
            <a:r>
              <a:rPr lang="tr-TR" sz="2000" smtClean="0"/>
              <a:t>: hoses that would have failed early now last longer </a:t>
            </a:r>
          </a:p>
          <a:p>
            <a:pPr lvl="1" eaLnBrk="1" hangingPunct="1"/>
            <a:r>
              <a:rPr lang="tr-TR" sz="2000" b="1" smtClean="0">
                <a:solidFill>
                  <a:srgbClr val="FF3300"/>
                </a:solidFill>
              </a:rPr>
              <a:t>Weltanschauung</a:t>
            </a:r>
            <a:r>
              <a:rPr lang="tr-TR" sz="2000" smtClean="0"/>
              <a:t>: better maintenance helps provide a better service and saves money.</a:t>
            </a:r>
          </a:p>
          <a:p>
            <a:pPr lvl="1" eaLnBrk="1" hangingPunct="1"/>
            <a:r>
              <a:rPr lang="tr-TR" sz="2000" b="1" smtClean="0">
                <a:solidFill>
                  <a:srgbClr val="FF3300"/>
                </a:solidFill>
              </a:rPr>
              <a:t>Owners</a:t>
            </a:r>
            <a:r>
              <a:rPr lang="tr-TR" sz="2000" smtClean="0"/>
              <a:t>: BOTAŞ</a:t>
            </a:r>
          </a:p>
          <a:p>
            <a:pPr lvl="1" eaLnBrk="1" hangingPunct="1"/>
            <a:r>
              <a:rPr lang="tr-TR" sz="2000" b="1" smtClean="0">
                <a:solidFill>
                  <a:srgbClr val="FF3300"/>
                </a:solidFill>
              </a:rPr>
              <a:t>Environmental</a:t>
            </a:r>
            <a:r>
              <a:rPr lang="tr-TR" sz="2000" smtClean="0"/>
              <a:t> </a:t>
            </a:r>
            <a:r>
              <a:rPr lang="tr-TR" sz="2000" b="1" smtClean="0">
                <a:solidFill>
                  <a:srgbClr val="FF3300"/>
                </a:solidFill>
              </a:rPr>
              <a:t>constraints</a:t>
            </a:r>
            <a:r>
              <a:rPr lang="tr-TR" sz="2000" smtClean="0"/>
              <a:t>: pumping rates, sea conditions and environ­mental concerns, need to keep costs down</a:t>
            </a:r>
          </a:p>
          <a:p>
            <a:pPr lvl="2" eaLnBrk="1" hangingPunct="1"/>
            <a:r>
              <a:rPr lang="tr-TR" sz="1800" smtClean="0"/>
              <a:t>A BOTAŞ-owned system of maintenance to improve the service life of hoses used to transfer oil from the Ceyhan tanks to waiting bulk carriers at low cost. It must operate within physical constraints such as pumping rates and sea conditions, plus environmental comtraints and within cost limits. The system is operated by BOTAŞ workers and tanker operators for the benefit of BOTAŞ.</a:t>
            </a:r>
          </a:p>
        </p:txBody>
      </p:sp>
    </p:spTree>
    <p:extLst>
      <p:ext uri="{BB962C8B-B14F-4D97-AF65-F5344CB8AC3E}">
        <p14:creationId xmlns:p14="http://schemas.microsoft.com/office/powerpoint/2010/main" val="122791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0B9EA83E-070A-432A-8CA4-5CE51B00D23E}" type="slidenum">
              <a:rPr lang="en-US" smtClean="0"/>
              <a:pPr eaLnBrk="1" hangingPunct="1"/>
              <a:t>11</a:t>
            </a:fld>
            <a:endParaRPr lang="en-US" smtClean="0"/>
          </a:p>
        </p:txBody>
      </p:sp>
      <p:pic>
        <p:nvPicPr>
          <p:cNvPr id="30725"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27088" y="476250"/>
            <a:ext cx="7705725" cy="5473700"/>
          </a:xfrm>
          <a:noFill/>
        </p:spPr>
      </p:pic>
    </p:spTree>
    <p:extLst>
      <p:ext uri="{BB962C8B-B14F-4D97-AF65-F5344CB8AC3E}">
        <p14:creationId xmlns:p14="http://schemas.microsoft.com/office/powerpoint/2010/main" val="14961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4E279C85-F927-466E-956B-737718E47307}" type="slidenum">
              <a:rPr lang="en-US" smtClean="0"/>
              <a:pPr eaLnBrk="1" hangingPunct="1"/>
              <a:t>12</a:t>
            </a:fld>
            <a:endParaRPr lang="en-US" smtClean="0"/>
          </a:p>
        </p:txBody>
      </p:sp>
      <p:sp>
        <p:nvSpPr>
          <p:cNvPr id="31749" name="Rectangle 3"/>
          <p:cNvSpPr>
            <a:spLocks noGrp="1" noChangeArrowheads="1"/>
          </p:cNvSpPr>
          <p:nvPr>
            <p:ph type="body" idx="1"/>
          </p:nvPr>
        </p:nvSpPr>
        <p:spPr>
          <a:xfrm>
            <a:off x="457200" y="548680"/>
            <a:ext cx="8229600" cy="5577483"/>
          </a:xfrm>
        </p:spPr>
        <p:txBody>
          <a:bodyPr/>
          <a:lstStyle/>
          <a:p>
            <a:pPr marL="990600" lvl="1" indent="-533400" eaLnBrk="1" hangingPunct="1">
              <a:lnSpc>
                <a:spcPct val="90000"/>
              </a:lnSpc>
              <a:buFontTx/>
              <a:buAutoNum type="arabicPeriod"/>
            </a:pPr>
            <a:r>
              <a:rPr lang="tr-TR" sz="2400" smtClean="0"/>
              <a:t>a</a:t>
            </a:r>
            <a:r>
              <a:rPr lang="en-GB" sz="2400" smtClean="0"/>
              <a:t>ssemble the guidelines: PQR, CATWOE, the RD, etc. </a:t>
            </a:r>
          </a:p>
          <a:p>
            <a:pPr marL="990600" lvl="1" indent="-533400" eaLnBrk="1" hangingPunct="1">
              <a:lnSpc>
                <a:spcPct val="90000"/>
              </a:lnSpc>
              <a:buFontTx/>
              <a:buAutoNum type="arabicPeriod"/>
            </a:pPr>
            <a:r>
              <a:rPr lang="tr-TR" sz="2400" smtClean="0"/>
              <a:t>w</a:t>
            </a:r>
            <a:r>
              <a:rPr lang="en-GB" sz="2400" smtClean="0"/>
              <a:t>rite down three groups of activities - those which concern </a:t>
            </a:r>
            <a:r>
              <a:rPr lang="en-GB" sz="2400" b="1" smtClean="0">
                <a:solidFill>
                  <a:srgbClr val="FF3300"/>
                </a:solidFill>
              </a:rPr>
              <a:t>the thing which</a:t>
            </a:r>
            <a:r>
              <a:rPr lang="en-GB" sz="2400" smtClean="0"/>
              <a:t> </a:t>
            </a:r>
            <a:r>
              <a:rPr lang="en-GB" sz="2400" b="1" smtClean="0">
                <a:solidFill>
                  <a:srgbClr val="FF3300"/>
                </a:solidFill>
              </a:rPr>
              <a:t>gets transformed</a:t>
            </a:r>
            <a:r>
              <a:rPr lang="en-GB" sz="2400" smtClean="0"/>
              <a:t> (the unpainted fence</a:t>
            </a:r>
            <a:r>
              <a:rPr lang="tr-TR" sz="2400" smtClean="0"/>
              <a:t>);</a:t>
            </a:r>
            <a:r>
              <a:rPr lang="en-GB" sz="2400" smtClean="0"/>
              <a:t> those activities which </a:t>
            </a:r>
            <a:r>
              <a:rPr lang="en-GB" sz="2400" b="1" smtClean="0">
                <a:solidFill>
                  <a:srgbClr val="FF3300"/>
                </a:solidFill>
              </a:rPr>
              <a:t>do the transforming</a:t>
            </a:r>
            <a:r>
              <a:rPr lang="tr-TR" sz="2400" b="1" smtClean="0">
                <a:solidFill>
                  <a:srgbClr val="FF3300"/>
                </a:solidFill>
              </a:rPr>
              <a:t> </a:t>
            </a:r>
            <a:r>
              <a:rPr lang="tr-TR" sz="2400" smtClean="0"/>
              <a:t>(painting)</a:t>
            </a:r>
            <a:r>
              <a:rPr lang="en-GB" sz="2400" smtClean="0"/>
              <a:t>; and any activities concerned with dealing with </a:t>
            </a:r>
            <a:r>
              <a:rPr lang="en-GB" sz="2400" b="1" smtClean="0">
                <a:solidFill>
                  <a:srgbClr val="FF3300"/>
                </a:solidFill>
              </a:rPr>
              <a:t>the transformed entity</a:t>
            </a:r>
            <a:r>
              <a:rPr lang="en-GB" sz="2400" smtClean="0"/>
              <a:t> (e.g. judging if it improves the appearance of the property); this will give you a cluster of activities. </a:t>
            </a:r>
          </a:p>
          <a:p>
            <a:pPr marL="990600" lvl="1" indent="-533400" eaLnBrk="1" hangingPunct="1">
              <a:lnSpc>
                <a:spcPct val="90000"/>
              </a:lnSpc>
              <a:buFontTx/>
              <a:buAutoNum type="arabicPeriod"/>
            </a:pPr>
            <a:r>
              <a:rPr lang="tr-TR" sz="2400" smtClean="0"/>
              <a:t>c</a:t>
            </a:r>
            <a:r>
              <a:rPr lang="en-GB" sz="2400" smtClean="0"/>
              <a:t>onnect the activities by arrows which indicate the dependency of one activity upon another; for example, </a:t>
            </a:r>
            <a:r>
              <a:rPr lang="tr-TR" sz="2400" smtClean="0"/>
              <a:t>i</a:t>
            </a:r>
            <a:r>
              <a:rPr lang="en-GB" sz="2400" smtClean="0"/>
              <a:t>n Figure 1.3 activity 7 (paint the fence) depends upon both activities 4, 5 and 6</a:t>
            </a:r>
            <a:r>
              <a:rPr lang="tr-TR" sz="2400" smtClean="0"/>
              <a:t>,</a:t>
            </a:r>
            <a:r>
              <a:rPr lang="en-GB" sz="2400" smtClean="0"/>
              <a:t> since you can't paint the fence until you've obtained both brush and paint and prepared the fence </a:t>
            </a:r>
          </a:p>
          <a:p>
            <a:pPr marL="990600" lvl="1" indent="-533400" eaLnBrk="1" hangingPunct="1">
              <a:lnSpc>
                <a:spcPct val="90000"/>
              </a:lnSpc>
              <a:buFontTx/>
              <a:buAutoNum type="arabicPeriod"/>
            </a:pPr>
            <a:endParaRPr lang="en-US" sz="1800" smtClean="0"/>
          </a:p>
        </p:txBody>
      </p:sp>
    </p:spTree>
    <p:extLst>
      <p:ext uri="{BB962C8B-B14F-4D97-AF65-F5344CB8AC3E}">
        <p14:creationId xmlns:p14="http://schemas.microsoft.com/office/powerpoint/2010/main" val="36380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F0233866-8FD3-4E41-8946-79144BEED407}" type="slidenum">
              <a:rPr lang="en-US" smtClean="0"/>
              <a:pPr eaLnBrk="1" hangingPunct="1"/>
              <a:t>13</a:t>
            </a:fld>
            <a:endParaRPr lang="en-US" smtClean="0"/>
          </a:p>
        </p:txBody>
      </p:sp>
      <p:sp>
        <p:nvSpPr>
          <p:cNvPr id="32773" name="Rectangle 3"/>
          <p:cNvSpPr>
            <a:spLocks noGrp="1" noChangeArrowheads="1"/>
          </p:cNvSpPr>
          <p:nvPr>
            <p:ph type="body" idx="1"/>
          </p:nvPr>
        </p:nvSpPr>
        <p:spPr>
          <a:xfrm>
            <a:off x="457200" y="620688"/>
            <a:ext cx="8229600" cy="5505475"/>
          </a:xfrm>
        </p:spPr>
        <p:txBody>
          <a:bodyPr>
            <a:normAutofit/>
          </a:bodyPr>
          <a:lstStyle/>
          <a:p>
            <a:pPr marL="990600" lvl="1" indent="-533400" eaLnBrk="1" hangingPunct="1">
              <a:buFontTx/>
              <a:buAutoNum type="arabicPeriod" startAt="4"/>
            </a:pPr>
            <a:r>
              <a:rPr lang="tr-TR" sz="2400" smtClean="0"/>
              <a:t>a</a:t>
            </a:r>
            <a:r>
              <a:rPr lang="en-GB" sz="2400" smtClean="0"/>
              <a:t>dd the three </a:t>
            </a:r>
            <a:r>
              <a:rPr lang="en-GB" sz="2400" b="1" smtClean="0">
                <a:solidFill>
                  <a:srgbClr val="FF3300"/>
                </a:solidFill>
              </a:rPr>
              <a:t>monitoring</a:t>
            </a:r>
            <a:r>
              <a:rPr lang="en-GB" sz="2400" smtClean="0"/>
              <a:t> and </a:t>
            </a:r>
            <a:r>
              <a:rPr lang="en-GB" sz="2400" b="1" smtClean="0">
                <a:solidFill>
                  <a:srgbClr val="FF3300"/>
                </a:solidFill>
              </a:rPr>
              <a:t>control</a:t>
            </a:r>
            <a:r>
              <a:rPr lang="en-GB" sz="2400" smtClean="0"/>
              <a:t> activities, which always have the structure shown in Figures 1.2 and 1.3. </a:t>
            </a:r>
          </a:p>
          <a:p>
            <a:pPr marL="990600" lvl="1" indent="-533400" eaLnBrk="1" hangingPunct="1">
              <a:buFontTx/>
              <a:buAutoNum type="arabicPeriod" startAt="4"/>
            </a:pPr>
            <a:r>
              <a:rPr lang="tr-TR" sz="2400" smtClean="0"/>
              <a:t>c</a:t>
            </a:r>
            <a:r>
              <a:rPr lang="en-GB" sz="2400" smtClean="0"/>
              <a:t>heck the model against the guidelines</a:t>
            </a:r>
            <a:r>
              <a:rPr lang="tr-TR" sz="2400" smtClean="0"/>
              <a:t>;</a:t>
            </a:r>
            <a:r>
              <a:rPr lang="en-GB" sz="2400" smtClean="0"/>
              <a:t> </a:t>
            </a:r>
            <a:r>
              <a:rPr lang="tr-TR" sz="2400" smtClean="0"/>
              <a:t>a</a:t>
            </a:r>
            <a:r>
              <a:rPr lang="en-GB" sz="2400" smtClean="0"/>
              <a:t>sk yourself: </a:t>
            </a:r>
            <a:r>
              <a:rPr lang="tr-TR" sz="2400" smtClean="0"/>
              <a:t>d</a:t>
            </a:r>
            <a:r>
              <a:rPr lang="en-GB" sz="2400" smtClean="0"/>
              <a:t>oes every phrase in the RD lead to something in the model? </a:t>
            </a:r>
            <a:r>
              <a:rPr lang="tr-TR" sz="2400" smtClean="0"/>
              <a:t>a</a:t>
            </a:r>
            <a:r>
              <a:rPr lang="en-GB" sz="2400" smtClean="0"/>
              <a:t>nd: </a:t>
            </a:r>
            <a:r>
              <a:rPr lang="tr-TR" sz="2400" smtClean="0"/>
              <a:t>c</a:t>
            </a:r>
            <a:r>
              <a:rPr lang="en-GB" sz="2400" smtClean="0"/>
              <a:t>an every activity in the model be linked back to something in the RD or CATWOE, etc.? </a:t>
            </a:r>
            <a:r>
              <a:rPr lang="tr-TR" sz="2400" smtClean="0"/>
              <a:t>i</a:t>
            </a:r>
            <a:r>
              <a:rPr lang="en-GB" sz="2400" smtClean="0"/>
              <a:t>f the answer to both questions is ‘</a:t>
            </a:r>
            <a:r>
              <a:rPr lang="tr-TR" sz="2400" smtClean="0"/>
              <a:t>y</a:t>
            </a:r>
            <a:r>
              <a:rPr lang="en-GB" sz="2400" smtClean="0"/>
              <a:t>es', then you have a defensible model </a:t>
            </a:r>
            <a:endParaRPr lang="tr-TR" sz="2400" smtClean="0"/>
          </a:p>
          <a:p>
            <a:pPr marL="1371600" lvl="2" indent="-457200" eaLnBrk="1" hangingPunct="1"/>
            <a:r>
              <a:rPr lang="tr-TR" sz="2000" smtClean="0"/>
              <a:t>experienced</a:t>
            </a:r>
            <a:r>
              <a:rPr lang="en-GB" sz="2000" smtClean="0"/>
              <a:t> SSM practitioners working from the same RD might well produce somewhat different models; this is because they are interpreting the words in the RD</a:t>
            </a:r>
            <a:r>
              <a:rPr lang="tr-TR" sz="2000" smtClean="0"/>
              <a:t>, PQR, CATWOE etc</a:t>
            </a:r>
            <a:r>
              <a:rPr lang="en-GB" sz="2000" smtClean="0"/>
              <a:t> somewhat differently</a:t>
            </a:r>
            <a:r>
              <a:rPr lang="tr-TR" sz="2000" smtClean="0"/>
              <a:t>;</a:t>
            </a:r>
            <a:r>
              <a:rPr lang="en-GB" sz="2000" smtClean="0"/>
              <a:t> </a:t>
            </a:r>
            <a:r>
              <a:rPr lang="tr-TR" sz="2000" smtClean="0"/>
              <a:t>t</a:t>
            </a:r>
            <a:r>
              <a:rPr lang="en-GB" sz="2000" smtClean="0"/>
              <a:t>he important thing is that you can defend</a:t>
            </a:r>
            <a:r>
              <a:rPr lang="en-GB" sz="1600" smtClean="0"/>
              <a:t> </a:t>
            </a:r>
            <a:r>
              <a:rPr lang="en-GB" sz="2000" smtClean="0"/>
              <a:t>your model as</a:t>
            </a:r>
            <a:r>
              <a:rPr lang="en-GB" sz="1600" smtClean="0"/>
              <a:t> </a:t>
            </a:r>
            <a:r>
              <a:rPr lang="en-GB" sz="2000" smtClean="0"/>
              <a:t>representing what is in your RD, PQR, CATWOE</a:t>
            </a:r>
            <a:r>
              <a:rPr lang="en-GB" sz="1600" smtClean="0"/>
              <a:t>, </a:t>
            </a:r>
            <a:r>
              <a:rPr lang="en-GB" sz="2000" smtClean="0"/>
              <a:t>etc</a:t>
            </a:r>
            <a:endParaRPr lang="en-US" sz="2000" smtClean="0"/>
          </a:p>
          <a:p>
            <a:pPr marL="609600" indent="-609600" eaLnBrk="1" hangingPunct="1">
              <a:buFontTx/>
              <a:buNone/>
            </a:pPr>
            <a:endParaRPr lang="en-US" sz="2400" smtClean="0"/>
          </a:p>
        </p:txBody>
      </p:sp>
    </p:spTree>
    <p:extLst>
      <p:ext uri="{BB962C8B-B14F-4D97-AF65-F5344CB8AC3E}">
        <p14:creationId xmlns:p14="http://schemas.microsoft.com/office/powerpoint/2010/main" val="2968414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AD0F769F-2AFB-48AA-AFFA-CC9AF534E4E3}" type="slidenum">
              <a:rPr lang="en-US" smtClean="0"/>
              <a:pPr eaLnBrk="1" hangingPunct="1"/>
              <a:t>14</a:t>
            </a:fld>
            <a:endParaRPr lang="en-US" smtClean="0"/>
          </a:p>
        </p:txBody>
      </p:sp>
      <p:pic>
        <p:nvPicPr>
          <p:cNvPr id="3379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620713"/>
            <a:ext cx="6985000" cy="5113337"/>
          </a:xfrm>
          <a:noFill/>
        </p:spPr>
      </p:pic>
    </p:spTree>
    <p:extLst>
      <p:ext uri="{BB962C8B-B14F-4D97-AF65-F5344CB8AC3E}">
        <p14:creationId xmlns:p14="http://schemas.microsoft.com/office/powerpoint/2010/main" val="19200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605098E-DF0F-48D2-BA81-83A21F4D7A5F}" type="slidenum">
              <a:rPr lang="en-US" smtClean="0"/>
              <a:pPr eaLnBrk="1" hangingPunct="1"/>
              <a:t>2</a:t>
            </a:fld>
            <a:endParaRPr lang="en-US" smtClean="0"/>
          </a:p>
        </p:txBody>
      </p:sp>
      <p:pic>
        <p:nvPicPr>
          <p:cNvPr id="21509"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692150"/>
            <a:ext cx="6697662" cy="5041900"/>
          </a:xfrm>
          <a:noFill/>
        </p:spPr>
      </p:pic>
    </p:spTree>
    <p:extLst>
      <p:ext uri="{BB962C8B-B14F-4D97-AF65-F5344CB8AC3E}">
        <p14:creationId xmlns:p14="http://schemas.microsoft.com/office/powerpoint/2010/main" val="396406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25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33AAE752-C7D5-42F1-8A19-2AA3AEBDA889}" type="slidenum">
              <a:rPr lang="en-US" smtClean="0"/>
              <a:pPr eaLnBrk="1" hangingPunct="1"/>
              <a:t>3</a:t>
            </a:fld>
            <a:endParaRPr lang="en-US" smtClean="0"/>
          </a:p>
        </p:txBody>
      </p:sp>
      <p:pic>
        <p:nvPicPr>
          <p:cNvPr id="22533"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33049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C3D8A2D8-2B79-412D-9033-74B6E12200E6}" type="slidenum">
              <a:rPr lang="en-US" smtClean="0"/>
              <a:pPr eaLnBrk="1" hangingPunct="1"/>
              <a:t>4</a:t>
            </a:fld>
            <a:endParaRPr lang="en-US" smtClean="0"/>
          </a:p>
        </p:txBody>
      </p:sp>
      <p:sp>
        <p:nvSpPr>
          <p:cNvPr id="23557" name="Rectangle 3"/>
          <p:cNvSpPr>
            <a:spLocks noGrp="1" noChangeArrowheads="1"/>
          </p:cNvSpPr>
          <p:nvPr>
            <p:ph type="body" idx="1"/>
          </p:nvPr>
        </p:nvSpPr>
        <p:spPr>
          <a:xfrm>
            <a:off x="457200" y="692696"/>
            <a:ext cx="8229600" cy="5433467"/>
          </a:xfrm>
        </p:spPr>
        <p:txBody>
          <a:bodyPr>
            <a:normAutofit/>
          </a:bodyPr>
          <a:lstStyle/>
          <a:p>
            <a:pPr lvl="1" eaLnBrk="1" hangingPunct="1">
              <a:lnSpc>
                <a:spcPct val="90000"/>
              </a:lnSpc>
            </a:pPr>
            <a:r>
              <a:rPr lang="en-GB" sz="2400" smtClean="0"/>
              <a:t>criteria to tell whether the transformation T is working, in the sense of producing its intended outcome, i.e. criteria for </a:t>
            </a:r>
            <a:r>
              <a:rPr lang="en-GB" sz="2400" b="1" smtClean="0">
                <a:solidFill>
                  <a:srgbClr val="FF3300"/>
                </a:solidFill>
              </a:rPr>
              <a:t>efficacy</a:t>
            </a:r>
            <a:r>
              <a:rPr lang="en-GB" sz="2400" smtClean="0"/>
              <a:t>; </a:t>
            </a:r>
          </a:p>
          <a:p>
            <a:pPr lvl="1" eaLnBrk="1" hangingPunct="1">
              <a:lnSpc>
                <a:spcPct val="90000"/>
              </a:lnSpc>
            </a:pPr>
            <a:r>
              <a:rPr lang="en-GB" sz="2400" smtClean="0"/>
              <a:t>criteria to tell whether the transformation is being achieved with a minimum use of resources, i.e. criteria for </a:t>
            </a:r>
            <a:r>
              <a:rPr lang="en-GB" sz="2400" b="1" smtClean="0">
                <a:solidFill>
                  <a:srgbClr val="FF3300"/>
                </a:solidFill>
              </a:rPr>
              <a:t>efficiency</a:t>
            </a:r>
            <a:r>
              <a:rPr lang="en-GB" sz="2400" smtClean="0"/>
              <a:t>; and </a:t>
            </a:r>
          </a:p>
          <a:p>
            <a:pPr lvl="1" eaLnBrk="1" hangingPunct="1">
              <a:lnSpc>
                <a:spcPct val="90000"/>
              </a:lnSpc>
            </a:pPr>
            <a:r>
              <a:rPr lang="en-GB" sz="2400" smtClean="0"/>
              <a:t>criteria to tell whether this transformation is helping achieve some higher-level or longer-term aim, i.e. criteria for </a:t>
            </a:r>
            <a:r>
              <a:rPr lang="en-GB" sz="2400" b="1" smtClean="0">
                <a:solidFill>
                  <a:srgbClr val="FF3300"/>
                </a:solidFill>
              </a:rPr>
              <a:t>effectiveness</a:t>
            </a:r>
            <a:endParaRPr lang="tr-TR" sz="2400" b="1" smtClean="0">
              <a:solidFill>
                <a:srgbClr val="FF3300"/>
              </a:solidFill>
            </a:endParaRPr>
          </a:p>
          <a:p>
            <a:pPr lvl="1" eaLnBrk="1" hangingPunct="1">
              <a:lnSpc>
                <a:spcPct val="90000"/>
              </a:lnSpc>
            </a:pPr>
            <a:r>
              <a:rPr lang="en-GB" sz="2400" smtClean="0"/>
              <a:t>'three Es' will always be relevant in building any model, but in particular circumstances other criteria might also apply, such as </a:t>
            </a:r>
            <a:r>
              <a:rPr lang="en-GB" sz="2400" b="1" smtClean="0">
                <a:solidFill>
                  <a:srgbClr val="FF3300"/>
                </a:solidFill>
              </a:rPr>
              <a:t>elegance</a:t>
            </a:r>
            <a:r>
              <a:rPr lang="en-GB" sz="2400" smtClean="0"/>
              <a:t> (Is this a beautiful transformation?) or </a:t>
            </a:r>
            <a:r>
              <a:rPr lang="en-GB" sz="2400" b="1" smtClean="0">
                <a:solidFill>
                  <a:srgbClr val="FF3300"/>
                </a:solidFill>
              </a:rPr>
              <a:t>ethicality</a:t>
            </a:r>
            <a:r>
              <a:rPr lang="en-GB" sz="2400" smtClean="0"/>
              <a:t> (Is this a morally correct transformation?)</a:t>
            </a:r>
            <a:r>
              <a:rPr lang="tr-TR" sz="2400" smtClean="0"/>
              <a:t> </a:t>
            </a:r>
            <a:r>
              <a:rPr lang="en-GB" sz="2400" smtClean="0"/>
              <a:t>The judgement is yours as to what criteria are needed</a:t>
            </a:r>
            <a:r>
              <a:rPr lang="en-US" sz="2400" smtClean="0"/>
              <a:t> </a:t>
            </a:r>
            <a:r>
              <a:rPr lang="en-GB" sz="2400" smtClean="0"/>
              <a:t> </a:t>
            </a:r>
            <a:endParaRPr lang="en-US" sz="2400" smtClean="0"/>
          </a:p>
        </p:txBody>
      </p:sp>
    </p:spTree>
    <p:extLst>
      <p:ext uri="{BB962C8B-B14F-4D97-AF65-F5344CB8AC3E}">
        <p14:creationId xmlns:p14="http://schemas.microsoft.com/office/powerpoint/2010/main" val="160918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1DBEFE35-427F-4F71-BC61-CE883DA9FB54}" type="slidenum">
              <a:rPr lang="en-US" smtClean="0"/>
              <a:pPr eaLnBrk="1" hangingPunct="1"/>
              <a:t>5</a:t>
            </a:fld>
            <a:endParaRPr lang="en-US" smtClean="0"/>
          </a:p>
        </p:txBody>
      </p:sp>
      <p:sp>
        <p:nvSpPr>
          <p:cNvPr id="24581" name="Rectangle 3"/>
          <p:cNvSpPr>
            <a:spLocks noGrp="1" noChangeArrowheads="1"/>
          </p:cNvSpPr>
          <p:nvPr>
            <p:ph type="body" idx="1"/>
          </p:nvPr>
        </p:nvSpPr>
        <p:spPr>
          <a:xfrm>
            <a:off x="457200" y="548680"/>
            <a:ext cx="8229600" cy="5577483"/>
          </a:xfrm>
        </p:spPr>
        <p:txBody>
          <a:bodyPr>
            <a:normAutofit/>
          </a:bodyPr>
          <a:lstStyle/>
          <a:p>
            <a:pPr marL="609600" indent="-609600" eaLnBrk="1" hangingPunct="1">
              <a:lnSpc>
                <a:spcPct val="90000"/>
              </a:lnSpc>
              <a:buFontTx/>
              <a:buAutoNum type="arabicPeriod" startAt="4"/>
            </a:pPr>
            <a:r>
              <a:rPr lang="tr-TR" smtClean="0"/>
              <a:t>are </a:t>
            </a:r>
            <a:r>
              <a:rPr lang="en-GB" smtClean="0"/>
              <a:t>RDs </a:t>
            </a:r>
            <a:r>
              <a:rPr lang="en-GB" b="1" smtClean="0">
                <a:solidFill>
                  <a:srgbClr val="FF3300"/>
                </a:solidFill>
              </a:rPr>
              <a:t>'Primary Task'</a:t>
            </a:r>
            <a:r>
              <a:rPr lang="en-GB" smtClean="0"/>
              <a:t> or </a:t>
            </a:r>
            <a:r>
              <a:rPr lang="en-GB" b="1" smtClean="0">
                <a:solidFill>
                  <a:srgbClr val="FF3300"/>
                </a:solidFill>
              </a:rPr>
              <a:t>'Issue-based'</a:t>
            </a:r>
            <a:r>
              <a:rPr lang="en-GB" smtClean="0"/>
              <a:t> definitions? </a:t>
            </a:r>
            <a:endParaRPr lang="tr-TR" smtClean="0"/>
          </a:p>
          <a:p>
            <a:pPr marL="990600" lvl="1" indent="-533400" eaLnBrk="1" hangingPunct="1">
              <a:lnSpc>
                <a:spcPct val="90000"/>
              </a:lnSpc>
            </a:pPr>
            <a:r>
              <a:rPr lang="en-GB" smtClean="0"/>
              <a:t>never work exclusively with either Primary Task (PT) or Issue-based (IB) RDs</a:t>
            </a:r>
            <a:r>
              <a:rPr lang="tr-TR" smtClean="0"/>
              <a:t>,</a:t>
            </a:r>
            <a:r>
              <a:rPr lang="en-GB" smtClean="0"/>
              <a:t> </a:t>
            </a:r>
            <a:r>
              <a:rPr lang="tr-TR" smtClean="0"/>
              <a:t>m</a:t>
            </a:r>
            <a:r>
              <a:rPr lang="en-GB" smtClean="0"/>
              <a:t>ost investigations will best feature a mixture of both types</a:t>
            </a:r>
            <a:r>
              <a:rPr lang="en-US" smtClean="0"/>
              <a:t> </a:t>
            </a:r>
            <a:endParaRPr lang="tr-TR" smtClean="0"/>
          </a:p>
          <a:p>
            <a:pPr marL="609600" indent="-609600" eaLnBrk="1" hangingPunct="1">
              <a:lnSpc>
                <a:spcPct val="90000"/>
              </a:lnSpc>
              <a:buFontTx/>
              <a:buAutoNum type="arabicPeriod" startAt="5"/>
            </a:pPr>
            <a:r>
              <a:rPr lang="tr-TR" smtClean="0"/>
              <a:t>g</a:t>
            </a:r>
            <a:r>
              <a:rPr lang="en-GB" smtClean="0"/>
              <a:t>iven PQR, an RD, CATWOE, the 3Es and PTIB, </a:t>
            </a:r>
            <a:r>
              <a:rPr lang="tr-TR" smtClean="0"/>
              <a:t>all you need</a:t>
            </a:r>
            <a:r>
              <a:rPr lang="en-GB" smtClean="0"/>
              <a:t> is logical thinking</a:t>
            </a:r>
            <a:r>
              <a:rPr lang="tr-TR" smtClean="0"/>
              <a:t>;</a:t>
            </a:r>
            <a:r>
              <a:rPr lang="en-GB" smtClean="0"/>
              <a:t> </a:t>
            </a:r>
            <a:endParaRPr lang="tr-TR" smtClean="0"/>
          </a:p>
          <a:p>
            <a:pPr marL="990600" lvl="1" indent="-533400" eaLnBrk="1" hangingPunct="1">
              <a:lnSpc>
                <a:spcPct val="90000"/>
              </a:lnSpc>
              <a:buFontTx/>
              <a:buChar char="•"/>
            </a:pPr>
            <a:r>
              <a:rPr lang="tr-TR" smtClean="0"/>
              <a:t>t</a:t>
            </a:r>
            <a:r>
              <a:rPr lang="en-GB" smtClean="0"/>
              <a:t>he </a:t>
            </a:r>
            <a:r>
              <a:rPr lang="en-GB" u="sng" smtClean="0"/>
              <a:t>most common error </a:t>
            </a:r>
            <a:r>
              <a:rPr lang="en-GB" smtClean="0"/>
              <a:t>is to take your eye off the root definition and start modelling some real-world version of the purposeful activity being modelled</a:t>
            </a:r>
            <a:r>
              <a:rPr lang="en-US" smtClean="0"/>
              <a:t> </a:t>
            </a:r>
          </a:p>
        </p:txBody>
      </p:sp>
    </p:spTree>
    <p:extLst>
      <p:ext uri="{BB962C8B-B14F-4D97-AF65-F5344CB8AC3E}">
        <p14:creationId xmlns:p14="http://schemas.microsoft.com/office/powerpoint/2010/main" val="305848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F6A6A6FB-12D2-41C2-92FB-37A75032643C}" type="slidenum">
              <a:rPr lang="en-US" smtClean="0"/>
              <a:pPr eaLnBrk="1" hangingPunct="1"/>
              <a:t>6</a:t>
            </a:fld>
            <a:endParaRPr lang="en-US" smtClean="0"/>
          </a:p>
        </p:txBody>
      </p:sp>
      <p:pic>
        <p:nvPicPr>
          <p:cNvPr id="25605"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404813"/>
            <a:ext cx="6913562" cy="5761037"/>
          </a:xfrm>
          <a:noFill/>
        </p:spPr>
      </p:pic>
    </p:spTree>
    <p:extLst>
      <p:ext uri="{BB962C8B-B14F-4D97-AF65-F5344CB8AC3E}">
        <p14:creationId xmlns:p14="http://schemas.microsoft.com/office/powerpoint/2010/main" val="190495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66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EFE0FFF-1E06-4709-974C-D3632942326D}" type="slidenum">
              <a:rPr lang="en-US" smtClean="0"/>
              <a:pPr eaLnBrk="1" hangingPunct="1"/>
              <a:t>7</a:t>
            </a:fld>
            <a:endParaRPr lang="en-US" smtClean="0"/>
          </a:p>
        </p:txBody>
      </p:sp>
      <p:sp>
        <p:nvSpPr>
          <p:cNvPr id="26629" name="Rectangle 2"/>
          <p:cNvSpPr>
            <a:spLocks noGrp="1" noChangeArrowheads="1"/>
          </p:cNvSpPr>
          <p:nvPr>
            <p:ph/>
          </p:nvPr>
        </p:nvSpPr>
        <p:spPr/>
        <p:txBody>
          <a:bodyPr/>
          <a:lstStyle/>
          <a:p>
            <a:pPr eaLnBrk="1" hangingPunct="1"/>
            <a:r>
              <a:rPr lang="tr-TR" sz="2400" smtClean="0"/>
              <a:t>for an example consider the </a:t>
            </a:r>
            <a:r>
              <a:rPr lang="tr-TR" sz="2400" b="1" smtClean="0">
                <a:solidFill>
                  <a:srgbClr val="FF3300"/>
                </a:solidFill>
              </a:rPr>
              <a:t>BAKÜ-CEYHAN </a:t>
            </a:r>
            <a:r>
              <a:rPr lang="tr-TR" sz="2400" smtClean="0"/>
              <a:t>case</a:t>
            </a:r>
          </a:p>
          <a:p>
            <a:pPr eaLnBrk="1" hangingPunct="1"/>
            <a:r>
              <a:rPr lang="tr-TR" sz="2400" smtClean="0"/>
              <a:t>assume for simplicity that each person's viewpoint can be expressed in its own single root definition, even though there will be cases where one person may construct several root definitions</a:t>
            </a:r>
          </a:p>
          <a:p>
            <a:pPr eaLnBrk="1" hangingPunct="1"/>
            <a:r>
              <a:rPr lang="tr-TR" sz="2400" smtClean="0"/>
              <a:t>the following root definitions can be inferred from the dialogue (although you may read things somewhat differently)</a:t>
            </a:r>
          </a:p>
          <a:p>
            <a:pPr lvl="1" eaLnBrk="1" hangingPunct="1"/>
            <a:r>
              <a:rPr lang="tr-TR" sz="2000" smtClean="0"/>
              <a:t>The </a:t>
            </a:r>
            <a:r>
              <a:rPr lang="tr-TR" sz="2000" b="1" smtClean="0">
                <a:solidFill>
                  <a:srgbClr val="FF3300"/>
                </a:solidFill>
              </a:rPr>
              <a:t>PM</a:t>
            </a:r>
            <a:r>
              <a:rPr lang="tr-TR" sz="2000" smtClean="0"/>
              <a:t> is responsible for the entire operation of BOTAŞ; he wishes to keep down his overall costs</a:t>
            </a:r>
          </a:p>
          <a:p>
            <a:pPr lvl="1" eaLnBrk="1" hangingPunct="1"/>
            <a:r>
              <a:rPr lang="tr-TR" sz="2000" smtClean="0"/>
              <a:t>a CATWOE for him can be developed taking the hose system as the relevant one; the transformation is probably that the hose takes crude oil from storage tanks to tankers at minimum overall cost </a:t>
            </a:r>
          </a:p>
        </p:txBody>
      </p:sp>
    </p:spTree>
    <p:extLst>
      <p:ext uri="{BB962C8B-B14F-4D97-AF65-F5344CB8AC3E}">
        <p14:creationId xmlns:p14="http://schemas.microsoft.com/office/powerpoint/2010/main" val="2262132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76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758DAAA-03F6-417B-A27B-8E0D5A6B179A}" type="slidenum">
              <a:rPr lang="en-US" smtClean="0"/>
              <a:pPr eaLnBrk="1" hangingPunct="1"/>
              <a:t>8</a:t>
            </a:fld>
            <a:endParaRPr lang="en-US" smtClean="0"/>
          </a:p>
        </p:txBody>
      </p:sp>
      <p:sp>
        <p:nvSpPr>
          <p:cNvPr id="27653" name="Rectangle 2"/>
          <p:cNvSpPr>
            <a:spLocks noGrp="1" noChangeArrowheads="1"/>
          </p:cNvSpPr>
          <p:nvPr>
            <p:ph/>
          </p:nvPr>
        </p:nvSpPr>
        <p:spPr/>
        <p:txBody>
          <a:bodyPr/>
          <a:lstStyle/>
          <a:p>
            <a:pPr eaLnBrk="1" hangingPunct="1"/>
            <a:r>
              <a:rPr lang="tr-TR" sz="2400" b="1" smtClean="0">
                <a:solidFill>
                  <a:srgbClr val="FF3300"/>
                </a:solidFill>
              </a:rPr>
              <a:t>Customers</a:t>
            </a:r>
            <a:r>
              <a:rPr lang="tr-TR" sz="2400" smtClean="0"/>
              <a:t>: BOTAŞ</a:t>
            </a:r>
          </a:p>
          <a:p>
            <a:pPr eaLnBrk="1" hangingPunct="1"/>
            <a:r>
              <a:rPr lang="tr-TR" sz="2400" b="1" smtClean="0">
                <a:solidFill>
                  <a:srgbClr val="FF3300"/>
                </a:solidFill>
              </a:rPr>
              <a:t>Actors</a:t>
            </a:r>
            <a:r>
              <a:rPr lang="tr-TR" sz="2400" smtClean="0"/>
              <a:t>: BOTAŞ workers and tanker operatives</a:t>
            </a:r>
          </a:p>
          <a:p>
            <a:pPr eaLnBrk="1" hangingPunct="1"/>
            <a:r>
              <a:rPr lang="tr-TR" sz="2400" b="1" smtClean="0">
                <a:solidFill>
                  <a:srgbClr val="FF3300"/>
                </a:solidFill>
              </a:rPr>
              <a:t>Transformation</a:t>
            </a:r>
            <a:r>
              <a:rPr lang="tr-TR" sz="2400" smtClean="0"/>
              <a:t>: transfer oil from tanks into bulk carriers</a:t>
            </a:r>
          </a:p>
          <a:p>
            <a:pPr eaLnBrk="1" hangingPunct="1"/>
            <a:r>
              <a:rPr lang="tr-TR" sz="2400" b="1" smtClean="0">
                <a:solidFill>
                  <a:srgbClr val="FF3300"/>
                </a:solidFill>
              </a:rPr>
              <a:t>Weltanschauung</a:t>
            </a:r>
            <a:r>
              <a:rPr lang="tr-TR" sz="2400" smtClean="0"/>
              <a:t>: need to supply markets with  oil at minimum cost</a:t>
            </a:r>
          </a:p>
          <a:p>
            <a:pPr eaLnBrk="1" hangingPunct="1"/>
            <a:r>
              <a:rPr lang="tr-TR" sz="2400" b="1" smtClean="0">
                <a:solidFill>
                  <a:srgbClr val="FF3300"/>
                </a:solidFill>
              </a:rPr>
              <a:t>Owners</a:t>
            </a:r>
            <a:r>
              <a:rPr lang="tr-TR" sz="2400" smtClean="0"/>
              <a:t>: the government.</a:t>
            </a:r>
          </a:p>
          <a:p>
            <a:pPr eaLnBrk="1" hangingPunct="1"/>
            <a:r>
              <a:rPr lang="tr-TR" sz="2400" b="1" smtClean="0">
                <a:solidFill>
                  <a:srgbClr val="FF3300"/>
                </a:solidFill>
              </a:rPr>
              <a:t>Environmental</a:t>
            </a:r>
            <a:r>
              <a:rPr lang="tr-TR" sz="2400" smtClean="0"/>
              <a:t> </a:t>
            </a:r>
            <a:r>
              <a:rPr lang="tr-TR" sz="2400" b="1" smtClean="0">
                <a:solidFill>
                  <a:srgbClr val="FF3300"/>
                </a:solidFill>
              </a:rPr>
              <a:t>constraints</a:t>
            </a:r>
            <a:r>
              <a:rPr lang="tr-TR" sz="2400" smtClean="0"/>
              <a:t>: pumping rates, sea conditions and environmental concerns</a:t>
            </a:r>
          </a:p>
          <a:p>
            <a:pPr lvl="1" eaLnBrk="1" hangingPunct="1"/>
            <a:r>
              <a:rPr lang="tr-TR" sz="1800" smtClean="0"/>
              <a:t>A system owned by the government and operated by BOTAŞ staff, with the cooperation of tanker operators, to transfer oil from the Ceyhan tanks to waiting bulk carriers at minimum cost. It must operate within physical constraints such as pumping rates and sea conditions, plus environmental constraints. The system is needed so that oil can be supplied to world markets at minimum cost.</a:t>
            </a:r>
          </a:p>
        </p:txBody>
      </p:sp>
    </p:spTree>
    <p:extLst>
      <p:ext uri="{BB962C8B-B14F-4D97-AF65-F5344CB8AC3E}">
        <p14:creationId xmlns:p14="http://schemas.microsoft.com/office/powerpoint/2010/main" val="390626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1012E48E-32ED-4C8D-9AE0-3475BD43E5CC}" type="slidenum">
              <a:rPr lang="en-US" smtClean="0"/>
              <a:pPr eaLnBrk="1" hangingPunct="1"/>
              <a:t>9</a:t>
            </a:fld>
            <a:endParaRPr lang="en-US" smtClean="0"/>
          </a:p>
        </p:txBody>
      </p:sp>
      <p:sp>
        <p:nvSpPr>
          <p:cNvPr id="28677" name="Rectangle 2"/>
          <p:cNvSpPr>
            <a:spLocks noGrp="1" noChangeArrowheads="1"/>
          </p:cNvSpPr>
          <p:nvPr>
            <p:ph/>
          </p:nvPr>
        </p:nvSpPr>
        <p:spPr/>
        <p:txBody>
          <a:bodyPr/>
          <a:lstStyle/>
          <a:p>
            <a:pPr eaLnBrk="1" hangingPunct="1"/>
            <a:r>
              <a:rPr lang="tr-TR" sz="2200" smtClean="0"/>
              <a:t>a CATWOE and a root definition for </a:t>
            </a:r>
            <a:r>
              <a:rPr lang="tr-TR" sz="2200" b="1" smtClean="0">
                <a:solidFill>
                  <a:srgbClr val="FF3300"/>
                </a:solidFill>
              </a:rPr>
              <a:t>PO</a:t>
            </a:r>
            <a:r>
              <a:rPr lang="tr-TR" sz="2200" smtClean="0"/>
              <a:t> on the other hand might be:</a:t>
            </a:r>
          </a:p>
          <a:p>
            <a:pPr lvl="1" eaLnBrk="1" hangingPunct="1"/>
            <a:r>
              <a:rPr lang="tr-TR" sz="2000" b="1" smtClean="0">
                <a:solidFill>
                  <a:srgbClr val="FF3300"/>
                </a:solidFill>
              </a:rPr>
              <a:t>Customers</a:t>
            </a:r>
            <a:r>
              <a:rPr lang="tr-TR" sz="2000" smtClean="0"/>
              <a:t>: tanker operators</a:t>
            </a:r>
          </a:p>
          <a:p>
            <a:pPr lvl="1" eaLnBrk="1" hangingPunct="1"/>
            <a:r>
              <a:rPr lang="tr-TR" sz="2000" b="1" smtClean="0">
                <a:solidFill>
                  <a:srgbClr val="FF3300"/>
                </a:solidFill>
              </a:rPr>
              <a:t>Actors</a:t>
            </a:r>
            <a:r>
              <a:rPr lang="tr-TR" sz="2000" smtClean="0"/>
              <a:t>: BOTAŞ workers and tanker operatives</a:t>
            </a:r>
          </a:p>
          <a:p>
            <a:pPr lvl="1" eaLnBrk="1" hangingPunct="1"/>
            <a:r>
              <a:rPr lang="tr-TR" sz="2000" b="1" smtClean="0">
                <a:solidFill>
                  <a:srgbClr val="FF3300"/>
                </a:solidFill>
              </a:rPr>
              <a:t>Transformation</a:t>
            </a:r>
            <a:r>
              <a:rPr lang="tr-TR" sz="2000" smtClean="0"/>
              <a:t>: hose takes crude oil from storage tanks to tankers </a:t>
            </a:r>
          </a:p>
          <a:p>
            <a:pPr lvl="1" eaLnBrk="1" hangingPunct="1"/>
            <a:r>
              <a:rPr lang="tr-TR" sz="2000" b="1" smtClean="0">
                <a:solidFill>
                  <a:srgbClr val="FF3300"/>
                </a:solidFill>
              </a:rPr>
              <a:t>Weltanschauung</a:t>
            </a:r>
            <a:r>
              <a:rPr lang="tr-TR" sz="2000" smtClean="0"/>
              <a:t>: my job is to provide a reliable service to tanker operators</a:t>
            </a:r>
          </a:p>
          <a:p>
            <a:pPr lvl="1" eaLnBrk="1" hangingPunct="1"/>
            <a:r>
              <a:rPr lang="tr-TR" sz="2000" b="1" smtClean="0">
                <a:solidFill>
                  <a:srgbClr val="FF3300"/>
                </a:solidFill>
              </a:rPr>
              <a:t>Owners</a:t>
            </a:r>
            <a:r>
              <a:rPr lang="tr-TR" sz="2000" smtClean="0"/>
              <a:t>: BOTAŞ</a:t>
            </a:r>
          </a:p>
          <a:p>
            <a:pPr lvl="1" eaLnBrk="1" hangingPunct="1"/>
            <a:r>
              <a:rPr lang="tr-TR" sz="2000" b="1" smtClean="0">
                <a:solidFill>
                  <a:srgbClr val="FF3300"/>
                </a:solidFill>
              </a:rPr>
              <a:t>Environmental</a:t>
            </a:r>
            <a:r>
              <a:rPr lang="tr-TR" sz="2000" smtClean="0"/>
              <a:t> </a:t>
            </a:r>
            <a:r>
              <a:rPr lang="tr-TR" sz="2000" b="1" smtClean="0">
                <a:solidFill>
                  <a:srgbClr val="FF3300"/>
                </a:solidFill>
              </a:rPr>
              <a:t>constraints</a:t>
            </a:r>
            <a:r>
              <a:rPr lang="tr-TR" sz="2000" smtClean="0"/>
              <a:t>: pumping rates, sea conditions and environmental concerns, need to keep costs down</a:t>
            </a:r>
            <a:r>
              <a:rPr lang="tr-TR" sz="2400" smtClean="0"/>
              <a:t> </a:t>
            </a:r>
          </a:p>
          <a:p>
            <a:pPr lvl="2" eaLnBrk="1" hangingPunct="1"/>
            <a:r>
              <a:rPr lang="tr-TR" sz="1900" smtClean="0"/>
              <a:t>A BOTAŞ-owned system to transfer oil from Ceyhan tanks to waiting bulk carriers as reliably as possible, operating within physical constraints such as pumping rates and sea conditions, plus environmental constraints and within cost limits. The system is operated by BOTAŞ workers and tanker operators, and is needed because my job is to provide a service to tanker operators.</a:t>
            </a:r>
          </a:p>
        </p:txBody>
      </p:sp>
    </p:spTree>
    <p:extLst>
      <p:ext uri="{BB962C8B-B14F-4D97-AF65-F5344CB8AC3E}">
        <p14:creationId xmlns:p14="http://schemas.microsoft.com/office/powerpoint/2010/main" val="1073291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1177</Words>
  <Application>Microsoft Office PowerPoint</Application>
  <PresentationFormat>On-screen Show (4:3)</PresentationFormat>
  <Paragraphs>87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Caglar Güven</dc:creator>
  <cp:lastModifiedBy>Caglar Güven</cp:lastModifiedBy>
  <cp:revision>1</cp:revision>
  <dcterms:created xsi:type="dcterms:W3CDTF">2011-12-15T14:18:09Z</dcterms:created>
  <dcterms:modified xsi:type="dcterms:W3CDTF">2011-12-15T14:20:45Z</dcterms:modified>
</cp:coreProperties>
</file>