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04"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F594F60B-5CA2-4031-9CA5-4970618EA0C7}" type="datetimeFigureOut">
              <a:rPr lang="tr-TR" smtClean="0"/>
              <a:t>15.12.2011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E5C0D-BE6A-4E06-A066-FC907FB73A66}" type="slidenum">
              <a:rPr lang="tr-TR" smtClean="0"/>
              <a:t>‹#›</a:t>
            </a:fld>
            <a:endParaRPr lang="tr-TR"/>
          </a:p>
        </p:txBody>
      </p:sp>
    </p:spTree>
    <p:extLst>
      <p:ext uri="{BB962C8B-B14F-4D97-AF65-F5344CB8AC3E}">
        <p14:creationId xmlns:p14="http://schemas.microsoft.com/office/powerpoint/2010/main" val="356569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594F60B-5CA2-4031-9CA5-4970618EA0C7}" type="datetimeFigureOut">
              <a:rPr lang="tr-TR" smtClean="0"/>
              <a:t>15.12.2011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E5C0D-BE6A-4E06-A066-FC907FB73A66}" type="slidenum">
              <a:rPr lang="tr-TR" smtClean="0"/>
              <a:t>‹#›</a:t>
            </a:fld>
            <a:endParaRPr lang="tr-TR"/>
          </a:p>
        </p:txBody>
      </p:sp>
    </p:spTree>
    <p:extLst>
      <p:ext uri="{BB962C8B-B14F-4D97-AF65-F5344CB8AC3E}">
        <p14:creationId xmlns:p14="http://schemas.microsoft.com/office/powerpoint/2010/main" val="102474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594F60B-5CA2-4031-9CA5-4970618EA0C7}" type="datetimeFigureOut">
              <a:rPr lang="tr-TR" smtClean="0"/>
              <a:t>15.12.2011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E5C0D-BE6A-4E06-A066-FC907FB73A66}" type="slidenum">
              <a:rPr lang="tr-TR" smtClean="0"/>
              <a:t>‹#›</a:t>
            </a:fld>
            <a:endParaRPr lang="tr-TR"/>
          </a:p>
        </p:txBody>
      </p:sp>
    </p:spTree>
    <p:extLst>
      <p:ext uri="{BB962C8B-B14F-4D97-AF65-F5344CB8AC3E}">
        <p14:creationId xmlns:p14="http://schemas.microsoft.com/office/powerpoint/2010/main" val="1449295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t>Spring 2011 - ÇG</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IE398 - lecture 10 SSM in detail</a:t>
            </a:r>
          </a:p>
        </p:txBody>
      </p:sp>
      <p:sp>
        <p:nvSpPr>
          <p:cNvPr id="5" name="Rectangle 6"/>
          <p:cNvSpPr>
            <a:spLocks noGrp="1" noChangeArrowheads="1"/>
          </p:cNvSpPr>
          <p:nvPr>
            <p:ph type="sldNum" sz="quarter" idx="12"/>
          </p:nvPr>
        </p:nvSpPr>
        <p:spPr>
          <a:ln/>
        </p:spPr>
        <p:txBody>
          <a:bodyPr/>
          <a:lstStyle>
            <a:lvl1pPr>
              <a:defRPr/>
            </a:lvl1pPr>
          </a:lstStyle>
          <a:p>
            <a:pPr>
              <a:defRPr/>
            </a:pPr>
            <a:fld id="{FE598E24-FAC8-47A4-810A-882120B77EC6}" type="slidenum">
              <a:rPr lang="en-US"/>
              <a:pPr>
                <a:defRPr/>
              </a:pPr>
              <a:t>‹#›</a:t>
            </a:fld>
            <a:endParaRPr lang="en-US"/>
          </a:p>
        </p:txBody>
      </p:sp>
    </p:spTree>
    <p:extLst>
      <p:ext uri="{BB962C8B-B14F-4D97-AF65-F5344CB8AC3E}">
        <p14:creationId xmlns:p14="http://schemas.microsoft.com/office/powerpoint/2010/main" val="62800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594F60B-5CA2-4031-9CA5-4970618EA0C7}" type="datetimeFigureOut">
              <a:rPr lang="tr-TR" smtClean="0"/>
              <a:t>15.12.2011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E5C0D-BE6A-4E06-A066-FC907FB73A66}" type="slidenum">
              <a:rPr lang="tr-TR" smtClean="0"/>
              <a:t>‹#›</a:t>
            </a:fld>
            <a:endParaRPr lang="tr-TR"/>
          </a:p>
        </p:txBody>
      </p:sp>
    </p:spTree>
    <p:extLst>
      <p:ext uri="{BB962C8B-B14F-4D97-AF65-F5344CB8AC3E}">
        <p14:creationId xmlns:p14="http://schemas.microsoft.com/office/powerpoint/2010/main" val="89466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4F60B-5CA2-4031-9CA5-4970618EA0C7}" type="datetimeFigureOut">
              <a:rPr lang="tr-TR" smtClean="0"/>
              <a:t>15.12.2011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5E5C0D-BE6A-4E06-A066-FC907FB73A66}" type="slidenum">
              <a:rPr lang="tr-TR" smtClean="0"/>
              <a:t>‹#›</a:t>
            </a:fld>
            <a:endParaRPr lang="tr-TR"/>
          </a:p>
        </p:txBody>
      </p:sp>
    </p:spTree>
    <p:extLst>
      <p:ext uri="{BB962C8B-B14F-4D97-AF65-F5344CB8AC3E}">
        <p14:creationId xmlns:p14="http://schemas.microsoft.com/office/powerpoint/2010/main" val="225894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F594F60B-5CA2-4031-9CA5-4970618EA0C7}" type="datetimeFigureOut">
              <a:rPr lang="tr-TR" smtClean="0"/>
              <a:t>15.12.2011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5E5C0D-BE6A-4E06-A066-FC907FB73A66}" type="slidenum">
              <a:rPr lang="tr-TR" smtClean="0"/>
              <a:t>‹#›</a:t>
            </a:fld>
            <a:endParaRPr lang="tr-TR"/>
          </a:p>
        </p:txBody>
      </p:sp>
    </p:spTree>
    <p:extLst>
      <p:ext uri="{BB962C8B-B14F-4D97-AF65-F5344CB8AC3E}">
        <p14:creationId xmlns:p14="http://schemas.microsoft.com/office/powerpoint/2010/main" val="314728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F594F60B-5CA2-4031-9CA5-4970618EA0C7}" type="datetimeFigureOut">
              <a:rPr lang="tr-TR" smtClean="0"/>
              <a:t>15.12.2011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B5E5C0D-BE6A-4E06-A066-FC907FB73A66}" type="slidenum">
              <a:rPr lang="tr-TR" smtClean="0"/>
              <a:t>‹#›</a:t>
            </a:fld>
            <a:endParaRPr lang="tr-TR"/>
          </a:p>
        </p:txBody>
      </p:sp>
    </p:spTree>
    <p:extLst>
      <p:ext uri="{BB962C8B-B14F-4D97-AF65-F5344CB8AC3E}">
        <p14:creationId xmlns:p14="http://schemas.microsoft.com/office/powerpoint/2010/main" val="343648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F594F60B-5CA2-4031-9CA5-4970618EA0C7}" type="datetimeFigureOut">
              <a:rPr lang="tr-TR" smtClean="0"/>
              <a:t>15.12.2011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B5E5C0D-BE6A-4E06-A066-FC907FB73A66}" type="slidenum">
              <a:rPr lang="tr-TR" smtClean="0"/>
              <a:t>‹#›</a:t>
            </a:fld>
            <a:endParaRPr lang="tr-TR"/>
          </a:p>
        </p:txBody>
      </p:sp>
    </p:spTree>
    <p:extLst>
      <p:ext uri="{BB962C8B-B14F-4D97-AF65-F5344CB8AC3E}">
        <p14:creationId xmlns:p14="http://schemas.microsoft.com/office/powerpoint/2010/main" val="13131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4F60B-5CA2-4031-9CA5-4970618EA0C7}" type="datetimeFigureOut">
              <a:rPr lang="tr-TR" smtClean="0"/>
              <a:t>15.12.2011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B5E5C0D-BE6A-4E06-A066-FC907FB73A66}" type="slidenum">
              <a:rPr lang="tr-TR" smtClean="0"/>
              <a:t>‹#›</a:t>
            </a:fld>
            <a:endParaRPr lang="tr-TR"/>
          </a:p>
        </p:txBody>
      </p:sp>
    </p:spTree>
    <p:extLst>
      <p:ext uri="{BB962C8B-B14F-4D97-AF65-F5344CB8AC3E}">
        <p14:creationId xmlns:p14="http://schemas.microsoft.com/office/powerpoint/2010/main" val="115081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4F60B-5CA2-4031-9CA5-4970618EA0C7}" type="datetimeFigureOut">
              <a:rPr lang="tr-TR" smtClean="0"/>
              <a:t>15.12.2011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5E5C0D-BE6A-4E06-A066-FC907FB73A66}" type="slidenum">
              <a:rPr lang="tr-TR" smtClean="0"/>
              <a:t>‹#›</a:t>
            </a:fld>
            <a:endParaRPr lang="tr-TR"/>
          </a:p>
        </p:txBody>
      </p:sp>
    </p:spTree>
    <p:extLst>
      <p:ext uri="{BB962C8B-B14F-4D97-AF65-F5344CB8AC3E}">
        <p14:creationId xmlns:p14="http://schemas.microsoft.com/office/powerpoint/2010/main" val="414490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4F60B-5CA2-4031-9CA5-4970618EA0C7}" type="datetimeFigureOut">
              <a:rPr lang="tr-TR" smtClean="0"/>
              <a:t>15.12.2011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5E5C0D-BE6A-4E06-A066-FC907FB73A66}" type="slidenum">
              <a:rPr lang="tr-TR" smtClean="0"/>
              <a:t>‹#›</a:t>
            </a:fld>
            <a:endParaRPr lang="tr-TR"/>
          </a:p>
        </p:txBody>
      </p:sp>
    </p:spTree>
    <p:extLst>
      <p:ext uri="{BB962C8B-B14F-4D97-AF65-F5344CB8AC3E}">
        <p14:creationId xmlns:p14="http://schemas.microsoft.com/office/powerpoint/2010/main" val="84508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4F60B-5CA2-4031-9CA5-4970618EA0C7}" type="datetimeFigureOut">
              <a:rPr lang="tr-TR" smtClean="0"/>
              <a:t>15.12.2011</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E5C0D-BE6A-4E06-A066-FC907FB73A66}" type="slidenum">
              <a:rPr lang="tr-TR" smtClean="0"/>
              <a:t>‹#›</a:t>
            </a:fld>
            <a:endParaRPr lang="tr-TR"/>
          </a:p>
        </p:txBody>
      </p:sp>
    </p:spTree>
    <p:extLst>
      <p:ext uri="{BB962C8B-B14F-4D97-AF65-F5344CB8AC3E}">
        <p14:creationId xmlns:p14="http://schemas.microsoft.com/office/powerpoint/2010/main" val="3269336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348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0057E091-237B-46F2-875B-3D1E38B9D52E}" type="slidenum">
              <a:rPr lang="en-US" smtClean="0"/>
              <a:pPr eaLnBrk="1" hangingPunct="1"/>
              <a:t>1</a:t>
            </a:fld>
            <a:endParaRPr lang="en-US" smtClean="0"/>
          </a:p>
        </p:txBody>
      </p:sp>
      <p:pic>
        <p:nvPicPr>
          <p:cNvPr id="34821"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42988" y="692150"/>
            <a:ext cx="6985000" cy="4897438"/>
          </a:xfrm>
          <a:noFill/>
        </p:spPr>
      </p:pic>
    </p:spTree>
    <p:extLst>
      <p:ext uri="{BB962C8B-B14F-4D97-AF65-F5344CB8AC3E}">
        <p14:creationId xmlns:p14="http://schemas.microsoft.com/office/powerpoint/2010/main" val="1378131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91CFC76A-7B0D-47E5-B4C5-2C20B0606918}" type="slidenum">
              <a:rPr lang="en-US" smtClean="0"/>
              <a:pPr eaLnBrk="1" hangingPunct="1"/>
              <a:t>10</a:t>
            </a:fld>
            <a:endParaRPr lang="en-US" smtClean="0"/>
          </a:p>
        </p:txBody>
      </p:sp>
      <p:sp>
        <p:nvSpPr>
          <p:cNvPr id="44037" name="Rectangle 3"/>
          <p:cNvSpPr>
            <a:spLocks noGrp="1" noChangeArrowheads="1"/>
          </p:cNvSpPr>
          <p:nvPr>
            <p:ph type="body" idx="1"/>
          </p:nvPr>
        </p:nvSpPr>
        <p:spPr>
          <a:xfrm>
            <a:off x="457200" y="548680"/>
            <a:ext cx="8229600" cy="5577483"/>
          </a:xfrm>
        </p:spPr>
        <p:txBody>
          <a:bodyPr>
            <a:normAutofit/>
          </a:bodyPr>
          <a:lstStyle/>
          <a:p>
            <a:pPr algn="ctr" eaLnBrk="1" hangingPunct="1">
              <a:buFontTx/>
              <a:buNone/>
            </a:pPr>
            <a:r>
              <a:rPr lang="tr-TR" sz="3600" b="1" smtClean="0">
                <a:solidFill>
                  <a:srgbClr val="FF3300"/>
                </a:solidFill>
              </a:rPr>
              <a:t>step 4:d</a:t>
            </a:r>
            <a:r>
              <a:rPr lang="en-GB" sz="3600" b="1" smtClean="0">
                <a:solidFill>
                  <a:srgbClr val="FF3300"/>
                </a:solidFill>
              </a:rPr>
              <a:t>efining ‘</a:t>
            </a:r>
            <a:r>
              <a:rPr lang="tr-TR" sz="3600" b="1" smtClean="0">
                <a:solidFill>
                  <a:srgbClr val="FF3300"/>
                </a:solidFill>
              </a:rPr>
              <a:t>a</a:t>
            </a:r>
            <a:r>
              <a:rPr lang="en-GB" sz="3600" b="1" smtClean="0">
                <a:solidFill>
                  <a:srgbClr val="FF3300"/>
                </a:solidFill>
              </a:rPr>
              <a:t>ction to </a:t>
            </a:r>
            <a:r>
              <a:rPr lang="tr-TR" sz="3600" b="1" smtClean="0">
                <a:solidFill>
                  <a:srgbClr val="FF3300"/>
                </a:solidFill>
              </a:rPr>
              <a:t>i</a:t>
            </a:r>
            <a:r>
              <a:rPr lang="en-GB" sz="3600" b="1" smtClean="0">
                <a:solidFill>
                  <a:srgbClr val="FF3300"/>
                </a:solidFill>
              </a:rPr>
              <a:t>mprove‘</a:t>
            </a:r>
            <a:endParaRPr lang="tr-TR" sz="3600" b="1" smtClean="0">
              <a:solidFill>
                <a:srgbClr val="FF3300"/>
              </a:solidFill>
            </a:endParaRPr>
          </a:p>
          <a:p>
            <a:pPr eaLnBrk="1" hangingPunct="1"/>
            <a:r>
              <a:rPr lang="tr-TR" sz="2800" smtClean="0"/>
              <a:t>a</a:t>
            </a:r>
            <a:r>
              <a:rPr lang="en-GB" sz="2800" smtClean="0"/>
              <a:t> </a:t>
            </a:r>
            <a:r>
              <a:rPr lang="en-GB" sz="2800" b="1" smtClean="0">
                <a:solidFill>
                  <a:srgbClr val="FF3300"/>
                </a:solidFill>
              </a:rPr>
              <a:t>consensus</a:t>
            </a:r>
            <a:r>
              <a:rPr lang="en-GB" sz="2800" smtClean="0"/>
              <a:t> is </a:t>
            </a:r>
            <a:r>
              <a:rPr lang="tr-TR" sz="2800" smtClean="0"/>
              <a:t>a</a:t>
            </a:r>
            <a:r>
              <a:rPr lang="en-GB" sz="2800" smtClean="0"/>
              <a:t> rare special case among groups of people, and usually occurs only with respect to issues which are trivial or not contentious</a:t>
            </a:r>
            <a:r>
              <a:rPr lang="en-US" sz="2800" smtClean="0"/>
              <a:t> </a:t>
            </a:r>
            <a:endParaRPr lang="tr-TR" sz="2800" smtClean="0"/>
          </a:p>
          <a:p>
            <a:pPr eaLnBrk="1" hangingPunct="1"/>
            <a:r>
              <a:rPr lang="en-GB" sz="2800" smtClean="0"/>
              <a:t>SSM works with the idea of finding an </a:t>
            </a:r>
            <a:r>
              <a:rPr lang="en-GB" sz="2800" b="1" smtClean="0">
                <a:solidFill>
                  <a:srgbClr val="FF3300"/>
                </a:solidFill>
              </a:rPr>
              <a:t>accommodation</a:t>
            </a:r>
            <a:r>
              <a:rPr lang="en-GB" sz="2800" smtClean="0"/>
              <a:t> among a group of people with a common concern</a:t>
            </a:r>
            <a:r>
              <a:rPr lang="en-US" sz="2800" smtClean="0"/>
              <a:t> </a:t>
            </a:r>
            <a:endParaRPr lang="tr-TR" sz="2800" smtClean="0"/>
          </a:p>
          <a:p>
            <a:pPr eaLnBrk="1" hangingPunct="1"/>
            <a:r>
              <a:rPr lang="tr-TR" sz="2800" smtClean="0"/>
              <a:t>ie.</a:t>
            </a:r>
            <a:r>
              <a:rPr lang="en-GB" sz="2800" smtClean="0"/>
              <a:t> they will have to find a version of the situation which they can all live with</a:t>
            </a:r>
            <a:endParaRPr lang="tr-TR" sz="2800" smtClean="0"/>
          </a:p>
          <a:p>
            <a:pPr eaLnBrk="1" hangingPunct="1"/>
            <a:r>
              <a:rPr lang="tr-TR" sz="2800" smtClean="0"/>
              <a:t>t</a:t>
            </a:r>
            <a:r>
              <a:rPr lang="en-GB" sz="2800" smtClean="0"/>
              <a:t>he relations between accommodations, consensus and changes is summarized in Figure 2.14</a:t>
            </a:r>
            <a:r>
              <a:rPr lang="en-US" sz="2800" smtClean="0"/>
              <a:t>  </a:t>
            </a:r>
          </a:p>
        </p:txBody>
      </p:sp>
    </p:spTree>
    <p:extLst>
      <p:ext uri="{BB962C8B-B14F-4D97-AF65-F5344CB8AC3E}">
        <p14:creationId xmlns:p14="http://schemas.microsoft.com/office/powerpoint/2010/main" val="4139469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450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95D0C9AF-FE35-4ADE-8613-D39C34F9BDA4}" type="slidenum">
              <a:rPr lang="en-US" smtClean="0"/>
              <a:pPr eaLnBrk="1" hangingPunct="1"/>
              <a:t>11</a:t>
            </a:fld>
            <a:endParaRPr lang="en-US" smtClean="0"/>
          </a:p>
        </p:txBody>
      </p:sp>
      <p:pic>
        <p:nvPicPr>
          <p:cNvPr id="45061"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55650" y="549275"/>
            <a:ext cx="7345363" cy="5111750"/>
          </a:xfrm>
          <a:noFill/>
        </p:spPr>
      </p:pic>
    </p:spTree>
    <p:extLst>
      <p:ext uri="{BB962C8B-B14F-4D97-AF65-F5344CB8AC3E}">
        <p14:creationId xmlns:p14="http://schemas.microsoft.com/office/powerpoint/2010/main" val="3177628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460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023A19B2-2C83-4458-949B-E3F982448809}" type="slidenum">
              <a:rPr lang="en-US" smtClean="0"/>
              <a:pPr eaLnBrk="1" hangingPunct="1"/>
              <a:t>12</a:t>
            </a:fld>
            <a:endParaRPr lang="en-US" smtClean="0"/>
          </a:p>
        </p:txBody>
      </p:sp>
      <p:sp>
        <p:nvSpPr>
          <p:cNvPr id="46085" name="Rectangle 3"/>
          <p:cNvSpPr>
            <a:spLocks noGrp="1" noChangeArrowheads="1"/>
          </p:cNvSpPr>
          <p:nvPr>
            <p:ph type="body" idx="1"/>
          </p:nvPr>
        </p:nvSpPr>
        <p:spPr>
          <a:xfrm>
            <a:off x="457200" y="620688"/>
            <a:ext cx="8229600" cy="5505475"/>
          </a:xfrm>
        </p:spPr>
        <p:txBody>
          <a:bodyPr/>
          <a:lstStyle/>
          <a:p>
            <a:pPr eaLnBrk="1" hangingPunct="1"/>
            <a:r>
              <a:rPr lang="en-GB" sz="2800" smtClean="0"/>
              <a:t>seeking accommodation is by exploring possible changes and noting reactions to them. </a:t>
            </a:r>
          </a:p>
          <a:p>
            <a:pPr eaLnBrk="1" hangingPunct="1"/>
            <a:r>
              <a:rPr lang="tr-TR" sz="2800" smtClean="0"/>
              <a:t>i</a:t>
            </a:r>
            <a:r>
              <a:rPr lang="en-GB" sz="2800" smtClean="0"/>
              <a:t>n doing this</a:t>
            </a:r>
            <a:r>
              <a:rPr lang="tr-TR" sz="2800" smtClean="0"/>
              <a:t>,</a:t>
            </a:r>
            <a:r>
              <a:rPr lang="en-GB" sz="2800" smtClean="0"/>
              <a:t> it is best to think richly about change in human situations, separating the concept into three parts for analytical purposes, even though any significant change in real situations will usually entail all three elements</a:t>
            </a:r>
            <a:r>
              <a:rPr lang="tr-TR" sz="2800" smtClean="0"/>
              <a:t>;</a:t>
            </a:r>
            <a:r>
              <a:rPr lang="en-GB" sz="2800" smtClean="0"/>
              <a:t> </a:t>
            </a:r>
            <a:r>
              <a:rPr lang="tr-TR" sz="2800" smtClean="0"/>
              <a:t>t</a:t>
            </a:r>
            <a:r>
              <a:rPr lang="en-GB" sz="2800" smtClean="0"/>
              <a:t>hese are: </a:t>
            </a:r>
            <a:endParaRPr lang="tr-TR" sz="2800" smtClean="0"/>
          </a:p>
          <a:p>
            <a:pPr lvl="1" eaLnBrk="1" hangingPunct="1"/>
            <a:r>
              <a:rPr lang="en-GB" sz="2400" smtClean="0"/>
              <a:t>making changes to </a:t>
            </a:r>
            <a:r>
              <a:rPr lang="en-GB" sz="2400" b="1" i="1" smtClean="0">
                <a:solidFill>
                  <a:srgbClr val="FF3300"/>
                </a:solidFill>
              </a:rPr>
              <a:t>structures</a:t>
            </a:r>
            <a:r>
              <a:rPr lang="en-GB" sz="2400" smtClean="0"/>
              <a:t>, </a:t>
            </a:r>
            <a:endParaRPr lang="tr-TR" sz="2400" smtClean="0"/>
          </a:p>
          <a:p>
            <a:pPr lvl="1" eaLnBrk="1" hangingPunct="1"/>
            <a:r>
              <a:rPr lang="en-GB" sz="2400" smtClean="0"/>
              <a:t>changing </a:t>
            </a:r>
            <a:r>
              <a:rPr lang="en-GB" sz="2400" b="1" i="1" smtClean="0">
                <a:solidFill>
                  <a:srgbClr val="FF3300"/>
                </a:solidFill>
              </a:rPr>
              <a:t>processes</a:t>
            </a:r>
            <a:r>
              <a:rPr lang="en-GB" sz="2400" smtClean="0"/>
              <a:t> or procedures, and </a:t>
            </a:r>
            <a:endParaRPr lang="tr-TR" sz="2400" smtClean="0"/>
          </a:p>
          <a:p>
            <a:pPr lvl="1" eaLnBrk="1" hangingPunct="1"/>
            <a:r>
              <a:rPr lang="en-GB" sz="2400" smtClean="0"/>
              <a:t>changing </a:t>
            </a:r>
            <a:r>
              <a:rPr lang="en-GB" sz="2400" b="1" i="1" smtClean="0">
                <a:solidFill>
                  <a:srgbClr val="FF3300"/>
                </a:solidFill>
              </a:rPr>
              <a:t>attitudes</a:t>
            </a:r>
            <a:r>
              <a:rPr lang="en-US" sz="2400" smtClean="0"/>
              <a:t> </a:t>
            </a:r>
          </a:p>
        </p:txBody>
      </p:sp>
    </p:spTree>
    <p:extLst>
      <p:ext uri="{BB962C8B-B14F-4D97-AF65-F5344CB8AC3E}">
        <p14:creationId xmlns:p14="http://schemas.microsoft.com/office/powerpoint/2010/main" val="700031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471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DB918196-319A-4D5F-AA18-1636300A0917}" type="slidenum">
              <a:rPr lang="en-US" smtClean="0"/>
              <a:pPr eaLnBrk="1" hangingPunct="1"/>
              <a:t>13</a:t>
            </a:fld>
            <a:endParaRPr lang="en-US" smtClean="0"/>
          </a:p>
        </p:txBody>
      </p:sp>
      <p:sp>
        <p:nvSpPr>
          <p:cNvPr id="47109" name="Rectangle 3"/>
          <p:cNvSpPr>
            <a:spLocks noGrp="1" noChangeArrowheads="1"/>
          </p:cNvSpPr>
          <p:nvPr>
            <p:ph type="body" idx="1"/>
          </p:nvPr>
        </p:nvSpPr>
        <p:spPr>
          <a:xfrm>
            <a:off x="457200" y="404664"/>
            <a:ext cx="8229600" cy="5721499"/>
          </a:xfrm>
        </p:spPr>
        <p:txBody>
          <a:bodyPr/>
          <a:lstStyle/>
          <a:p>
            <a:pPr eaLnBrk="1" hangingPunct="1">
              <a:lnSpc>
                <a:spcPct val="90000"/>
              </a:lnSpc>
            </a:pPr>
            <a:r>
              <a:rPr lang="en-GB" smtClean="0"/>
              <a:t>the easiest element to change is structure</a:t>
            </a:r>
            <a:r>
              <a:rPr lang="en-US" smtClean="0"/>
              <a:t> </a:t>
            </a:r>
            <a:endParaRPr lang="tr-TR" smtClean="0"/>
          </a:p>
          <a:p>
            <a:pPr eaLnBrk="1" hangingPunct="1">
              <a:lnSpc>
                <a:spcPct val="90000"/>
              </a:lnSpc>
            </a:pPr>
            <a:r>
              <a:rPr lang="tr-TR" smtClean="0"/>
              <a:t>b</a:t>
            </a:r>
            <a:r>
              <a:rPr lang="en-GB" smtClean="0"/>
              <a:t>ut new structures usually require both new processes and new attitudes on the part of those carrying out the processes or being affected by them</a:t>
            </a:r>
            <a:r>
              <a:rPr lang="en-US" smtClean="0"/>
              <a:t> </a:t>
            </a:r>
            <a:endParaRPr lang="tr-TR" smtClean="0"/>
          </a:p>
          <a:p>
            <a:pPr eaLnBrk="1" hangingPunct="1">
              <a:lnSpc>
                <a:spcPct val="90000"/>
              </a:lnSpc>
            </a:pPr>
            <a:r>
              <a:rPr lang="en-GB" smtClean="0"/>
              <a:t>it </a:t>
            </a:r>
            <a:r>
              <a:rPr lang="tr-TR" smtClean="0"/>
              <a:t>is </a:t>
            </a:r>
            <a:r>
              <a:rPr lang="en-GB" smtClean="0"/>
              <a:t>much harder to think out the necessary new processes</a:t>
            </a:r>
            <a:endParaRPr lang="tr-TR" smtClean="0"/>
          </a:p>
          <a:p>
            <a:pPr eaLnBrk="1" hangingPunct="1">
              <a:lnSpc>
                <a:spcPct val="90000"/>
              </a:lnSpc>
            </a:pPr>
            <a:r>
              <a:rPr lang="en-GB" smtClean="0"/>
              <a:t>and no one can be sure about what to do to change attitudes in a particular direction</a:t>
            </a:r>
            <a:r>
              <a:rPr lang="en-US" smtClean="0"/>
              <a:t> </a:t>
            </a:r>
          </a:p>
        </p:txBody>
      </p:sp>
    </p:spTree>
    <p:extLst>
      <p:ext uri="{BB962C8B-B14F-4D97-AF65-F5344CB8AC3E}">
        <p14:creationId xmlns:p14="http://schemas.microsoft.com/office/powerpoint/2010/main" val="3145543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481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481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693D75B6-D1D5-4753-BA38-E9270FDBA566}" type="slidenum">
              <a:rPr lang="en-US" smtClean="0"/>
              <a:pPr eaLnBrk="1" hangingPunct="1"/>
              <a:t>14</a:t>
            </a:fld>
            <a:endParaRPr lang="en-US" smtClean="0"/>
          </a:p>
        </p:txBody>
      </p:sp>
      <p:pic>
        <p:nvPicPr>
          <p:cNvPr id="48133"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4213" y="549275"/>
            <a:ext cx="7704137" cy="5472113"/>
          </a:xfrm>
          <a:noFill/>
        </p:spPr>
      </p:pic>
    </p:spTree>
    <p:extLst>
      <p:ext uri="{BB962C8B-B14F-4D97-AF65-F5344CB8AC3E}">
        <p14:creationId xmlns:p14="http://schemas.microsoft.com/office/powerpoint/2010/main" val="1637467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491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49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61229B3D-6AE2-48DC-BE52-8A7926121A43}" type="slidenum">
              <a:rPr lang="en-US" smtClean="0"/>
              <a:pPr eaLnBrk="1" hangingPunct="1"/>
              <a:t>15</a:t>
            </a:fld>
            <a:endParaRPr lang="en-US" smtClean="0"/>
          </a:p>
        </p:txBody>
      </p:sp>
      <p:sp>
        <p:nvSpPr>
          <p:cNvPr id="49157" name="Rectangle 3"/>
          <p:cNvSpPr>
            <a:spLocks noGrp="1" noChangeArrowheads="1"/>
          </p:cNvSpPr>
          <p:nvPr>
            <p:ph type="body" idx="1"/>
          </p:nvPr>
        </p:nvSpPr>
        <p:spPr>
          <a:xfrm>
            <a:off x="590550" y="1063625"/>
            <a:ext cx="8229600" cy="4525963"/>
          </a:xfrm>
        </p:spPr>
        <p:txBody>
          <a:bodyPr/>
          <a:lstStyle/>
          <a:p>
            <a:pPr eaLnBrk="1" hangingPunct="1"/>
            <a:r>
              <a:rPr lang="tr-TR" smtClean="0"/>
              <a:t>remember Fig 1.5:</a:t>
            </a:r>
          </a:p>
          <a:p>
            <a:pPr eaLnBrk="1" hangingPunct="1"/>
            <a:endParaRPr lang="en-US" smtClean="0"/>
          </a:p>
        </p:txBody>
      </p:sp>
      <p:pic>
        <p:nvPicPr>
          <p:cNvPr id="491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844824"/>
            <a:ext cx="604837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6"/>
          <p:cNvSpPr txBox="1">
            <a:spLocks noChangeArrowheads="1"/>
          </p:cNvSpPr>
          <p:nvPr/>
        </p:nvSpPr>
        <p:spPr bwMode="auto">
          <a:xfrm>
            <a:off x="5219700" y="333375"/>
            <a:ext cx="3600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b="1" i="1" u="sng">
                <a:solidFill>
                  <a:srgbClr val="FF0000"/>
                </a:solidFill>
              </a:rPr>
              <a:t>seven principles </a:t>
            </a:r>
            <a:r>
              <a:rPr lang="tr-TR" b="1" i="1">
                <a:solidFill>
                  <a:srgbClr val="FF0000"/>
                </a:solidFill>
              </a:rPr>
              <a:t>can be stated that underlines this process</a:t>
            </a:r>
          </a:p>
        </p:txBody>
      </p:sp>
    </p:spTree>
    <p:extLst>
      <p:ext uri="{BB962C8B-B14F-4D97-AF65-F5344CB8AC3E}">
        <p14:creationId xmlns:p14="http://schemas.microsoft.com/office/powerpoint/2010/main" val="3249564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501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C2C29F0E-21B6-4802-89D6-1FEDA0292EEB}" type="slidenum">
              <a:rPr lang="en-US" smtClean="0"/>
              <a:pPr eaLnBrk="1" hangingPunct="1"/>
              <a:t>16</a:t>
            </a:fld>
            <a:endParaRPr lang="en-US" smtClean="0"/>
          </a:p>
        </p:txBody>
      </p:sp>
      <p:sp>
        <p:nvSpPr>
          <p:cNvPr id="50181" name="Rectangle 3"/>
          <p:cNvSpPr>
            <a:spLocks noGrp="1" noChangeArrowheads="1"/>
          </p:cNvSpPr>
          <p:nvPr>
            <p:ph type="body" idx="1"/>
          </p:nvPr>
        </p:nvSpPr>
        <p:spPr>
          <a:xfrm>
            <a:off x="457200" y="836712"/>
            <a:ext cx="8229600" cy="5289451"/>
          </a:xfrm>
        </p:spPr>
        <p:txBody>
          <a:bodyPr>
            <a:normAutofit/>
          </a:bodyPr>
          <a:lstStyle/>
          <a:p>
            <a:pPr algn="ctr" eaLnBrk="1" hangingPunct="1">
              <a:lnSpc>
                <a:spcPct val="90000"/>
              </a:lnSpc>
              <a:buFontTx/>
              <a:buNone/>
            </a:pPr>
            <a:r>
              <a:rPr lang="tr-TR" sz="3400" b="1" smtClean="0">
                <a:solidFill>
                  <a:srgbClr val="FF0000"/>
                </a:solidFill>
              </a:rPr>
              <a:t>the </a:t>
            </a:r>
            <a:r>
              <a:rPr lang="en-GB" sz="3400" b="1" u="sng" smtClean="0">
                <a:solidFill>
                  <a:srgbClr val="FF0000"/>
                </a:solidFill>
              </a:rPr>
              <a:t>seven principles </a:t>
            </a:r>
            <a:r>
              <a:rPr lang="tr-TR" sz="3400" b="1" smtClean="0">
                <a:solidFill>
                  <a:srgbClr val="FF0000"/>
                </a:solidFill>
              </a:rPr>
              <a:t>of SSM</a:t>
            </a:r>
          </a:p>
          <a:p>
            <a:pPr lvl="1" eaLnBrk="1" hangingPunct="1">
              <a:lnSpc>
                <a:spcPct val="90000"/>
              </a:lnSpc>
              <a:buFontTx/>
              <a:buNone/>
            </a:pPr>
            <a:r>
              <a:rPr lang="en-GB" sz="2400" smtClean="0"/>
              <a:t>1. </a:t>
            </a:r>
            <a:r>
              <a:rPr lang="tr-TR" smtClean="0"/>
              <a:t>t</a:t>
            </a:r>
            <a:r>
              <a:rPr lang="en-GB" smtClean="0"/>
              <a:t>he idea</a:t>
            </a:r>
            <a:r>
              <a:rPr lang="tr-TR" smtClean="0"/>
              <a:t> of a</a:t>
            </a:r>
            <a:r>
              <a:rPr lang="en-GB" smtClean="0"/>
              <a:t> 'real-world problem' is </a:t>
            </a:r>
            <a:r>
              <a:rPr lang="tr-TR" smtClean="0"/>
              <a:t>replaced by </a:t>
            </a:r>
            <a:r>
              <a:rPr lang="en-GB" smtClean="0"/>
              <a:t>the broader concept of </a:t>
            </a:r>
            <a:r>
              <a:rPr lang="en-GB" b="1" smtClean="0">
                <a:solidFill>
                  <a:srgbClr val="FF3300"/>
                </a:solidFill>
              </a:rPr>
              <a:t>'real-world problematical situation'</a:t>
            </a:r>
            <a:r>
              <a:rPr lang="en-GB" smtClean="0"/>
              <a:t>; </a:t>
            </a:r>
            <a:r>
              <a:rPr lang="tr-TR" smtClean="0"/>
              <a:t>ie.</a:t>
            </a:r>
            <a:r>
              <a:rPr lang="en-GB" smtClean="0"/>
              <a:t> a real situation which someone thinks needs attention and action </a:t>
            </a:r>
          </a:p>
          <a:p>
            <a:pPr lvl="1" eaLnBrk="1" hangingPunct="1">
              <a:lnSpc>
                <a:spcPct val="90000"/>
              </a:lnSpc>
              <a:buFontTx/>
              <a:buNone/>
            </a:pPr>
            <a:r>
              <a:rPr lang="en-GB" smtClean="0"/>
              <a:t>2. </a:t>
            </a:r>
            <a:r>
              <a:rPr lang="tr-TR" smtClean="0"/>
              <a:t>a</a:t>
            </a:r>
            <a:r>
              <a:rPr lang="en-GB" smtClean="0"/>
              <a:t>ll thinking and talking about problematical situations will be conditioned by the </a:t>
            </a:r>
            <a:r>
              <a:rPr lang="en-GB" b="1" smtClean="0">
                <a:solidFill>
                  <a:srgbClr val="FF3300"/>
                </a:solidFill>
              </a:rPr>
              <a:t>Weltanschauungen</a:t>
            </a:r>
            <a:r>
              <a:rPr lang="en-GB" smtClean="0"/>
              <a:t> of the people doing the thinking and talking</a:t>
            </a:r>
            <a:r>
              <a:rPr lang="tr-TR" smtClean="0"/>
              <a:t>;</a:t>
            </a:r>
            <a:r>
              <a:rPr lang="en-GB" smtClean="0"/>
              <a:t> </a:t>
            </a:r>
            <a:r>
              <a:rPr lang="tr-TR" smtClean="0"/>
              <a:t>t</a:t>
            </a:r>
            <a:r>
              <a:rPr lang="en-GB" smtClean="0"/>
              <a:t>hese </a:t>
            </a:r>
            <a:r>
              <a:rPr lang="tr-TR" smtClean="0"/>
              <a:t>W’s</a:t>
            </a:r>
            <a:r>
              <a:rPr lang="en-GB" smtClean="0"/>
              <a:t> are the internalized taken-as-given assumptions which cause us to see and interpret the world in a particular way</a:t>
            </a:r>
            <a:endParaRPr lang="tr-TR" smtClean="0"/>
          </a:p>
          <a:p>
            <a:pPr lvl="1" eaLnBrk="1" hangingPunct="1">
              <a:lnSpc>
                <a:spcPct val="90000"/>
              </a:lnSpc>
              <a:buFontTx/>
              <a:buNone/>
            </a:pPr>
            <a:endParaRPr lang="en-US" sz="2400" smtClean="0"/>
          </a:p>
        </p:txBody>
      </p:sp>
    </p:spTree>
    <p:extLst>
      <p:ext uri="{BB962C8B-B14F-4D97-AF65-F5344CB8AC3E}">
        <p14:creationId xmlns:p14="http://schemas.microsoft.com/office/powerpoint/2010/main" val="3558130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512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512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A55D6A12-F2A1-425D-8717-2F7A2C5FC77A}" type="slidenum">
              <a:rPr lang="en-US" smtClean="0"/>
              <a:pPr eaLnBrk="1" hangingPunct="1"/>
              <a:t>17</a:t>
            </a:fld>
            <a:endParaRPr lang="en-US" smtClean="0"/>
          </a:p>
        </p:txBody>
      </p:sp>
      <p:sp>
        <p:nvSpPr>
          <p:cNvPr id="51205" name="Rectangle 3"/>
          <p:cNvSpPr>
            <a:spLocks noGrp="1" noChangeArrowheads="1"/>
          </p:cNvSpPr>
          <p:nvPr>
            <p:ph type="body" idx="1"/>
          </p:nvPr>
        </p:nvSpPr>
        <p:spPr>
          <a:xfrm>
            <a:off x="457200" y="620688"/>
            <a:ext cx="8229600" cy="5505475"/>
          </a:xfrm>
        </p:spPr>
        <p:txBody>
          <a:bodyPr/>
          <a:lstStyle/>
          <a:p>
            <a:pPr marL="609600" indent="-609600" eaLnBrk="1" hangingPunct="1">
              <a:lnSpc>
                <a:spcPct val="80000"/>
              </a:lnSpc>
              <a:buFontTx/>
              <a:buAutoNum type="arabicPeriod" startAt="3"/>
            </a:pPr>
            <a:r>
              <a:rPr lang="tr-TR" sz="2800" smtClean="0"/>
              <a:t>e</a:t>
            </a:r>
            <a:r>
              <a:rPr lang="en-GB" sz="2800" smtClean="0"/>
              <a:t>very problematical situation will contain people trying to act purposefully</a:t>
            </a:r>
            <a:r>
              <a:rPr lang="tr-TR" sz="2800" smtClean="0"/>
              <a:t>;</a:t>
            </a:r>
            <a:r>
              <a:rPr lang="en-GB" sz="2800" smtClean="0"/>
              <a:t> </a:t>
            </a:r>
            <a:r>
              <a:rPr lang="tr-TR" sz="2800" smtClean="0"/>
              <a:t>t</a:t>
            </a:r>
            <a:r>
              <a:rPr lang="en-GB" sz="2800" smtClean="0"/>
              <a:t>his means that </a:t>
            </a:r>
            <a:r>
              <a:rPr lang="en-GB" sz="2800" b="1" smtClean="0">
                <a:solidFill>
                  <a:srgbClr val="FF3300"/>
                </a:solidFill>
              </a:rPr>
              <a:t>models of purposeful activity</a:t>
            </a:r>
            <a:r>
              <a:rPr lang="en-GB" sz="2800" smtClean="0"/>
              <a:t> can be used as devices to explore the qualities and characteristics of any problematical human situation</a:t>
            </a:r>
            <a:endParaRPr lang="tr-TR" sz="2800" smtClean="0"/>
          </a:p>
          <a:p>
            <a:pPr marL="609600" indent="-609600" eaLnBrk="1" hangingPunct="1">
              <a:lnSpc>
                <a:spcPct val="80000"/>
              </a:lnSpc>
              <a:buFontTx/>
              <a:buNone/>
            </a:pPr>
            <a:endParaRPr lang="tr-TR" sz="1000" smtClean="0"/>
          </a:p>
          <a:p>
            <a:pPr marL="609600" indent="-609600" eaLnBrk="1" hangingPunct="1">
              <a:lnSpc>
                <a:spcPct val="80000"/>
              </a:lnSpc>
              <a:buFontTx/>
              <a:buAutoNum type="arabicPeriod" startAt="4"/>
            </a:pPr>
            <a:r>
              <a:rPr lang="tr-TR" sz="2800" b="1" smtClean="0">
                <a:solidFill>
                  <a:srgbClr val="FF3300"/>
                </a:solidFill>
              </a:rPr>
              <a:t>d</a:t>
            </a:r>
            <a:r>
              <a:rPr lang="en-GB" sz="2800" b="1" smtClean="0">
                <a:solidFill>
                  <a:srgbClr val="FF3300"/>
                </a:solidFill>
              </a:rPr>
              <a:t>iscussion and debate</a:t>
            </a:r>
            <a:r>
              <a:rPr lang="en-GB" sz="2800" smtClean="0"/>
              <a:t> about such a situation can be structured by using the models in (3) as a source of questions to ask about the situation</a:t>
            </a:r>
            <a:r>
              <a:rPr lang="en-GB" sz="2000" smtClean="0"/>
              <a:t> </a:t>
            </a:r>
            <a:endParaRPr lang="tr-TR" sz="2000" smtClean="0"/>
          </a:p>
          <a:p>
            <a:pPr marL="609600" indent="-609600" eaLnBrk="1" hangingPunct="1">
              <a:lnSpc>
                <a:spcPct val="80000"/>
              </a:lnSpc>
              <a:buFontTx/>
              <a:buNone/>
            </a:pPr>
            <a:endParaRPr lang="en-GB" sz="1000" smtClean="0"/>
          </a:p>
          <a:p>
            <a:pPr marL="609600" indent="-609600" eaLnBrk="1" hangingPunct="1">
              <a:lnSpc>
                <a:spcPct val="80000"/>
              </a:lnSpc>
              <a:buFontTx/>
              <a:buAutoNum type="arabicPeriod" startAt="5"/>
            </a:pPr>
            <a:r>
              <a:rPr lang="tr-TR" sz="2800" smtClean="0"/>
              <a:t>a</a:t>
            </a:r>
            <a:r>
              <a:rPr lang="en-GB" sz="2800" smtClean="0"/>
              <a:t>cting to improve a real-world situation entails finding, in the course of the discussion/debate in (4), </a:t>
            </a:r>
            <a:r>
              <a:rPr lang="en-GB" sz="2800" b="1" smtClean="0">
                <a:solidFill>
                  <a:srgbClr val="FF3300"/>
                </a:solidFill>
              </a:rPr>
              <a:t>accommodations</a:t>
            </a:r>
            <a:r>
              <a:rPr lang="en-GB" sz="2800" smtClean="0"/>
              <a:t> among different world­views</a:t>
            </a:r>
            <a:endParaRPr lang="tr-TR" sz="2800" smtClean="0"/>
          </a:p>
          <a:p>
            <a:pPr marL="609600" indent="-609600" eaLnBrk="1" hangingPunct="1">
              <a:lnSpc>
                <a:spcPct val="80000"/>
              </a:lnSpc>
              <a:buFontTx/>
              <a:buNone/>
            </a:pPr>
            <a:endParaRPr lang="en-US" sz="2000" smtClean="0"/>
          </a:p>
        </p:txBody>
      </p:sp>
    </p:spTree>
    <p:extLst>
      <p:ext uri="{BB962C8B-B14F-4D97-AF65-F5344CB8AC3E}">
        <p14:creationId xmlns:p14="http://schemas.microsoft.com/office/powerpoint/2010/main" val="3458463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522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52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5C251C4B-8CB8-455A-A203-4223267E1447}" type="slidenum">
              <a:rPr lang="en-US" smtClean="0"/>
              <a:pPr eaLnBrk="1" hangingPunct="1"/>
              <a:t>18</a:t>
            </a:fld>
            <a:endParaRPr lang="en-US" smtClean="0"/>
          </a:p>
        </p:txBody>
      </p:sp>
      <p:sp>
        <p:nvSpPr>
          <p:cNvPr id="52229" name="Rectangle 3"/>
          <p:cNvSpPr>
            <a:spLocks noGrp="1" noChangeArrowheads="1"/>
          </p:cNvSpPr>
          <p:nvPr>
            <p:ph type="body" idx="1"/>
          </p:nvPr>
        </p:nvSpPr>
        <p:spPr>
          <a:xfrm>
            <a:off x="457200" y="764704"/>
            <a:ext cx="8229600" cy="5361459"/>
          </a:xfrm>
        </p:spPr>
        <p:txBody>
          <a:bodyPr/>
          <a:lstStyle/>
          <a:p>
            <a:pPr marL="533400" indent="-533400" eaLnBrk="1" hangingPunct="1">
              <a:lnSpc>
                <a:spcPct val="80000"/>
              </a:lnSpc>
              <a:buFontTx/>
              <a:buAutoNum type="arabicPeriod" startAt="6"/>
            </a:pPr>
            <a:r>
              <a:rPr lang="tr-TR" sz="2800" smtClean="0"/>
              <a:t>t</a:t>
            </a:r>
            <a:r>
              <a:rPr lang="en-GB" sz="2800" smtClean="0"/>
              <a:t>he inquiry created by principles (1) to (5) is a </a:t>
            </a:r>
            <a:r>
              <a:rPr lang="en-GB" sz="2800" b="1" smtClean="0">
                <a:solidFill>
                  <a:srgbClr val="FF3300"/>
                </a:solidFill>
              </a:rPr>
              <a:t>never-ending process of learning</a:t>
            </a:r>
            <a:r>
              <a:rPr lang="tr-TR" sz="2800" smtClean="0"/>
              <a:t>,</a:t>
            </a:r>
            <a:r>
              <a:rPr lang="en-GB" sz="2800" smtClean="0"/>
              <a:t> since taking action to improve the situation will change its characteristics</a:t>
            </a:r>
            <a:r>
              <a:rPr lang="tr-TR" sz="2800" smtClean="0"/>
              <a:t>;</a:t>
            </a:r>
            <a:r>
              <a:rPr lang="en-GB" sz="2800" smtClean="0"/>
              <a:t> </a:t>
            </a:r>
            <a:r>
              <a:rPr lang="tr-TR" sz="2800" smtClean="0"/>
              <a:t>i</a:t>
            </a:r>
            <a:r>
              <a:rPr lang="en-GB" sz="2800" smtClean="0"/>
              <a:t>t becomes a new (less problematical) situation, and the process in (3), (4) and (5) could begin again</a:t>
            </a:r>
            <a:r>
              <a:rPr lang="tr-TR" sz="2800" smtClean="0"/>
              <a:t>;</a:t>
            </a:r>
            <a:r>
              <a:rPr lang="en-GB" sz="2800" smtClean="0"/>
              <a:t> </a:t>
            </a:r>
            <a:r>
              <a:rPr lang="tr-TR" sz="2800" smtClean="0"/>
              <a:t>l</a:t>
            </a:r>
            <a:r>
              <a:rPr lang="en-GB" sz="2800" smtClean="0"/>
              <a:t>earning is never finished </a:t>
            </a:r>
          </a:p>
          <a:p>
            <a:pPr marL="533400" indent="-533400" eaLnBrk="1" hangingPunct="1">
              <a:lnSpc>
                <a:spcPct val="80000"/>
              </a:lnSpc>
              <a:buFontTx/>
              <a:buNone/>
            </a:pPr>
            <a:r>
              <a:rPr lang="en-GB" sz="2800" smtClean="0"/>
              <a:t>7. </a:t>
            </a:r>
            <a:r>
              <a:rPr lang="tr-TR" sz="2800" smtClean="0"/>
              <a:t>e</a:t>
            </a:r>
            <a:r>
              <a:rPr lang="en-GB" sz="2800" smtClean="0"/>
              <a:t>xplicit organi</a:t>
            </a:r>
            <a:r>
              <a:rPr lang="tr-TR" sz="2800" smtClean="0"/>
              <a:t>s</a:t>
            </a:r>
            <a:r>
              <a:rPr lang="en-GB" sz="2800" smtClean="0"/>
              <a:t>ation of the process which embodies principles (1) to (6) embodies </a:t>
            </a:r>
            <a:r>
              <a:rPr lang="en-GB" sz="2800" b="1" smtClean="0">
                <a:solidFill>
                  <a:srgbClr val="FF3300"/>
                </a:solidFill>
              </a:rPr>
              <a:t>conscious critical reflection about both the situation itself and also about the thinking about it</a:t>
            </a:r>
            <a:r>
              <a:rPr lang="tr-TR" sz="2800" smtClean="0"/>
              <a:t>;</a:t>
            </a:r>
            <a:r>
              <a:rPr lang="en-GB" sz="2800" smtClean="0"/>
              <a:t> </a:t>
            </a:r>
            <a:r>
              <a:rPr lang="tr-TR" sz="2800" smtClean="0"/>
              <a:t>t</a:t>
            </a:r>
            <a:r>
              <a:rPr lang="en-GB" sz="2800" smtClean="0"/>
              <a:t>his reflection,which leads to learning,</a:t>
            </a:r>
            <a:r>
              <a:rPr lang="tr-TR" sz="2800" smtClean="0"/>
              <a:t> must</a:t>
            </a:r>
            <a:r>
              <a:rPr lang="en-GB" sz="2800" smtClean="0"/>
              <a:t> take place</a:t>
            </a:r>
            <a:r>
              <a:rPr lang="tr-TR" sz="2800" smtClean="0"/>
              <a:t> before</a:t>
            </a:r>
            <a:r>
              <a:rPr lang="en-GB" sz="2800" smtClean="0"/>
              <a:t>, during and after intervening in the situation</a:t>
            </a:r>
            <a:endParaRPr lang="en-US" sz="2800" smtClean="0"/>
          </a:p>
        </p:txBody>
      </p:sp>
    </p:spTree>
    <p:extLst>
      <p:ext uri="{BB962C8B-B14F-4D97-AF65-F5344CB8AC3E}">
        <p14:creationId xmlns:p14="http://schemas.microsoft.com/office/powerpoint/2010/main" val="427731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532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53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C79FFDCF-083A-426E-8005-3DFBF54B7EA8}" type="slidenum">
              <a:rPr lang="en-US" smtClean="0"/>
              <a:pPr eaLnBrk="1" hangingPunct="1"/>
              <a:t>19</a:t>
            </a:fld>
            <a:endParaRPr lang="en-US" smtClean="0"/>
          </a:p>
        </p:txBody>
      </p:sp>
      <p:sp>
        <p:nvSpPr>
          <p:cNvPr id="53253" name="Rectangle 3"/>
          <p:cNvSpPr>
            <a:spLocks noGrp="1" noChangeArrowheads="1"/>
          </p:cNvSpPr>
          <p:nvPr>
            <p:ph type="body" idx="1"/>
          </p:nvPr>
        </p:nvSpPr>
        <p:spPr>
          <a:xfrm>
            <a:off x="457200" y="836712"/>
            <a:ext cx="8229600" cy="5289451"/>
          </a:xfrm>
        </p:spPr>
        <p:txBody>
          <a:bodyPr>
            <a:normAutofit/>
          </a:bodyPr>
          <a:lstStyle/>
          <a:p>
            <a:pPr eaLnBrk="1" hangingPunct="1"/>
            <a:r>
              <a:rPr lang="tr-TR" smtClean="0"/>
              <a:t>note that </a:t>
            </a:r>
            <a:r>
              <a:rPr lang="en-GB" smtClean="0"/>
              <a:t>principle </a:t>
            </a:r>
            <a:r>
              <a:rPr lang="tr-TR" smtClean="0"/>
              <a:t>7 </a:t>
            </a:r>
            <a:r>
              <a:rPr lang="en-GB" smtClean="0"/>
              <a:t>itself defines a fifth action which ensures cycling round the four</a:t>
            </a:r>
            <a:r>
              <a:rPr lang="tr-TR" smtClean="0"/>
              <a:t> </a:t>
            </a:r>
            <a:r>
              <a:rPr lang="en-GB" smtClean="0"/>
              <a:t>primary </a:t>
            </a:r>
            <a:r>
              <a:rPr lang="tr-TR" smtClean="0"/>
              <a:t>actions</a:t>
            </a:r>
            <a:r>
              <a:rPr lang="en-GB" smtClean="0"/>
              <a:t>, namely </a:t>
            </a:r>
            <a:r>
              <a:rPr lang="en-GB" b="1" smtClean="0">
                <a:solidFill>
                  <a:srgbClr val="FF0000"/>
                </a:solidFill>
              </a:rPr>
              <a:t>critical reflection</a:t>
            </a:r>
            <a:r>
              <a:rPr lang="en-GB" smtClean="0"/>
              <a:t> on the whole process. </a:t>
            </a:r>
            <a:endParaRPr lang="tr-TR" smtClean="0"/>
          </a:p>
          <a:p>
            <a:pPr eaLnBrk="1" hangingPunct="1"/>
            <a:r>
              <a:rPr lang="tr-TR" smtClean="0"/>
              <a:t>t</a:t>
            </a:r>
            <a:r>
              <a:rPr lang="en-GB" smtClean="0"/>
              <a:t>his fifth action is at a different level from the other four</a:t>
            </a:r>
            <a:r>
              <a:rPr lang="tr-TR" smtClean="0"/>
              <a:t>; i</a:t>
            </a:r>
            <a:r>
              <a:rPr lang="en-GB" smtClean="0"/>
              <a:t>t is about the other four, </a:t>
            </a:r>
            <a:r>
              <a:rPr lang="tr-TR" smtClean="0"/>
              <a:t>i</a:t>
            </a:r>
            <a:r>
              <a:rPr lang="en-GB" smtClean="0"/>
              <a:t>t is the activity which ensures that the lessons learned are captured</a:t>
            </a:r>
            <a:endParaRPr lang="tr-TR" smtClean="0"/>
          </a:p>
          <a:p>
            <a:pPr eaLnBrk="1" hangingPunct="1"/>
            <a:r>
              <a:rPr lang="en-GB" smtClean="0"/>
              <a:t>Figure 2.16 </a:t>
            </a:r>
            <a:r>
              <a:rPr lang="tr-TR" smtClean="0"/>
              <a:t>describes SSM at </a:t>
            </a:r>
            <a:r>
              <a:rPr lang="en-GB" smtClean="0"/>
              <a:t>two levels</a:t>
            </a:r>
            <a:r>
              <a:rPr lang="tr-TR" smtClean="0"/>
              <a:t>,</a:t>
            </a:r>
            <a:r>
              <a:rPr lang="en-GB" smtClean="0"/>
              <a:t> </a:t>
            </a:r>
            <a:r>
              <a:rPr lang="tr-TR" smtClean="0"/>
              <a:t>as enriched by activity 5</a:t>
            </a:r>
            <a:endParaRPr lang="en-US" smtClean="0"/>
          </a:p>
        </p:txBody>
      </p:sp>
    </p:spTree>
    <p:extLst>
      <p:ext uri="{BB962C8B-B14F-4D97-AF65-F5344CB8AC3E}">
        <p14:creationId xmlns:p14="http://schemas.microsoft.com/office/powerpoint/2010/main" val="2495237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358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358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D5AB0E7D-94A3-40AD-A742-5D57F8C2F5AF}" type="slidenum">
              <a:rPr lang="en-US" smtClean="0"/>
              <a:pPr eaLnBrk="1" hangingPunct="1"/>
              <a:t>2</a:t>
            </a:fld>
            <a:endParaRPr lang="en-US" smtClean="0"/>
          </a:p>
        </p:txBody>
      </p:sp>
      <p:pic>
        <p:nvPicPr>
          <p:cNvPr id="35845" name="Picture 2"/>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10865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542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54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E6F87A07-D681-4C77-A970-88EDC42A8974}" type="slidenum">
              <a:rPr lang="en-US" smtClean="0"/>
              <a:pPr eaLnBrk="1" hangingPunct="1"/>
              <a:t>20</a:t>
            </a:fld>
            <a:endParaRPr lang="en-US" smtClean="0"/>
          </a:p>
        </p:txBody>
      </p:sp>
      <p:pic>
        <p:nvPicPr>
          <p:cNvPr id="54277"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0113" y="549275"/>
            <a:ext cx="7488237" cy="5256213"/>
          </a:xfrm>
          <a:noFill/>
        </p:spPr>
      </p:pic>
    </p:spTree>
    <p:extLst>
      <p:ext uri="{BB962C8B-B14F-4D97-AF65-F5344CB8AC3E}">
        <p14:creationId xmlns:p14="http://schemas.microsoft.com/office/powerpoint/2010/main" val="322144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368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BFBA7AF2-903E-4CFD-A3C8-50B7D84C380C}" type="slidenum">
              <a:rPr lang="en-US" smtClean="0"/>
              <a:pPr eaLnBrk="1" hangingPunct="1"/>
              <a:t>3</a:t>
            </a:fld>
            <a:endParaRPr lang="en-US" smtClean="0"/>
          </a:p>
        </p:txBody>
      </p:sp>
      <p:sp>
        <p:nvSpPr>
          <p:cNvPr id="36869" name="Rectangle 3"/>
          <p:cNvSpPr>
            <a:spLocks noGrp="1" noChangeArrowheads="1"/>
          </p:cNvSpPr>
          <p:nvPr>
            <p:ph type="body" idx="1"/>
          </p:nvPr>
        </p:nvSpPr>
        <p:spPr>
          <a:xfrm>
            <a:off x="457200" y="404664"/>
            <a:ext cx="8229600" cy="5721499"/>
          </a:xfrm>
        </p:spPr>
        <p:txBody>
          <a:bodyPr>
            <a:normAutofit/>
          </a:bodyPr>
          <a:lstStyle/>
          <a:p>
            <a:pPr algn="ctr" eaLnBrk="1" hangingPunct="1">
              <a:lnSpc>
                <a:spcPct val="80000"/>
              </a:lnSpc>
              <a:buFontTx/>
              <a:buNone/>
            </a:pPr>
            <a:r>
              <a:rPr lang="tr-TR" sz="2800" b="1" smtClean="0">
                <a:solidFill>
                  <a:srgbClr val="FF3300"/>
                </a:solidFill>
              </a:rPr>
              <a:t>step 3: u</a:t>
            </a:r>
            <a:r>
              <a:rPr lang="en-GB" sz="2800" b="1" smtClean="0">
                <a:solidFill>
                  <a:srgbClr val="FF3300"/>
                </a:solidFill>
              </a:rPr>
              <a:t>sing </a:t>
            </a:r>
            <a:r>
              <a:rPr lang="tr-TR" sz="2800" b="1" smtClean="0">
                <a:solidFill>
                  <a:srgbClr val="FF3300"/>
                </a:solidFill>
              </a:rPr>
              <a:t>m</a:t>
            </a:r>
            <a:r>
              <a:rPr lang="en-GB" sz="2800" b="1" smtClean="0">
                <a:solidFill>
                  <a:srgbClr val="FF3300"/>
                </a:solidFill>
              </a:rPr>
              <a:t>odels to </a:t>
            </a:r>
            <a:r>
              <a:rPr lang="tr-TR" sz="2800" b="1" smtClean="0">
                <a:solidFill>
                  <a:srgbClr val="FF3300"/>
                </a:solidFill>
              </a:rPr>
              <a:t>s</a:t>
            </a:r>
            <a:r>
              <a:rPr lang="en-GB" sz="2800" b="1" smtClean="0">
                <a:solidFill>
                  <a:srgbClr val="FF3300"/>
                </a:solidFill>
              </a:rPr>
              <a:t>tructure </a:t>
            </a:r>
            <a:r>
              <a:rPr lang="tr-TR" sz="2800" b="1" smtClean="0">
                <a:solidFill>
                  <a:srgbClr val="FF3300"/>
                </a:solidFill>
              </a:rPr>
              <a:t>d</a:t>
            </a:r>
            <a:r>
              <a:rPr lang="en-GB" sz="2800" b="1" smtClean="0">
                <a:solidFill>
                  <a:srgbClr val="FF3300"/>
                </a:solidFill>
              </a:rPr>
              <a:t>iscussion about the </a:t>
            </a:r>
            <a:r>
              <a:rPr lang="tr-TR" sz="2800" b="1" smtClean="0">
                <a:solidFill>
                  <a:srgbClr val="FF3300"/>
                </a:solidFill>
              </a:rPr>
              <a:t>s</a:t>
            </a:r>
            <a:r>
              <a:rPr lang="en-GB" sz="2800" b="1" smtClean="0">
                <a:solidFill>
                  <a:srgbClr val="FF3300"/>
                </a:solidFill>
              </a:rPr>
              <a:t>ituation and its </a:t>
            </a:r>
            <a:r>
              <a:rPr lang="tr-TR" sz="2800" b="1" smtClean="0">
                <a:solidFill>
                  <a:srgbClr val="FF3300"/>
                </a:solidFill>
              </a:rPr>
              <a:t>i</a:t>
            </a:r>
            <a:r>
              <a:rPr lang="en-GB" sz="2800" b="1" smtClean="0">
                <a:solidFill>
                  <a:srgbClr val="FF3300"/>
                </a:solidFill>
              </a:rPr>
              <a:t>mprovement</a:t>
            </a:r>
            <a:endParaRPr lang="tr-TR" sz="2800" b="1" smtClean="0">
              <a:solidFill>
                <a:srgbClr val="FF3300"/>
              </a:solidFill>
            </a:endParaRPr>
          </a:p>
          <a:p>
            <a:pPr eaLnBrk="1" hangingPunct="1">
              <a:lnSpc>
                <a:spcPct val="80000"/>
              </a:lnSpc>
            </a:pPr>
            <a:r>
              <a:rPr lang="en-GB" sz="2400" smtClean="0"/>
              <a:t>typical discussions among professionals result</a:t>
            </a:r>
            <a:r>
              <a:rPr lang="tr-TR" sz="2400" smtClean="0"/>
              <a:t> in</a:t>
            </a:r>
            <a:r>
              <a:rPr lang="en-GB" sz="2400" smtClean="0"/>
              <a:t> confusion w</a:t>
            </a:r>
            <a:r>
              <a:rPr lang="tr-TR" sz="2400" smtClean="0"/>
              <a:t>h</a:t>
            </a:r>
            <a:r>
              <a:rPr lang="en-GB" sz="2400" smtClean="0"/>
              <a:t>i</a:t>
            </a:r>
            <a:r>
              <a:rPr lang="tr-TR" sz="2400" smtClean="0"/>
              <a:t>ch</a:t>
            </a:r>
            <a:r>
              <a:rPr lang="en-GB" sz="2400" smtClean="0"/>
              <a:t> then provide</a:t>
            </a:r>
            <a:r>
              <a:rPr lang="tr-TR" sz="2400" smtClean="0"/>
              <a:t>s</a:t>
            </a:r>
            <a:r>
              <a:rPr lang="en-GB" sz="2400" smtClean="0"/>
              <a:t> </a:t>
            </a:r>
            <a:r>
              <a:rPr lang="tr-TR" sz="2400" smtClean="0"/>
              <a:t>a</a:t>
            </a:r>
            <a:r>
              <a:rPr lang="en-GB" sz="2400" smtClean="0"/>
              <a:t> cover for personal and private agendas to be advanced</a:t>
            </a:r>
            <a:r>
              <a:rPr lang="en-US" sz="2400" smtClean="0"/>
              <a:t> </a:t>
            </a:r>
            <a:endParaRPr lang="tr-TR" sz="2400" smtClean="0"/>
          </a:p>
          <a:p>
            <a:pPr eaLnBrk="1" hangingPunct="1">
              <a:lnSpc>
                <a:spcPct val="80000"/>
              </a:lnSpc>
            </a:pPr>
            <a:r>
              <a:rPr lang="tr-TR" sz="2400" smtClean="0"/>
              <a:t>u</a:t>
            </a:r>
            <a:r>
              <a:rPr lang="en-GB" sz="2400" smtClean="0"/>
              <a:t>se of </a:t>
            </a:r>
            <a:r>
              <a:rPr lang="tr-TR" sz="2400" smtClean="0"/>
              <a:t>purposeful activity</a:t>
            </a:r>
            <a:r>
              <a:rPr lang="en-GB" sz="2400" smtClean="0"/>
              <a:t> models help</a:t>
            </a:r>
            <a:r>
              <a:rPr lang="tr-TR" sz="2400" smtClean="0"/>
              <a:t>s to avoid this</a:t>
            </a:r>
          </a:p>
          <a:p>
            <a:pPr eaLnBrk="1" hangingPunct="1">
              <a:lnSpc>
                <a:spcPct val="80000"/>
              </a:lnSpc>
            </a:pPr>
            <a:r>
              <a:rPr lang="tr-TR" sz="2400" smtClean="0"/>
              <a:t>s</a:t>
            </a:r>
            <a:r>
              <a:rPr lang="en-GB" sz="2400" smtClean="0"/>
              <a:t>tructure to the discussion is provided by using the models as a source of questions to ask about the situation</a:t>
            </a:r>
            <a:endParaRPr lang="tr-TR" sz="2400" smtClean="0"/>
          </a:p>
          <a:p>
            <a:pPr eaLnBrk="1" hangingPunct="1">
              <a:lnSpc>
                <a:spcPct val="80000"/>
              </a:lnSpc>
            </a:pPr>
            <a:r>
              <a:rPr lang="tr-TR" sz="2400" smtClean="0"/>
              <a:t>t</a:t>
            </a:r>
            <a:r>
              <a:rPr lang="en-GB" sz="2400" smtClean="0"/>
              <a:t>his phase of SSM has usually been referred to as a 'comparison' between situation and models, but this wording is dangerous if it is taken to imply that the discussion focuses on deficiencies in the situation when set against the 'perfect' models</a:t>
            </a:r>
            <a:endParaRPr lang="tr-TR" sz="2400" smtClean="0"/>
          </a:p>
          <a:p>
            <a:pPr eaLnBrk="1" hangingPunct="1">
              <a:lnSpc>
                <a:spcPct val="80000"/>
              </a:lnSpc>
            </a:pPr>
            <a:r>
              <a:rPr lang="en-GB" sz="2400" smtClean="0"/>
              <a:t>the purposeful activity models simply enable our organized discussion to take place</a:t>
            </a:r>
            <a:r>
              <a:rPr lang="en-US" sz="2400" smtClean="0"/>
              <a:t>  </a:t>
            </a:r>
          </a:p>
        </p:txBody>
      </p:sp>
    </p:spTree>
    <p:extLst>
      <p:ext uri="{BB962C8B-B14F-4D97-AF65-F5344CB8AC3E}">
        <p14:creationId xmlns:p14="http://schemas.microsoft.com/office/powerpoint/2010/main" val="3132777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378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37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944AE2F7-8184-49C3-B81D-04F32A61BDCE}" type="slidenum">
              <a:rPr lang="en-US" smtClean="0"/>
              <a:pPr eaLnBrk="1" hangingPunct="1"/>
              <a:t>4</a:t>
            </a:fld>
            <a:endParaRPr lang="en-US" smtClean="0"/>
          </a:p>
        </p:txBody>
      </p:sp>
      <p:sp>
        <p:nvSpPr>
          <p:cNvPr id="37893" name="Rectangle 3"/>
          <p:cNvSpPr>
            <a:spLocks noGrp="1" noChangeArrowheads="1"/>
          </p:cNvSpPr>
          <p:nvPr>
            <p:ph type="body" idx="1"/>
          </p:nvPr>
        </p:nvSpPr>
        <p:spPr>
          <a:xfrm>
            <a:off x="457200" y="692696"/>
            <a:ext cx="8229600" cy="5433467"/>
          </a:xfrm>
        </p:spPr>
        <p:txBody>
          <a:bodyPr>
            <a:normAutofit/>
          </a:bodyPr>
          <a:lstStyle/>
          <a:p>
            <a:pPr eaLnBrk="1" hangingPunct="1">
              <a:lnSpc>
                <a:spcPct val="80000"/>
              </a:lnSpc>
            </a:pPr>
            <a:r>
              <a:rPr lang="tr-TR" sz="2400" smtClean="0"/>
              <a:t>f</a:t>
            </a:r>
            <a:r>
              <a:rPr lang="en-GB" sz="2400" smtClean="0"/>
              <a:t>rom the model we can define a set of questions to ask</a:t>
            </a:r>
            <a:r>
              <a:rPr lang="tr-TR" sz="2400" smtClean="0"/>
              <a:t>;</a:t>
            </a:r>
            <a:r>
              <a:rPr lang="en-GB" sz="2400" smtClean="0"/>
              <a:t> </a:t>
            </a:r>
            <a:r>
              <a:rPr lang="tr-TR" sz="2400" smtClean="0"/>
              <a:t>f</a:t>
            </a:r>
            <a:r>
              <a:rPr lang="en-GB" sz="2400" smtClean="0"/>
              <a:t>or example:</a:t>
            </a:r>
            <a:endParaRPr lang="tr-TR" sz="2400" smtClean="0"/>
          </a:p>
          <a:p>
            <a:pPr lvl="1" eaLnBrk="1" hangingPunct="1">
              <a:lnSpc>
                <a:spcPct val="80000"/>
              </a:lnSpc>
            </a:pPr>
            <a:r>
              <a:rPr lang="en-GB" sz="2000" smtClean="0"/>
              <a:t>‘</a:t>
            </a:r>
            <a:r>
              <a:rPr lang="tr-TR" sz="2000" smtClean="0"/>
              <a:t>h</a:t>
            </a:r>
            <a:r>
              <a:rPr lang="en-GB" sz="2000" smtClean="0"/>
              <a:t>ere is an activity in this model; does it exist in the real situation? </a:t>
            </a:r>
            <a:r>
              <a:rPr lang="tr-TR" sz="2000" smtClean="0"/>
              <a:t>w</a:t>
            </a:r>
            <a:r>
              <a:rPr lang="en-GB" sz="2000" smtClean="0"/>
              <a:t>ho does it? </a:t>
            </a:r>
            <a:r>
              <a:rPr lang="tr-TR" sz="2000" smtClean="0"/>
              <a:t>h</a:t>
            </a:r>
            <a:r>
              <a:rPr lang="en-GB" sz="2000" smtClean="0"/>
              <a:t>ow? </a:t>
            </a:r>
            <a:r>
              <a:rPr lang="tr-TR" sz="2000" smtClean="0"/>
              <a:t>w</a:t>
            </a:r>
            <a:r>
              <a:rPr lang="en-GB" sz="2000" smtClean="0"/>
              <a:t>hen? </a:t>
            </a:r>
            <a:r>
              <a:rPr lang="tr-TR" sz="2000" smtClean="0"/>
              <a:t>w</a:t>
            </a:r>
            <a:r>
              <a:rPr lang="en-GB" sz="2000" smtClean="0"/>
              <a:t>ho else could do it? </a:t>
            </a:r>
            <a:r>
              <a:rPr lang="tr-TR" sz="2000" smtClean="0"/>
              <a:t>h</a:t>
            </a:r>
            <a:r>
              <a:rPr lang="en-GB" sz="2000" smtClean="0"/>
              <a:t>ow else could it be done?' ... etc. </a:t>
            </a:r>
            <a:r>
              <a:rPr lang="tr-TR" sz="2000" smtClean="0"/>
              <a:t>o</a:t>
            </a:r>
            <a:r>
              <a:rPr lang="en-GB" sz="2000" smtClean="0"/>
              <a:t>r: </a:t>
            </a:r>
            <a:endParaRPr lang="tr-TR" sz="2000" smtClean="0"/>
          </a:p>
          <a:p>
            <a:pPr lvl="1" eaLnBrk="1" hangingPunct="1">
              <a:lnSpc>
                <a:spcPct val="80000"/>
              </a:lnSpc>
            </a:pPr>
            <a:r>
              <a:rPr lang="en-GB" sz="2000" smtClean="0"/>
              <a:t>‘</a:t>
            </a:r>
            <a:r>
              <a:rPr lang="tr-TR" sz="2000" smtClean="0"/>
              <a:t>t</a:t>
            </a:r>
            <a:r>
              <a:rPr lang="en-GB" sz="2000" smtClean="0"/>
              <a:t>his activity in the model is dependent upon these other two activities; is it like this in the real situation?' </a:t>
            </a:r>
            <a:endParaRPr lang="tr-TR" sz="2000" smtClean="0"/>
          </a:p>
          <a:p>
            <a:pPr eaLnBrk="1" hangingPunct="1">
              <a:lnSpc>
                <a:spcPct val="80000"/>
              </a:lnSpc>
            </a:pPr>
            <a:r>
              <a:rPr lang="tr-TR" sz="2400" smtClean="0"/>
              <a:t>t</a:t>
            </a:r>
            <a:r>
              <a:rPr lang="en-GB" sz="2400" smtClean="0"/>
              <a:t>he questions can be about activities or the dependence of one activity upon another or upon the measures of performance by which purposeful activity is judged</a:t>
            </a:r>
            <a:endParaRPr lang="tr-TR" sz="2400" smtClean="0"/>
          </a:p>
          <a:p>
            <a:pPr eaLnBrk="1" hangingPunct="1">
              <a:lnSpc>
                <a:spcPct val="80000"/>
              </a:lnSpc>
            </a:pPr>
            <a:r>
              <a:rPr lang="en-GB" sz="2400" smtClean="0"/>
              <a:t>‘</a:t>
            </a:r>
            <a:r>
              <a:rPr lang="tr-TR" sz="2400" smtClean="0"/>
              <a:t>w</a:t>
            </a:r>
            <a:r>
              <a:rPr lang="en-GB" sz="2400" smtClean="0"/>
              <a:t>hat criteria would indicate the degree to which this activity, or the set of operational activities is efficacious, efficient and effective?' </a:t>
            </a:r>
            <a:r>
              <a:rPr lang="tr-TR" sz="2400" smtClean="0"/>
              <a:t>t</a:t>
            </a:r>
            <a:r>
              <a:rPr lang="en-GB" sz="2400" smtClean="0"/>
              <a:t>his is usually a difficult question to answer in most real-world situations, due to their complexity, but it usefully draws attention to the need for organi</a:t>
            </a:r>
            <a:r>
              <a:rPr lang="tr-TR" sz="2400" smtClean="0"/>
              <a:t>s</a:t>
            </a:r>
            <a:r>
              <a:rPr lang="en-GB" sz="2400" smtClean="0"/>
              <a:t>ed processes of monitoring</a:t>
            </a:r>
            <a:endParaRPr lang="en-US" sz="2400" smtClean="0"/>
          </a:p>
        </p:txBody>
      </p:sp>
    </p:spTree>
    <p:extLst>
      <p:ext uri="{BB962C8B-B14F-4D97-AF65-F5344CB8AC3E}">
        <p14:creationId xmlns:p14="http://schemas.microsoft.com/office/powerpoint/2010/main" val="1667669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389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38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B2522A40-27CC-49E3-B8B7-AFF4831062D8}" type="slidenum">
              <a:rPr lang="en-US" smtClean="0"/>
              <a:pPr eaLnBrk="1" hangingPunct="1"/>
              <a:t>5</a:t>
            </a:fld>
            <a:endParaRPr lang="en-US" smtClean="0"/>
          </a:p>
        </p:txBody>
      </p:sp>
      <p:sp>
        <p:nvSpPr>
          <p:cNvPr id="38917" name="Rectangle 3"/>
          <p:cNvSpPr>
            <a:spLocks noGrp="1" noChangeArrowheads="1"/>
          </p:cNvSpPr>
          <p:nvPr>
            <p:ph type="body" idx="1"/>
          </p:nvPr>
        </p:nvSpPr>
        <p:spPr>
          <a:xfrm>
            <a:off x="457200" y="476672"/>
            <a:ext cx="8229600" cy="5649491"/>
          </a:xfrm>
        </p:spPr>
        <p:txBody>
          <a:bodyPr>
            <a:normAutofit/>
          </a:bodyPr>
          <a:lstStyle/>
          <a:p>
            <a:pPr eaLnBrk="1" hangingPunct="1"/>
            <a:r>
              <a:rPr lang="en-GB" sz="2800" smtClean="0"/>
              <a:t>a given model based upon a declared (pure) worldview will draw attention to other, usually implicit, worldviews which may underlie what is actually going on in the situation</a:t>
            </a:r>
            <a:r>
              <a:rPr lang="tr-TR" sz="2800" smtClean="0"/>
              <a:t>; t</a:t>
            </a:r>
            <a:r>
              <a:rPr lang="en-GB" sz="2800" smtClean="0"/>
              <a:t>his may serve to define other relevant models worth building</a:t>
            </a:r>
            <a:endParaRPr lang="tr-TR" sz="2800" smtClean="0"/>
          </a:p>
          <a:p>
            <a:pPr eaLnBrk="1" hangingPunct="1"/>
            <a:r>
              <a:rPr lang="tr-TR" sz="2800" smtClean="0"/>
              <a:t>i</a:t>
            </a:r>
            <a:r>
              <a:rPr lang="en-GB" sz="2800" smtClean="0"/>
              <a:t>n practice, several ways of conducting the questioning of the situation have emerged</a:t>
            </a:r>
            <a:r>
              <a:rPr lang="tr-TR" sz="2800" smtClean="0"/>
              <a:t>:</a:t>
            </a:r>
          </a:p>
          <a:p>
            <a:pPr lvl="1" eaLnBrk="1" hangingPunct="1"/>
            <a:r>
              <a:rPr lang="tr-TR" sz="2400" smtClean="0"/>
              <a:t>to </a:t>
            </a:r>
            <a:r>
              <a:rPr lang="en-GB" sz="2400" smtClean="0"/>
              <a:t>have a </a:t>
            </a:r>
            <a:r>
              <a:rPr lang="en-GB" sz="2400" b="1" smtClean="0">
                <a:solidFill>
                  <a:srgbClr val="FF3300"/>
                </a:solidFill>
              </a:rPr>
              <a:t>discussion</a:t>
            </a:r>
            <a:r>
              <a:rPr lang="en-GB" sz="2400" smtClean="0"/>
              <a:t> about improving the situation in the presence of the models</a:t>
            </a:r>
            <a:r>
              <a:rPr lang="en-US" sz="2400" smtClean="0"/>
              <a:t> </a:t>
            </a:r>
            <a:endParaRPr lang="tr-TR" sz="2400" smtClean="0"/>
          </a:p>
          <a:p>
            <a:pPr lvl="1" eaLnBrk="1" hangingPunct="1"/>
            <a:r>
              <a:rPr lang="tr-TR" sz="2400" smtClean="0"/>
              <a:t>a</a:t>
            </a:r>
            <a:r>
              <a:rPr lang="en-GB" sz="2400" smtClean="0"/>
              <a:t> more formal approach, most commonly used, is to create a </a:t>
            </a:r>
            <a:r>
              <a:rPr lang="en-GB" sz="2400" b="1" smtClean="0">
                <a:solidFill>
                  <a:srgbClr val="FF3300"/>
                </a:solidFill>
              </a:rPr>
              <a:t>chart matrix</a:t>
            </a:r>
            <a:r>
              <a:rPr lang="en-GB" sz="2400" smtClean="0"/>
              <a:t> as in Figure 2.12. </a:t>
            </a:r>
            <a:r>
              <a:rPr lang="en-US" sz="2400" smtClean="0"/>
              <a:t> </a:t>
            </a:r>
          </a:p>
        </p:txBody>
      </p:sp>
    </p:spTree>
    <p:extLst>
      <p:ext uri="{BB962C8B-B14F-4D97-AF65-F5344CB8AC3E}">
        <p14:creationId xmlns:p14="http://schemas.microsoft.com/office/powerpoint/2010/main" val="3789616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399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39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22D9DDA6-2729-468D-BC8B-4EC322FBD2F1}" type="slidenum">
              <a:rPr lang="en-US" smtClean="0"/>
              <a:pPr eaLnBrk="1" hangingPunct="1"/>
              <a:t>6</a:t>
            </a:fld>
            <a:endParaRPr lang="en-US" smtClean="0"/>
          </a:p>
        </p:txBody>
      </p:sp>
      <p:pic>
        <p:nvPicPr>
          <p:cNvPr id="39941"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8313" y="476250"/>
            <a:ext cx="7920037" cy="5400675"/>
          </a:xfrm>
          <a:noFill/>
        </p:spPr>
      </p:pic>
    </p:spTree>
    <p:extLst>
      <p:ext uri="{BB962C8B-B14F-4D97-AF65-F5344CB8AC3E}">
        <p14:creationId xmlns:p14="http://schemas.microsoft.com/office/powerpoint/2010/main" val="3163962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409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409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E87296FF-ADBC-4B3E-9D4B-23E85A07F9A4}" type="slidenum">
              <a:rPr lang="en-US" smtClean="0"/>
              <a:pPr eaLnBrk="1" hangingPunct="1"/>
              <a:t>7</a:t>
            </a:fld>
            <a:endParaRPr lang="en-US" smtClean="0"/>
          </a:p>
        </p:txBody>
      </p:sp>
      <p:pic>
        <p:nvPicPr>
          <p:cNvPr id="40965" name="Picture 2"/>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26386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419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41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6C6F03FE-8528-4130-8833-F03088BB0294}" type="slidenum">
              <a:rPr lang="en-US" smtClean="0"/>
              <a:pPr eaLnBrk="1" hangingPunct="1"/>
              <a:t>8</a:t>
            </a:fld>
            <a:endParaRPr lang="en-US" smtClean="0"/>
          </a:p>
        </p:txBody>
      </p:sp>
      <p:sp>
        <p:nvSpPr>
          <p:cNvPr id="41989" name="Rectangle 3"/>
          <p:cNvSpPr>
            <a:spLocks noGrp="1" noChangeArrowheads="1"/>
          </p:cNvSpPr>
          <p:nvPr>
            <p:ph type="body" idx="1"/>
          </p:nvPr>
        </p:nvSpPr>
        <p:spPr>
          <a:xfrm>
            <a:off x="457200" y="692696"/>
            <a:ext cx="8229600" cy="5433467"/>
          </a:xfrm>
        </p:spPr>
        <p:txBody>
          <a:bodyPr>
            <a:normAutofit/>
          </a:bodyPr>
          <a:lstStyle/>
          <a:p>
            <a:pPr eaLnBrk="1" hangingPunct="1"/>
            <a:r>
              <a:rPr lang="tr-TR" sz="2800" smtClean="0"/>
              <a:t>a</a:t>
            </a:r>
            <a:r>
              <a:rPr lang="en-GB" sz="2800" smtClean="0"/>
              <a:t> third way of using models to question reality is to use a model as a basis for writing an account of how some purposeful action would be done according to the model, and comparing this story, or </a:t>
            </a:r>
            <a:r>
              <a:rPr lang="en-GB" sz="2800" b="1" smtClean="0">
                <a:solidFill>
                  <a:srgbClr val="FF3300"/>
                </a:solidFill>
              </a:rPr>
              <a:t>scenario</a:t>
            </a:r>
            <a:r>
              <a:rPr lang="en-GB" sz="2800" smtClean="0"/>
              <a:t>, with a real­world account of something similar </a:t>
            </a:r>
            <a:r>
              <a:rPr lang="tr-TR" sz="2800" smtClean="0"/>
              <a:t>actually </a:t>
            </a:r>
            <a:r>
              <a:rPr lang="en-GB" sz="2800" smtClean="0"/>
              <a:t>happening</a:t>
            </a:r>
            <a:endParaRPr lang="tr-TR" sz="2800" smtClean="0"/>
          </a:p>
          <a:p>
            <a:pPr eaLnBrk="1" hangingPunct="1"/>
            <a:r>
              <a:rPr lang="tr-TR" sz="2800" smtClean="0"/>
              <a:t>w</a:t>
            </a:r>
            <a:r>
              <a:rPr lang="en-GB" sz="2800" smtClean="0"/>
              <a:t>hichever way the models are used to structure discussion, the </a:t>
            </a:r>
            <a:r>
              <a:rPr lang="en-GB" sz="2800" u="sng" smtClean="0"/>
              <a:t>aim</a:t>
            </a:r>
            <a:r>
              <a:rPr lang="en-GB" sz="2800" smtClean="0"/>
              <a:t> is the same: </a:t>
            </a:r>
            <a:endParaRPr lang="tr-TR" sz="2800" smtClean="0"/>
          </a:p>
          <a:p>
            <a:pPr lvl="1" eaLnBrk="1" hangingPunct="1">
              <a:buFontTx/>
              <a:buNone/>
            </a:pPr>
            <a:r>
              <a:rPr lang="tr-TR" sz="2400" b="1" i="1" smtClean="0"/>
              <a:t>	</a:t>
            </a:r>
            <a:r>
              <a:rPr lang="en-GB" sz="2400" b="1" i="1" smtClean="0"/>
              <a:t>to find a version of the real situation and ways to improve it which different people with different worldviews can nevertheless live with</a:t>
            </a:r>
            <a:r>
              <a:rPr lang="en-US" sz="2400" b="1" i="1" smtClean="0"/>
              <a:t> </a:t>
            </a:r>
          </a:p>
        </p:txBody>
      </p:sp>
    </p:spTree>
    <p:extLst>
      <p:ext uri="{BB962C8B-B14F-4D97-AF65-F5344CB8AC3E}">
        <p14:creationId xmlns:p14="http://schemas.microsoft.com/office/powerpoint/2010/main" val="2996708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430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10B65BA9-EE55-4621-99D2-69309FF4D65C}" type="slidenum">
              <a:rPr lang="en-US" smtClean="0"/>
              <a:pPr eaLnBrk="1" hangingPunct="1"/>
              <a:t>9</a:t>
            </a:fld>
            <a:endParaRPr lang="en-US" smtClean="0"/>
          </a:p>
        </p:txBody>
      </p:sp>
      <p:pic>
        <p:nvPicPr>
          <p:cNvPr id="43013"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63713" y="404813"/>
            <a:ext cx="5976937" cy="5721350"/>
          </a:xfrm>
          <a:noFill/>
        </p:spPr>
      </p:pic>
    </p:spTree>
    <p:extLst>
      <p:ext uri="{BB962C8B-B14F-4D97-AF65-F5344CB8AC3E}">
        <p14:creationId xmlns:p14="http://schemas.microsoft.com/office/powerpoint/2010/main" val="4163463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1316</Words>
  <Application>Microsoft Office PowerPoint</Application>
  <PresentationFormat>On-screen Show (4:3)</PresentationFormat>
  <Paragraphs>107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Caglar Güven</dc:creator>
  <cp:lastModifiedBy>Caglar Güven</cp:lastModifiedBy>
  <cp:revision>1</cp:revision>
  <dcterms:created xsi:type="dcterms:W3CDTF">2011-12-15T14:21:47Z</dcterms:created>
  <dcterms:modified xsi:type="dcterms:W3CDTF">2011-12-15T14:23:55Z</dcterms:modified>
</cp:coreProperties>
</file>